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2627" y="339597"/>
            <a:ext cx="10486745" cy="255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1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7333" y="526465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3172" y="339597"/>
            <a:ext cx="7726680" cy="181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2627" y="2069718"/>
            <a:ext cx="10318750" cy="369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7854" y="4892166"/>
            <a:ext cx="5729605" cy="1398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873125" marR="5080" indent="-861060">
              <a:lnSpc>
                <a:spcPct val="80000"/>
              </a:lnSpc>
              <a:spcBef>
                <a:spcPts val="1300"/>
              </a:spcBef>
            </a:pPr>
            <a:r>
              <a:rPr sz="5000" b="1" spc="16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b="1" spc="-1045" dirty="0">
                <a:solidFill>
                  <a:srgbClr val="0D0D0D"/>
                </a:solidFill>
                <a:latin typeface="Trebuchet MS"/>
                <a:cs typeface="Trebuchet MS"/>
              </a:rPr>
              <a:t>F</a:t>
            </a:r>
            <a:r>
              <a:rPr sz="5000" b="1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b="1" spc="-77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b="1" spc="-7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5000" b="1" spc="-67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b="1" spc="-63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5000" b="1" spc="-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b="1" spc="-67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b="1" spc="-750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5000" b="1" spc="-44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5000" b="1" spc="-67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b="1" spc="-690" dirty="0">
                <a:solidFill>
                  <a:srgbClr val="0D0D0D"/>
                </a:solidFill>
                <a:latin typeface="Trebuchet MS"/>
                <a:cs typeface="Trebuchet MS"/>
              </a:rPr>
              <a:t>;</a:t>
            </a:r>
            <a:r>
              <a:rPr sz="5000" b="1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b="1" spc="-665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5000" b="1" spc="-71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5000" b="1" spc="-43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5000" b="1" spc="-77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b="1" spc="-59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5000" b="1" spc="-72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5000" b="1" spc="-655" dirty="0">
                <a:solidFill>
                  <a:srgbClr val="0D0D0D"/>
                </a:solidFill>
                <a:latin typeface="Trebuchet MS"/>
                <a:cs typeface="Trebuchet MS"/>
              </a:rPr>
              <a:t>L  </a:t>
            </a:r>
            <a:r>
              <a:rPr sz="5000" b="1" spc="-44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5000" b="1" spc="-77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b="1" spc="-50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5000" b="1" spc="-68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5000" b="1" spc="-665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5000" b="1" spc="-77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b="1" spc="-69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5000" b="1" spc="-51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5000" b="1" spc="-86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b="1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b="1" spc="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b="1" spc="-62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5000" b="1" spc="-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b="1" spc="-30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5000" b="1" spc="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b="1" spc="-500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5000" b="1" spc="-63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endParaRPr sz="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155" y="309372"/>
            <a:ext cx="8597265" cy="1807845"/>
            <a:chOff x="486155" y="309372"/>
            <a:chExt cx="8597265" cy="1807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155" y="309372"/>
              <a:ext cx="8596884" cy="1258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155" y="858012"/>
              <a:ext cx="2807208" cy="12588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0"/>
            <a:ext cx="7726680" cy="181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35"/>
              </a:lnSpc>
              <a:spcBef>
                <a:spcPts val="100"/>
              </a:spcBef>
            </a:pPr>
            <a:r>
              <a:rPr spc="-695" dirty="0"/>
              <a:t>E</a:t>
            </a:r>
            <a:r>
              <a:rPr spc="-505" dirty="0"/>
              <a:t>XA</a:t>
            </a:r>
            <a:r>
              <a:rPr spc="-360" dirty="0"/>
              <a:t>M</a:t>
            </a:r>
            <a:r>
              <a:rPr spc="-540" dirty="0"/>
              <a:t>P</a:t>
            </a:r>
            <a:r>
              <a:rPr spc="-755" dirty="0"/>
              <a:t>L</a:t>
            </a:r>
            <a:r>
              <a:rPr spc="-780" dirty="0"/>
              <a:t>E</a:t>
            </a:r>
            <a:r>
              <a:rPr spc="-150" dirty="0"/>
              <a:t> </a:t>
            </a:r>
            <a:r>
              <a:rPr spc="-540" dirty="0"/>
              <a:t>P</a:t>
            </a:r>
            <a:r>
              <a:rPr spc="-620" dirty="0"/>
              <a:t>R</a:t>
            </a:r>
            <a:r>
              <a:rPr spc="-735" dirty="0"/>
              <a:t>O</a:t>
            </a:r>
            <a:r>
              <a:rPr spc="-595" dirty="0"/>
              <a:t>G</a:t>
            </a:r>
            <a:r>
              <a:rPr spc="-550" dirty="0"/>
              <a:t>R</a:t>
            </a:r>
            <a:r>
              <a:rPr spc="-505" dirty="0"/>
              <a:t>A</a:t>
            </a:r>
            <a:r>
              <a:rPr spc="-450" dirty="0"/>
              <a:t>M</a:t>
            </a:r>
            <a:r>
              <a:rPr spc="-13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625" dirty="0"/>
              <a:t>P</a:t>
            </a:r>
            <a:r>
              <a:rPr spc="-160" dirty="0"/>
              <a:t> </a:t>
            </a:r>
            <a:r>
              <a:rPr spc="-434" dirty="0"/>
              <a:t>B</a:t>
            </a:r>
            <a:r>
              <a:rPr spc="-650" dirty="0"/>
              <a:t>Y</a:t>
            </a:r>
            <a:r>
              <a:rPr spc="-17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625" dirty="0"/>
              <a:t>P</a:t>
            </a:r>
          </a:p>
          <a:p>
            <a:pPr marL="12700" marR="5080">
              <a:lnSpc>
                <a:spcPct val="75800"/>
              </a:lnSpc>
              <a:spcBef>
                <a:spcPts val="715"/>
              </a:spcBef>
            </a:pPr>
            <a:r>
              <a:rPr sz="4750" b="0" i="1" spc="-969" dirty="0">
                <a:latin typeface="Trebuchet MS"/>
                <a:cs typeface="Trebuchet MS"/>
              </a:rPr>
              <a:t>TRANSLATION</a:t>
            </a:r>
            <a:r>
              <a:rPr sz="4750" b="0" i="1" spc="-850" dirty="0">
                <a:latin typeface="Trebuchet MS"/>
                <a:cs typeface="Trebuchet MS"/>
              </a:rPr>
              <a:t> </a:t>
            </a:r>
            <a:r>
              <a:rPr sz="4750" b="0" i="1" spc="-1045" dirty="0">
                <a:latin typeface="Trebuchet MS"/>
                <a:cs typeface="Trebuchet MS"/>
              </a:rPr>
              <a:t>OF</a:t>
            </a:r>
            <a:r>
              <a:rPr sz="4750" b="0" i="1" spc="-795" dirty="0">
                <a:latin typeface="Trebuchet MS"/>
                <a:cs typeface="Trebuchet MS"/>
              </a:rPr>
              <a:t> </a:t>
            </a:r>
            <a:r>
              <a:rPr sz="4750" b="0" i="1" spc="-1050" dirty="0">
                <a:latin typeface="Trebuchet MS"/>
                <a:cs typeface="Trebuchet MS"/>
              </a:rPr>
              <a:t>AN</a:t>
            </a:r>
            <a:r>
              <a:rPr sz="4750" b="0" i="1" spc="-790" dirty="0">
                <a:latin typeface="Trebuchet MS"/>
                <a:cs typeface="Trebuchet MS"/>
              </a:rPr>
              <a:t> </a:t>
            </a:r>
            <a:r>
              <a:rPr sz="4750" b="0" i="1" spc="-625" dirty="0">
                <a:latin typeface="Trebuchet MS"/>
                <a:cs typeface="Trebuchet MS"/>
              </a:rPr>
              <a:t>IF</a:t>
            </a:r>
            <a:r>
              <a:rPr sz="4750" b="0" i="1" spc="-425" dirty="0">
                <a:latin typeface="Trebuchet MS"/>
                <a:cs typeface="Trebuchet MS"/>
              </a:rPr>
              <a:t> </a:t>
            </a:r>
            <a:r>
              <a:rPr sz="4750" b="0" i="1" spc="-1135" dirty="0">
                <a:latin typeface="Trebuchet MS"/>
                <a:cs typeface="Trebuchet MS"/>
              </a:rPr>
              <a:t>THEN</a:t>
            </a:r>
            <a:r>
              <a:rPr sz="4750" b="0" i="1" spc="-1005" dirty="0">
                <a:latin typeface="Trebuchet MS"/>
                <a:cs typeface="Trebuchet MS"/>
              </a:rPr>
              <a:t> </a:t>
            </a:r>
            <a:r>
              <a:rPr sz="4750" b="0" i="1" spc="-930" dirty="0">
                <a:latin typeface="Trebuchet MS"/>
                <a:cs typeface="Trebuchet MS"/>
              </a:rPr>
              <a:t>ELSE</a:t>
            </a:r>
            <a:r>
              <a:rPr sz="4750" b="0" i="1" spc="-910" dirty="0">
                <a:latin typeface="Trebuchet MS"/>
                <a:cs typeface="Trebuchet MS"/>
              </a:rPr>
              <a:t> </a:t>
            </a:r>
            <a:r>
              <a:rPr sz="4750" b="0" i="1" spc="-1075" dirty="0">
                <a:latin typeface="Trebuchet MS"/>
                <a:cs typeface="Trebuchet MS"/>
              </a:rPr>
              <a:t>CONTROL </a:t>
            </a:r>
            <a:r>
              <a:rPr sz="4750" b="0" i="1" spc="-1420" dirty="0">
                <a:latin typeface="Trebuchet MS"/>
                <a:cs typeface="Trebuchet MS"/>
              </a:rPr>
              <a:t> </a:t>
            </a:r>
            <a:r>
              <a:rPr sz="4750" b="0" i="1" spc="-1080" dirty="0">
                <a:latin typeface="Trebuchet MS"/>
                <a:cs typeface="Trebuchet MS"/>
              </a:rPr>
              <a:t>STRUCTURE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304" y="1960244"/>
            <a:ext cx="5997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35" dirty="0">
                <a:latin typeface="Arial"/>
                <a:cs typeface="Arial"/>
              </a:rPr>
              <a:t>Step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2: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Initiating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printing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declared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input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04" dirty="0">
                <a:latin typeface="Microsoft Sans Serif"/>
                <a:cs typeface="Microsoft Sans Serif"/>
              </a:rPr>
              <a:t>message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4758" y="2878226"/>
            <a:ext cx="1378585" cy="192405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200" spc="-75" dirty="0">
                <a:latin typeface="Microsoft Sans Serif"/>
                <a:cs typeface="Microsoft Sans Serif"/>
              </a:rPr>
              <a:t>.text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spc="-20" dirty="0">
                <a:latin typeface="Microsoft Sans Serif"/>
                <a:cs typeface="Microsoft Sans Serif"/>
              </a:rPr>
              <a:t>la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$a0,input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800" spc="-30" dirty="0">
                <a:latin typeface="Microsoft Sans Serif"/>
                <a:cs typeface="Microsoft Sans Serif"/>
              </a:rPr>
              <a:t>li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$v0,4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800" spc="-190" dirty="0">
                <a:latin typeface="Microsoft Sans Serif"/>
                <a:cs typeface="Microsoft Sans Serif"/>
              </a:rPr>
              <a:t>syscall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3939" y="3544061"/>
            <a:ext cx="23329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240" dirty="0">
                <a:latin typeface="Arial"/>
                <a:cs typeface="Arial"/>
              </a:rPr>
              <a:t>#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229" dirty="0">
                <a:latin typeface="Arial"/>
                <a:cs typeface="Arial"/>
              </a:rPr>
              <a:t>print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180" dirty="0">
                <a:latin typeface="Arial"/>
                <a:cs typeface="Arial"/>
              </a:rPr>
              <a:t>i</a:t>
            </a:r>
            <a:r>
              <a:rPr sz="2200" b="1" i="1" spc="-390" dirty="0">
                <a:latin typeface="Arial"/>
                <a:cs typeface="Arial"/>
              </a:rPr>
              <a:t>n</a:t>
            </a:r>
            <a:r>
              <a:rPr sz="2200" b="1" i="1" spc="-235" dirty="0">
                <a:latin typeface="Arial"/>
                <a:cs typeface="Arial"/>
              </a:rPr>
              <a:t>put</a:t>
            </a:r>
            <a:r>
              <a:rPr sz="2200" b="1" i="1" spc="-25" dirty="0">
                <a:latin typeface="Arial"/>
                <a:cs typeface="Arial"/>
              </a:rPr>
              <a:t> </a:t>
            </a:r>
            <a:r>
              <a:rPr sz="2200" b="1" i="1" spc="-360" dirty="0">
                <a:latin typeface="Arial"/>
                <a:cs typeface="Arial"/>
              </a:rPr>
              <a:t>messa</a:t>
            </a:r>
            <a:r>
              <a:rPr sz="2200" b="1" i="1" spc="-375" dirty="0">
                <a:latin typeface="Arial"/>
                <a:cs typeface="Arial"/>
              </a:rPr>
              <a:t>g</a:t>
            </a:r>
            <a:r>
              <a:rPr sz="2200" b="1" i="1" spc="-17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758951"/>
            <a:ext cx="8597265" cy="1805939"/>
            <a:chOff x="762000" y="758951"/>
            <a:chExt cx="8597265" cy="18059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758951"/>
              <a:ext cx="8596884" cy="1257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307591"/>
              <a:ext cx="2807207" cy="12573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52627" y="339597"/>
            <a:ext cx="7977505" cy="209042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62890" marR="5080">
              <a:lnSpc>
                <a:spcPct val="76100"/>
              </a:lnSpc>
              <a:spcBef>
                <a:spcPts val="1390"/>
              </a:spcBef>
            </a:pPr>
            <a:r>
              <a:rPr sz="4500" b="1" spc="-69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500" b="1" spc="-505" dirty="0">
                <a:solidFill>
                  <a:srgbClr val="0D0D0D"/>
                </a:solidFill>
                <a:latin typeface="Trebuchet MS"/>
                <a:cs typeface="Trebuchet MS"/>
              </a:rPr>
              <a:t>XA</a:t>
            </a:r>
            <a:r>
              <a:rPr sz="4500" b="1" spc="-36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4500" b="1" spc="-540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4500" b="1" spc="-75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4500" b="1" spc="-78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500" b="1" spc="-1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500" b="1" spc="-540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4500" b="1" spc="-62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4500" b="1" spc="-73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500" b="1" spc="-595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4500" b="1" spc="-55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4500" b="1" spc="-50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500" b="1" spc="-45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4500" b="1" spc="-1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500" b="1" spc="-484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500" b="1" spc="-79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500" b="1" spc="-69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500" b="1" spc="-62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4500" b="1" spc="-1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500" b="1" spc="-434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4500" b="1" spc="-650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4500" b="1" spc="-1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500" b="1" spc="-484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500" b="1" spc="-79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500" b="1" spc="-69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500" b="1" spc="-425" dirty="0">
                <a:solidFill>
                  <a:srgbClr val="0D0D0D"/>
                </a:solidFill>
                <a:latin typeface="Trebuchet MS"/>
                <a:cs typeface="Trebuchet MS"/>
              </a:rPr>
              <a:t>P  </a:t>
            </a:r>
            <a:r>
              <a:rPr sz="4750" i="1" spc="-969" dirty="0">
                <a:solidFill>
                  <a:srgbClr val="0D0D0D"/>
                </a:solidFill>
                <a:latin typeface="Trebuchet MS"/>
                <a:cs typeface="Trebuchet MS"/>
              </a:rPr>
              <a:t>TRANSLATION</a:t>
            </a:r>
            <a:r>
              <a:rPr sz="4750" i="1" spc="-9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750" i="1" spc="-1045" dirty="0">
                <a:solidFill>
                  <a:srgbClr val="0D0D0D"/>
                </a:solidFill>
                <a:latin typeface="Trebuchet MS"/>
                <a:cs typeface="Trebuchet MS"/>
              </a:rPr>
              <a:t>OF</a:t>
            </a:r>
            <a:r>
              <a:rPr sz="4750" i="1" spc="-10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750" i="1" spc="-1050" dirty="0">
                <a:solidFill>
                  <a:srgbClr val="0D0D0D"/>
                </a:solidFill>
                <a:latin typeface="Trebuchet MS"/>
                <a:cs typeface="Trebuchet MS"/>
              </a:rPr>
              <a:t>AN</a:t>
            </a:r>
            <a:r>
              <a:rPr sz="4750" i="1" spc="-10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750" i="1" spc="-625" dirty="0">
                <a:solidFill>
                  <a:srgbClr val="0D0D0D"/>
                </a:solidFill>
                <a:latin typeface="Trebuchet MS"/>
                <a:cs typeface="Trebuchet MS"/>
              </a:rPr>
              <a:t>IF </a:t>
            </a:r>
            <a:r>
              <a:rPr sz="4750" i="1" spc="-1135" dirty="0">
                <a:solidFill>
                  <a:srgbClr val="0D0D0D"/>
                </a:solidFill>
                <a:latin typeface="Trebuchet MS"/>
                <a:cs typeface="Trebuchet MS"/>
              </a:rPr>
              <a:t>THEN</a:t>
            </a:r>
            <a:r>
              <a:rPr sz="4750" i="1" spc="-11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750" i="1" spc="-930" dirty="0">
                <a:solidFill>
                  <a:srgbClr val="0D0D0D"/>
                </a:solidFill>
                <a:latin typeface="Trebuchet MS"/>
                <a:cs typeface="Trebuchet MS"/>
              </a:rPr>
              <a:t>ELSE</a:t>
            </a:r>
            <a:r>
              <a:rPr sz="4750" i="1" spc="-9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750" i="1" spc="-1075" dirty="0">
                <a:solidFill>
                  <a:srgbClr val="0D0D0D"/>
                </a:solidFill>
                <a:latin typeface="Trebuchet MS"/>
                <a:cs typeface="Trebuchet MS"/>
              </a:rPr>
              <a:t>CONTROL </a:t>
            </a:r>
            <a:r>
              <a:rPr sz="4750" i="1" spc="-14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750" i="1" spc="-1080" dirty="0">
                <a:solidFill>
                  <a:srgbClr val="0D0D0D"/>
                </a:solidFill>
                <a:latin typeface="Trebuchet MS"/>
                <a:cs typeface="Trebuchet MS"/>
              </a:rPr>
              <a:t>STRUCTURE</a:t>
            </a:r>
            <a:endParaRPr sz="4750">
              <a:latin typeface="Trebuchet MS"/>
              <a:cs typeface="Trebuchet MS"/>
            </a:endParaRPr>
          </a:p>
          <a:p>
            <a:pPr marL="12700">
              <a:lnSpc>
                <a:spcPts val="2170"/>
              </a:lnSpc>
            </a:pPr>
            <a:r>
              <a:rPr sz="2200" b="1" spc="-250" dirty="0">
                <a:latin typeface="Arial"/>
                <a:cs typeface="Arial"/>
              </a:rPr>
              <a:t>St</a:t>
            </a:r>
            <a:r>
              <a:rPr sz="2200" b="1" spc="-270" dirty="0">
                <a:latin typeface="Arial"/>
                <a:cs typeface="Arial"/>
              </a:rPr>
              <a:t>e</a:t>
            </a:r>
            <a:r>
              <a:rPr sz="2200" b="1" spc="-180" dirty="0">
                <a:latin typeface="Arial"/>
                <a:cs typeface="Arial"/>
              </a:rPr>
              <a:t>p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3: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50" dirty="0">
                <a:latin typeface="Microsoft Sans Serif"/>
                <a:cs typeface="Microsoft Sans Serif"/>
              </a:rPr>
              <a:t>R</a:t>
            </a:r>
            <a:r>
              <a:rPr sz="2200" spc="-75" dirty="0">
                <a:latin typeface="Microsoft Sans Serif"/>
                <a:cs typeface="Microsoft Sans Serif"/>
              </a:rPr>
              <a:t>eading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inte</a:t>
            </a:r>
            <a:r>
              <a:rPr sz="2200" spc="-160" dirty="0">
                <a:latin typeface="Microsoft Sans Serif"/>
                <a:cs typeface="Microsoft Sans Serif"/>
              </a:rPr>
              <a:t>g</a:t>
            </a:r>
            <a:r>
              <a:rPr sz="2200" spc="-65" dirty="0">
                <a:latin typeface="Microsoft Sans Serif"/>
                <a:cs typeface="Microsoft Sans Serif"/>
              </a:rPr>
              <a:t>er</a:t>
            </a:r>
            <a:r>
              <a:rPr sz="2200" spc="50" dirty="0">
                <a:latin typeface="Microsoft Sans Serif"/>
                <a:cs typeface="Microsoft Sans Serif"/>
              </a:rPr>
              <a:t> f</a:t>
            </a:r>
            <a:r>
              <a:rPr sz="2200" spc="10" dirty="0">
                <a:latin typeface="Microsoft Sans Serif"/>
                <a:cs typeface="Microsoft Sans Serif"/>
              </a:rPr>
              <a:t>r</a:t>
            </a:r>
            <a:r>
              <a:rPr sz="2200" spc="-250" dirty="0">
                <a:latin typeface="Microsoft Sans Serif"/>
                <a:cs typeface="Microsoft Sans Serif"/>
              </a:rPr>
              <a:t>om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90" dirty="0">
                <a:latin typeface="Microsoft Sans Serif"/>
                <a:cs typeface="Microsoft Sans Serif"/>
              </a:rPr>
              <a:t>user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input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132" y="3173094"/>
            <a:ext cx="260667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Microsoft Sans Serif"/>
                <a:cs typeface="Microsoft Sans Serif"/>
              </a:rPr>
              <a:t>l</a:t>
            </a:r>
            <a:r>
              <a:rPr sz="2200" spc="-25" dirty="0">
                <a:latin typeface="Microsoft Sans Serif"/>
                <a:cs typeface="Microsoft Sans Serif"/>
              </a:rPr>
              <a:t>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$v0,5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b="1" i="1" spc="240" dirty="0">
                <a:latin typeface="Arial"/>
                <a:cs typeface="Arial"/>
              </a:rPr>
              <a:t>#</a:t>
            </a:r>
            <a:r>
              <a:rPr sz="2200" b="1" i="1" spc="-15" dirty="0">
                <a:latin typeface="Arial"/>
                <a:cs typeface="Arial"/>
              </a:rPr>
              <a:t> </a:t>
            </a:r>
            <a:r>
              <a:rPr sz="2200" b="1" i="1" spc="-204" dirty="0">
                <a:latin typeface="Arial"/>
                <a:cs typeface="Arial"/>
              </a:rPr>
              <a:t>read</a:t>
            </a:r>
            <a:r>
              <a:rPr sz="2200" b="1" i="1" spc="-45" dirty="0">
                <a:latin typeface="Arial"/>
                <a:cs typeface="Arial"/>
              </a:rPr>
              <a:t> </a:t>
            </a:r>
            <a:r>
              <a:rPr sz="2200" b="1" i="1" spc="-215" dirty="0">
                <a:latin typeface="Arial"/>
                <a:cs typeface="Arial"/>
              </a:rPr>
              <a:t>inte</a:t>
            </a:r>
            <a:r>
              <a:rPr sz="2200" b="1" i="1" spc="-315" dirty="0">
                <a:latin typeface="Arial"/>
                <a:cs typeface="Arial"/>
              </a:rPr>
              <a:t>g</a:t>
            </a:r>
            <a:r>
              <a:rPr sz="2200" b="1" i="1" spc="-175" dirty="0">
                <a:latin typeface="Arial"/>
                <a:cs typeface="Arial"/>
              </a:rPr>
              <a:t>er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200" spc="-150" dirty="0">
                <a:latin typeface="Microsoft Sans Serif"/>
                <a:cs typeface="Microsoft Sans Serif"/>
              </a:rPr>
              <a:t>syscall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758951"/>
            <a:ext cx="8597265" cy="1805939"/>
            <a:chOff x="762000" y="758951"/>
            <a:chExt cx="8597265" cy="18059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758951"/>
              <a:ext cx="8596884" cy="1257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307591"/>
              <a:ext cx="2807207" cy="1257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62890" marR="2286635">
              <a:lnSpc>
                <a:spcPct val="76100"/>
              </a:lnSpc>
              <a:spcBef>
                <a:spcPts val="1390"/>
              </a:spcBef>
            </a:pPr>
            <a:r>
              <a:rPr sz="4500" b="1" i="0" spc="-695" dirty="0">
                <a:latin typeface="Trebuchet MS"/>
                <a:cs typeface="Trebuchet MS"/>
              </a:rPr>
              <a:t>E</a:t>
            </a:r>
            <a:r>
              <a:rPr sz="4500" b="1" i="0" spc="-505" dirty="0">
                <a:latin typeface="Trebuchet MS"/>
                <a:cs typeface="Trebuchet MS"/>
              </a:rPr>
              <a:t>XA</a:t>
            </a:r>
            <a:r>
              <a:rPr sz="4500" b="1" i="0" spc="-360" dirty="0">
                <a:latin typeface="Trebuchet MS"/>
                <a:cs typeface="Trebuchet MS"/>
              </a:rPr>
              <a:t>M</a:t>
            </a:r>
            <a:r>
              <a:rPr sz="4500" b="1" i="0" spc="-540" dirty="0">
                <a:latin typeface="Trebuchet MS"/>
                <a:cs typeface="Trebuchet MS"/>
              </a:rPr>
              <a:t>P</a:t>
            </a:r>
            <a:r>
              <a:rPr sz="4500" b="1" i="0" spc="-755" dirty="0">
                <a:latin typeface="Trebuchet MS"/>
                <a:cs typeface="Trebuchet MS"/>
              </a:rPr>
              <a:t>L</a:t>
            </a:r>
            <a:r>
              <a:rPr sz="4500" b="1" i="0" spc="-780" dirty="0">
                <a:latin typeface="Trebuchet MS"/>
                <a:cs typeface="Trebuchet MS"/>
              </a:rPr>
              <a:t>E</a:t>
            </a:r>
            <a:r>
              <a:rPr sz="4500" b="1" i="0" spc="-150" dirty="0">
                <a:latin typeface="Trebuchet MS"/>
                <a:cs typeface="Trebuchet MS"/>
              </a:rPr>
              <a:t> </a:t>
            </a:r>
            <a:r>
              <a:rPr sz="4500" b="1" i="0" spc="-540" dirty="0">
                <a:latin typeface="Trebuchet MS"/>
                <a:cs typeface="Trebuchet MS"/>
              </a:rPr>
              <a:t>P</a:t>
            </a:r>
            <a:r>
              <a:rPr sz="4500" b="1" i="0" spc="-620" dirty="0">
                <a:latin typeface="Trebuchet MS"/>
                <a:cs typeface="Trebuchet MS"/>
              </a:rPr>
              <a:t>R</a:t>
            </a:r>
            <a:r>
              <a:rPr sz="4500" b="1" i="0" spc="-735" dirty="0">
                <a:latin typeface="Trebuchet MS"/>
                <a:cs typeface="Trebuchet MS"/>
              </a:rPr>
              <a:t>O</a:t>
            </a:r>
            <a:r>
              <a:rPr sz="4500" b="1" i="0" spc="-595" dirty="0">
                <a:latin typeface="Trebuchet MS"/>
                <a:cs typeface="Trebuchet MS"/>
              </a:rPr>
              <a:t>G</a:t>
            </a:r>
            <a:r>
              <a:rPr sz="4500" b="1" i="0" spc="-550" dirty="0">
                <a:latin typeface="Trebuchet MS"/>
                <a:cs typeface="Trebuchet MS"/>
              </a:rPr>
              <a:t>R</a:t>
            </a:r>
            <a:r>
              <a:rPr sz="4500" b="1" i="0" spc="-505" dirty="0">
                <a:latin typeface="Trebuchet MS"/>
                <a:cs typeface="Trebuchet MS"/>
              </a:rPr>
              <a:t>A</a:t>
            </a:r>
            <a:r>
              <a:rPr sz="4500" b="1" i="0" spc="-450" dirty="0">
                <a:latin typeface="Trebuchet MS"/>
                <a:cs typeface="Trebuchet MS"/>
              </a:rPr>
              <a:t>M</a:t>
            </a:r>
            <a:r>
              <a:rPr sz="4500" b="1" i="0" spc="-135" dirty="0">
                <a:latin typeface="Trebuchet MS"/>
                <a:cs typeface="Trebuchet MS"/>
              </a:rPr>
              <a:t> </a:t>
            </a:r>
            <a:r>
              <a:rPr sz="4500" b="1" i="0" spc="-484" dirty="0">
                <a:latin typeface="Trebuchet MS"/>
                <a:cs typeface="Trebuchet MS"/>
              </a:rPr>
              <a:t>S</a:t>
            </a:r>
            <a:r>
              <a:rPr sz="4500" b="1" i="0" spc="-795" dirty="0">
                <a:latin typeface="Trebuchet MS"/>
                <a:cs typeface="Trebuchet MS"/>
              </a:rPr>
              <a:t>T</a:t>
            </a:r>
            <a:r>
              <a:rPr sz="4500" b="1" i="0" spc="-695" dirty="0">
                <a:latin typeface="Trebuchet MS"/>
                <a:cs typeface="Trebuchet MS"/>
              </a:rPr>
              <a:t>E</a:t>
            </a:r>
            <a:r>
              <a:rPr sz="4500" b="1" i="0" spc="-625" dirty="0">
                <a:latin typeface="Trebuchet MS"/>
                <a:cs typeface="Trebuchet MS"/>
              </a:rPr>
              <a:t>P</a:t>
            </a:r>
            <a:r>
              <a:rPr sz="4500" b="1" i="0" spc="-160" dirty="0">
                <a:latin typeface="Trebuchet MS"/>
                <a:cs typeface="Trebuchet MS"/>
              </a:rPr>
              <a:t> </a:t>
            </a:r>
            <a:r>
              <a:rPr sz="4500" b="1" i="0" spc="-434" dirty="0">
                <a:latin typeface="Trebuchet MS"/>
                <a:cs typeface="Trebuchet MS"/>
              </a:rPr>
              <a:t>B</a:t>
            </a:r>
            <a:r>
              <a:rPr sz="4500" b="1" i="0" spc="-650" dirty="0">
                <a:latin typeface="Trebuchet MS"/>
                <a:cs typeface="Trebuchet MS"/>
              </a:rPr>
              <a:t>Y</a:t>
            </a:r>
            <a:r>
              <a:rPr sz="4500" b="1" i="0" spc="-175" dirty="0">
                <a:latin typeface="Trebuchet MS"/>
                <a:cs typeface="Trebuchet MS"/>
              </a:rPr>
              <a:t> </a:t>
            </a:r>
            <a:r>
              <a:rPr sz="4500" b="1" i="0" spc="-484" dirty="0">
                <a:latin typeface="Trebuchet MS"/>
                <a:cs typeface="Trebuchet MS"/>
              </a:rPr>
              <a:t>S</a:t>
            </a:r>
            <a:r>
              <a:rPr sz="4500" b="1" i="0" spc="-795" dirty="0">
                <a:latin typeface="Trebuchet MS"/>
                <a:cs typeface="Trebuchet MS"/>
              </a:rPr>
              <a:t>T</a:t>
            </a:r>
            <a:r>
              <a:rPr sz="4500" b="1" i="0" spc="-695" dirty="0">
                <a:latin typeface="Trebuchet MS"/>
                <a:cs typeface="Trebuchet MS"/>
              </a:rPr>
              <a:t>E</a:t>
            </a:r>
            <a:r>
              <a:rPr sz="4500" b="1" i="0" spc="-425" dirty="0">
                <a:latin typeface="Trebuchet MS"/>
                <a:cs typeface="Trebuchet MS"/>
              </a:rPr>
              <a:t>P  </a:t>
            </a:r>
            <a:r>
              <a:rPr spc="-969" dirty="0"/>
              <a:t>TRANSLATION</a:t>
            </a:r>
            <a:r>
              <a:rPr spc="-965" dirty="0"/>
              <a:t> </a:t>
            </a:r>
            <a:r>
              <a:rPr spc="-1045" dirty="0"/>
              <a:t>OF</a:t>
            </a:r>
            <a:r>
              <a:rPr spc="-1040" dirty="0"/>
              <a:t> </a:t>
            </a:r>
            <a:r>
              <a:rPr spc="-1050" dirty="0"/>
              <a:t>AN</a:t>
            </a:r>
            <a:r>
              <a:rPr spc="-1045" dirty="0"/>
              <a:t> </a:t>
            </a:r>
            <a:r>
              <a:rPr spc="-625" dirty="0"/>
              <a:t>IF </a:t>
            </a:r>
            <a:r>
              <a:rPr spc="-1135" dirty="0"/>
              <a:t>THEN</a:t>
            </a:r>
            <a:r>
              <a:rPr spc="-1130" dirty="0"/>
              <a:t> </a:t>
            </a:r>
            <a:r>
              <a:rPr spc="-930" dirty="0"/>
              <a:t>ELSE</a:t>
            </a:r>
            <a:r>
              <a:rPr spc="-925" dirty="0"/>
              <a:t> </a:t>
            </a:r>
            <a:r>
              <a:rPr spc="-1075" dirty="0"/>
              <a:t>CONTROL </a:t>
            </a:r>
            <a:r>
              <a:rPr spc="-1420" dirty="0"/>
              <a:t> </a:t>
            </a:r>
            <a:r>
              <a:rPr spc="-1080" dirty="0"/>
              <a:t>STRUCTURE</a:t>
            </a:r>
            <a:endParaRPr sz="4500">
              <a:latin typeface="Trebuchet MS"/>
              <a:cs typeface="Trebuchet MS"/>
            </a:endParaRPr>
          </a:p>
          <a:p>
            <a:pPr marL="12700" marR="5080">
              <a:lnSpc>
                <a:spcPts val="2380"/>
              </a:lnSpc>
              <a:spcBef>
                <a:spcPts val="1065"/>
              </a:spcBef>
            </a:pPr>
            <a:r>
              <a:rPr sz="2200" b="1" i="0" spc="-235" dirty="0">
                <a:solidFill>
                  <a:srgbClr val="000000"/>
                </a:solidFill>
                <a:latin typeface="Arial"/>
                <a:cs typeface="Arial"/>
              </a:rPr>
              <a:t>Step</a:t>
            </a:r>
            <a:r>
              <a:rPr sz="2200" b="1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b="1" i="0" spc="-114" dirty="0">
                <a:solidFill>
                  <a:srgbClr val="000000"/>
                </a:solidFill>
                <a:latin typeface="Arial"/>
                <a:cs typeface="Arial"/>
              </a:rPr>
              <a:t>4:</a:t>
            </a:r>
            <a:r>
              <a:rPr sz="2200" b="1" i="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i="0" spc="-140" dirty="0">
                <a:solidFill>
                  <a:srgbClr val="000000"/>
                </a:solidFill>
                <a:latin typeface="Microsoft Sans Serif"/>
                <a:cs typeface="Microsoft Sans Serif"/>
              </a:rPr>
              <a:t>Putting</a:t>
            </a:r>
            <a:r>
              <a:rPr sz="2200" i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condition</a:t>
            </a:r>
            <a:r>
              <a:rPr sz="2200" i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80" dirty="0">
                <a:solidFill>
                  <a:srgbClr val="000000"/>
                </a:solidFill>
                <a:latin typeface="Microsoft Sans Serif"/>
                <a:cs typeface="Microsoft Sans Serif"/>
              </a:rPr>
              <a:t>that</a:t>
            </a:r>
            <a:r>
              <a:rPr sz="2200" i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if</a:t>
            </a:r>
            <a:r>
              <a:rPr sz="2200" i="0" spc="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input</a:t>
            </a:r>
            <a:r>
              <a:rPr sz="2200" i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value</a:t>
            </a:r>
            <a:r>
              <a:rPr sz="2200" i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200" dirty="0">
                <a:solidFill>
                  <a:srgbClr val="000000"/>
                </a:solidFill>
                <a:latin typeface="Microsoft Sans Serif"/>
                <a:cs typeface="Microsoft Sans Serif"/>
              </a:rPr>
              <a:t>is</a:t>
            </a:r>
            <a:r>
              <a:rPr sz="2200" i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45" dirty="0">
                <a:solidFill>
                  <a:srgbClr val="000000"/>
                </a:solidFill>
                <a:latin typeface="Microsoft Sans Serif"/>
                <a:cs typeface="Microsoft Sans Serif"/>
              </a:rPr>
              <a:t>greater</a:t>
            </a:r>
            <a:r>
              <a:rPr sz="2200" i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65" dirty="0">
                <a:solidFill>
                  <a:srgbClr val="000000"/>
                </a:solidFill>
                <a:latin typeface="Microsoft Sans Serif"/>
                <a:cs typeface="Microsoft Sans Serif"/>
              </a:rPr>
              <a:t>or</a:t>
            </a:r>
            <a:r>
              <a:rPr sz="2200" i="0" spc="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equal</a:t>
            </a:r>
            <a:r>
              <a:rPr sz="2200" i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to</a:t>
            </a:r>
            <a:r>
              <a:rPr sz="2200" i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14" dirty="0">
                <a:solidFill>
                  <a:srgbClr val="000000"/>
                </a:solidFill>
                <a:latin typeface="Microsoft Sans Serif"/>
                <a:cs typeface="Microsoft Sans Serif"/>
              </a:rPr>
              <a:t>zero</a:t>
            </a:r>
            <a:r>
              <a:rPr sz="2200" i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if</a:t>
            </a:r>
            <a:r>
              <a:rPr sz="2200" i="0" spc="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70" dirty="0">
                <a:solidFill>
                  <a:srgbClr val="000000"/>
                </a:solidFill>
                <a:latin typeface="Microsoft Sans Serif"/>
                <a:cs typeface="Microsoft Sans Serif"/>
              </a:rPr>
              <a:t>this</a:t>
            </a:r>
            <a:r>
              <a:rPr sz="2200" i="0" spc="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condition</a:t>
            </a:r>
            <a:r>
              <a:rPr sz="2200" i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200" dirty="0">
                <a:solidFill>
                  <a:srgbClr val="000000"/>
                </a:solidFill>
                <a:latin typeface="Microsoft Sans Serif"/>
                <a:cs typeface="Microsoft Sans Serif"/>
              </a:rPr>
              <a:t>is</a:t>
            </a:r>
            <a:r>
              <a:rPr sz="2200" i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true </a:t>
            </a:r>
            <a:r>
              <a:rPr sz="2200" i="0" spc="-57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then</a:t>
            </a:r>
            <a:r>
              <a:rPr sz="2200" i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70" dirty="0">
                <a:solidFill>
                  <a:srgbClr val="000000"/>
                </a:solidFill>
                <a:latin typeface="Microsoft Sans Serif"/>
                <a:cs typeface="Microsoft Sans Serif"/>
              </a:rPr>
              <a:t>jump</a:t>
            </a:r>
            <a:r>
              <a:rPr sz="2200" i="0" spc="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to</a:t>
            </a:r>
            <a:r>
              <a:rPr sz="2200" i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35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2200" i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60" dirty="0">
                <a:solidFill>
                  <a:srgbClr val="000000"/>
                </a:solidFill>
                <a:latin typeface="Microsoft Sans Serif"/>
                <a:cs typeface="Microsoft Sans Serif"/>
              </a:rPr>
              <a:t>else</a:t>
            </a:r>
            <a:r>
              <a:rPr sz="2200" i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170" dirty="0">
                <a:solidFill>
                  <a:srgbClr val="000000"/>
                </a:solidFill>
                <a:latin typeface="Microsoft Sans Serif"/>
                <a:cs typeface="Microsoft Sans Serif"/>
              </a:rPr>
              <a:t>section</a:t>
            </a:r>
            <a:r>
              <a:rPr sz="2200" i="0" spc="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bgez</a:t>
            </a:r>
            <a:r>
              <a:rPr sz="2200" i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175" dirty="0">
                <a:solidFill>
                  <a:srgbClr val="000000"/>
                </a:solidFill>
                <a:latin typeface="Microsoft Sans Serif"/>
                <a:cs typeface="Microsoft Sans Serif"/>
              </a:rPr>
              <a:t>=</a:t>
            </a:r>
            <a:r>
              <a:rPr sz="2200" i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1" i="0" spc="-155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2200" i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ranch</a:t>
            </a:r>
            <a:r>
              <a:rPr sz="2200" i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if</a:t>
            </a:r>
            <a:r>
              <a:rPr sz="2200" i="0" spc="114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1" i="0" spc="-7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2200" i="0" spc="-70" dirty="0">
                <a:solidFill>
                  <a:srgbClr val="000000"/>
                </a:solidFill>
                <a:latin typeface="Microsoft Sans Serif"/>
                <a:cs typeface="Microsoft Sans Serif"/>
              </a:rPr>
              <a:t>reater</a:t>
            </a:r>
            <a:r>
              <a:rPr sz="2200" i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65" dirty="0">
                <a:solidFill>
                  <a:srgbClr val="000000"/>
                </a:solidFill>
                <a:latin typeface="Microsoft Sans Serif"/>
                <a:cs typeface="Microsoft Sans Serif"/>
              </a:rPr>
              <a:t>or</a:t>
            </a:r>
            <a:r>
              <a:rPr sz="2200" i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1" i="0" spc="-1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200" i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qual</a:t>
            </a:r>
            <a:r>
              <a:rPr sz="2200" i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i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to</a:t>
            </a:r>
            <a:r>
              <a:rPr sz="2200" i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1" i="0" spc="-90" dirty="0">
                <a:solidFill>
                  <a:srgbClr val="000000"/>
                </a:solidFill>
                <a:latin typeface="Arial"/>
                <a:cs typeface="Arial"/>
              </a:rPr>
              <a:t>z</a:t>
            </a:r>
            <a:r>
              <a:rPr sz="2200" i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ero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132" y="3632961"/>
            <a:ext cx="4864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5" dirty="0">
                <a:latin typeface="Microsoft Sans Serif"/>
                <a:cs typeface="Microsoft Sans Serif"/>
              </a:rPr>
              <a:t>bgez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$v0,else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b="1" i="1" spc="240" dirty="0">
                <a:latin typeface="Arial"/>
                <a:cs typeface="Arial"/>
              </a:rPr>
              <a:t>#</a:t>
            </a:r>
            <a:r>
              <a:rPr sz="2200" b="1" i="1" spc="-15" dirty="0">
                <a:latin typeface="Arial"/>
                <a:cs typeface="Arial"/>
              </a:rPr>
              <a:t> </a:t>
            </a:r>
            <a:r>
              <a:rPr sz="2200" b="1" i="1" spc="-200" dirty="0">
                <a:latin typeface="Arial"/>
                <a:cs typeface="Arial"/>
              </a:rPr>
              <a:t>if-else</a:t>
            </a:r>
            <a:r>
              <a:rPr sz="2200" b="1" i="1" spc="-25" dirty="0">
                <a:latin typeface="Arial"/>
                <a:cs typeface="Arial"/>
              </a:rPr>
              <a:t> </a:t>
            </a:r>
            <a:r>
              <a:rPr sz="2200" b="1" i="1" spc="-220" dirty="0">
                <a:latin typeface="Arial"/>
                <a:cs typeface="Arial"/>
              </a:rPr>
              <a:t>equivalent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250" dirty="0"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758951"/>
            <a:ext cx="8597265" cy="1805939"/>
            <a:chOff x="762000" y="758951"/>
            <a:chExt cx="8597265" cy="18059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758951"/>
              <a:ext cx="8596884" cy="1257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307591"/>
              <a:ext cx="2807207" cy="1257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2627" y="339597"/>
            <a:ext cx="10085705" cy="209042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62890" marR="2113915">
              <a:lnSpc>
                <a:spcPct val="76100"/>
              </a:lnSpc>
              <a:spcBef>
                <a:spcPts val="1390"/>
              </a:spcBef>
            </a:pPr>
            <a:r>
              <a:rPr spc="-695" dirty="0"/>
              <a:t>E</a:t>
            </a:r>
            <a:r>
              <a:rPr spc="-505" dirty="0"/>
              <a:t>XA</a:t>
            </a:r>
            <a:r>
              <a:rPr spc="-360" dirty="0"/>
              <a:t>M</a:t>
            </a:r>
            <a:r>
              <a:rPr spc="-540" dirty="0"/>
              <a:t>P</a:t>
            </a:r>
            <a:r>
              <a:rPr spc="-755" dirty="0"/>
              <a:t>L</a:t>
            </a:r>
            <a:r>
              <a:rPr spc="-780" dirty="0"/>
              <a:t>E</a:t>
            </a:r>
            <a:r>
              <a:rPr spc="-150" dirty="0"/>
              <a:t> </a:t>
            </a:r>
            <a:r>
              <a:rPr spc="-540" dirty="0"/>
              <a:t>P</a:t>
            </a:r>
            <a:r>
              <a:rPr spc="-620" dirty="0"/>
              <a:t>R</a:t>
            </a:r>
            <a:r>
              <a:rPr spc="-735" dirty="0"/>
              <a:t>O</a:t>
            </a:r>
            <a:r>
              <a:rPr spc="-595" dirty="0"/>
              <a:t>G</a:t>
            </a:r>
            <a:r>
              <a:rPr spc="-550" dirty="0"/>
              <a:t>R</a:t>
            </a:r>
            <a:r>
              <a:rPr spc="-505" dirty="0"/>
              <a:t>A</a:t>
            </a:r>
            <a:r>
              <a:rPr spc="-450" dirty="0"/>
              <a:t>M</a:t>
            </a:r>
            <a:r>
              <a:rPr spc="-13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625" dirty="0"/>
              <a:t>P</a:t>
            </a:r>
            <a:r>
              <a:rPr spc="-160" dirty="0"/>
              <a:t> </a:t>
            </a:r>
            <a:r>
              <a:rPr spc="-434" dirty="0"/>
              <a:t>B</a:t>
            </a:r>
            <a:r>
              <a:rPr spc="-650" dirty="0"/>
              <a:t>Y</a:t>
            </a:r>
            <a:r>
              <a:rPr spc="-17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425" dirty="0"/>
              <a:t>P  </a:t>
            </a:r>
            <a:r>
              <a:rPr sz="4750" b="0" i="1" spc="-969" dirty="0">
                <a:latin typeface="Trebuchet MS"/>
                <a:cs typeface="Trebuchet MS"/>
              </a:rPr>
              <a:t>TRANSLATION</a:t>
            </a:r>
            <a:r>
              <a:rPr sz="4750" b="0" i="1" spc="-850" dirty="0">
                <a:latin typeface="Trebuchet MS"/>
                <a:cs typeface="Trebuchet MS"/>
              </a:rPr>
              <a:t> </a:t>
            </a:r>
            <a:r>
              <a:rPr sz="4750" b="0" i="1" spc="-1045" dirty="0">
                <a:latin typeface="Trebuchet MS"/>
                <a:cs typeface="Trebuchet MS"/>
              </a:rPr>
              <a:t>OF</a:t>
            </a:r>
            <a:r>
              <a:rPr sz="4750" b="0" i="1" spc="-795" dirty="0">
                <a:latin typeface="Trebuchet MS"/>
                <a:cs typeface="Trebuchet MS"/>
              </a:rPr>
              <a:t> </a:t>
            </a:r>
            <a:r>
              <a:rPr sz="4750" b="0" i="1" spc="-1050" dirty="0">
                <a:latin typeface="Trebuchet MS"/>
                <a:cs typeface="Trebuchet MS"/>
              </a:rPr>
              <a:t>AN</a:t>
            </a:r>
            <a:r>
              <a:rPr sz="4750" b="0" i="1" spc="-790" dirty="0">
                <a:latin typeface="Trebuchet MS"/>
                <a:cs typeface="Trebuchet MS"/>
              </a:rPr>
              <a:t> </a:t>
            </a:r>
            <a:r>
              <a:rPr sz="4750" b="0" i="1" spc="-625" dirty="0">
                <a:latin typeface="Trebuchet MS"/>
                <a:cs typeface="Trebuchet MS"/>
              </a:rPr>
              <a:t>IF</a:t>
            </a:r>
            <a:r>
              <a:rPr sz="4750" b="0" i="1" spc="-425" dirty="0">
                <a:latin typeface="Trebuchet MS"/>
                <a:cs typeface="Trebuchet MS"/>
              </a:rPr>
              <a:t> </a:t>
            </a:r>
            <a:r>
              <a:rPr sz="4750" b="0" i="1" spc="-1135" dirty="0">
                <a:latin typeface="Trebuchet MS"/>
                <a:cs typeface="Trebuchet MS"/>
              </a:rPr>
              <a:t>THEN</a:t>
            </a:r>
            <a:r>
              <a:rPr sz="4750" b="0" i="1" spc="-1005" dirty="0">
                <a:latin typeface="Trebuchet MS"/>
                <a:cs typeface="Trebuchet MS"/>
              </a:rPr>
              <a:t> </a:t>
            </a:r>
            <a:r>
              <a:rPr sz="4750" b="0" i="1" spc="-930" dirty="0">
                <a:latin typeface="Trebuchet MS"/>
                <a:cs typeface="Trebuchet MS"/>
              </a:rPr>
              <a:t>ELSE</a:t>
            </a:r>
            <a:r>
              <a:rPr sz="4750" b="0" i="1" spc="-910" dirty="0">
                <a:latin typeface="Trebuchet MS"/>
                <a:cs typeface="Trebuchet MS"/>
              </a:rPr>
              <a:t> </a:t>
            </a:r>
            <a:r>
              <a:rPr sz="4750" b="0" i="1" spc="-1075" dirty="0">
                <a:latin typeface="Trebuchet MS"/>
                <a:cs typeface="Trebuchet MS"/>
              </a:rPr>
              <a:t>CONTROL </a:t>
            </a:r>
            <a:r>
              <a:rPr sz="4750" b="0" i="1" spc="-1420" dirty="0">
                <a:latin typeface="Trebuchet MS"/>
                <a:cs typeface="Trebuchet MS"/>
              </a:rPr>
              <a:t> </a:t>
            </a:r>
            <a:r>
              <a:rPr sz="4750" b="0" i="1" spc="-1080" dirty="0">
                <a:latin typeface="Trebuchet MS"/>
                <a:cs typeface="Trebuchet MS"/>
              </a:rPr>
              <a:t>STRUCTURE</a:t>
            </a:r>
            <a:endParaRPr sz="4750">
              <a:latin typeface="Trebuchet MS"/>
              <a:cs typeface="Trebuchet MS"/>
            </a:endParaRPr>
          </a:p>
          <a:p>
            <a:pPr marL="12700">
              <a:lnSpc>
                <a:spcPts val="2170"/>
              </a:lnSpc>
            </a:pPr>
            <a:r>
              <a:rPr sz="2200" spc="-235" dirty="0">
                <a:solidFill>
                  <a:srgbClr val="000000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00"/>
                </a:solidFill>
                <a:latin typeface="Arial"/>
                <a:cs typeface="Arial"/>
              </a:rPr>
              <a:t>5:</a:t>
            </a:r>
            <a:r>
              <a:rPr sz="2200" b="0" spc="-80" dirty="0">
                <a:solidFill>
                  <a:srgbClr val="000000"/>
                </a:solidFill>
                <a:latin typeface="Microsoft Sans Serif"/>
                <a:cs typeface="Microsoft Sans Serif"/>
              </a:rPr>
              <a:t>logical</a:t>
            </a:r>
            <a:r>
              <a:rPr sz="22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shifting</a:t>
            </a:r>
            <a:r>
              <a:rPr sz="2200" b="0" spc="6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2200" b="0" spc="9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values</a:t>
            </a:r>
            <a:r>
              <a:rPr sz="22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185" dirty="0">
                <a:solidFill>
                  <a:srgbClr val="000000"/>
                </a:solidFill>
                <a:latin typeface="Microsoft Sans Serif"/>
                <a:cs typeface="Microsoft Sans Serif"/>
              </a:rPr>
              <a:t>using</a:t>
            </a:r>
            <a:r>
              <a:rPr sz="22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shift</a:t>
            </a:r>
            <a:r>
              <a:rPr sz="22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65" dirty="0">
                <a:solidFill>
                  <a:srgbClr val="000000"/>
                </a:solidFill>
                <a:latin typeface="Microsoft Sans Serif"/>
                <a:cs typeface="Microsoft Sans Serif"/>
              </a:rPr>
              <a:t>right</a:t>
            </a:r>
            <a:r>
              <a:rPr sz="2200" b="0" spc="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80" dirty="0">
                <a:solidFill>
                  <a:srgbClr val="000000"/>
                </a:solidFill>
                <a:latin typeface="Microsoft Sans Serif"/>
                <a:cs typeface="Microsoft Sans Serif"/>
              </a:rPr>
              <a:t>logical,</a:t>
            </a:r>
            <a:r>
              <a:rPr sz="2200" b="0" spc="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80" dirty="0">
                <a:solidFill>
                  <a:srgbClr val="000000"/>
                </a:solidFill>
                <a:latin typeface="Microsoft Sans Serif"/>
                <a:cs typeface="Microsoft Sans Serif"/>
              </a:rPr>
              <a:t>printing</a:t>
            </a:r>
            <a:r>
              <a:rPr sz="22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135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22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value</a:t>
            </a:r>
            <a:r>
              <a:rPr sz="22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2200" b="0" spc="1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95" dirty="0">
                <a:solidFill>
                  <a:srgbClr val="000000"/>
                </a:solidFill>
                <a:latin typeface="Microsoft Sans Serif"/>
                <a:cs typeface="Microsoft Sans Serif"/>
              </a:rPr>
              <a:t>rshift</a:t>
            </a:r>
            <a:r>
              <a:rPr sz="2200" b="0" spc="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50" dirty="0">
                <a:solidFill>
                  <a:srgbClr val="000000"/>
                </a:solidFill>
                <a:latin typeface="Microsoft Sans Serif"/>
                <a:cs typeface="Microsoft Sans Serif"/>
              </a:rPr>
              <a:t>variable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132" y="3021355"/>
            <a:ext cx="4695190" cy="195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100"/>
              </a:spcBef>
            </a:pPr>
            <a:r>
              <a:rPr sz="2200" spc="-120" dirty="0">
                <a:latin typeface="Microsoft Sans Serif"/>
                <a:cs typeface="Microsoft Sans Serif"/>
              </a:rPr>
              <a:t>srl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$t2,$v0,2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240" dirty="0">
                <a:latin typeface="Microsoft Sans Serif"/>
                <a:cs typeface="Microsoft Sans Serif"/>
              </a:rPr>
              <a:t>#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shift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right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logical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2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bits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la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$a0,rshift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240" dirty="0">
                <a:latin typeface="Microsoft Sans Serif"/>
                <a:cs typeface="Microsoft Sans Serif"/>
              </a:rPr>
              <a:t>#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print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value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rshift</a:t>
            </a:r>
            <a:endParaRPr sz="2200">
              <a:latin typeface="Microsoft Sans Serif"/>
              <a:cs typeface="Microsoft Sans Serif"/>
            </a:endParaRPr>
          </a:p>
          <a:p>
            <a:pPr marL="12700" marR="3828415">
              <a:lnSpc>
                <a:spcPct val="143200"/>
              </a:lnSpc>
            </a:pPr>
            <a:r>
              <a:rPr sz="2200" spc="-25" dirty="0">
                <a:latin typeface="Microsoft Sans Serif"/>
                <a:cs typeface="Microsoft Sans Serif"/>
              </a:rPr>
              <a:t>li</a:t>
            </a:r>
            <a:r>
              <a:rPr sz="2200" spc="-4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$v0,4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syscall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758951"/>
            <a:ext cx="8597265" cy="1805939"/>
            <a:chOff x="762000" y="758951"/>
            <a:chExt cx="8597265" cy="18059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758951"/>
              <a:ext cx="8596884" cy="1257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307591"/>
              <a:ext cx="2807207" cy="1257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3172" y="339597"/>
            <a:ext cx="7726680" cy="181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35"/>
              </a:lnSpc>
              <a:spcBef>
                <a:spcPts val="100"/>
              </a:spcBef>
            </a:pPr>
            <a:r>
              <a:rPr spc="-695" dirty="0"/>
              <a:t>E</a:t>
            </a:r>
            <a:r>
              <a:rPr spc="-505" dirty="0"/>
              <a:t>XA</a:t>
            </a:r>
            <a:r>
              <a:rPr spc="-360" dirty="0"/>
              <a:t>M</a:t>
            </a:r>
            <a:r>
              <a:rPr spc="-540" dirty="0"/>
              <a:t>P</a:t>
            </a:r>
            <a:r>
              <a:rPr spc="-755" dirty="0"/>
              <a:t>L</a:t>
            </a:r>
            <a:r>
              <a:rPr spc="-780" dirty="0"/>
              <a:t>E</a:t>
            </a:r>
            <a:r>
              <a:rPr spc="-150" dirty="0"/>
              <a:t> </a:t>
            </a:r>
            <a:r>
              <a:rPr spc="-540" dirty="0"/>
              <a:t>P</a:t>
            </a:r>
            <a:r>
              <a:rPr spc="-620" dirty="0"/>
              <a:t>R</a:t>
            </a:r>
            <a:r>
              <a:rPr spc="-735" dirty="0"/>
              <a:t>O</a:t>
            </a:r>
            <a:r>
              <a:rPr spc="-595" dirty="0"/>
              <a:t>G</a:t>
            </a:r>
            <a:r>
              <a:rPr spc="-550" dirty="0"/>
              <a:t>R</a:t>
            </a:r>
            <a:r>
              <a:rPr spc="-505" dirty="0"/>
              <a:t>A</a:t>
            </a:r>
            <a:r>
              <a:rPr spc="-450" dirty="0"/>
              <a:t>M</a:t>
            </a:r>
            <a:r>
              <a:rPr spc="-13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625" dirty="0"/>
              <a:t>P</a:t>
            </a:r>
            <a:r>
              <a:rPr spc="-160" dirty="0"/>
              <a:t> </a:t>
            </a:r>
            <a:r>
              <a:rPr spc="-434" dirty="0"/>
              <a:t>B</a:t>
            </a:r>
            <a:r>
              <a:rPr spc="-650" dirty="0"/>
              <a:t>Y</a:t>
            </a:r>
            <a:r>
              <a:rPr spc="-17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625" dirty="0"/>
              <a:t>P</a:t>
            </a:r>
          </a:p>
          <a:p>
            <a:pPr marL="12700" marR="5080">
              <a:lnSpc>
                <a:spcPct val="75800"/>
              </a:lnSpc>
              <a:spcBef>
                <a:spcPts val="715"/>
              </a:spcBef>
            </a:pPr>
            <a:r>
              <a:rPr sz="4750" b="0" i="1" spc="-969" dirty="0">
                <a:latin typeface="Trebuchet MS"/>
                <a:cs typeface="Trebuchet MS"/>
              </a:rPr>
              <a:t>TRANSLATION</a:t>
            </a:r>
            <a:r>
              <a:rPr sz="4750" b="0" i="1" spc="-850" dirty="0">
                <a:latin typeface="Trebuchet MS"/>
                <a:cs typeface="Trebuchet MS"/>
              </a:rPr>
              <a:t> </a:t>
            </a:r>
            <a:r>
              <a:rPr sz="4750" b="0" i="1" spc="-1045" dirty="0">
                <a:latin typeface="Trebuchet MS"/>
                <a:cs typeface="Trebuchet MS"/>
              </a:rPr>
              <a:t>OF</a:t>
            </a:r>
            <a:r>
              <a:rPr sz="4750" b="0" i="1" spc="-795" dirty="0">
                <a:latin typeface="Trebuchet MS"/>
                <a:cs typeface="Trebuchet MS"/>
              </a:rPr>
              <a:t> </a:t>
            </a:r>
            <a:r>
              <a:rPr sz="4750" b="0" i="1" spc="-1050" dirty="0">
                <a:latin typeface="Trebuchet MS"/>
                <a:cs typeface="Trebuchet MS"/>
              </a:rPr>
              <a:t>AN</a:t>
            </a:r>
            <a:r>
              <a:rPr sz="4750" b="0" i="1" spc="-790" dirty="0">
                <a:latin typeface="Trebuchet MS"/>
                <a:cs typeface="Trebuchet MS"/>
              </a:rPr>
              <a:t> </a:t>
            </a:r>
            <a:r>
              <a:rPr sz="4750" b="0" i="1" spc="-625" dirty="0">
                <a:latin typeface="Trebuchet MS"/>
                <a:cs typeface="Trebuchet MS"/>
              </a:rPr>
              <a:t>IF</a:t>
            </a:r>
            <a:r>
              <a:rPr sz="4750" b="0" i="1" spc="-425" dirty="0">
                <a:latin typeface="Trebuchet MS"/>
                <a:cs typeface="Trebuchet MS"/>
              </a:rPr>
              <a:t> </a:t>
            </a:r>
            <a:r>
              <a:rPr sz="4750" b="0" i="1" spc="-1135" dirty="0">
                <a:latin typeface="Trebuchet MS"/>
                <a:cs typeface="Trebuchet MS"/>
              </a:rPr>
              <a:t>THEN</a:t>
            </a:r>
            <a:r>
              <a:rPr sz="4750" b="0" i="1" spc="-1005" dirty="0">
                <a:latin typeface="Trebuchet MS"/>
                <a:cs typeface="Trebuchet MS"/>
              </a:rPr>
              <a:t> </a:t>
            </a:r>
            <a:r>
              <a:rPr sz="4750" b="0" i="1" spc="-930" dirty="0">
                <a:latin typeface="Trebuchet MS"/>
                <a:cs typeface="Trebuchet MS"/>
              </a:rPr>
              <a:t>ELSE</a:t>
            </a:r>
            <a:r>
              <a:rPr sz="4750" b="0" i="1" spc="-910" dirty="0">
                <a:latin typeface="Trebuchet MS"/>
                <a:cs typeface="Trebuchet MS"/>
              </a:rPr>
              <a:t> </a:t>
            </a:r>
            <a:r>
              <a:rPr sz="4750" b="0" i="1" spc="-1075" dirty="0">
                <a:latin typeface="Trebuchet MS"/>
                <a:cs typeface="Trebuchet MS"/>
              </a:rPr>
              <a:t>CONTROL </a:t>
            </a:r>
            <a:r>
              <a:rPr sz="4750" b="0" i="1" spc="-1420" dirty="0">
                <a:latin typeface="Trebuchet MS"/>
                <a:cs typeface="Trebuchet MS"/>
              </a:rPr>
              <a:t> </a:t>
            </a:r>
            <a:r>
              <a:rPr sz="4750" b="0" i="1" spc="-1080" dirty="0">
                <a:latin typeface="Trebuchet MS"/>
                <a:cs typeface="Trebuchet MS"/>
              </a:rPr>
              <a:t>STRUCTURE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627" y="2305304"/>
            <a:ext cx="10172700" cy="32746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b="1" spc="-235" dirty="0">
                <a:latin typeface="Arial"/>
                <a:cs typeface="Arial"/>
              </a:rPr>
              <a:t>Step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6: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spc="-204" dirty="0">
                <a:latin typeface="Microsoft Sans Serif"/>
                <a:cs typeface="Microsoft Sans Serif"/>
              </a:rPr>
              <a:t>move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value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t2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a0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print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value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after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right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shift.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And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jump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b="1" spc="-180" dirty="0">
                <a:latin typeface="Arial"/>
                <a:cs typeface="Arial"/>
              </a:rPr>
              <a:t>end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for </a:t>
            </a:r>
            <a:r>
              <a:rPr sz="2200" spc="-56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termination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program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2200" spc="-235" dirty="0">
                <a:latin typeface="Microsoft Sans Serif"/>
                <a:cs typeface="Microsoft Sans Serif"/>
              </a:rPr>
              <a:t>mo</a:t>
            </a:r>
            <a:r>
              <a:rPr sz="2200" spc="-215" dirty="0">
                <a:latin typeface="Microsoft Sans Serif"/>
                <a:cs typeface="Microsoft Sans Serif"/>
              </a:rPr>
              <a:t>v</a:t>
            </a:r>
            <a:r>
              <a:rPr sz="2200" spc="-130" dirty="0">
                <a:latin typeface="Microsoft Sans Serif"/>
                <a:cs typeface="Microsoft Sans Serif"/>
              </a:rPr>
              <a:t>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$a0,$t2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b="1" i="1" spc="240" dirty="0">
                <a:latin typeface="Arial"/>
                <a:cs typeface="Arial"/>
              </a:rPr>
              <a:t>#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229" dirty="0">
                <a:latin typeface="Arial"/>
                <a:cs typeface="Arial"/>
              </a:rPr>
              <a:t>print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215" dirty="0">
                <a:latin typeface="Arial"/>
                <a:cs typeface="Arial"/>
              </a:rPr>
              <a:t>v</a:t>
            </a:r>
            <a:r>
              <a:rPr sz="2200" b="1" i="1" spc="-200" dirty="0">
                <a:latin typeface="Arial"/>
                <a:cs typeface="Arial"/>
              </a:rPr>
              <a:t>alue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170" dirty="0">
                <a:latin typeface="Arial"/>
                <a:cs typeface="Arial"/>
              </a:rPr>
              <a:t>a</a:t>
            </a:r>
            <a:r>
              <a:rPr sz="2200" b="1" i="1" spc="-155" dirty="0">
                <a:latin typeface="Arial"/>
                <a:cs typeface="Arial"/>
              </a:rPr>
              <a:t>fter</a:t>
            </a:r>
            <a:r>
              <a:rPr sz="2200" b="1" i="1" spc="-35" dirty="0">
                <a:latin typeface="Arial"/>
                <a:cs typeface="Arial"/>
              </a:rPr>
              <a:t> </a:t>
            </a:r>
            <a:r>
              <a:rPr sz="2200" b="1" i="1" spc="-229" dirty="0">
                <a:latin typeface="Arial"/>
                <a:cs typeface="Arial"/>
              </a:rPr>
              <a:t>right</a:t>
            </a:r>
            <a:r>
              <a:rPr sz="2200" b="1" i="1" spc="-15" dirty="0">
                <a:latin typeface="Arial"/>
                <a:cs typeface="Arial"/>
              </a:rPr>
              <a:t> </a:t>
            </a:r>
            <a:r>
              <a:rPr sz="2200" b="1" i="1" spc="-280" dirty="0">
                <a:latin typeface="Arial"/>
                <a:cs typeface="Arial"/>
              </a:rPr>
              <a:t>shift</a:t>
            </a:r>
            <a:endParaRPr sz="22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1190"/>
              </a:spcBef>
            </a:pPr>
            <a:r>
              <a:rPr sz="2200" spc="-25" dirty="0">
                <a:latin typeface="Microsoft Sans Serif"/>
                <a:cs typeface="Microsoft Sans Serif"/>
              </a:rPr>
              <a:t>li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$v0,1</a:t>
            </a:r>
            <a:endParaRPr sz="22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  <a:spcBef>
                <a:spcPts val="1140"/>
              </a:spcBef>
            </a:pPr>
            <a:r>
              <a:rPr sz="2200" spc="-150" dirty="0">
                <a:latin typeface="Microsoft Sans Serif"/>
                <a:cs typeface="Microsoft Sans Serif"/>
              </a:rPr>
              <a:t>syscall</a:t>
            </a:r>
            <a:endParaRPr sz="22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  <a:spcBef>
                <a:spcPts val="1635"/>
              </a:spcBef>
            </a:pPr>
            <a:r>
              <a:rPr sz="2200" spc="-15" dirty="0">
                <a:latin typeface="Microsoft Sans Serif"/>
                <a:cs typeface="Microsoft Sans Serif"/>
              </a:rPr>
              <a:t>b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end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b="1" i="1" spc="240" dirty="0">
                <a:latin typeface="Arial"/>
                <a:cs typeface="Arial"/>
              </a:rPr>
              <a:t>#</a:t>
            </a:r>
            <a:r>
              <a:rPr sz="2200" b="1" i="1" spc="-15" dirty="0">
                <a:latin typeface="Arial"/>
                <a:cs typeface="Arial"/>
              </a:rPr>
              <a:t> </a:t>
            </a:r>
            <a:r>
              <a:rPr sz="2200" b="1" i="1" spc="-290" dirty="0">
                <a:latin typeface="Arial"/>
                <a:cs typeface="Arial"/>
              </a:rPr>
              <a:t>branch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215" dirty="0">
                <a:latin typeface="Arial"/>
                <a:cs typeface="Arial"/>
              </a:rPr>
              <a:t>to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250" dirty="0">
                <a:latin typeface="Arial"/>
                <a:cs typeface="Arial"/>
              </a:rPr>
              <a:t>statement</a:t>
            </a:r>
            <a:r>
              <a:rPr sz="2200" b="1" i="1" spc="-35" dirty="0">
                <a:latin typeface="Arial"/>
                <a:cs typeface="Arial"/>
              </a:rPr>
              <a:t> </a:t>
            </a:r>
            <a:r>
              <a:rPr sz="2200" b="1" i="1" spc="-120" dirty="0">
                <a:latin typeface="Arial"/>
                <a:cs typeface="Arial"/>
              </a:rPr>
              <a:t>at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295" dirty="0">
                <a:latin typeface="Arial"/>
                <a:cs typeface="Arial"/>
              </a:rPr>
              <a:t>end</a:t>
            </a:r>
            <a:r>
              <a:rPr sz="2200" b="1" i="1" spc="-25" dirty="0">
                <a:latin typeface="Arial"/>
                <a:cs typeface="Arial"/>
              </a:rPr>
              <a:t> </a:t>
            </a:r>
            <a:r>
              <a:rPr sz="2200" b="1" i="1" spc="-260" dirty="0">
                <a:latin typeface="Arial"/>
                <a:cs typeface="Arial"/>
              </a:rPr>
              <a:t>unconditionally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758951"/>
            <a:ext cx="8597265" cy="1805939"/>
            <a:chOff x="762000" y="758951"/>
            <a:chExt cx="8597265" cy="18059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758951"/>
              <a:ext cx="8596884" cy="1257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307591"/>
              <a:ext cx="2807207" cy="1257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35"/>
              </a:lnSpc>
              <a:spcBef>
                <a:spcPts val="100"/>
              </a:spcBef>
            </a:pPr>
            <a:r>
              <a:rPr spc="-695" dirty="0"/>
              <a:t>E</a:t>
            </a:r>
            <a:r>
              <a:rPr spc="-505" dirty="0"/>
              <a:t>XA</a:t>
            </a:r>
            <a:r>
              <a:rPr spc="-360" dirty="0"/>
              <a:t>M</a:t>
            </a:r>
            <a:r>
              <a:rPr spc="-540" dirty="0"/>
              <a:t>P</a:t>
            </a:r>
            <a:r>
              <a:rPr spc="-755" dirty="0"/>
              <a:t>L</a:t>
            </a:r>
            <a:r>
              <a:rPr spc="-780" dirty="0"/>
              <a:t>E</a:t>
            </a:r>
            <a:r>
              <a:rPr spc="-150" dirty="0"/>
              <a:t> </a:t>
            </a:r>
            <a:r>
              <a:rPr spc="-540" dirty="0"/>
              <a:t>P</a:t>
            </a:r>
            <a:r>
              <a:rPr spc="-620" dirty="0"/>
              <a:t>R</a:t>
            </a:r>
            <a:r>
              <a:rPr spc="-735" dirty="0"/>
              <a:t>O</a:t>
            </a:r>
            <a:r>
              <a:rPr spc="-595" dirty="0"/>
              <a:t>G</a:t>
            </a:r>
            <a:r>
              <a:rPr spc="-550" dirty="0"/>
              <a:t>R</a:t>
            </a:r>
            <a:r>
              <a:rPr spc="-505" dirty="0"/>
              <a:t>A</a:t>
            </a:r>
            <a:r>
              <a:rPr spc="-450" dirty="0"/>
              <a:t>M</a:t>
            </a:r>
            <a:r>
              <a:rPr spc="-13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625" dirty="0"/>
              <a:t>P</a:t>
            </a:r>
            <a:r>
              <a:rPr spc="-160" dirty="0"/>
              <a:t> </a:t>
            </a:r>
            <a:r>
              <a:rPr spc="-434" dirty="0"/>
              <a:t>B</a:t>
            </a:r>
            <a:r>
              <a:rPr spc="-650" dirty="0"/>
              <a:t>Y</a:t>
            </a:r>
            <a:r>
              <a:rPr spc="-17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625" dirty="0"/>
              <a:t>P</a:t>
            </a:r>
          </a:p>
          <a:p>
            <a:pPr marL="12700" marR="5080">
              <a:lnSpc>
                <a:spcPct val="75800"/>
              </a:lnSpc>
              <a:spcBef>
                <a:spcPts val="715"/>
              </a:spcBef>
            </a:pPr>
            <a:r>
              <a:rPr sz="4750" b="0" i="1" spc="-969" dirty="0">
                <a:latin typeface="Trebuchet MS"/>
                <a:cs typeface="Trebuchet MS"/>
              </a:rPr>
              <a:t>TRANSLATION</a:t>
            </a:r>
            <a:r>
              <a:rPr sz="4750" b="0" i="1" spc="-850" dirty="0">
                <a:latin typeface="Trebuchet MS"/>
                <a:cs typeface="Trebuchet MS"/>
              </a:rPr>
              <a:t> </a:t>
            </a:r>
            <a:r>
              <a:rPr sz="4750" b="0" i="1" spc="-1045" dirty="0">
                <a:latin typeface="Trebuchet MS"/>
                <a:cs typeface="Trebuchet MS"/>
              </a:rPr>
              <a:t>OF</a:t>
            </a:r>
            <a:r>
              <a:rPr sz="4750" b="0" i="1" spc="-795" dirty="0">
                <a:latin typeface="Trebuchet MS"/>
                <a:cs typeface="Trebuchet MS"/>
              </a:rPr>
              <a:t> </a:t>
            </a:r>
            <a:r>
              <a:rPr sz="4750" b="0" i="1" spc="-1050" dirty="0">
                <a:latin typeface="Trebuchet MS"/>
                <a:cs typeface="Trebuchet MS"/>
              </a:rPr>
              <a:t>AN</a:t>
            </a:r>
            <a:r>
              <a:rPr sz="4750" b="0" i="1" spc="-790" dirty="0">
                <a:latin typeface="Trebuchet MS"/>
                <a:cs typeface="Trebuchet MS"/>
              </a:rPr>
              <a:t> </a:t>
            </a:r>
            <a:r>
              <a:rPr sz="4750" b="0" i="1" spc="-625" dirty="0">
                <a:latin typeface="Trebuchet MS"/>
                <a:cs typeface="Trebuchet MS"/>
              </a:rPr>
              <a:t>IF</a:t>
            </a:r>
            <a:r>
              <a:rPr sz="4750" b="0" i="1" spc="-425" dirty="0">
                <a:latin typeface="Trebuchet MS"/>
                <a:cs typeface="Trebuchet MS"/>
              </a:rPr>
              <a:t> </a:t>
            </a:r>
            <a:r>
              <a:rPr sz="4750" b="0" i="1" spc="-1135" dirty="0">
                <a:latin typeface="Trebuchet MS"/>
                <a:cs typeface="Trebuchet MS"/>
              </a:rPr>
              <a:t>THEN</a:t>
            </a:r>
            <a:r>
              <a:rPr sz="4750" b="0" i="1" spc="-1005" dirty="0">
                <a:latin typeface="Trebuchet MS"/>
                <a:cs typeface="Trebuchet MS"/>
              </a:rPr>
              <a:t> </a:t>
            </a:r>
            <a:r>
              <a:rPr sz="4750" b="0" i="1" spc="-930" dirty="0">
                <a:latin typeface="Trebuchet MS"/>
                <a:cs typeface="Trebuchet MS"/>
              </a:rPr>
              <a:t>ELSE</a:t>
            </a:r>
            <a:r>
              <a:rPr sz="4750" b="0" i="1" spc="-910" dirty="0">
                <a:latin typeface="Trebuchet MS"/>
                <a:cs typeface="Trebuchet MS"/>
              </a:rPr>
              <a:t> </a:t>
            </a:r>
            <a:r>
              <a:rPr sz="4750" b="0" i="1" spc="-1075" dirty="0">
                <a:latin typeface="Trebuchet MS"/>
                <a:cs typeface="Trebuchet MS"/>
              </a:rPr>
              <a:t>CONTROL </a:t>
            </a:r>
            <a:r>
              <a:rPr sz="4750" b="0" i="1" spc="-1420" dirty="0">
                <a:latin typeface="Trebuchet MS"/>
                <a:cs typeface="Trebuchet MS"/>
              </a:rPr>
              <a:t> </a:t>
            </a:r>
            <a:r>
              <a:rPr sz="4750" b="0" i="1" spc="-1080" dirty="0">
                <a:latin typeface="Trebuchet MS"/>
                <a:cs typeface="Trebuchet MS"/>
              </a:rPr>
              <a:t>STRUCTURE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b="1" spc="-235" dirty="0">
                <a:latin typeface="Arial"/>
                <a:cs typeface="Arial"/>
              </a:rPr>
              <a:t>Step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14" dirty="0">
                <a:latin typeface="Arial"/>
                <a:cs typeface="Arial"/>
              </a:rPr>
              <a:t>7: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spc="-135" dirty="0"/>
              <a:t>the</a:t>
            </a:r>
            <a:r>
              <a:rPr spc="30" dirty="0"/>
              <a:t> </a:t>
            </a:r>
            <a:r>
              <a:rPr spc="-165" dirty="0"/>
              <a:t>else</a:t>
            </a:r>
            <a:r>
              <a:rPr spc="45" dirty="0"/>
              <a:t> </a:t>
            </a:r>
            <a:r>
              <a:rPr spc="-145" dirty="0"/>
              <a:t>statement</a:t>
            </a:r>
            <a:r>
              <a:rPr spc="30" dirty="0"/>
              <a:t> </a:t>
            </a:r>
            <a:r>
              <a:rPr spc="-130" dirty="0"/>
              <a:t>code</a:t>
            </a:r>
            <a:r>
              <a:rPr spc="35" dirty="0"/>
              <a:t> </a:t>
            </a:r>
            <a:r>
              <a:rPr spc="-20" dirty="0"/>
              <a:t>for</a:t>
            </a:r>
            <a:r>
              <a:rPr spc="45" dirty="0"/>
              <a:t> </a:t>
            </a:r>
            <a:r>
              <a:rPr spc="-110" dirty="0"/>
              <a:t>shifting</a:t>
            </a:r>
            <a:r>
              <a:rPr spc="65" dirty="0"/>
              <a:t> </a:t>
            </a:r>
            <a:r>
              <a:rPr spc="-15" dirty="0"/>
              <a:t>left</a:t>
            </a:r>
            <a:r>
              <a:rPr spc="50" dirty="0"/>
              <a:t> </a:t>
            </a:r>
            <a:r>
              <a:rPr spc="-75" dirty="0"/>
              <a:t>logical</a:t>
            </a:r>
            <a:r>
              <a:rPr spc="45" dirty="0"/>
              <a:t> </a:t>
            </a:r>
            <a:r>
              <a:rPr spc="-195" dirty="0"/>
              <a:t>as</a:t>
            </a:r>
            <a:r>
              <a:rPr spc="40" dirty="0"/>
              <a:t> </a:t>
            </a:r>
            <a:r>
              <a:rPr spc="-150" dirty="0"/>
              <a:t>we</a:t>
            </a:r>
            <a:r>
              <a:rPr spc="25" dirty="0"/>
              <a:t> </a:t>
            </a:r>
            <a:r>
              <a:rPr spc="-110" dirty="0"/>
              <a:t>previously</a:t>
            </a:r>
            <a:r>
              <a:rPr spc="55" dirty="0"/>
              <a:t> </a:t>
            </a:r>
            <a:r>
              <a:rPr spc="-15" dirty="0"/>
              <a:t>did</a:t>
            </a:r>
            <a:r>
              <a:rPr spc="40" dirty="0"/>
              <a:t> </a:t>
            </a:r>
            <a:r>
              <a:rPr spc="-20" dirty="0"/>
              <a:t>for</a:t>
            </a:r>
            <a:r>
              <a:rPr spc="45" dirty="0"/>
              <a:t> </a:t>
            </a:r>
            <a:r>
              <a:rPr spc="-135" dirty="0"/>
              <a:t>the</a:t>
            </a:r>
            <a:r>
              <a:rPr spc="30" dirty="0"/>
              <a:t> </a:t>
            </a:r>
            <a:r>
              <a:rPr spc="-70" dirty="0"/>
              <a:t>right</a:t>
            </a:r>
            <a:r>
              <a:rPr spc="40" dirty="0"/>
              <a:t> </a:t>
            </a:r>
            <a:r>
              <a:rPr spc="-110" dirty="0"/>
              <a:t>shift </a:t>
            </a:r>
            <a:r>
              <a:rPr spc="-570" dirty="0"/>
              <a:t> </a:t>
            </a:r>
            <a:r>
              <a:rPr spc="-75" dirty="0"/>
              <a:t>logical</a:t>
            </a:r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/>
          </a:p>
          <a:p>
            <a:pPr marL="2755900">
              <a:lnSpc>
                <a:spcPct val="100000"/>
              </a:lnSpc>
            </a:pPr>
            <a:r>
              <a:rPr spc="-155" dirty="0"/>
              <a:t>else:</a:t>
            </a:r>
          </a:p>
          <a:p>
            <a:pPr marL="2755900">
              <a:lnSpc>
                <a:spcPct val="100000"/>
              </a:lnSpc>
              <a:spcBef>
                <a:spcPts val="1190"/>
              </a:spcBef>
            </a:pPr>
            <a:r>
              <a:rPr spc="-140" dirty="0"/>
              <a:t>sll</a:t>
            </a:r>
            <a:r>
              <a:rPr spc="45" dirty="0"/>
              <a:t> </a:t>
            </a:r>
            <a:r>
              <a:rPr spc="-55" dirty="0"/>
              <a:t>$t2,$v0,2</a:t>
            </a:r>
            <a:r>
              <a:rPr spc="35" dirty="0"/>
              <a:t> </a:t>
            </a:r>
            <a:r>
              <a:rPr b="1" i="1" spc="240" dirty="0">
                <a:latin typeface="Arial"/>
                <a:cs typeface="Arial"/>
              </a:rPr>
              <a:t>#</a:t>
            </a:r>
            <a:r>
              <a:rPr b="1" i="1" spc="-20" dirty="0">
                <a:latin typeface="Arial"/>
                <a:cs typeface="Arial"/>
              </a:rPr>
              <a:t> </a:t>
            </a:r>
            <a:r>
              <a:rPr b="1" i="1" spc="-280" dirty="0">
                <a:latin typeface="Arial"/>
                <a:cs typeface="Arial"/>
              </a:rPr>
              <a:t>shift</a:t>
            </a:r>
            <a:r>
              <a:rPr b="1" i="1" spc="-15" dirty="0">
                <a:latin typeface="Arial"/>
                <a:cs typeface="Arial"/>
              </a:rPr>
              <a:t> </a:t>
            </a:r>
            <a:r>
              <a:rPr b="1" i="1" spc="-175" dirty="0">
                <a:latin typeface="Arial"/>
                <a:cs typeface="Arial"/>
              </a:rPr>
              <a:t>le</a:t>
            </a:r>
            <a:r>
              <a:rPr b="1" i="1" spc="-135" dirty="0">
                <a:latin typeface="Arial"/>
                <a:cs typeface="Arial"/>
              </a:rPr>
              <a:t>f</a:t>
            </a:r>
            <a:r>
              <a:rPr b="1" i="1" spc="-120" dirty="0">
                <a:latin typeface="Arial"/>
                <a:cs typeface="Arial"/>
              </a:rPr>
              <a:t>t</a:t>
            </a:r>
            <a:r>
              <a:rPr b="1" i="1" spc="-30" dirty="0">
                <a:latin typeface="Arial"/>
                <a:cs typeface="Arial"/>
              </a:rPr>
              <a:t> </a:t>
            </a:r>
            <a:r>
              <a:rPr b="1" i="1" spc="-220" dirty="0">
                <a:latin typeface="Arial"/>
                <a:cs typeface="Arial"/>
              </a:rPr>
              <a:t>logic</a:t>
            </a:r>
            <a:r>
              <a:rPr b="1" i="1" spc="-254" dirty="0">
                <a:latin typeface="Arial"/>
                <a:cs typeface="Arial"/>
              </a:rPr>
              <a:t>a</a:t>
            </a:r>
            <a:r>
              <a:rPr b="1" i="1" spc="-155" dirty="0">
                <a:latin typeface="Arial"/>
                <a:cs typeface="Arial"/>
              </a:rPr>
              <a:t>l</a:t>
            </a:r>
          </a:p>
          <a:p>
            <a:pPr marL="2755900">
              <a:lnSpc>
                <a:spcPct val="100000"/>
              </a:lnSpc>
              <a:spcBef>
                <a:spcPts val="1140"/>
              </a:spcBef>
            </a:pPr>
            <a:r>
              <a:rPr spc="-15" dirty="0"/>
              <a:t>l</a:t>
            </a:r>
            <a:r>
              <a:rPr spc="-25" dirty="0"/>
              <a:t>a</a:t>
            </a:r>
            <a:r>
              <a:rPr spc="35" dirty="0"/>
              <a:t> </a:t>
            </a:r>
            <a:r>
              <a:rPr spc="-75" dirty="0"/>
              <a:t>$a0,lshift</a:t>
            </a:r>
            <a:r>
              <a:rPr spc="60" dirty="0"/>
              <a:t> </a:t>
            </a:r>
            <a:r>
              <a:rPr b="1" i="1" spc="240" dirty="0">
                <a:latin typeface="Arial"/>
                <a:cs typeface="Arial"/>
              </a:rPr>
              <a:t>#</a:t>
            </a:r>
            <a:r>
              <a:rPr b="1" i="1" spc="-20" dirty="0">
                <a:latin typeface="Arial"/>
                <a:cs typeface="Arial"/>
              </a:rPr>
              <a:t> </a:t>
            </a:r>
            <a:r>
              <a:rPr b="1" i="1" spc="-229" dirty="0">
                <a:latin typeface="Arial"/>
                <a:cs typeface="Arial"/>
              </a:rPr>
              <a:t>print</a:t>
            </a:r>
            <a:r>
              <a:rPr b="1" i="1" spc="-30" dirty="0">
                <a:latin typeface="Arial"/>
                <a:cs typeface="Arial"/>
              </a:rPr>
              <a:t> </a:t>
            </a:r>
            <a:r>
              <a:rPr b="1" i="1" spc="-215" dirty="0">
                <a:latin typeface="Arial"/>
                <a:cs typeface="Arial"/>
              </a:rPr>
              <a:t>v</a:t>
            </a:r>
            <a:r>
              <a:rPr b="1" i="1" spc="-200" dirty="0">
                <a:latin typeface="Arial"/>
                <a:cs typeface="Arial"/>
              </a:rPr>
              <a:t>alue</a:t>
            </a:r>
            <a:r>
              <a:rPr b="1" i="1" spc="-30" dirty="0">
                <a:latin typeface="Arial"/>
                <a:cs typeface="Arial"/>
              </a:rPr>
              <a:t> </a:t>
            </a:r>
            <a:r>
              <a:rPr b="1" i="1" spc="-290" dirty="0">
                <a:latin typeface="Arial"/>
                <a:cs typeface="Arial"/>
              </a:rPr>
              <a:t>o</a:t>
            </a:r>
            <a:r>
              <a:rPr b="1" i="1" spc="-165" dirty="0">
                <a:latin typeface="Arial"/>
                <a:cs typeface="Arial"/>
              </a:rPr>
              <a:t>f</a:t>
            </a:r>
            <a:r>
              <a:rPr b="1" i="1" spc="225" dirty="0">
                <a:latin typeface="Arial"/>
                <a:cs typeface="Arial"/>
              </a:rPr>
              <a:t> </a:t>
            </a:r>
            <a:r>
              <a:rPr b="1" i="1" spc="-260" dirty="0">
                <a:latin typeface="Arial"/>
                <a:cs typeface="Arial"/>
              </a:rPr>
              <a:t>lshift</a:t>
            </a:r>
          </a:p>
          <a:p>
            <a:pPr marL="2755900">
              <a:lnSpc>
                <a:spcPct val="100000"/>
              </a:lnSpc>
              <a:spcBef>
                <a:spcPts val="1140"/>
              </a:spcBef>
            </a:pPr>
            <a:r>
              <a:rPr spc="-25" dirty="0"/>
              <a:t>li</a:t>
            </a:r>
            <a:r>
              <a:rPr spc="-10" dirty="0"/>
              <a:t> </a:t>
            </a:r>
            <a:r>
              <a:rPr spc="-65" dirty="0"/>
              <a:t>$v0,4</a:t>
            </a:r>
          </a:p>
          <a:p>
            <a:pPr marL="2755900">
              <a:lnSpc>
                <a:spcPct val="100000"/>
              </a:lnSpc>
              <a:spcBef>
                <a:spcPts val="1130"/>
              </a:spcBef>
            </a:pPr>
            <a:r>
              <a:rPr spc="-150" dirty="0"/>
              <a:t>syscall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758951"/>
            <a:ext cx="8597265" cy="1805939"/>
            <a:chOff x="762000" y="758951"/>
            <a:chExt cx="8597265" cy="18059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758951"/>
              <a:ext cx="8596884" cy="1257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307591"/>
              <a:ext cx="2807207" cy="1257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2627" y="339597"/>
            <a:ext cx="7977505" cy="21621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62890" marR="5080">
              <a:lnSpc>
                <a:spcPct val="76100"/>
              </a:lnSpc>
              <a:spcBef>
                <a:spcPts val="1390"/>
              </a:spcBef>
            </a:pPr>
            <a:r>
              <a:rPr spc="-695" dirty="0"/>
              <a:t>E</a:t>
            </a:r>
            <a:r>
              <a:rPr spc="-505" dirty="0"/>
              <a:t>XA</a:t>
            </a:r>
            <a:r>
              <a:rPr spc="-360" dirty="0"/>
              <a:t>M</a:t>
            </a:r>
            <a:r>
              <a:rPr spc="-540" dirty="0"/>
              <a:t>P</a:t>
            </a:r>
            <a:r>
              <a:rPr spc="-755" dirty="0"/>
              <a:t>L</a:t>
            </a:r>
            <a:r>
              <a:rPr spc="-780" dirty="0"/>
              <a:t>E</a:t>
            </a:r>
            <a:r>
              <a:rPr spc="-150" dirty="0"/>
              <a:t> </a:t>
            </a:r>
            <a:r>
              <a:rPr spc="-540" dirty="0"/>
              <a:t>P</a:t>
            </a:r>
            <a:r>
              <a:rPr spc="-620" dirty="0"/>
              <a:t>R</a:t>
            </a:r>
            <a:r>
              <a:rPr spc="-735" dirty="0"/>
              <a:t>O</a:t>
            </a:r>
            <a:r>
              <a:rPr spc="-595" dirty="0"/>
              <a:t>G</a:t>
            </a:r>
            <a:r>
              <a:rPr spc="-550" dirty="0"/>
              <a:t>R</a:t>
            </a:r>
            <a:r>
              <a:rPr spc="-505" dirty="0"/>
              <a:t>A</a:t>
            </a:r>
            <a:r>
              <a:rPr spc="-450" dirty="0"/>
              <a:t>M</a:t>
            </a:r>
            <a:r>
              <a:rPr spc="-13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625" dirty="0"/>
              <a:t>P</a:t>
            </a:r>
            <a:r>
              <a:rPr spc="-160" dirty="0"/>
              <a:t> </a:t>
            </a:r>
            <a:r>
              <a:rPr spc="-434" dirty="0"/>
              <a:t>B</a:t>
            </a:r>
            <a:r>
              <a:rPr spc="-650" dirty="0"/>
              <a:t>Y</a:t>
            </a:r>
            <a:r>
              <a:rPr spc="-17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425" dirty="0"/>
              <a:t>P  </a:t>
            </a:r>
            <a:r>
              <a:rPr sz="4750" b="0" i="1" spc="-969" dirty="0">
                <a:latin typeface="Trebuchet MS"/>
                <a:cs typeface="Trebuchet MS"/>
              </a:rPr>
              <a:t>TRANSLATION</a:t>
            </a:r>
            <a:r>
              <a:rPr sz="4750" b="0" i="1" spc="-965" dirty="0">
                <a:latin typeface="Trebuchet MS"/>
                <a:cs typeface="Trebuchet MS"/>
              </a:rPr>
              <a:t> </a:t>
            </a:r>
            <a:r>
              <a:rPr sz="4750" b="0" i="1" spc="-1045" dirty="0">
                <a:latin typeface="Trebuchet MS"/>
                <a:cs typeface="Trebuchet MS"/>
              </a:rPr>
              <a:t>OF</a:t>
            </a:r>
            <a:r>
              <a:rPr sz="4750" b="0" i="1" spc="-1040" dirty="0">
                <a:latin typeface="Trebuchet MS"/>
                <a:cs typeface="Trebuchet MS"/>
              </a:rPr>
              <a:t> </a:t>
            </a:r>
            <a:r>
              <a:rPr sz="4750" b="0" i="1" spc="-1050" dirty="0">
                <a:latin typeface="Trebuchet MS"/>
                <a:cs typeface="Trebuchet MS"/>
              </a:rPr>
              <a:t>AN</a:t>
            </a:r>
            <a:r>
              <a:rPr sz="4750" b="0" i="1" spc="-1045" dirty="0">
                <a:latin typeface="Trebuchet MS"/>
                <a:cs typeface="Trebuchet MS"/>
              </a:rPr>
              <a:t> </a:t>
            </a:r>
            <a:r>
              <a:rPr sz="4750" b="0" i="1" spc="-625" dirty="0">
                <a:latin typeface="Trebuchet MS"/>
                <a:cs typeface="Trebuchet MS"/>
              </a:rPr>
              <a:t>IF </a:t>
            </a:r>
            <a:r>
              <a:rPr sz="4750" b="0" i="1" spc="-1135" dirty="0">
                <a:latin typeface="Trebuchet MS"/>
                <a:cs typeface="Trebuchet MS"/>
              </a:rPr>
              <a:t>THEN</a:t>
            </a:r>
            <a:r>
              <a:rPr sz="4750" b="0" i="1" spc="-1130" dirty="0">
                <a:latin typeface="Trebuchet MS"/>
                <a:cs typeface="Trebuchet MS"/>
              </a:rPr>
              <a:t> </a:t>
            </a:r>
            <a:r>
              <a:rPr sz="4750" b="0" i="1" spc="-930" dirty="0">
                <a:latin typeface="Trebuchet MS"/>
                <a:cs typeface="Trebuchet MS"/>
              </a:rPr>
              <a:t>ELSE</a:t>
            </a:r>
            <a:r>
              <a:rPr sz="4750" b="0" i="1" spc="-925" dirty="0">
                <a:latin typeface="Trebuchet MS"/>
                <a:cs typeface="Trebuchet MS"/>
              </a:rPr>
              <a:t> </a:t>
            </a:r>
            <a:r>
              <a:rPr sz="4750" b="0" i="1" spc="-1075" dirty="0">
                <a:latin typeface="Trebuchet MS"/>
                <a:cs typeface="Trebuchet MS"/>
              </a:rPr>
              <a:t>CONTROL </a:t>
            </a:r>
            <a:r>
              <a:rPr sz="4750" b="0" i="1" spc="-1425" dirty="0">
                <a:latin typeface="Trebuchet MS"/>
                <a:cs typeface="Trebuchet MS"/>
              </a:rPr>
              <a:t> </a:t>
            </a:r>
            <a:r>
              <a:rPr sz="4750" b="0" i="1" spc="-1080" dirty="0">
                <a:latin typeface="Trebuchet MS"/>
                <a:cs typeface="Trebuchet MS"/>
              </a:rPr>
              <a:t>STRUCTURE</a:t>
            </a:r>
            <a:endParaRPr sz="4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250" dirty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sz="2200" spc="-27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200" spc="-180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2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0000"/>
                </a:solidFill>
                <a:latin typeface="Arial"/>
                <a:cs typeface="Arial"/>
              </a:rPr>
              <a:t>8:</a:t>
            </a:r>
            <a:r>
              <a:rPr sz="2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b="0" spc="-80" dirty="0">
                <a:solidFill>
                  <a:srgbClr val="000000"/>
                </a:solidFill>
                <a:latin typeface="Microsoft Sans Serif"/>
                <a:cs typeface="Microsoft Sans Serif"/>
              </a:rPr>
              <a:t>printing</a:t>
            </a:r>
            <a:r>
              <a:rPr sz="2200" b="0" spc="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135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22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50" dirty="0">
                <a:solidFill>
                  <a:srgbClr val="000000"/>
                </a:solidFill>
                <a:latin typeface="Microsoft Sans Serif"/>
                <a:cs typeface="Microsoft Sans Serif"/>
              </a:rPr>
              <a:t>l</a:t>
            </a:r>
            <a:r>
              <a:rPr sz="22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22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ft</a:t>
            </a:r>
            <a:r>
              <a:rPr sz="22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shift</a:t>
            </a:r>
            <a:r>
              <a:rPr sz="22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22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d</a:t>
            </a:r>
            <a:r>
              <a:rPr sz="22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195" dirty="0">
                <a:solidFill>
                  <a:srgbClr val="000000"/>
                </a:solidFill>
                <a:latin typeface="Microsoft Sans Serif"/>
                <a:cs typeface="Microsoft Sans Serif"/>
              </a:rPr>
              <a:t>v</a:t>
            </a:r>
            <a:r>
              <a:rPr sz="22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alue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132" y="3093491"/>
            <a:ext cx="4556125" cy="14782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200" spc="-235" dirty="0">
                <a:latin typeface="Microsoft Sans Serif"/>
                <a:cs typeface="Microsoft Sans Serif"/>
              </a:rPr>
              <a:t>mo</a:t>
            </a:r>
            <a:r>
              <a:rPr sz="2200" spc="-215" dirty="0">
                <a:latin typeface="Microsoft Sans Serif"/>
                <a:cs typeface="Microsoft Sans Serif"/>
              </a:rPr>
              <a:t>v</a:t>
            </a:r>
            <a:r>
              <a:rPr sz="2200" spc="-130" dirty="0">
                <a:latin typeface="Microsoft Sans Serif"/>
                <a:cs typeface="Microsoft Sans Serif"/>
              </a:rPr>
              <a:t>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$a0,$t2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b="1" i="1" spc="240" dirty="0">
                <a:latin typeface="Arial"/>
                <a:cs typeface="Arial"/>
              </a:rPr>
              <a:t>#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229" dirty="0">
                <a:latin typeface="Arial"/>
                <a:cs typeface="Arial"/>
              </a:rPr>
              <a:t>print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215" dirty="0">
                <a:latin typeface="Arial"/>
                <a:cs typeface="Arial"/>
              </a:rPr>
              <a:t>v</a:t>
            </a:r>
            <a:r>
              <a:rPr sz="2200" b="1" i="1" spc="-200" dirty="0">
                <a:latin typeface="Arial"/>
                <a:cs typeface="Arial"/>
              </a:rPr>
              <a:t>alue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170" dirty="0">
                <a:latin typeface="Arial"/>
                <a:cs typeface="Arial"/>
              </a:rPr>
              <a:t>a</a:t>
            </a:r>
            <a:r>
              <a:rPr sz="2200" b="1" i="1" spc="-155" dirty="0">
                <a:latin typeface="Arial"/>
                <a:cs typeface="Arial"/>
              </a:rPr>
              <a:t>fter</a:t>
            </a:r>
            <a:r>
              <a:rPr sz="2200" b="1" i="1" spc="-35" dirty="0">
                <a:latin typeface="Arial"/>
                <a:cs typeface="Arial"/>
              </a:rPr>
              <a:t> </a:t>
            </a:r>
            <a:r>
              <a:rPr sz="2200" b="1" i="1" spc="-175" dirty="0">
                <a:latin typeface="Arial"/>
                <a:cs typeface="Arial"/>
              </a:rPr>
              <a:t>le</a:t>
            </a:r>
            <a:r>
              <a:rPr sz="2200" b="1" i="1" spc="-135" dirty="0">
                <a:latin typeface="Arial"/>
                <a:cs typeface="Arial"/>
              </a:rPr>
              <a:t>f</a:t>
            </a:r>
            <a:r>
              <a:rPr sz="2200" b="1" i="1" spc="-120" dirty="0">
                <a:latin typeface="Arial"/>
                <a:cs typeface="Arial"/>
              </a:rPr>
              <a:t>t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280" dirty="0">
                <a:latin typeface="Arial"/>
                <a:cs typeface="Arial"/>
              </a:rPr>
              <a:t>shift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200" spc="-25" dirty="0">
                <a:latin typeface="Microsoft Sans Serif"/>
                <a:cs typeface="Microsoft Sans Serif"/>
              </a:rPr>
              <a:t>li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$v0,1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150" dirty="0">
                <a:latin typeface="Microsoft Sans Serif"/>
                <a:cs typeface="Microsoft Sans Serif"/>
              </a:rPr>
              <a:t>syscall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758951"/>
            <a:ext cx="8597265" cy="1805939"/>
            <a:chOff x="762000" y="758951"/>
            <a:chExt cx="8597265" cy="18059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758951"/>
              <a:ext cx="8596884" cy="1257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307591"/>
              <a:ext cx="2807207" cy="1257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2627" y="339597"/>
            <a:ext cx="7977505" cy="217043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62890" marR="5080">
              <a:lnSpc>
                <a:spcPct val="76100"/>
              </a:lnSpc>
              <a:spcBef>
                <a:spcPts val="1390"/>
              </a:spcBef>
            </a:pPr>
            <a:r>
              <a:rPr spc="-695" dirty="0"/>
              <a:t>E</a:t>
            </a:r>
            <a:r>
              <a:rPr spc="-505" dirty="0"/>
              <a:t>XA</a:t>
            </a:r>
            <a:r>
              <a:rPr spc="-360" dirty="0"/>
              <a:t>M</a:t>
            </a:r>
            <a:r>
              <a:rPr spc="-540" dirty="0"/>
              <a:t>P</a:t>
            </a:r>
            <a:r>
              <a:rPr spc="-755" dirty="0"/>
              <a:t>L</a:t>
            </a:r>
            <a:r>
              <a:rPr spc="-780" dirty="0"/>
              <a:t>E</a:t>
            </a:r>
            <a:r>
              <a:rPr spc="-150" dirty="0"/>
              <a:t> </a:t>
            </a:r>
            <a:r>
              <a:rPr spc="-540" dirty="0"/>
              <a:t>P</a:t>
            </a:r>
            <a:r>
              <a:rPr spc="-620" dirty="0"/>
              <a:t>R</a:t>
            </a:r>
            <a:r>
              <a:rPr spc="-735" dirty="0"/>
              <a:t>O</a:t>
            </a:r>
            <a:r>
              <a:rPr spc="-595" dirty="0"/>
              <a:t>G</a:t>
            </a:r>
            <a:r>
              <a:rPr spc="-550" dirty="0"/>
              <a:t>R</a:t>
            </a:r>
            <a:r>
              <a:rPr spc="-505" dirty="0"/>
              <a:t>A</a:t>
            </a:r>
            <a:r>
              <a:rPr spc="-450" dirty="0"/>
              <a:t>M</a:t>
            </a:r>
            <a:r>
              <a:rPr spc="-13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625" dirty="0"/>
              <a:t>P</a:t>
            </a:r>
            <a:r>
              <a:rPr spc="-160" dirty="0"/>
              <a:t> </a:t>
            </a:r>
            <a:r>
              <a:rPr spc="-434" dirty="0"/>
              <a:t>B</a:t>
            </a:r>
            <a:r>
              <a:rPr spc="-650" dirty="0"/>
              <a:t>Y</a:t>
            </a:r>
            <a:r>
              <a:rPr spc="-175" dirty="0"/>
              <a:t> </a:t>
            </a:r>
            <a:r>
              <a:rPr spc="-484" dirty="0"/>
              <a:t>S</a:t>
            </a:r>
            <a:r>
              <a:rPr spc="-795" dirty="0"/>
              <a:t>T</a:t>
            </a:r>
            <a:r>
              <a:rPr spc="-695" dirty="0"/>
              <a:t>E</a:t>
            </a:r>
            <a:r>
              <a:rPr spc="-425" dirty="0"/>
              <a:t>P  </a:t>
            </a:r>
            <a:r>
              <a:rPr sz="4750" b="0" i="1" spc="-969" dirty="0">
                <a:latin typeface="Trebuchet MS"/>
                <a:cs typeface="Trebuchet MS"/>
              </a:rPr>
              <a:t>TRANSLATION</a:t>
            </a:r>
            <a:r>
              <a:rPr sz="4750" b="0" i="1" spc="-965" dirty="0">
                <a:latin typeface="Trebuchet MS"/>
                <a:cs typeface="Trebuchet MS"/>
              </a:rPr>
              <a:t> </a:t>
            </a:r>
            <a:r>
              <a:rPr sz="4750" b="0" i="1" spc="-1045" dirty="0">
                <a:latin typeface="Trebuchet MS"/>
                <a:cs typeface="Trebuchet MS"/>
              </a:rPr>
              <a:t>OF</a:t>
            </a:r>
            <a:r>
              <a:rPr sz="4750" b="0" i="1" spc="-1040" dirty="0">
                <a:latin typeface="Trebuchet MS"/>
                <a:cs typeface="Trebuchet MS"/>
              </a:rPr>
              <a:t> </a:t>
            </a:r>
            <a:r>
              <a:rPr sz="4750" b="0" i="1" spc="-1050" dirty="0">
                <a:latin typeface="Trebuchet MS"/>
                <a:cs typeface="Trebuchet MS"/>
              </a:rPr>
              <a:t>AN</a:t>
            </a:r>
            <a:r>
              <a:rPr sz="4750" b="0" i="1" spc="-1045" dirty="0">
                <a:latin typeface="Trebuchet MS"/>
                <a:cs typeface="Trebuchet MS"/>
              </a:rPr>
              <a:t> </a:t>
            </a:r>
            <a:r>
              <a:rPr sz="4750" b="0" i="1" spc="-625" dirty="0">
                <a:latin typeface="Trebuchet MS"/>
                <a:cs typeface="Trebuchet MS"/>
              </a:rPr>
              <a:t>IF </a:t>
            </a:r>
            <a:r>
              <a:rPr sz="4750" b="0" i="1" spc="-1135" dirty="0">
                <a:latin typeface="Trebuchet MS"/>
                <a:cs typeface="Trebuchet MS"/>
              </a:rPr>
              <a:t>THEN</a:t>
            </a:r>
            <a:r>
              <a:rPr sz="4750" b="0" i="1" spc="-1130" dirty="0">
                <a:latin typeface="Trebuchet MS"/>
                <a:cs typeface="Trebuchet MS"/>
              </a:rPr>
              <a:t> </a:t>
            </a:r>
            <a:r>
              <a:rPr sz="4750" b="0" i="1" spc="-930" dirty="0">
                <a:latin typeface="Trebuchet MS"/>
                <a:cs typeface="Trebuchet MS"/>
              </a:rPr>
              <a:t>ELSE</a:t>
            </a:r>
            <a:r>
              <a:rPr sz="4750" b="0" i="1" spc="-925" dirty="0">
                <a:latin typeface="Trebuchet MS"/>
                <a:cs typeface="Trebuchet MS"/>
              </a:rPr>
              <a:t> </a:t>
            </a:r>
            <a:r>
              <a:rPr sz="4750" b="0" i="1" spc="-1075" dirty="0">
                <a:latin typeface="Trebuchet MS"/>
                <a:cs typeface="Trebuchet MS"/>
              </a:rPr>
              <a:t>CONTROL </a:t>
            </a:r>
            <a:r>
              <a:rPr sz="4750" b="0" i="1" spc="-1425" dirty="0">
                <a:latin typeface="Trebuchet MS"/>
                <a:cs typeface="Trebuchet MS"/>
              </a:rPr>
              <a:t> </a:t>
            </a:r>
            <a:r>
              <a:rPr sz="4750" b="0" i="1" spc="-1080" dirty="0">
                <a:latin typeface="Trebuchet MS"/>
                <a:cs typeface="Trebuchet MS"/>
              </a:rPr>
              <a:t>STRUCTURE</a:t>
            </a:r>
            <a:endParaRPr sz="4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200" spc="-250" dirty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sz="2200" spc="-27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200" spc="-180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2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0000"/>
                </a:solidFill>
                <a:latin typeface="Arial"/>
                <a:cs typeface="Arial"/>
              </a:rPr>
              <a:t>8:</a:t>
            </a:r>
            <a:r>
              <a:rPr sz="2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b="0" spc="-250" dirty="0">
                <a:solidFill>
                  <a:srgbClr val="000000"/>
                </a:solidFill>
                <a:latin typeface="Microsoft Sans Serif"/>
                <a:cs typeface="Microsoft Sans Serif"/>
              </a:rPr>
              <a:t>P</a:t>
            </a:r>
            <a:r>
              <a:rPr sz="2200" b="0" spc="-170" dirty="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2200" b="0" spc="-55" dirty="0">
                <a:solidFill>
                  <a:srgbClr val="000000"/>
                </a:solidFill>
                <a:latin typeface="Microsoft Sans Serif"/>
                <a:cs typeface="Microsoft Sans Serif"/>
              </a:rPr>
              <a:t>ogr</a:t>
            </a:r>
            <a:r>
              <a:rPr sz="2200" b="0" spc="-190" dirty="0">
                <a:solidFill>
                  <a:srgbClr val="000000"/>
                </a:solidFill>
                <a:latin typeface="Microsoft Sans Serif"/>
                <a:cs typeface="Microsoft Sans Serif"/>
              </a:rPr>
              <a:t>am</a:t>
            </a:r>
            <a:r>
              <a:rPr sz="2200" b="0" spc="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b="0" spc="-50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z="2200" b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2200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2200" b="0" spc="-140" dirty="0">
                <a:solidFill>
                  <a:srgbClr val="000000"/>
                </a:solidFill>
                <a:latin typeface="Microsoft Sans Serif"/>
                <a:cs typeface="Microsoft Sans Serif"/>
              </a:rPr>
              <a:t>mination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132" y="3102470"/>
            <a:ext cx="3923029" cy="99758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200" spc="-135" dirty="0">
                <a:latin typeface="Microsoft Sans Serif"/>
                <a:cs typeface="Microsoft Sans Serif"/>
              </a:rPr>
              <a:t>end: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l</a:t>
            </a:r>
            <a:r>
              <a:rPr sz="2200" spc="-25" dirty="0">
                <a:latin typeface="Microsoft Sans Serif"/>
                <a:cs typeface="Microsoft Sans Serif"/>
              </a:rPr>
              <a:t>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$v0,10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b="1" i="1" spc="240" dirty="0">
                <a:latin typeface="Arial"/>
                <a:cs typeface="Arial"/>
              </a:rPr>
              <a:t>#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235" dirty="0">
                <a:latin typeface="Arial"/>
                <a:cs typeface="Arial"/>
              </a:rPr>
              <a:t>termin</a:t>
            </a:r>
            <a:r>
              <a:rPr sz="2200" b="1" i="1" spc="-204" dirty="0">
                <a:latin typeface="Arial"/>
                <a:cs typeface="Arial"/>
              </a:rPr>
              <a:t>a</a:t>
            </a:r>
            <a:r>
              <a:rPr sz="2200" b="1" i="1" spc="-145" dirty="0">
                <a:latin typeface="Arial"/>
                <a:cs typeface="Arial"/>
              </a:rPr>
              <a:t>te</a:t>
            </a:r>
            <a:r>
              <a:rPr sz="2200" b="1" i="1" spc="-35" dirty="0">
                <a:latin typeface="Arial"/>
                <a:cs typeface="Arial"/>
              </a:rPr>
              <a:t> </a:t>
            </a:r>
            <a:r>
              <a:rPr sz="2200" b="1" i="1" spc="-285" dirty="0">
                <a:latin typeface="Arial"/>
                <a:cs typeface="Arial"/>
              </a:rPr>
              <a:t>p</a:t>
            </a:r>
            <a:r>
              <a:rPr sz="2200" b="1" i="1" spc="-160" dirty="0">
                <a:latin typeface="Arial"/>
                <a:cs typeface="Arial"/>
              </a:rPr>
              <a:t>r</a:t>
            </a:r>
            <a:r>
              <a:rPr sz="2200" b="1" i="1" spc="-295" dirty="0">
                <a:latin typeface="Arial"/>
                <a:cs typeface="Arial"/>
              </a:rPr>
              <a:t>o</a:t>
            </a:r>
            <a:r>
              <a:rPr sz="2200" b="1" i="1" spc="-290" dirty="0">
                <a:latin typeface="Arial"/>
                <a:cs typeface="Arial"/>
              </a:rPr>
              <a:t>g</a:t>
            </a:r>
            <a:r>
              <a:rPr sz="2200" b="1" i="1" spc="-155" dirty="0">
                <a:latin typeface="Arial"/>
                <a:cs typeface="Arial"/>
              </a:rPr>
              <a:t>r</a:t>
            </a:r>
            <a:r>
              <a:rPr sz="2200" b="1" i="1" spc="-310" dirty="0">
                <a:latin typeface="Arial"/>
                <a:cs typeface="Arial"/>
              </a:rPr>
              <a:t>am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200" spc="-150" dirty="0">
                <a:latin typeface="Microsoft Sans Serif"/>
                <a:cs typeface="Microsoft Sans Serif"/>
              </a:rPr>
              <a:t>syscall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528" y="2907538"/>
            <a:ext cx="404367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70" dirty="0"/>
              <a:t>A</a:t>
            </a:r>
            <a:r>
              <a:rPr sz="5000" spc="-540" dirty="0"/>
              <a:t>N</a:t>
            </a:r>
            <a:r>
              <a:rPr sz="5000" spc="-720" dirty="0"/>
              <a:t>Y</a:t>
            </a:r>
            <a:r>
              <a:rPr sz="5000" spc="-220" dirty="0"/>
              <a:t> </a:t>
            </a:r>
            <a:r>
              <a:rPr sz="5000" spc="-850" dirty="0"/>
              <a:t>Q</a:t>
            </a:r>
            <a:r>
              <a:rPr sz="5000" spc="-795" dirty="0"/>
              <a:t>U</a:t>
            </a:r>
            <a:r>
              <a:rPr sz="5000" spc="-775" dirty="0"/>
              <a:t>E</a:t>
            </a:r>
            <a:r>
              <a:rPr sz="5000" spc="-550" dirty="0"/>
              <a:t>S</a:t>
            </a:r>
            <a:r>
              <a:rPr sz="5000" spc="-885" dirty="0"/>
              <a:t>T</a:t>
            </a:r>
            <a:r>
              <a:rPr sz="5000" spc="50" dirty="0"/>
              <a:t>I</a:t>
            </a:r>
            <a:r>
              <a:rPr sz="5000" spc="-819" dirty="0"/>
              <a:t>O</a:t>
            </a:r>
            <a:r>
              <a:rPr sz="5000" spc="-540" dirty="0"/>
              <a:t>N</a:t>
            </a:r>
            <a:r>
              <a:rPr sz="5000" spc="-550" dirty="0"/>
              <a:t>S</a:t>
            </a:r>
            <a:r>
              <a:rPr sz="5000" spc="-105" dirty="0"/>
              <a:t>?</a:t>
            </a:r>
            <a:endParaRPr sz="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14338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00" dirty="0"/>
              <a:t>T</a:t>
            </a:r>
            <a:r>
              <a:rPr sz="5000" spc="-570" dirty="0"/>
              <a:t>A</a:t>
            </a:r>
            <a:r>
              <a:rPr sz="5000" spc="-550" dirty="0"/>
              <a:t>S</a:t>
            </a:r>
            <a:r>
              <a:rPr sz="5000" spc="-595" dirty="0"/>
              <a:t>K</a:t>
            </a:r>
            <a:r>
              <a:rPr sz="5000" spc="-635" dirty="0"/>
              <a:t>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944067" y="1496313"/>
            <a:ext cx="1001141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25" dirty="0">
                <a:latin typeface="Microsoft Sans Serif"/>
                <a:cs typeface="Microsoft Sans Serif"/>
              </a:rPr>
              <a:t>Write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program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in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54" dirty="0">
                <a:latin typeface="Microsoft Sans Serif"/>
                <a:cs typeface="Microsoft Sans Serif"/>
              </a:rPr>
              <a:t>MIPS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assembly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language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that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takes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input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from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90" dirty="0">
                <a:latin typeface="Microsoft Sans Serif"/>
                <a:cs typeface="Microsoft Sans Serif"/>
              </a:rPr>
              <a:t>user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print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whether </a:t>
            </a:r>
            <a:r>
              <a:rPr sz="2200" spc="-56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input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greater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or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225" dirty="0">
                <a:latin typeface="Microsoft Sans Serif"/>
                <a:cs typeface="Microsoft Sans Serif"/>
              </a:rPr>
              <a:t>less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than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10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also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shift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input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left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right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4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bits.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839470"/>
            <a:ext cx="27793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819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5000" b="1" spc="-484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5000" b="1" spc="-800" dirty="0">
                <a:solidFill>
                  <a:srgbClr val="0D0D0D"/>
                </a:solidFill>
                <a:latin typeface="Trebuchet MS"/>
                <a:cs typeface="Trebuchet MS"/>
              </a:rPr>
              <a:t>J</a:t>
            </a:r>
            <a:r>
              <a:rPr sz="5000" b="1" spc="-775" dirty="0">
                <a:solidFill>
                  <a:srgbClr val="0D0D0D"/>
                </a:solidFill>
                <a:latin typeface="Trebuchet MS"/>
                <a:cs typeface="Trebuchet MS"/>
              </a:rPr>
              <a:t>EC</a:t>
            </a:r>
            <a:r>
              <a:rPr sz="5000" b="1" spc="-88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b="1" spc="5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b="1" spc="-465" dirty="0">
                <a:solidFill>
                  <a:srgbClr val="0D0D0D"/>
                </a:solidFill>
                <a:latin typeface="Trebuchet MS"/>
                <a:cs typeface="Trebuchet MS"/>
              </a:rPr>
              <a:t>V</a:t>
            </a:r>
            <a:r>
              <a:rPr sz="5000" b="1" spc="-77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b="1" spc="-63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270886"/>
            <a:ext cx="879030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145" dirty="0">
                <a:latin typeface="Microsoft Sans Serif"/>
                <a:cs typeface="Microsoft Sans Serif"/>
              </a:rPr>
              <a:t>Study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90" dirty="0">
                <a:latin typeface="Microsoft Sans Serif"/>
                <a:cs typeface="Microsoft Sans Serif"/>
              </a:rPr>
              <a:t>how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implement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translation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“if</a:t>
            </a:r>
            <a:r>
              <a:rPr sz="2200" spc="12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then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else”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control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structure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in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254" dirty="0">
                <a:latin typeface="Microsoft Sans Serif"/>
                <a:cs typeface="Microsoft Sans Serif"/>
              </a:rPr>
              <a:t>MIPS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assembly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language.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32708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640" dirty="0"/>
              <a:t>EXPLANATION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057147" y="2270886"/>
            <a:ext cx="9493250" cy="20478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4139" marR="301625">
              <a:lnSpc>
                <a:spcPts val="2380"/>
              </a:lnSpc>
              <a:spcBef>
                <a:spcPts val="390"/>
              </a:spcBef>
            </a:pPr>
            <a:r>
              <a:rPr sz="2200" spc="-150" dirty="0">
                <a:latin typeface="Microsoft Sans Serif"/>
                <a:cs typeface="Microsoft Sans Serif"/>
              </a:rPr>
              <a:t>Translation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“IF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320" dirty="0">
                <a:latin typeface="Microsoft Sans Serif"/>
                <a:cs typeface="Microsoft Sans Serif"/>
              </a:rPr>
              <a:t>THEN</a:t>
            </a:r>
            <a:r>
              <a:rPr sz="2200" spc="-229" dirty="0">
                <a:latin typeface="Microsoft Sans Serif"/>
                <a:cs typeface="Microsoft Sans Serif"/>
              </a:rPr>
              <a:t> </a:t>
            </a:r>
            <a:r>
              <a:rPr sz="2200" spc="-335" dirty="0">
                <a:latin typeface="Microsoft Sans Serif"/>
                <a:cs typeface="Microsoft Sans Serif"/>
              </a:rPr>
              <a:t>ELSE”</a:t>
            </a:r>
            <a:r>
              <a:rPr sz="2200" spc="-195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Control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Structure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“If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(condition)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then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{this 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block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05" dirty="0">
                <a:latin typeface="Microsoft Sans Serif"/>
                <a:cs typeface="Microsoft Sans Serif"/>
              </a:rPr>
              <a:t>code} </a:t>
            </a:r>
            <a:r>
              <a:rPr sz="2200" spc="-160" dirty="0">
                <a:latin typeface="Microsoft Sans Serif"/>
                <a:cs typeface="Microsoft Sans Serif"/>
              </a:rPr>
              <a:t>else</a:t>
            </a:r>
            <a:r>
              <a:rPr sz="2200" spc="-15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do </a:t>
            </a:r>
            <a:r>
              <a:rPr sz="2200" spc="-65" dirty="0">
                <a:latin typeface="Microsoft Sans Serif"/>
                <a:cs typeface="Microsoft Sans Serif"/>
              </a:rPr>
              <a:t>{that </a:t>
            </a:r>
            <a:r>
              <a:rPr sz="2200" spc="-105" dirty="0">
                <a:latin typeface="Microsoft Sans Serif"/>
                <a:cs typeface="Microsoft Sans Serif"/>
              </a:rPr>
              <a:t>block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70" dirty="0">
                <a:latin typeface="Microsoft Sans Serif"/>
                <a:cs typeface="Microsoft Sans Serif"/>
              </a:rPr>
              <a:t>code}” </a:t>
            </a:r>
            <a:r>
              <a:rPr sz="2200" spc="-125" dirty="0">
                <a:latin typeface="Microsoft Sans Serif"/>
                <a:cs typeface="Microsoft Sans Serif"/>
              </a:rPr>
              <a:t>control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structure</a:t>
            </a:r>
            <a:r>
              <a:rPr sz="2200" spc="-140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-19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probably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225" dirty="0">
                <a:latin typeface="Microsoft Sans Serif"/>
                <a:cs typeface="Microsoft Sans Serif"/>
              </a:rPr>
              <a:t>most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widely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used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b</a:t>
            </a:r>
            <a:r>
              <a:rPr sz="2200" spc="-5" dirty="0">
                <a:latin typeface="Microsoft Sans Serif"/>
                <a:cs typeface="Microsoft Sans Serif"/>
              </a:rPr>
              <a:t>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p</a:t>
            </a:r>
            <a:r>
              <a:rPr sz="2200" spc="-55" dirty="0">
                <a:latin typeface="Microsoft Sans Serif"/>
                <a:cs typeface="Microsoft Sans Serif"/>
              </a:rPr>
              <a:t>rogr</a:t>
            </a:r>
            <a:r>
              <a:rPr sz="2200" spc="-215" dirty="0">
                <a:latin typeface="Microsoft Sans Serif"/>
                <a:cs typeface="Microsoft Sans Serif"/>
              </a:rPr>
              <a:t>ammer</a:t>
            </a:r>
            <a:r>
              <a:rPr sz="2200" spc="-195" dirty="0">
                <a:latin typeface="Microsoft Sans Serif"/>
                <a:cs typeface="Microsoft Sans Serif"/>
              </a:rPr>
              <a:t>s</a:t>
            </a:r>
            <a:r>
              <a:rPr sz="2200" spc="-130" dirty="0"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Microsoft Sans Serif"/>
              <a:cs typeface="Microsoft Sans Serif"/>
            </a:endParaRPr>
          </a:p>
          <a:p>
            <a:pPr marL="12700" marR="5080">
              <a:lnSpc>
                <a:spcPts val="2380"/>
              </a:lnSpc>
            </a:pPr>
            <a:r>
              <a:rPr sz="2200" b="1" spc="-250" dirty="0">
                <a:latin typeface="Arial"/>
                <a:cs typeface="Arial"/>
              </a:rPr>
              <a:t>Let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235" dirty="0">
                <a:latin typeface="Arial"/>
                <a:cs typeface="Arial"/>
              </a:rPr>
              <a:t>us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210" dirty="0">
                <a:latin typeface="Arial"/>
                <a:cs typeface="Arial"/>
              </a:rPr>
              <a:t>suppose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that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a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75" dirty="0">
                <a:latin typeface="Arial"/>
                <a:cs typeface="Arial"/>
              </a:rPr>
              <a:t>programmer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initially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60" dirty="0">
                <a:latin typeface="Arial"/>
                <a:cs typeface="Arial"/>
              </a:rPr>
              <a:t>developed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an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40" dirty="0">
                <a:latin typeface="Arial"/>
                <a:cs typeface="Arial"/>
              </a:rPr>
              <a:t>algorithm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55" dirty="0">
                <a:latin typeface="Arial"/>
                <a:cs typeface="Arial"/>
              </a:rPr>
              <a:t>containing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75" dirty="0">
                <a:latin typeface="Arial"/>
                <a:cs typeface="Arial"/>
              </a:rPr>
              <a:t>the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f</a:t>
            </a:r>
            <a:r>
              <a:rPr sz="2200" b="1" spc="-100" dirty="0">
                <a:latin typeface="Arial"/>
                <a:cs typeface="Arial"/>
              </a:rPr>
              <a:t>ol</a:t>
            </a:r>
            <a:r>
              <a:rPr sz="2200" b="1" spc="-60" dirty="0">
                <a:latin typeface="Arial"/>
                <a:cs typeface="Arial"/>
              </a:rPr>
              <a:t>l</a:t>
            </a:r>
            <a:r>
              <a:rPr sz="2200" b="1" spc="-229" dirty="0">
                <a:latin typeface="Arial"/>
                <a:cs typeface="Arial"/>
              </a:rPr>
              <a:t>o</a:t>
            </a:r>
            <a:r>
              <a:rPr sz="2200" b="1" spc="-10" dirty="0">
                <a:latin typeface="Arial"/>
                <a:cs typeface="Arial"/>
              </a:rPr>
              <a:t>w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185" dirty="0">
                <a:latin typeface="Arial"/>
                <a:cs typeface="Arial"/>
              </a:rPr>
              <a:t>ng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200" dirty="0">
                <a:latin typeface="Arial"/>
                <a:cs typeface="Arial"/>
              </a:rPr>
              <a:t>pseudo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85" dirty="0">
                <a:latin typeface="Arial"/>
                <a:cs typeface="Arial"/>
              </a:rPr>
              <a:t>code.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7808" y="4688287"/>
            <a:ext cx="2863187" cy="1710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32708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640" dirty="0"/>
              <a:t>EXPLANATION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148892" y="2270886"/>
            <a:ext cx="9279255" cy="19919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6990">
              <a:lnSpc>
                <a:spcPts val="2380"/>
              </a:lnSpc>
              <a:spcBef>
                <a:spcPts val="390"/>
              </a:spcBef>
            </a:pPr>
            <a:r>
              <a:rPr sz="2200" spc="-135" dirty="0">
                <a:latin typeface="Microsoft Sans Serif"/>
                <a:cs typeface="Microsoft Sans Serif"/>
              </a:rPr>
              <a:t>When the time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comes</a:t>
            </a:r>
            <a:r>
              <a:rPr sz="2200" spc="-24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95" dirty="0">
                <a:latin typeface="Microsoft Sans Serif"/>
                <a:cs typeface="Microsoft Sans Serif"/>
              </a:rPr>
              <a:t>translate </a:t>
            </a:r>
            <a:r>
              <a:rPr sz="2200" spc="-170" dirty="0">
                <a:latin typeface="Microsoft Sans Serif"/>
                <a:cs typeface="Microsoft Sans Serif"/>
              </a:rPr>
              <a:t>this</a:t>
            </a:r>
            <a:r>
              <a:rPr sz="2200" spc="-165" dirty="0">
                <a:latin typeface="Microsoft Sans Serif"/>
                <a:cs typeface="Microsoft Sans Serif"/>
              </a:rPr>
              <a:t> </a:t>
            </a:r>
            <a:r>
              <a:rPr sz="2200" spc="-155" dirty="0">
                <a:latin typeface="Microsoft Sans Serif"/>
                <a:cs typeface="Microsoft Sans Serif"/>
              </a:rPr>
              <a:t>pseudo</a:t>
            </a:r>
            <a:r>
              <a:rPr sz="2200" spc="-15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code </a:t>
            </a:r>
            <a:r>
              <a:rPr sz="2200" spc="-70" dirty="0">
                <a:latin typeface="Microsoft Sans Serif"/>
                <a:cs typeface="Microsoft Sans Serif"/>
              </a:rPr>
              <a:t>to </a:t>
            </a:r>
            <a:r>
              <a:rPr sz="2200" spc="-254" dirty="0">
                <a:latin typeface="Microsoft Sans Serif"/>
                <a:cs typeface="Microsoft Sans Serif"/>
              </a:rPr>
              <a:t>MIPS</a:t>
            </a:r>
            <a:r>
              <a:rPr sz="2200" spc="-25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assembly</a:t>
            </a:r>
            <a:r>
              <a:rPr sz="2200" spc="-15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language </a:t>
            </a:r>
            <a:r>
              <a:rPr sz="2200" spc="-135" dirty="0">
                <a:latin typeface="Microsoft Sans Serif"/>
                <a:cs typeface="Microsoft Sans Serif"/>
              </a:rPr>
              <a:t>the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re</a:t>
            </a:r>
            <a:r>
              <a:rPr sz="2200" spc="-210" dirty="0">
                <a:latin typeface="Microsoft Sans Serif"/>
                <a:cs typeface="Microsoft Sans Serif"/>
              </a:rPr>
              <a:t>sults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could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appear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as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370" dirty="0">
                <a:latin typeface="Microsoft Sans Serif"/>
                <a:cs typeface="Microsoft Sans Serif"/>
              </a:rPr>
              <a:t>s</a:t>
            </a:r>
            <a:r>
              <a:rPr sz="2200" spc="-195" dirty="0">
                <a:latin typeface="Microsoft Sans Serif"/>
                <a:cs typeface="Microsoft Sans Serif"/>
              </a:rPr>
              <a:t>h</a:t>
            </a:r>
            <a:r>
              <a:rPr sz="2200" spc="-250" dirty="0">
                <a:latin typeface="Microsoft Sans Serif"/>
                <a:cs typeface="Microsoft Sans Serif"/>
              </a:rPr>
              <a:t>o</a:t>
            </a:r>
            <a:r>
              <a:rPr sz="2200" spc="-195" dirty="0">
                <a:latin typeface="Microsoft Sans Serif"/>
                <a:cs typeface="Microsoft Sans Serif"/>
              </a:rPr>
              <a:t>wn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b</a:t>
            </a:r>
            <a:r>
              <a:rPr sz="2200" spc="-65" dirty="0">
                <a:latin typeface="Microsoft Sans Serif"/>
                <a:cs typeface="Microsoft Sans Serif"/>
              </a:rPr>
              <a:t>e</a:t>
            </a:r>
            <a:r>
              <a:rPr sz="2200" spc="-50" dirty="0">
                <a:latin typeface="Microsoft Sans Serif"/>
                <a:cs typeface="Microsoft Sans Serif"/>
              </a:rPr>
              <a:t>l</a:t>
            </a:r>
            <a:r>
              <a:rPr sz="2200" spc="-165" dirty="0">
                <a:latin typeface="Microsoft Sans Serif"/>
                <a:cs typeface="Microsoft Sans Serif"/>
              </a:rPr>
              <a:t>o</a:t>
            </a:r>
            <a:r>
              <a:rPr sz="2200" spc="-260" dirty="0">
                <a:latin typeface="Microsoft Sans Serif"/>
                <a:cs typeface="Microsoft Sans Serif"/>
              </a:rPr>
              <a:t>w</a:t>
            </a:r>
            <a:r>
              <a:rPr sz="2200" spc="-130" dirty="0"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510"/>
              </a:lnSpc>
              <a:spcBef>
                <a:spcPts val="1100"/>
              </a:spcBef>
            </a:pPr>
            <a:r>
              <a:rPr sz="2200" spc="-200" dirty="0">
                <a:latin typeface="Microsoft Sans Serif"/>
                <a:cs typeface="Microsoft Sans Serif"/>
              </a:rPr>
              <a:t>In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54" dirty="0">
                <a:latin typeface="Microsoft Sans Serif"/>
                <a:cs typeface="Microsoft Sans Serif"/>
              </a:rPr>
              <a:t>MIPS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assembly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language,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anything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on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line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following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number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sign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(#)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510"/>
              </a:lnSpc>
            </a:pPr>
            <a:r>
              <a:rPr sz="2200" spc="-210" dirty="0">
                <a:latin typeface="Microsoft Sans Serif"/>
                <a:cs typeface="Microsoft Sans Serif"/>
              </a:rPr>
              <a:t>comment.</a:t>
            </a:r>
            <a:endParaRPr sz="2200">
              <a:latin typeface="Microsoft Sans Serif"/>
              <a:cs typeface="Microsoft Sans Serif"/>
            </a:endParaRPr>
          </a:p>
          <a:p>
            <a:pPr marL="186055" marR="5080" indent="-137160">
              <a:lnSpc>
                <a:spcPts val="1939"/>
              </a:lnSpc>
              <a:spcBef>
                <a:spcPts val="459"/>
              </a:spcBef>
            </a:pPr>
            <a:r>
              <a:rPr sz="1800" spc="-375" dirty="0">
                <a:solidFill>
                  <a:srgbClr val="1CACE3"/>
                </a:solidFill>
                <a:latin typeface="Microsoft Sans Serif"/>
                <a:cs typeface="Microsoft Sans Serif"/>
              </a:rPr>
              <a:t>🢝</a:t>
            </a:r>
            <a:r>
              <a:rPr sz="1800" spc="-320" dirty="0">
                <a:solidFill>
                  <a:srgbClr val="1CACE3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Notice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how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95" dirty="0">
                <a:latin typeface="Microsoft Sans Serif"/>
                <a:cs typeface="Microsoft Sans Serif"/>
              </a:rPr>
              <a:t>comments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code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below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help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make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connection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back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original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pseudo 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code.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0488" y="4454652"/>
            <a:ext cx="7431023" cy="1803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46120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50" dirty="0"/>
              <a:t>S</a:t>
            </a:r>
            <a:r>
              <a:rPr sz="5000" spc="-825" dirty="0"/>
              <a:t>H</a:t>
            </a:r>
            <a:r>
              <a:rPr sz="5000" spc="50" dirty="0"/>
              <a:t>I</a:t>
            </a:r>
            <a:r>
              <a:rPr sz="5000" spc="-960" dirty="0"/>
              <a:t>F</a:t>
            </a:r>
            <a:r>
              <a:rPr sz="5000" spc="-975" dirty="0"/>
              <a:t>T</a:t>
            </a:r>
            <a:r>
              <a:rPr sz="5000" spc="-215" dirty="0"/>
              <a:t> </a:t>
            </a:r>
            <a:r>
              <a:rPr sz="5000" spc="-855" dirty="0"/>
              <a:t>L</a:t>
            </a:r>
            <a:r>
              <a:rPr sz="5000" spc="-775" dirty="0"/>
              <a:t>E</a:t>
            </a:r>
            <a:r>
              <a:rPr sz="5000" spc="-960" dirty="0"/>
              <a:t>F</a:t>
            </a:r>
            <a:r>
              <a:rPr sz="5000" spc="-975" dirty="0"/>
              <a:t>T</a:t>
            </a:r>
            <a:r>
              <a:rPr sz="5000" spc="-215" dirty="0"/>
              <a:t> </a:t>
            </a:r>
            <a:r>
              <a:rPr sz="5000" spc="-819" dirty="0"/>
              <a:t>L</a:t>
            </a:r>
            <a:r>
              <a:rPr sz="5000" spc="-944" dirty="0"/>
              <a:t>O</a:t>
            </a:r>
            <a:r>
              <a:rPr sz="5000" spc="-660" dirty="0"/>
              <a:t>G</a:t>
            </a:r>
            <a:r>
              <a:rPr sz="5000" spc="50" dirty="0"/>
              <a:t>I</a:t>
            </a:r>
            <a:r>
              <a:rPr sz="5000" spc="-775" dirty="0"/>
              <a:t>C</a:t>
            </a:r>
            <a:r>
              <a:rPr sz="5000" spc="-570" dirty="0"/>
              <a:t>A</a:t>
            </a:r>
            <a:r>
              <a:rPr sz="5000" spc="-940" dirty="0"/>
              <a:t>L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148892" y="2270886"/>
            <a:ext cx="9505950" cy="20478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163195">
              <a:lnSpc>
                <a:spcPts val="2380"/>
              </a:lnSpc>
              <a:spcBef>
                <a:spcPts val="390"/>
              </a:spcBef>
            </a:pP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-140" dirty="0">
                <a:latin typeface="Microsoft Sans Serif"/>
                <a:cs typeface="Microsoft Sans Serif"/>
              </a:rPr>
              <a:t> </a:t>
            </a:r>
            <a:r>
              <a:rPr sz="2200" b="1" spc="-145" dirty="0">
                <a:latin typeface="Arial"/>
                <a:cs typeface="Arial"/>
              </a:rPr>
              <a:t>shift </a:t>
            </a:r>
            <a:r>
              <a:rPr sz="2200" b="1" spc="-105" dirty="0">
                <a:latin typeface="Arial"/>
                <a:cs typeface="Arial"/>
              </a:rPr>
              <a:t>left </a:t>
            </a:r>
            <a:r>
              <a:rPr sz="2200" b="1" spc="-130" dirty="0">
                <a:latin typeface="Arial"/>
                <a:cs typeface="Arial"/>
              </a:rPr>
              <a:t>logical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70" dirty="0">
                <a:latin typeface="Microsoft Sans Serif"/>
                <a:cs typeface="Microsoft Sans Serif"/>
              </a:rPr>
              <a:t>one</a:t>
            </a:r>
            <a:r>
              <a:rPr sz="2200" spc="-16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position </a:t>
            </a:r>
            <a:r>
              <a:rPr sz="2200" spc="-235" dirty="0">
                <a:latin typeface="Microsoft Sans Serif"/>
                <a:cs typeface="Microsoft Sans Serif"/>
              </a:rPr>
              <a:t>moves</a:t>
            </a:r>
            <a:r>
              <a:rPr sz="2200" spc="-229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each</a:t>
            </a:r>
            <a:r>
              <a:rPr sz="2200" spc="29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bit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1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left </a:t>
            </a:r>
            <a:r>
              <a:rPr sz="2200" spc="-65" dirty="0">
                <a:latin typeface="Microsoft Sans Serif"/>
                <a:cs typeface="Microsoft Sans Serif"/>
              </a:rPr>
              <a:t>by </a:t>
            </a:r>
            <a:r>
              <a:rPr sz="2200" spc="-165" dirty="0">
                <a:latin typeface="Microsoft Sans Serif"/>
                <a:cs typeface="Microsoft Sans Serif"/>
              </a:rPr>
              <a:t>one.</a:t>
            </a:r>
            <a:r>
              <a:rPr sz="2200" spc="254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low-order </a:t>
            </a:r>
            <a:r>
              <a:rPr sz="2200" spc="-6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bit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(the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right-most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bit)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replaced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zero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bit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high-order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bit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(the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left-most </a:t>
            </a:r>
            <a:r>
              <a:rPr sz="2200" spc="-56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bit)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i</a:t>
            </a:r>
            <a:r>
              <a:rPr sz="2200" spc="-270" dirty="0">
                <a:latin typeface="Microsoft Sans Serif"/>
                <a:cs typeface="Microsoft Sans Serif"/>
              </a:rPr>
              <a:t>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discarded.</a:t>
            </a:r>
            <a:endParaRPr sz="2200">
              <a:latin typeface="Microsoft Sans Serif"/>
              <a:cs typeface="Microsoft Sans Serif"/>
            </a:endParaRPr>
          </a:p>
          <a:p>
            <a:pPr marL="12700" marR="5080">
              <a:lnSpc>
                <a:spcPts val="2380"/>
              </a:lnSpc>
              <a:spcBef>
                <a:spcPts val="1395"/>
              </a:spcBef>
            </a:pPr>
            <a:r>
              <a:rPr sz="2200" spc="-105" dirty="0">
                <a:latin typeface="Microsoft Sans Serif"/>
                <a:cs typeface="Microsoft Sans Serif"/>
              </a:rPr>
              <a:t>Shifting</a:t>
            </a:r>
            <a:r>
              <a:rPr sz="2200" spc="-10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 </a:t>
            </a:r>
            <a:r>
              <a:rPr sz="2200" spc="-105" dirty="0">
                <a:latin typeface="Microsoft Sans Serif"/>
                <a:cs typeface="Microsoft Sans Serif"/>
              </a:rPr>
              <a:t>two </a:t>
            </a:r>
            <a:r>
              <a:rPr sz="2200" spc="-150" dirty="0">
                <a:latin typeface="Microsoft Sans Serif"/>
                <a:cs typeface="Microsoft Sans Serif"/>
              </a:rPr>
              <a:t>positions</a:t>
            </a:r>
            <a:r>
              <a:rPr sz="2200" spc="-145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-19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220" dirty="0">
                <a:latin typeface="Microsoft Sans Serif"/>
                <a:cs typeface="Microsoft Sans Serif"/>
              </a:rPr>
              <a:t>same</a:t>
            </a:r>
            <a:r>
              <a:rPr sz="2200" spc="-215" dirty="0">
                <a:latin typeface="Microsoft Sans Serif"/>
                <a:cs typeface="Microsoft Sans Serif"/>
              </a:rPr>
              <a:t> </a:t>
            </a:r>
            <a:r>
              <a:rPr sz="2200" spc="-190" dirty="0">
                <a:latin typeface="Microsoft Sans Serif"/>
                <a:cs typeface="Microsoft Sans Serif"/>
              </a:rPr>
              <a:t>as</a:t>
            </a:r>
            <a:r>
              <a:rPr sz="2200" spc="-18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performing </a:t>
            </a:r>
            <a:r>
              <a:rPr sz="2200" spc="-15" dirty="0">
                <a:latin typeface="Microsoft Sans Serif"/>
                <a:cs typeface="Microsoft Sans Serif"/>
              </a:rPr>
              <a:t>a </a:t>
            </a:r>
            <a:r>
              <a:rPr sz="2200" spc="-120" dirty="0">
                <a:latin typeface="Microsoft Sans Serif"/>
                <a:cs typeface="Microsoft Sans Serif"/>
              </a:rPr>
              <a:t>one-position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shift</a:t>
            </a:r>
            <a:r>
              <a:rPr sz="2200" spc="-105" dirty="0">
                <a:latin typeface="Microsoft Sans Serif"/>
                <a:cs typeface="Microsoft Sans Serif"/>
              </a:rPr>
              <a:t> two </a:t>
            </a:r>
            <a:r>
              <a:rPr sz="2200" spc="-175" dirty="0">
                <a:latin typeface="Microsoft Sans Serif"/>
                <a:cs typeface="Microsoft Sans Serif"/>
              </a:rPr>
              <a:t>times. </a:t>
            </a:r>
            <a:r>
              <a:rPr sz="2200" spc="-17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Shifting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zero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positions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leaves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pattern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unchanged.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Shifting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an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N-bit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pattern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left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or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more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positions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85" dirty="0">
                <a:latin typeface="Microsoft Sans Serif"/>
                <a:cs typeface="Microsoft Sans Serif"/>
              </a:rPr>
              <a:t>changes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all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bits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zero.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744" y="5192348"/>
            <a:ext cx="7589520" cy="882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46120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50" dirty="0"/>
              <a:t>S</a:t>
            </a:r>
            <a:r>
              <a:rPr sz="5000" spc="-825" dirty="0"/>
              <a:t>H</a:t>
            </a:r>
            <a:r>
              <a:rPr sz="5000" spc="50" dirty="0"/>
              <a:t>I</a:t>
            </a:r>
            <a:r>
              <a:rPr sz="5000" spc="-960" dirty="0"/>
              <a:t>F</a:t>
            </a:r>
            <a:r>
              <a:rPr sz="5000" spc="-975" dirty="0"/>
              <a:t>T</a:t>
            </a:r>
            <a:r>
              <a:rPr sz="5000" spc="-215" dirty="0"/>
              <a:t> </a:t>
            </a:r>
            <a:r>
              <a:rPr sz="5000" spc="-855" dirty="0"/>
              <a:t>L</a:t>
            </a:r>
            <a:r>
              <a:rPr sz="5000" spc="-775" dirty="0"/>
              <a:t>E</a:t>
            </a:r>
            <a:r>
              <a:rPr sz="5000" spc="-960" dirty="0"/>
              <a:t>F</a:t>
            </a:r>
            <a:r>
              <a:rPr sz="5000" spc="-975" dirty="0"/>
              <a:t>T</a:t>
            </a:r>
            <a:r>
              <a:rPr sz="5000" spc="-215" dirty="0"/>
              <a:t> </a:t>
            </a:r>
            <a:r>
              <a:rPr sz="5000" spc="-819" dirty="0"/>
              <a:t>L</a:t>
            </a:r>
            <a:r>
              <a:rPr sz="5000" spc="-944" dirty="0"/>
              <a:t>O</a:t>
            </a:r>
            <a:r>
              <a:rPr sz="5000" spc="-660" dirty="0"/>
              <a:t>G</a:t>
            </a:r>
            <a:r>
              <a:rPr sz="5000" spc="50" dirty="0"/>
              <a:t>I</a:t>
            </a:r>
            <a:r>
              <a:rPr sz="5000" spc="-775" dirty="0"/>
              <a:t>C</a:t>
            </a:r>
            <a:r>
              <a:rPr sz="5000" spc="-570" dirty="0"/>
              <a:t>A</a:t>
            </a:r>
            <a:r>
              <a:rPr sz="5000" spc="-940" dirty="0"/>
              <a:t>L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944067" y="1473453"/>
            <a:ext cx="1001649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spc="-229" dirty="0">
                <a:latin typeface="Microsoft Sans Serif"/>
                <a:cs typeface="Microsoft Sans Serif"/>
              </a:rPr>
              <a:t>The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picture </a:t>
            </a:r>
            <a:r>
              <a:rPr sz="2000" spc="-235" dirty="0">
                <a:latin typeface="Microsoft Sans Serif"/>
                <a:cs typeface="Microsoft Sans Serif"/>
              </a:rPr>
              <a:t>shows</a:t>
            </a:r>
            <a:r>
              <a:rPr sz="2000" spc="-229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the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operation </a:t>
            </a:r>
            <a:r>
              <a:rPr sz="2000" spc="-65" dirty="0">
                <a:latin typeface="Microsoft Sans Serif"/>
                <a:cs typeface="Microsoft Sans Serif"/>
              </a:rPr>
              <a:t>performed </a:t>
            </a:r>
            <a:r>
              <a:rPr sz="2000" spc="-175" dirty="0">
                <a:latin typeface="Microsoft Sans Serif"/>
                <a:cs typeface="Microsoft Sans Serif"/>
              </a:rPr>
              <a:t>on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eight </a:t>
            </a:r>
            <a:r>
              <a:rPr sz="2000" spc="-105" dirty="0">
                <a:latin typeface="Microsoft Sans Serif"/>
                <a:cs typeface="Microsoft Sans Serif"/>
              </a:rPr>
              <a:t>bits. </a:t>
            </a:r>
            <a:r>
              <a:rPr sz="2000" spc="-229" dirty="0">
                <a:latin typeface="Microsoft Sans Serif"/>
                <a:cs typeface="Microsoft Sans Serif"/>
              </a:rPr>
              <a:t>The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original pattern </a:t>
            </a:r>
            <a:r>
              <a:rPr sz="2000" spc="-180" dirty="0">
                <a:latin typeface="Microsoft Sans Serif"/>
                <a:cs typeface="Microsoft Sans Serif"/>
              </a:rPr>
              <a:t>is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b="1" spc="-60" dirty="0">
                <a:latin typeface="Arial"/>
                <a:cs typeface="Arial"/>
              </a:rPr>
              <a:t>10100111</a:t>
            </a:r>
            <a:r>
              <a:rPr sz="2000" spc="-60" dirty="0">
                <a:latin typeface="Microsoft Sans Serif"/>
                <a:cs typeface="Microsoft Sans Serif"/>
              </a:rPr>
              <a:t>. </a:t>
            </a:r>
            <a:r>
              <a:rPr sz="2000" spc="-85" dirty="0">
                <a:latin typeface="Microsoft Sans Serif"/>
                <a:cs typeface="Microsoft Sans Serif"/>
              </a:rPr>
              <a:t>and </a:t>
            </a:r>
            <a:r>
              <a:rPr sz="2000" spc="-120" dirty="0">
                <a:latin typeface="Microsoft Sans Serif"/>
                <a:cs typeface="Microsoft Sans Serif"/>
              </a:rPr>
              <a:t>the </a:t>
            </a:r>
            <a:r>
              <a:rPr sz="2000" spc="-52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resultant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pattern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spc="-50" dirty="0">
                <a:latin typeface="Arial"/>
                <a:cs typeface="Arial"/>
              </a:rPr>
              <a:t>0100110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7051" y="5432645"/>
            <a:ext cx="10393680" cy="1325245"/>
            <a:chOff x="797051" y="5432645"/>
            <a:chExt cx="10393680" cy="1325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667" y="5432645"/>
              <a:ext cx="10229030" cy="2416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051" y="5521452"/>
              <a:ext cx="7540752" cy="5699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051" y="5943600"/>
              <a:ext cx="10369296" cy="5699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051" y="6187438"/>
              <a:ext cx="1504188" cy="5699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44067" y="5334406"/>
            <a:ext cx="10241915" cy="12414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i="1" spc="-95" dirty="0">
                <a:latin typeface="Arial"/>
                <a:cs typeface="Arial"/>
              </a:rPr>
              <a:t>Shifting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spc="-114" dirty="0">
                <a:latin typeface="Arial"/>
                <a:cs typeface="Arial"/>
              </a:rPr>
              <a:t>a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200" dirty="0">
                <a:latin typeface="Arial"/>
                <a:cs typeface="Arial"/>
              </a:rPr>
              <a:t>number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195" dirty="0">
                <a:latin typeface="Arial"/>
                <a:cs typeface="Arial"/>
              </a:rPr>
              <a:t>one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bit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to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165" dirty="0">
                <a:latin typeface="Arial"/>
                <a:cs typeface="Arial"/>
              </a:rPr>
              <a:t>the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left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175" dirty="0">
                <a:latin typeface="Arial"/>
                <a:cs typeface="Arial"/>
              </a:rPr>
              <a:t>is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165" dirty="0">
                <a:latin typeface="Arial"/>
                <a:cs typeface="Arial"/>
              </a:rPr>
              <a:t>the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254" dirty="0">
                <a:latin typeface="Arial"/>
                <a:cs typeface="Arial"/>
              </a:rPr>
              <a:t>same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225" dirty="0">
                <a:latin typeface="Arial"/>
                <a:cs typeface="Arial"/>
              </a:rPr>
              <a:t>as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100" dirty="0">
                <a:latin typeface="Arial"/>
                <a:cs typeface="Arial"/>
              </a:rPr>
              <a:t>multiplying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that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200" dirty="0">
                <a:latin typeface="Arial"/>
                <a:cs typeface="Arial"/>
              </a:rPr>
              <a:t>number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by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2.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114" dirty="0">
                <a:latin typeface="Arial"/>
                <a:cs typeface="Arial"/>
              </a:rPr>
              <a:t>More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generally,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95" dirty="0">
                <a:latin typeface="Arial"/>
                <a:cs typeface="Arial"/>
              </a:rPr>
              <a:t>shifting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spc="-114" dirty="0">
                <a:latin typeface="Arial"/>
                <a:cs typeface="Arial"/>
              </a:rPr>
              <a:t>a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200" dirty="0">
                <a:latin typeface="Arial"/>
                <a:cs typeface="Arial"/>
              </a:rPr>
              <a:t>number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110" dirty="0">
                <a:latin typeface="Arial"/>
                <a:cs typeface="Arial"/>
              </a:rPr>
              <a:t>N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bits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to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165" dirty="0">
                <a:latin typeface="Arial"/>
                <a:cs typeface="Arial"/>
              </a:rPr>
              <a:t>the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left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175" dirty="0">
                <a:latin typeface="Arial"/>
                <a:cs typeface="Arial"/>
              </a:rPr>
              <a:t>is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165" dirty="0">
                <a:latin typeface="Arial"/>
                <a:cs typeface="Arial"/>
              </a:rPr>
              <a:t>the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254" dirty="0">
                <a:latin typeface="Arial"/>
                <a:cs typeface="Arial"/>
              </a:rPr>
              <a:t>same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225" dirty="0">
                <a:latin typeface="Arial"/>
                <a:cs typeface="Arial"/>
              </a:rPr>
              <a:t>as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100" dirty="0">
                <a:latin typeface="Arial"/>
                <a:cs typeface="Arial"/>
              </a:rPr>
              <a:t>multiplying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that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200" dirty="0">
                <a:latin typeface="Arial"/>
                <a:cs typeface="Arial"/>
              </a:rPr>
              <a:t>number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by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75" dirty="0">
                <a:latin typeface="Arial"/>
                <a:cs typeface="Arial"/>
              </a:rPr>
              <a:t>2^N.</a:t>
            </a:r>
            <a:endParaRPr sz="2000">
              <a:latin typeface="Arial"/>
              <a:cs typeface="Arial"/>
            </a:endParaRPr>
          </a:p>
          <a:p>
            <a:pPr marL="12700" marR="267335">
              <a:lnSpc>
                <a:spcPts val="1920"/>
              </a:lnSpc>
              <a:spcBef>
                <a:spcPts val="1410"/>
              </a:spcBef>
            </a:pPr>
            <a:r>
              <a:rPr sz="2000" i="1" spc="-15" dirty="0">
                <a:latin typeface="Arial"/>
                <a:cs typeface="Arial"/>
              </a:rPr>
              <a:t>It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175" dirty="0">
                <a:latin typeface="Arial"/>
                <a:cs typeface="Arial"/>
              </a:rPr>
              <a:t>is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widely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229" dirty="0">
                <a:latin typeface="Arial"/>
                <a:cs typeface="Arial"/>
              </a:rPr>
              <a:t>used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to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185" dirty="0">
                <a:latin typeface="Arial"/>
                <a:cs typeface="Arial"/>
              </a:rPr>
              <a:t>compute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165" dirty="0">
                <a:latin typeface="Arial"/>
                <a:cs typeface="Arial"/>
              </a:rPr>
              <a:t>the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80" dirty="0">
                <a:latin typeface="Arial"/>
                <a:cs typeface="Arial"/>
              </a:rPr>
              <a:t>offset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150" dirty="0">
                <a:latin typeface="Arial"/>
                <a:cs typeface="Arial"/>
              </a:rPr>
              <a:t> </a:t>
            </a:r>
            <a:r>
              <a:rPr sz="2000" i="1" spc="-175" dirty="0">
                <a:latin typeface="Arial"/>
                <a:cs typeface="Arial"/>
              </a:rPr>
              <a:t>an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95" dirty="0">
                <a:latin typeface="Arial"/>
                <a:cs typeface="Arial"/>
              </a:rPr>
              <a:t>array,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-235" dirty="0">
                <a:latin typeface="Arial"/>
                <a:cs typeface="Arial"/>
              </a:rPr>
              <a:t>when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195" dirty="0">
                <a:latin typeface="Arial"/>
                <a:cs typeface="Arial"/>
              </a:rPr>
              <a:t>each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185" dirty="0">
                <a:latin typeface="Arial"/>
                <a:cs typeface="Arial"/>
              </a:rPr>
              <a:t>element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150" dirty="0">
                <a:latin typeface="Arial"/>
                <a:cs typeface="Arial"/>
              </a:rPr>
              <a:t> </a:t>
            </a:r>
            <a:r>
              <a:rPr sz="2000" i="1" spc="-165" dirty="0">
                <a:latin typeface="Arial"/>
                <a:cs typeface="Arial"/>
              </a:rPr>
              <a:t>the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70" dirty="0">
                <a:latin typeface="Arial"/>
                <a:cs typeface="Arial"/>
              </a:rPr>
              <a:t>array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-229" dirty="0">
                <a:latin typeface="Arial"/>
                <a:cs typeface="Arial"/>
              </a:rPr>
              <a:t>has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114" dirty="0">
                <a:latin typeface="Arial"/>
                <a:cs typeface="Arial"/>
              </a:rPr>
              <a:t>a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175" dirty="0">
                <a:latin typeface="Arial"/>
                <a:cs typeface="Arial"/>
              </a:rPr>
              <a:t>size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that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175" dirty="0">
                <a:latin typeface="Arial"/>
                <a:cs typeface="Arial"/>
              </a:rPr>
              <a:t>is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114" dirty="0">
                <a:latin typeface="Arial"/>
                <a:cs typeface="Arial"/>
              </a:rPr>
              <a:t>a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spc="-150" dirty="0">
                <a:latin typeface="Arial"/>
                <a:cs typeface="Arial"/>
              </a:rPr>
              <a:t>power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135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9855" y="2118360"/>
            <a:ext cx="4986528" cy="28514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50215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50" dirty="0"/>
              <a:t>S</a:t>
            </a:r>
            <a:r>
              <a:rPr sz="5000" spc="-825" dirty="0"/>
              <a:t>H</a:t>
            </a:r>
            <a:r>
              <a:rPr sz="5000" spc="50" dirty="0"/>
              <a:t>I</a:t>
            </a:r>
            <a:r>
              <a:rPr sz="5000" spc="-960" dirty="0"/>
              <a:t>F</a:t>
            </a:r>
            <a:r>
              <a:rPr sz="5000" spc="-975" dirty="0"/>
              <a:t>T</a:t>
            </a:r>
            <a:r>
              <a:rPr sz="5000" spc="-215" dirty="0"/>
              <a:t> </a:t>
            </a:r>
            <a:r>
              <a:rPr sz="5000" spc="-620" dirty="0"/>
              <a:t>R</a:t>
            </a:r>
            <a:r>
              <a:rPr sz="5000" spc="50" dirty="0"/>
              <a:t>I</a:t>
            </a:r>
            <a:r>
              <a:rPr sz="5000" spc="-660" dirty="0"/>
              <a:t>G</a:t>
            </a:r>
            <a:r>
              <a:rPr sz="5000" spc="-825" dirty="0"/>
              <a:t>H</a:t>
            </a:r>
            <a:r>
              <a:rPr sz="5000" spc="-975" dirty="0"/>
              <a:t>T</a:t>
            </a:r>
            <a:r>
              <a:rPr sz="5000" spc="-225" dirty="0"/>
              <a:t> </a:t>
            </a:r>
            <a:r>
              <a:rPr sz="5000" spc="-819" dirty="0"/>
              <a:t>L</a:t>
            </a:r>
            <a:r>
              <a:rPr sz="5000" spc="-944" dirty="0"/>
              <a:t>O</a:t>
            </a:r>
            <a:r>
              <a:rPr sz="5000" spc="-660" dirty="0"/>
              <a:t>G</a:t>
            </a:r>
            <a:r>
              <a:rPr sz="5000" spc="50" dirty="0"/>
              <a:t>I</a:t>
            </a:r>
            <a:r>
              <a:rPr sz="5000" spc="-775" dirty="0"/>
              <a:t>C</a:t>
            </a:r>
            <a:r>
              <a:rPr sz="5000" spc="-570" dirty="0"/>
              <a:t>A</a:t>
            </a:r>
            <a:r>
              <a:rPr sz="5000" spc="-940" dirty="0"/>
              <a:t>L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918667" y="1496313"/>
            <a:ext cx="10373995" cy="39122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 marR="927735">
              <a:lnSpc>
                <a:spcPts val="2380"/>
              </a:lnSpc>
              <a:spcBef>
                <a:spcPts val="390"/>
              </a:spcBef>
            </a:pPr>
            <a:r>
              <a:rPr sz="2200" b="1" spc="-160" dirty="0">
                <a:latin typeface="Arial"/>
                <a:cs typeface="Arial"/>
              </a:rPr>
              <a:t>Shifting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50" dirty="0">
                <a:latin typeface="Arial"/>
                <a:cs typeface="Arial"/>
              </a:rPr>
              <a:t>right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265" dirty="0">
                <a:latin typeface="Microsoft Sans Serif"/>
                <a:cs typeface="Microsoft Sans Serif"/>
              </a:rPr>
              <a:t>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bits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on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unsigned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binary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number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has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effect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dividing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it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2</a:t>
            </a:r>
            <a:r>
              <a:rPr sz="2175" spc="-135" baseline="24904" dirty="0">
                <a:latin typeface="Microsoft Sans Serif"/>
                <a:cs typeface="Microsoft Sans Serif"/>
              </a:rPr>
              <a:t>n</a:t>
            </a:r>
            <a:r>
              <a:rPr sz="2175" spc="-104" baseline="24904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(rounding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towards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0)</a:t>
            </a:r>
            <a:endParaRPr sz="2200">
              <a:latin typeface="Microsoft Sans Serif"/>
              <a:cs typeface="Microsoft Sans Serif"/>
            </a:endParaRPr>
          </a:p>
          <a:p>
            <a:pPr marL="38100">
              <a:lnSpc>
                <a:spcPts val="2510"/>
              </a:lnSpc>
              <a:spcBef>
                <a:spcPts val="1100"/>
              </a:spcBef>
            </a:pPr>
            <a:r>
              <a:rPr sz="2200" spc="-254" dirty="0">
                <a:latin typeface="Microsoft Sans Serif"/>
                <a:cs typeface="Microsoft Sans Serif"/>
              </a:rPr>
              <a:t>MIPS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also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has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b="1" spc="-145" dirty="0">
                <a:latin typeface="Arial"/>
                <a:cs typeface="Arial"/>
              </a:rPr>
              <a:t>shift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50" dirty="0">
                <a:latin typeface="Arial"/>
                <a:cs typeface="Arial"/>
              </a:rPr>
              <a:t>right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logical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instruction.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It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35" dirty="0">
                <a:latin typeface="Microsoft Sans Serif"/>
                <a:cs typeface="Microsoft Sans Serif"/>
              </a:rPr>
              <a:t>moves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bits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right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number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endParaRPr sz="2200">
              <a:latin typeface="Microsoft Sans Serif"/>
              <a:cs typeface="Microsoft Sans Serif"/>
            </a:endParaRPr>
          </a:p>
          <a:p>
            <a:pPr marL="38100">
              <a:lnSpc>
                <a:spcPts val="2510"/>
              </a:lnSpc>
            </a:pPr>
            <a:r>
              <a:rPr sz="2200" spc="-150" dirty="0">
                <a:latin typeface="Microsoft Sans Serif"/>
                <a:cs typeface="Microsoft Sans Serif"/>
              </a:rPr>
              <a:t>positions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25" dirty="0">
                <a:latin typeface="Microsoft Sans Serif"/>
                <a:cs typeface="Microsoft Sans Serif"/>
              </a:rPr>
              <a:t>less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than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32.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high-order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bit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gets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zeros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low-order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bits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are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discarded.</a:t>
            </a:r>
            <a:endParaRPr sz="2200">
              <a:latin typeface="Microsoft Sans Serif"/>
              <a:cs typeface="Microsoft Sans Serif"/>
            </a:endParaRPr>
          </a:p>
          <a:p>
            <a:pPr marL="38100" marR="30480">
              <a:lnSpc>
                <a:spcPts val="2380"/>
              </a:lnSpc>
              <a:spcBef>
                <a:spcPts val="1425"/>
              </a:spcBef>
            </a:pPr>
            <a:r>
              <a:rPr sz="2200" spc="-10" dirty="0">
                <a:latin typeface="Microsoft Sans Serif"/>
                <a:cs typeface="Microsoft Sans Serif"/>
              </a:rPr>
              <a:t>If</a:t>
            </a:r>
            <a:r>
              <a:rPr sz="2200" spc="14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bit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pattern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regarded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as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unsigned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integer,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or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positive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two's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90" dirty="0">
                <a:latin typeface="Microsoft Sans Serif"/>
                <a:cs typeface="Microsoft Sans Serif"/>
              </a:rPr>
              <a:t>comp.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integer,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then </a:t>
            </a:r>
            <a:r>
              <a:rPr sz="2200" spc="-16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right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shift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one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bit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position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performs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integer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divide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two.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right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shift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positions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performs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integer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divide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2</a:t>
            </a:r>
            <a:r>
              <a:rPr sz="2175" spc="-104" baseline="24904" dirty="0">
                <a:latin typeface="Microsoft Sans Serif"/>
                <a:cs typeface="Microsoft Sans Serif"/>
              </a:rPr>
              <a:t>N</a:t>
            </a:r>
            <a:r>
              <a:rPr sz="2200" spc="-70" dirty="0"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38100" marR="125095">
              <a:lnSpc>
                <a:spcPts val="2380"/>
              </a:lnSpc>
              <a:spcBef>
                <a:spcPts val="1395"/>
              </a:spcBef>
            </a:pP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-254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"trick"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65" dirty="0">
                <a:latin typeface="Microsoft Sans Serif"/>
                <a:cs typeface="Microsoft Sans Serif"/>
              </a:rPr>
              <a:t>dividing </a:t>
            </a:r>
            <a:r>
              <a:rPr sz="2200" spc="-140" dirty="0">
                <a:latin typeface="Microsoft Sans Serif"/>
                <a:cs typeface="Microsoft Sans Serif"/>
              </a:rPr>
              <a:t>an</a:t>
            </a:r>
            <a:r>
              <a:rPr sz="2200" spc="-13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integer </a:t>
            </a:r>
            <a:r>
              <a:rPr sz="2200" spc="-65" dirty="0">
                <a:latin typeface="Microsoft Sans Serif"/>
                <a:cs typeface="Microsoft Sans Serif"/>
              </a:rPr>
              <a:t>by </a:t>
            </a:r>
            <a:r>
              <a:rPr sz="2200" spc="-110" dirty="0">
                <a:latin typeface="Microsoft Sans Serif"/>
                <a:cs typeface="Microsoft Sans Serif"/>
              </a:rPr>
              <a:t>shifting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should</a:t>
            </a:r>
            <a:r>
              <a:rPr sz="2200" spc="-17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not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be </a:t>
            </a:r>
            <a:r>
              <a:rPr sz="2200" spc="-195" dirty="0">
                <a:latin typeface="Microsoft Sans Serif"/>
                <a:cs typeface="Microsoft Sans Serif"/>
              </a:rPr>
              <a:t>used</a:t>
            </a:r>
            <a:r>
              <a:rPr sz="2200" spc="19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in</a:t>
            </a:r>
            <a:r>
              <a:rPr sz="2200" spc="29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place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15" dirty="0">
                <a:latin typeface="Microsoft Sans Serif"/>
                <a:cs typeface="Microsoft Sans Serif"/>
              </a:rPr>
              <a:t> </a:t>
            </a:r>
            <a:r>
              <a:rPr sz="2200" spc="-254" dirty="0">
                <a:latin typeface="Microsoft Sans Serif"/>
                <a:cs typeface="Microsoft Sans Serif"/>
              </a:rPr>
              <a:t>MIPS </a:t>
            </a:r>
            <a:r>
              <a:rPr sz="2200" spc="-25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arithmetic </a:t>
            </a:r>
            <a:r>
              <a:rPr sz="2200" spc="-55" dirty="0">
                <a:latin typeface="Microsoft Sans Serif"/>
                <a:cs typeface="Microsoft Sans Serif"/>
              </a:rPr>
              <a:t>divide </a:t>
            </a:r>
            <a:r>
              <a:rPr sz="2200" spc="-145" dirty="0">
                <a:latin typeface="Microsoft Sans Serif"/>
                <a:cs typeface="Microsoft Sans Serif"/>
              </a:rPr>
              <a:t>instruction</a:t>
            </a:r>
            <a:r>
              <a:rPr sz="2200" spc="-14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(which</a:t>
            </a:r>
            <a:r>
              <a:rPr sz="2200" spc="-16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will </a:t>
            </a:r>
            <a:r>
              <a:rPr sz="2200" spc="-70" dirty="0">
                <a:latin typeface="Microsoft Sans Serif"/>
                <a:cs typeface="Microsoft Sans Serif"/>
              </a:rPr>
              <a:t>be </a:t>
            </a:r>
            <a:r>
              <a:rPr sz="2200" spc="-120" dirty="0">
                <a:latin typeface="Microsoft Sans Serif"/>
                <a:cs typeface="Microsoft Sans Serif"/>
              </a:rPr>
              <a:t>covered </a:t>
            </a:r>
            <a:r>
              <a:rPr sz="2200" spc="-145" dirty="0">
                <a:latin typeface="Microsoft Sans Serif"/>
                <a:cs typeface="Microsoft Sans Serif"/>
              </a:rPr>
              <a:t>in</a:t>
            </a:r>
            <a:r>
              <a:rPr sz="2200" spc="-14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 </a:t>
            </a:r>
            <a:r>
              <a:rPr sz="2200" spc="-60" dirty="0">
                <a:latin typeface="Microsoft Sans Serif"/>
                <a:cs typeface="Microsoft Sans Serif"/>
              </a:rPr>
              <a:t>few </a:t>
            </a:r>
            <a:r>
              <a:rPr sz="2200" spc="-125" dirty="0">
                <a:latin typeface="Microsoft Sans Serif"/>
                <a:cs typeface="Microsoft Sans Serif"/>
              </a:rPr>
              <a:t>chapters).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If </a:t>
            </a:r>
            <a:r>
              <a:rPr sz="2200" spc="-150" dirty="0">
                <a:latin typeface="Microsoft Sans Serif"/>
                <a:cs typeface="Microsoft Sans Serif"/>
              </a:rPr>
              <a:t>you</a:t>
            </a:r>
            <a:r>
              <a:rPr sz="2200" spc="-14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mean</a:t>
            </a:r>
            <a:r>
              <a:rPr sz="2200" spc="-19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"divide" </a:t>
            </a:r>
            <a:r>
              <a:rPr sz="2200" spc="-4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that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what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you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should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write.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20" dirty="0">
                <a:latin typeface="Microsoft Sans Serif"/>
                <a:cs typeface="Microsoft Sans Serif"/>
              </a:rPr>
              <a:t>But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trick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often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used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in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hardware,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sometimes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pops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up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i</a:t>
            </a:r>
            <a:r>
              <a:rPr sz="2200" spc="-200" dirty="0">
                <a:latin typeface="Microsoft Sans Serif"/>
                <a:cs typeface="Microsoft Sans Serif"/>
              </a:rPr>
              <a:t>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odd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so</a:t>
            </a:r>
            <a:r>
              <a:rPr sz="2200" spc="-5" dirty="0">
                <a:latin typeface="Microsoft Sans Serif"/>
                <a:cs typeface="Microsoft Sans Serif"/>
              </a:rPr>
              <a:t>ft</a:t>
            </a:r>
            <a:r>
              <a:rPr sz="2200" spc="-95" dirty="0">
                <a:latin typeface="Microsoft Sans Serif"/>
                <a:cs typeface="Microsoft Sans Serif"/>
              </a:rPr>
              <a:t>w</a:t>
            </a:r>
            <a:r>
              <a:rPr sz="2200" spc="-50" dirty="0">
                <a:latin typeface="Microsoft Sans Serif"/>
                <a:cs typeface="Microsoft Sans Serif"/>
              </a:rPr>
              <a:t>are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90" dirty="0">
                <a:latin typeface="Microsoft Sans Serif"/>
                <a:cs typeface="Microsoft Sans Serif"/>
              </a:rPr>
              <a:t>use</a:t>
            </a:r>
            <a:r>
              <a:rPr sz="2200" spc="-315" dirty="0">
                <a:latin typeface="Microsoft Sans Serif"/>
                <a:cs typeface="Microsoft Sans Serif"/>
              </a:rPr>
              <a:t>s</a:t>
            </a:r>
            <a:r>
              <a:rPr sz="2200" spc="-130" dirty="0">
                <a:latin typeface="Microsoft Sans Serif"/>
                <a:cs typeface="Microsoft Sans Serif"/>
              </a:rPr>
              <a:t>,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so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y</a:t>
            </a:r>
            <a:r>
              <a:rPr sz="2200" spc="-195" dirty="0">
                <a:latin typeface="Microsoft Sans Serif"/>
                <a:cs typeface="Microsoft Sans Serif"/>
              </a:rPr>
              <a:t>ou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should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kn</a:t>
            </a:r>
            <a:r>
              <a:rPr sz="2200" spc="-245" dirty="0">
                <a:latin typeface="Microsoft Sans Serif"/>
                <a:cs typeface="Microsoft Sans Serif"/>
              </a:rPr>
              <a:t>o</a:t>
            </a:r>
            <a:r>
              <a:rPr sz="2200" spc="-125" dirty="0">
                <a:latin typeface="Microsoft Sans Serif"/>
                <a:cs typeface="Microsoft Sans Serif"/>
              </a:rPr>
              <a:t>w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ab</a:t>
            </a:r>
            <a:r>
              <a:rPr sz="2200" spc="-45" dirty="0">
                <a:latin typeface="Microsoft Sans Serif"/>
                <a:cs typeface="Microsoft Sans Serif"/>
              </a:rPr>
              <a:t>o</a:t>
            </a:r>
            <a:r>
              <a:rPr sz="2200" spc="-140" dirty="0">
                <a:latin typeface="Microsoft Sans Serif"/>
                <a:cs typeface="Microsoft Sans Serif"/>
              </a:rPr>
              <a:t>ut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it.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50215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50" dirty="0"/>
              <a:t>S</a:t>
            </a:r>
            <a:r>
              <a:rPr sz="5000" spc="-825" dirty="0"/>
              <a:t>H</a:t>
            </a:r>
            <a:r>
              <a:rPr sz="5000" spc="50" dirty="0"/>
              <a:t>I</a:t>
            </a:r>
            <a:r>
              <a:rPr sz="5000" spc="-960" dirty="0"/>
              <a:t>F</a:t>
            </a:r>
            <a:r>
              <a:rPr sz="5000" spc="-975" dirty="0"/>
              <a:t>T</a:t>
            </a:r>
            <a:r>
              <a:rPr sz="5000" spc="-215" dirty="0"/>
              <a:t> </a:t>
            </a:r>
            <a:r>
              <a:rPr sz="5000" spc="-620" dirty="0"/>
              <a:t>R</a:t>
            </a:r>
            <a:r>
              <a:rPr sz="5000" spc="50" dirty="0"/>
              <a:t>I</a:t>
            </a:r>
            <a:r>
              <a:rPr sz="5000" spc="-660" dirty="0"/>
              <a:t>G</a:t>
            </a:r>
            <a:r>
              <a:rPr sz="5000" spc="-825" dirty="0"/>
              <a:t>H</a:t>
            </a:r>
            <a:r>
              <a:rPr sz="5000" spc="-975" dirty="0"/>
              <a:t>T</a:t>
            </a:r>
            <a:r>
              <a:rPr sz="5000" spc="-225" dirty="0"/>
              <a:t> </a:t>
            </a:r>
            <a:r>
              <a:rPr sz="5000" spc="-819" dirty="0"/>
              <a:t>L</a:t>
            </a:r>
            <a:r>
              <a:rPr sz="5000" spc="-944" dirty="0"/>
              <a:t>O</a:t>
            </a:r>
            <a:r>
              <a:rPr sz="5000" spc="-660" dirty="0"/>
              <a:t>G</a:t>
            </a:r>
            <a:r>
              <a:rPr sz="5000" spc="50" dirty="0"/>
              <a:t>I</a:t>
            </a:r>
            <a:r>
              <a:rPr sz="5000" spc="-775" dirty="0"/>
              <a:t>C</a:t>
            </a:r>
            <a:r>
              <a:rPr sz="5000" spc="-570" dirty="0"/>
              <a:t>A</a:t>
            </a:r>
            <a:r>
              <a:rPr sz="5000" spc="-940" dirty="0"/>
              <a:t>L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944067" y="1496313"/>
            <a:ext cx="2313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4" dirty="0">
                <a:latin typeface="Microsoft Sans Serif"/>
                <a:cs typeface="Microsoft Sans Serif"/>
              </a:rPr>
              <a:t>As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sh</a:t>
            </a:r>
            <a:r>
              <a:rPr sz="2200" spc="-320" dirty="0">
                <a:latin typeface="Microsoft Sans Serif"/>
                <a:cs typeface="Microsoft Sans Serif"/>
              </a:rPr>
              <a:t>o</a:t>
            </a:r>
            <a:r>
              <a:rPr sz="2200" spc="-125" dirty="0">
                <a:latin typeface="Microsoft Sans Serif"/>
                <a:cs typeface="Microsoft Sans Serif"/>
              </a:rPr>
              <a:t>w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i</a:t>
            </a:r>
            <a:r>
              <a:rPr sz="2200" spc="-200" dirty="0">
                <a:latin typeface="Microsoft Sans Serif"/>
                <a:cs typeface="Microsoft Sans Serif"/>
              </a:rPr>
              <a:t>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pic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bel</a:t>
            </a:r>
            <a:r>
              <a:rPr sz="2200" spc="-135" dirty="0">
                <a:latin typeface="Microsoft Sans Serif"/>
                <a:cs typeface="Microsoft Sans Serif"/>
              </a:rPr>
              <a:t>o</a:t>
            </a:r>
            <a:r>
              <a:rPr sz="2200" spc="-125" dirty="0">
                <a:latin typeface="Microsoft Sans Serif"/>
                <a:cs typeface="Microsoft Sans Serif"/>
              </a:rPr>
              <a:t>w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983" y="2319527"/>
            <a:ext cx="6400800" cy="34930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534670"/>
            <a:ext cx="790320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775" dirty="0"/>
              <a:t>E</a:t>
            </a:r>
            <a:r>
              <a:rPr sz="5000" spc="-565" dirty="0"/>
              <a:t>X</a:t>
            </a:r>
            <a:r>
              <a:rPr sz="5000" spc="-570" dirty="0"/>
              <a:t>A</a:t>
            </a:r>
            <a:r>
              <a:rPr sz="5000" spc="-409" dirty="0"/>
              <a:t>M</a:t>
            </a:r>
            <a:r>
              <a:rPr sz="5000" spc="-605" dirty="0"/>
              <a:t>P</a:t>
            </a:r>
            <a:r>
              <a:rPr sz="5000" spc="-855" dirty="0"/>
              <a:t>L</a:t>
            </a:r>
            <a:r>
              <a:rPr sz="5000" spc="-865" dirty="0"/>
              <a:t>E</a:t>
            </a:r>
            <a:r>
              <a:rPr sz="5000" spc="-225" dirty="0"/>
              <a:t> </a:t>
            </a:r>
            <a:r>
              <a:rPr sz="5000" spc="-605" dirty="0"/>
              <a:t>P</a:t>
            </a:r>
            <a:r>
              <a:rPr sz="5000" spc="-705" dirty="0"/>
              <a:t>R</a:t>
            </a:r>
            <a:r>
              <a:rPr sz="5000" spc="-819" dirty="0"/>
              <a:t>O</a:t>
            </a:r>
            <a:r>
              <a:rPr sz="5000" spc="-660" dirty="0"/>
              <a:t>G</a:t>
            </a:r>
            <a:r>
              <a:rPr sz="5000" spc="-620" dirty="0"/>
              <a:t>R</a:t>
            </a:r>
            <a:r>
              <a:rPr sz="5000" spc="-570" dirty="0"/>
              <a:t>A</a:t>
            </a:r>
            <a:r>
              <a:rPr sz="5000" spc="-495" dirty="0"/>
              <a:t>M</a:t>
            </a:r>
            <a:r>
              <a:rPr sz="5000" spc="-229" dirty="0"/>
              <a:t> </a:t>
            </a:r>
            <a:r>
              <a:rPr sz="5000" spc="-550" dirty="0"/>
              <a:t>S</a:t>
            </a:r>
            <a:r>
              <a:rPr sz="5000" spc="-885" dirty="0"/>
              <a:t>T</a:t>
            </a:r>
            <a:r>
              <a:rPr sz="5000" spc="-775" dirty="0"/>
              <a:t>E</a:t>
            </a:r>
            <a:r>
              <a:rPr sz="5000" spc="-695" dirty="0"/>
              <a:t>P</a:t>
            </a:r>
            <a:r>
              <a:rPr sz="5000" spc="-220" dirty="0"/>
              <a:t> </a:t>
            </a:r>
            <a:r>
              <a:rPr sz="5000" spc="-484" dirty="0"/>
              <a:t>B</a:t>
            </a:r>
            <a:r>
              <a:rPr sz="5000" spc="-720" dirty="0"/>
              <a:t>Y</a:t>
            </a:r>
            <a:r>
              <a:rPr sz="5000" spc="-210" dirty="0"/>
              <a:t> </a:t>
            </a:r>
            <a:r>
              <a:rPr sz="5000" spc="-550" dirty="0"/>
              <a:t>S</a:t>
            </a:r>
            <a:r>
              <a:rPr sz="5000" spc="-885" dirty="0"/>
              <a:t>T</a:t>
            </a:r>
            <a:r>
              <a:rPr sz="5000" spc="-775" dirty="0"/>
              <a:t>E</a:t>
            </a:r>
            <a:r>
              <a:rPr sz="5000" spc="-695" dirty="0"/>
              <a:t>P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852627" y="1496313"/>
            <a:ext cx="7431405" cy="288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50" dirty="0">
                <a:latin typeface="Arial"/>
                <a:cs typeface="Arial"/>
              </a:rPr>
              <a:t>St</a:t>
            </a:r>
            <a:r>
              <a:rPr sz="2200" b="1" spc="-270" dirty="0">
                <a:latin typeface="Arial"/>
                <a:cs typeface="Arial"/>
              </a:rPr>
              <a:t>e</a:t>
            </a:r>
            <a:r>
              <a:rPr sz="2200" b="1" spc="-180" dirty="0">
                <a:latin typeface="Arial"/>
                <a:cs typeface="Arial"/>
              </a:rPr>
              <a:t>p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1: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decla</a:t>
            </a:r>
            <a:r>
              <a:rPr sz="2200" spc="-80" dirty="0">
                <a:latin typeface="Microsoft Sans Serif"/>
                <a:cs typeface="Microsoft Sans Serif"/>
              </a:rPr>
              <a:t>r</a:t>
            </a:r>
            <a:r>
              <a:rPr sz="2200" spc="-40" dirty="0">
                <a:latin typeface="Microsoft Sans Serif"/>
                <a:cs typeface="Microsoft Sans Serif"/>
              </a:rPr>
              <a:t>ati</a:t>
            </a:r>
            <a:r>
              <a:rPr sz="2200" spc="-55" dirty="0">
                <a:latin typeface="Microsoft Sans Serif"/>
                <a:cs typeface="Microsoft Sans Serif"/>
              </a:rPr>
              <a:t>o</a:t>
            </a:r>
            <a:r>
              <a:rPr sz="2200" spc="-320" dirty="0">
                <a:latin typeface="Microsoft Sans Serif"/>
                <a:cs typeface="Microsoft Sans Serif"/>
              </a:rPr>
              <a:t>ns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0" dirty="0">
                <a:latin typeface="Microsoft Sans Serif"/>
                <a:cs typeface="Microsoft Sans Serif"/>
              </a:rPr>
              <a:t>m</a:t>
            </a:r>
            <a:r>
              <a:rPr sz="2200" spc="-195" dirty="0">
                <a:latin typeface="Microsoft Sans Serif"/>
                <a:cs typeface="Microsoft Sans Serif"/>
              </a:rPr>
              <a:t>e</a:t>
            </a:r>
            <a:r>
              <a:rPr sz="2200" spc="-190" dirty="0">
                <a:latin typeface="Microsoft Sans Serif"/>
                <a:cs typeface="Microsoft Sans Serif"/>
              </a:rPr>
              <a:t>ssa</a:t>
            </a:r>
            <a:r>
              <a:rPr sz="2200" spc="-254" dirty="0">
                <a:latin typeface="Microsoft Sans Serif"/>
                <a:cs typeface="Microsoft Sans Serif"/>
              </a:rPr>
              <a:t>g</a:t>
            </a:r>
            <a:r>
              <a:rPr sz="2200" spc="-265" dirty="0">
                <a:latin typeface="Microsoft Sans Serif"/>
                <a:cs typeface="Microsoft Sans Serif"/>
              </a:rPr>
              <a:t>e</a:t>
            </a:r>
            <a:r>
              <a:rPr sz="2200" spc="-254" dirty="0">
                <a:latin typeface="Microsoft Sans Serif"/>
                <a:cs typeface="Microsoft Sans Serif"/>
              </a:rPr>
              <a:t>s</a:t>
            </a:r>
            <a:r>
              <a:rPr sz="2200" spc="-130" dirty="0"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2200" spc="-45" dirty="0">
                <a:latin typeface="Microsoft Sans Serif"/>
                <a:cs typeface="Microsoft Sans Serif"/>
              </a:rPr>
              <a:t>.data</a:t>
            </a:r>
            <a:endParaRPr sz="22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  <a:spcBef>
                <a:spcPts val="1125"/>
              </a:spcBef>
            </a:pPr>
            <a:r>
              <a:rPr sz="2200" spc="-125" dirty="0">
                <a:latin typeface="Microsoft Sans Serif"/>
                <a:cs typeface="Microsoft Sans Serif"/>
              </a:rPr>
              <a:t>input: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.asciiz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"\n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type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any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number"</a:t>
            </a:r>
            <a:endParaRPr sz="2200">
              <a:latin typeface="Microsoft Sans Serif"/>
              <a:cs typeface="Microsoft Sans Serif"/>
            </a:endParaRPr>
          </a:p>
          <a:p>
            <a:pPr marL="2755900" marR="5080">
              <a:lnSpc>
                <a:spcPts val="3779"/>
              </a:lnSpc>
              <a:spcBef>
                <a:spcPts val="120"/>
              </a:spcBef>
            </a:pPr>
            <a:r>
              <a:rPr sz="2200" spc="-100" dirty="0">
                <a:latin typeface="Microsoft Sans Serif"/>
                <a:cs typeface="Microsoft Sans Serif"/>
              </a:rPr>
              <a:t>rshift: </a:t>
            </a:r>
            <a:r>
              <a:rPr sz="2200" spc="-140" dirty="0">
                <a:latin typeface="Microsoft Sans Serif"/>
                <a:cs typeface="Microsoft Sans Serif"/>
              </a:rPr>
              <a:t>.asciiz</a:t>
            </a:r>
            <a:r>
              <a:rPr sz="2200" spc="-13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"\n </a:t>
            </a:r>
            <a:r>
              <a:rPr sz="2200" spc="-175" dirty="0">
                <a:latin typeface="Microsoft Sans Serif"/>
                <a:cs typeface="Microsoft Sans Serif"/>
              </a:rPr>
              <a:t>number</a:t>
            </a:r>
            <a:r>
              <a:rPr sz="2200" spc="-1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after </a:t>
            </a:r>
            <a:r>
              <a:rPr sz="2200" spc="-65" dirty="0">
                <a:latin typeface="Microsoft Sans Serif"/>
                <a:cs typeface="Microsoft Sans Serif"/>
              </a:rPr>
              <a:t>right </a:t>
            </a:r>
            <a:r>
              <a:rPr sz="2200" spc="-114" dirty="0">
                <a:latin typeface="Microsoft Sans Serif"/>
                <a:cs typeface="Microsoft Sans Serif"/>
              </a:rPr>
              <a:t>shift: </a:t>
            </a:r>
            <a:r>
              <a:rPr sz="2200" spc="-5" dirty="0">
                <a:latin typeface="Microsoft Sans Serif"/>
                <a:cs typeface="Microsoft Sans Serif"/>
              </a:rPr>
              <a:t>"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lshift: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.asciiz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"\n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number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after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left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shift: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"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965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Microsoft Sans Serif</vt:lpstr>
      <vt:lpstr>Trebuchet MS</vt:lpstr>
      <vt:lpstr>Office Theme</vt:lpstr>
      <vt:lpstr>PowerPoint Presentation</vt:lpstr>
      <vt:lpstr>PowerPoint Presentation</vt:lpstr>
      <vt:lpstr>EXPLANATION</vt:lpstr>
      <vt:lpstr>EXPLANATION</vt:lpstr>
      <vt:lpstr>SHIFT LEFT LOGICAL</vt:lpstr>
      <vt:lpstr>SHIFT LEFT LOGICAL</vt:lpstr>
      <vt:lpstr>SHIFT RIGHT LOGICAL</vt:lpstr>
      <vt:lpstr>SHIFT RIGHT LOGICAL</vt:lpstr>
      <vt:lpstr>EXAMPLE PROGRAM STEP BY STEP</vt:lpstr>
      <vt:lpstr>EXAMPLE PROGRAM STEP BY STEP TRANSLATION OF AN IF THEN ELSE CONTROL  STRUCTURE</vt:lpstr>
      <vt:lpstr>PowerPoint Presentation</vt:lpstr>
      <vt:lpstr>EXAMPLE PROGRAM STEP BY STEP  TRANSLATION OF AN IF THEN ELSE CONTROL  STRUCTURE Step 4: Putting condition that if input value is greater or equal to zero if this condition is true  then jump to the else section bgez = branch if greater or equal to zero</vt:lpstr>
      <vt:lpstr>EXAMPLE PROGRAM STEP BY STEP  TRANSLATION OF AN IF THEN ELSE CONTROL  STRUCTURE Step 5:logical shifting of values using shift right logical, printing the value of rshift variable</vt:lpstr>
      <vt:lpstr>EXAMPLE PROGRAM STEP BY STEP TRANSLATION OF AN IF THEN ELSE CONTROL  STRUCTURE</vt:lpstr>
      <vt:lpstr>EXAMPLE PROGRAM STEP BY STEP TRANSLATION OF AN IF THEN ELSE CONTROL  STRUCTURE</vt:lpstr>
      <vt:lpstr>EXAMPLE PROGRAM STEP BY STEP  TRANSLATION OF AN IF THEN ELSE CONTROL  STRUCTURE Step 8: printing the left shifted value</vt:lpstr>
      <vt:lpstr>EXAMPLE PROGRAM STEP BY STEP  TRANSLATION OF AN IF THEN ELSE CONTROL  STRUCTURE Step 8: Program termination</vt:lpstr>
      <vt:lpstr>ANY QUESTIONS?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THEN ELSE; CONTROL STRUCTURE IN MIPS</dc:title>
  <dc:creator>Muhammad Rehan</dc:creator>
  <cp:lastModifiedBy>02-131212-009</cp:lastModifiedBy>
  <cp:revision>1</cp:revision>
  <dcterms:created xsi:type="dcterms:W3CDTF">2023-02-16T09:54:37Z</dcterms:created>
  <dcterms:modified xsi:type="dcterms:W3CDTF">2023-02-16T09:54:55Z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2023-02-16T00:00:00Z</vt:filetime>
  </property>
</Properties>
</file>