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21"/>
  </p:notesMasterIdLst>
  <p:handoutMasterIdLst>
    <p:handoutMasterId r:id="rId22"/>
  </p:handoutMasterIdLst>
  <p:sldIdLst>
    <p:sldId id="322" r:id="rId3"/>
    <p:sldId id="345" r:id="rId4"/>
    <p:sldId id="346" r:id="rId5"/>
    <p:sldId id="338" r:id="rId6"/>
    <p:sldId id="324" r:id="rId7"/>
    <p:sldId id="325" r:id="rId8"/>
    <p:sldId id="326" r:id="rId9"/>
    <p:sldId id="328" r:id="rId10"/>
    <p:sldId id="336" r:id="rId11"/>
    <p:sldId id="339" r:id="rId12"/>
    <p:sldId id="330" r:id="rId13"/>
    <p:sldId id="331" r:id="rId14"/>
    <p:sldId id="332" r:id="rId15"/>
    <p:sldId id="333" r:id="rId16"/>
    <p:sldId id="341" r:id="rId17"/>
    <p:sldId id="334" r:id="rId18"/>
    <p:sldId id="335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2FF"/>
    <a:srgbClr val="CCECFF"/>
    <a:srgbClr val="66CCFF"/>
    <a:srgbClr val="657D85"/>
    <a:srgbClr val="00A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9D66-65AC-4346-88F4-0B4DE72F784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4C18-A3A2-4672-8823-72CF72D8B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9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4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0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2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4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4/22/2022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7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4/22/2022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28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F2F-230E-49D8-9361-F3F98F1D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6E48-8814-4F1E-9CB5-D50308A3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 can be used when the list has terms occurring in order of increasing size (for instance: if the terms are numbers, they are listed from smallest to largest; if they are words, they are listed in lexicographic, or alphabetic, order).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second searching algorithm is called the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binary search algorithm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010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0B0A-6E5E-496C-963D-EE179D3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CC06-B42E-46DB-B3BD-853D91C0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Now, let's see the working of the Binary Search Algorithm.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understand the working of the Binary search algorithm, let's take a sorted array. It will be easy to understand the working of Binary search with an example.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23F20E-CA67-4F97-A1C2-1D114E70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643" y="3368087"/>
            <a:ext cx="816464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Let the elements of array are -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Let the element to search is,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K = 56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Binary Search Algorithm">
            <a:extLst>
              <a:ext uri="{FF2B5EF4-FFF2-40B4-BE49-F238E27FC236}">
                <a16:creationId xmlns:a16="http://schemas.microsoft.com/office/drawing/2014/main" id="{4701F982-FCE3-4270-AD6B-95540593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14" y="3868831"/>
            <a:ext cx="6195902" cy="11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1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Binary Search Algorithm">
            <a:extLst>
              <a:ext uri="{FF2B5EF4-FFF2-40B4-BE49-F238E27FC236}">
                <a16:creationId xmlns:a16="http://schemas.microsoft.com/office/drawing/2014/main" id="{572F2D96-24C1-4AB3-A508-D062600D6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66" y="4020907"/>
            <a:ext cx="7157804" cy="28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6EE7A8-9B58-482E-9CFE-F0F5C85F5D45}"/>
              </a:ext>
            </a:extLst>
          </p:cNvPr>
          <p:cNvSpPr txBox="1"/>
          <p:nvPr/>
        </p:nvSpPr>
        <p:spPr>
          <a:xfrm>
            <a:off x="978108" y="1581705"/>
            <a:ext cx="85706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ter-regular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We have to use the below formula to calculate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mid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of the array -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FF0000"/>
                </a:solidFill>
                <a:latin typeface="inter-regular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So, in the given array -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beg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=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= 8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mid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= (0 + 8)/2 = 4. So, 4 is the mid of the array.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1C4851-C632-4B57-AB28-99C645AE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Working of Binary 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B79CA-99B9-4665-A474-ACF01E2D2E56}"/>
              </a:ext>
            </a:extLst>
          </p:cNvPr>
          <p:cNvSpPr/>
          <p:nvPr/>
        </p:nvSpPr>
        <p:spPr>
          <a:xfrm>
            <a:off x="4322476" y="2248525"/>
            <a:ext cx="3547047" cy="588568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</a:rPr>
              <a:t>mid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= (beg + end)/2 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7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B8C-94A9-4244-AEEB-06B57716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92432" y="2827852"/>
            <a:ext cx="6400802" cy="11798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of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4BDC-2E86-4654-8E8E-5C69061F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09" y="5993685"/>
            <a:ext cx="11290091" cy="759365"/>
          </a:xfrm>
        </p:spPr>
        <p:txBody>
          <a:bodyPr>
            <a:norm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Now, the element to search is found. So algorithm will return the index of the element matched.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 descr="Binary Search Algorithm">
            <a:extLst>
              <a:ext uri="{FF2B5EF4-FFF2-40B4-BE49-F238E27FC236}">
                <a16:creationId xmlns:a16="http://schemas.microsoft.com/office/drawing/2014/main" id="{F076C8EC-FC26-41D5-91CB-5B7D64BA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8" y="484632"/>
            <a:ext cx="7649885" cy="26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nary Search Algorithm">
            <a:extLst>
              <a:ext uri="{FF2B5EF4-FFF2-40B4-BE49-F238E27FC236}">
                <a16:creationId xmlns:a16="http://schemas.microsoft.com/office/drawing/2014/main" id="{1CEDFDB9-0470-4AAE-9E8C-FA44C64E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8" y="3182955"/>
            <a:ext cx="8809658" cy="26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6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00C1-DFB3-499C-83A4-5535DA2D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55827-75B4-4D3B-A9E6-100439628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55" y="3278199"/>
            <a:ext cx="10081097" cy="343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A1720-AFF9-4BD1-AAEF-CF7D4D93799B}"/>
              </a:ext>
            </a:extLst>
          </p:cNvPr>
          <p:cNvSpPr txBox="1"/>
          <p:nvPr/>
        </p:nvSpPr>
        <p:spPr>
          <a:xfrm>
            <a:off x="1041055" y="1708539"/>
            <a:ext cx="10396440" cy="1200329"/>
          </a:xfrm>
          <a:prstGeom prst="rect">
            <a:avLst/>
          </a:prstGeom>
          <a:solidFill>
            <a:srgbClr val="DDF2FF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Locate an element </a:t>
            </a:r>
            <a:r>
              <a:rPr lang="en-US" sz="2400" b="0" i="1" u="none" strike="noStrike" baseline="0" dirty="0">
                <a:latin typeface="MTMI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in a list of distinct elements </a:t>
            </a:r>
            <a:r>
              <a:rPr lang="en-US" sz="2400" b="0" i="1" u="none" strike="noStrike" baseline="0" dirty="0">
                <a:latin typeface="MTMI"/>
              </a:rPr>
              <a:t>a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2400" b="0" i="1" u="none" strike="noStrike" baseline="0" dirty="0">
                <a:latin typeface="MTMI"/>
              </a:rPr>
              <a:t>, a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2400" b="0" i="1" u="none" strike="noStrike" baseline="0" dirty="0">
                <a:latin typeface="MTMI"/>
              </a:rPr>
              <a:t>, . . . , a</a:t>
            </a:r>
            <a:r>
              <a:rPr lang="en-US" b="0" i="1" u="none" strike="noStrike" baseline="0" dirty="0">
                <a:latin typeface="MTMI"/>
              </a:rPr>
              <a:t>n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 or determine that it is not in the list. The solution to this search problem is the location of the term in the list that equals </a:t>
            </a:r>
            <a:r>
              <a:rPr lang="en-US" sz="2400" b="0" i="1" u="none" strike="noStrike" baseline="0" dirty="0">
                <a:latin typeface="MTMI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(that is, </a:t>
            </a:r>
            <a:r>
              <a:rPr lang="en-US" sz="2400" b="0" i="1" u="none" strike="noStrike" baseline="0" dirty="0">
                <a:latin typeface="MTMI"/>
              </a:rPr>
              <a:t>i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the solution if </a:t>
            </a:r>
            <a:r>
              <a:rPr lang="en-US" sz="2400" b="0" i="1" u="none" strike="noStrike" baseline="0" dirty="0">
                <a:latin typeface="MTMI"/>
              </a:rPr>
              <a:t>x </a:t>
            </a:r>
            <a:r>
              <a:rPr lang="en-US" sz="2400" b="0" i="0" u="none" strike="noStrike" baseline="0" dirty="0">
                <a:latin typeface="MTSYN"/>
              </a:rPr>
              <a:t>= </a:t>
            </a:r>
            <a:r>
              <a:rPr lang="en-US" sz="2400" b="0" i="1" u="none" strike="noStrike" baseline="0" dirty="0">
                <a:latin typeface="MTMI"/>
              </a:rPr>
              <a:t>a</a:t>
            </a:r>
            <a:r>
              <a:rPr lang="en-US" b="0" i="1" u="none" strike="noStrike" baseline="0" dirty="0">
                <a:latin typeface="MTMI"/>
              </a:rPr>
              <a:t>i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) and is 0 if </a:t>
            </a:r>
            <a:r>
              <a:rPr lang="en-US" sz="2400" b="0" i="1" u="none" strike="noStrike" baseline="0" dirty="0">
                <a:latin typeface="MTMI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not in the list.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A5235-D5EB-465E-A14E-A5288823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SORTING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FF536B61-B1C2-9750-8265-F595198F48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" r="47272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AA937-BCEB-4C8A-B13E-D703769C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Ordering the elements of a list is a problem that occurs in many contexts.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to produce a telephone directory it is necessary to alphabetize the names of subscribers.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Similarly, producing a directory of songs available for downloading requires that their titles be put in alphabetic order.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Sorting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putting elements into a list in which the elements are in increasing order.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instance, sorting the list 7, 2, 1, 4, 5, 9 produces the list 1, 2, 4, 5, 7, 9. </a:t>
            </a:r>
            <a:endParaRPr lang="en-US" sz="180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Sorting the list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(using alphabetical order) produces the list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f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00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BA8C-5BB2-458F-9459-B7F6019B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BUBBLE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C90B-1AC8-41B2-A9F0-6077C432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bubble sort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one of the simplest sorting algorithms, but not one of the most efficient.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puts a list into increasing order by successively comparing adjacent elements, interchanging them if they are in the wrong order.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carry out the bubble sort, we perform the basic operation, that is, interchanging a larger element with a smaller one following it, starting at the beginning of the list, for a full pass.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iterate this procedure until the sort is complete.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8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3188-F4E8-4E50-A5A9-AA1394C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BUBBLE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584AA-EB8C-425C-913F-926CC9DBE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2228888"/>
            <a:ext cx="5800725" cy="2428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E45DE-57F4-4A15-A4B8-03343B2A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69" y="2485367"/>
            <a:ext cx="4686300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DE532-1747-4CD2-9013-6AD80B75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55" y="4800600"/>
            <a:ext cx="3209925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10187-E202-4A0C-97FF-971017BA95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471" b="18491"/>
          <a:stretch/>
        </p:blipFill>
        <p:spPr>
          <a:xfrm>
            <a:off x="6841269" y="4816734"/>
            <a:ext cx="2752334" cy="205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3994E-1E06-4236-A2D9-449976D169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585"/>
          <a:stretch/>
        </p:blipFill>
        <p:spPr>
          <a:xfrm>
            <a:off x="8629038" y="275566"/>
            <a:ext cx="3363061" cy="1953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64FE-68F9-49C0-98BD-3B8FC553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EC1B5-2877-4A61-8E55-E5BBA5468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1" y="2093976"/>
            <a:ext cx="9739453" cy="2670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06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AB5A-7480-401F-B877-162369A1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9BD3-CE96-463D-89C2-A7A157D6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In mathematics and computer science, an algorithm is a finite sequence of well-defined instructions, typically used to solve a class of specific problems or to perform a computations.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9673-A79B-4A67-B4CD-22141CFA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EBD81B-0780-4D7A-8C48-096DD364A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044" y="2015278"/>
            <a:ext cx="9070169" cy="43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A5235-D5EB-465E-A14E-A5288823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SEARCHING ALGORITHM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FF536B61-B1C2-9750-8265-F595198F48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" r="47272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AA937-BCEB-4C8A-B13E-D703769C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problem of locating an element in an ordered list occurs in many contexts. For instance, a program that checks the spelling of words searches for them in a dictionary, which is just an ordered list of words. Problems of this kind are called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searching problems</a:t>
            </a:r>
          </a:p>
          <a:p>
            <a:endParaRPr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18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83BE-ED68-4EB4-950A-CEED4C4F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8364-D95F-421B-AC4D-4F3D218F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Now, let's see the working of the linear search Algorithm.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understand the working of linear search algorithm, let's take an unsorted array. It will be easy to understand the working of linear search with an example.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 the elements of array are -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C75C31-EC37-4812-83A0-D4C7973F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13" y="3736763"/>
            <a:ext cx="6756973" cy="15593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D044E-E64C-4AA0-B831-1322062EEF8B}"/>
              </a:ext>
            </a:extLst>
          </p:cNvPr>
          <p:cNvSpPr txBox="1"/>
          <p:nvPr/>
        </p:nvSpPr>
        <p:spPr>
          <a:xfrm>
            <a:off x="1277580" y="5609896"/>
            <a:ext cx="609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 the element to be searched is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K = 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A5C4-00D1-4060-A250-90839444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3E84-D3DB-4625-A8F2-0672AB5B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Now, start from the first element </a:t>
            </a:r>
            <a:r>
              <a:rPr lang="en-US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and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compare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with each element of the array.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4A16-7697-4D8C-909B-A3A54823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74" y="2979081"/>
            <a:ext cx="7208651" cy="2242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E50E04-FF2D-4DB8-AFC7-0FAE3F80CFB6}"/>
              </a:ext>
            </a:extLst>
          </p:cNvPr>
          <p:cNvSpPr txBox="1"/>
          <p:nvPr/>
        </p:nvSpPr>
        <p:spPr>
          <a:xfrm>
            <a:off x="1063752" y="5248870"/>
            <a:ext cx="900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value of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K,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i.e.,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41,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not matched with the first element of the array. So, move to the next element. And follow the same process until the respective element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4F6F-C940-4DE0-81F3-D5D22C79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Linear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5CC4F-1C50-4676-A369-790EB8C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3" y="2265915"/>
            <a:ext cx="6155434" cy="3716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31D10-49A7-41C9-A8DB-124CCF49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29" y="2175975"/>
            <a:ext cx="5715624" cy="37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0767-5559-43A4-A432-E9DDCFA3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Linear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7FA24-8862-4457-AC24-C3A2DE1E0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84" y="2327738"/>
            <a:ext cx="7208188" cy="24362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F33DE-D8E1-4F1E-AAE6-5C0574ACC8AA}"/>
              </a:ext>
            </a:extLst>
          </p:cNvPr>
          <p:cNvSpPr txBox="1"/>
          <p:nvPr/>
        </p:nvSpPr>
        <p:spPr>
          <a:xfrm>
            <a:off x="1069847" y="5017104"/>
            <a:ext cx="9813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Now, the element to be searched is found. So algorithm will return the index of the element matched.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3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B8C9-89A8-4ACC-B4D7-81CD98CE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r>
              <a:rPr lang="en-US" dirty="0"/>
              <a:t>Linear Search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D80C4-0551-484E-B1C4-2CF9D90A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9000"/>
            <a:ext cx="10639144" cy="2659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D85966-CF5E-428F-B58F-1197EF7DE7CC}"/>
              </a:ext>
            </a:extLst>
          </p:cNvPr>
          <p:cNvSpPr txBox="1"/>
          <p:nvPr/>
        </p:nvSpPr>
        <p:spPr>
          <a:xfrm>
            <a:off x="1066800" y="1933391"/>
            <a:ext cx="10396440" cy="1200329"/>
          </a:xfrm>
          <a:prstGeom prst="rect">
            <a:avLst/>
          </a:prstGeom>
          <a:solidFill>
            <a:srgbClr val="DDF2FF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Locate an element </a:t>
            </a:r>
            <a:r>
              <a:rPr lang="en-US" sz="2400" b="0" i="1" u="none" strike="noStrike" baseline="0" dirty="0">
                <a:latin typeface="MTMI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in a list of distinct elements </a:t>
            </a:r>
            <a:r>
              <a:rPr lang="en-US" sz="2400" b="0" i="1" u="none" strike="noStrike" baseline="0" dirty="0">
                <a:latin typeface="MTMI"/>
              </a:rPr>
              <a:t>a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2400" b="0" i="1" u="none" strike="noStrike" baseline="0" dirty="0">
                <a:latin typeface="MTMI"/>
              </a:rPr>
              <a:t>, a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2400" b="0" i="1" u="none" strike="noStrike" baseline="0" dirty="0">
                <a:latin typeface="MTMI"/>
              </a:rPr>
              <a:t>, . . . , a</a:t>
            </a:r>
            <a:r>
              <a:rPr lang="en-US" b="0" i="1" u="none" strike="noStrike" baseline="0" dirty="0">
                <a:latin typeface="MTMI"/>
              </a:rPr>
              <a:t>n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 or determine that it is not in the list. The solution to this search problem is the location of the term in the list that equals </a:t>
            </a:r>
            <a:r>
              <a:rPr lang="en-US" sz="2400" b="0" i="1" u="none" strike="noStrike" baseline="0" dirty="0">
                <a:latin typeface="MTMI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(that is, </a:t>
            </a:r>
            <a:r>
              <a:rPr lang="en-US" sz="2400" b="0" i="1" u="none" strike="noStrike" baseline="0" dirty="0">
                <a:latin typeface="MTMI"/>
              </a:rPr>
              <a:t>i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the solution if </a:t>
            </a:r>
            <a:r>
              <a:rPr lang="en-US" sz="2400" b="0" i="1" u="none" strike="noStrike" baseline="0" dirty="0">
                <a:latin typeface="MTMI"/>
              </a:rPr>
              <a:t>x </a:t>
            </a:r>
            <a:r>
              <a:rPr lang="en-US" sz="2400" b="0" i="0" u="none" strike="noStrike" baseline="0" dirty="0">
                <a:latin typeface="MTSYN"/>
              </a:rPr>
              <a:t>= </a:t>
            </a:r>
            <a:r>
              <a:rPr lang="en-US" sz="2400" b="0" i="1" u="none" strike="noStrike" baseline="0" dirty="0">
                <a:latin typeface="MTMI"/>
              </a:rPr>
              <a:t>a</a:t>
            </a:r>
            <a:r>
              <a:rPr lang="en-US" b="0" i="1" u="none" strike="noStrike" baseline="0" dirty="0">
                <a:latin typeface="MTMI"/>
              </a:rPr>
              <a:t>i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) and is 0 if </a:t>
            </a:r>
            <a:r>
              <a:rPr lang="en-US" sz="2400" b="0" i="1" u="none" strike="noStrike" baseline="0" dirty="0">
                <a:latin typeface="MTMI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not in the list.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4118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17169</TotalTime>
  <Words>846</Words>
  <Application>Microsoft Office PowerPoint</Application>
  <PresentationFormat>Widescreen</PresentationFormat>
  <Paragraphs>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Calibri</vt:lpstr>
      <vt:lpstr>inter-bold</vt:lpstr>
      <vt:lpstr>inter-regular</vt:lpstr>
      <vt:lpstr>MTMI</vt:lpstr>
      <vt:lpstr>MTSYN</vt:lpstr>
      <vt:lpstr>Rockwell</vt:lpstr>
      <vt:lpstr>Rockwell Condensed</vt:lpstr>
      <vt:lpstr>Rockwell Extra Bold</vt:lpstr>
      <vt:lpstr>Times New Roman</vt:lpstr>
      <vt:lpstr>Tw Cen MT</vt:lpstr>
      <vt:lpstr>Wingdings</vt:lpstr>
      <vt:lpstr>Wood Type</vt:lpstr>
      <vt:lpstr>1_Wood Type</vt:lpstr>
      <vt:lpstr>Lecture10</vt:lpstr>
      <vt:lpstr>ALGORITHM</vt:lpstr>
      <vt:lpstr>Properties of ALGORITHM</vt:lpstr>
      <vt:lpstr>SEARCHING ALGORITHM</vt:lpstr>
      <vt:lpstr>Working of Linear search</vt:lpstr>
      <vt:lpstr>Working of Linear search</vt:lpstr>
      <vt:lpstr>Working of Linear search</vt:lpstr>
      <vt:lpstr>Working of Linear search</vt:lpstr>
      <vt:lpstr>Linear Search Algorithm</vt:lpstr>
      <vt:lpstr>THE BINARY SEARCH </vt:lpstr>
      <vt:lpstr>Binary Search</vt:lpstr>
      <vt:lpstr>Working of Binary Search</vt:lpstr>
      <vt:lpstr>Working of Binary Search</vt:lpstr>
      <vt:lpstr>Binary Search Algorithm</vt:lpstr>
      <vt:lpstr>SORTING</vt:lpstr>
      <vt:lpstr>THE BUBBLE SORT </vt:lpstr>
      <vt:lpstr>Working of BUBBLE SORT</vt:lpstr>
      <vt:lpstr>BUBBLE SORT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422</cp:revision>
  <dcterms:created xsi:type="dcterms:W3CDTF">2017-09-13T17:40:14Z</dcterms:created>
  <dcterms:modified xsi:type="dcterms:W3CDTF">2022-04-22T07:17:03Z</dcterms:modified>
</cp:coreProperties>
</file>