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52" r:id="rId2"/>
  </p:sldMasterIdLst>
  <p:notesMasterIdLst>
    <p:notesMasterId r:id="rId23"/>
  </p:notesMasterIdLst>
  <p:handoutMasterIdLst>
    <p:handoutMasterId r:id="rId24"/>
  </p:handoutMasterIdLst>
  <p:sldIdLst>
    <p:sldId id="322" r:id="rId3"/>
    <p:sldId id="409" r:id="rId4"/>
    <p:sldId id="410" r:id="rId5"/>
    <p:sldId id="414" r:id="rId6"/>
    <p:sldId id="422" r:id="rId7"/>
    <p:sldId id="411" r:id="rId8"/>
    <p:sldId id="416" r:id="rId9"/>
    <p:sldId id="413" r:id="rId10"/>
    <p:sldId id="419" r:id="rId11"/>
    <p:sldId id="417" r:id="rId12"/>
    <p:sldId id="418" r:id="rId13"/>
    <p:sldId id="415" r:id="rId14"/>
    <p:sldId id="412" r:id="rId15"/>
    <p:sldId id="420" r:id="rId16"/>
    <p:sldId id="441" r:id="rId17"/>
    <p:sldId id="423" r:id="rId18"/>
    <p:sldId id="425" r:id="rId19"/>
    <p:sldId id="426" r:id="rId20"/>
    <p:sldId id="427" r:id="rId21"/>
    <p:sldId id="42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2FF"/>
    <a:srgbClr val="CCECFF"/>
    <a:srgbClr val="66CCFF"/>
    <a:srgbClr val="657D85"/>
    <a:srgbClr val="00A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4249" autoAdjust="0"/>
  </p:normalViewPr>
  <p:slideViewPr>
    <p:cSldViewPr snapToGrid="0">
      <p:cViewPr varScale="1">
        <p:scale>
          <a:sx n="64" d="100"/>
          <a:sy n="64" d="100"/>
        </p:scale>
        <p:origin x="10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39D66-65AC-4346-88F4-0B4DE72F7842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C4C18-A3A2-4672-8823-72CF72D8B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896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655B8-1112-4B90-9AB8-8A412DB3BBA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411D2-D6CB-4920-B388-CFD9681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6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2A77-5186-43D8-88F0-382A7309C26D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6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AF5A-C136-4FB9-8808-BDFBFE3FA977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3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98FD-2B1D-4EC9-BFAC-582D5D96408B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2A77-5186-43D8-88F0-382A7309C26D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36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F16F-8393-4A11-86E6-1FE20F1293DE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67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503EE73-493E-4BE9-B453-A9AA100A9B68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02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7D7-9ED9-46E8-AEDE-BD53A1391A3C}" type="datetime1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84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372E-074B-4494-8C3F-40082366E889}" type="datetime1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40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981-3E86-4B8A-8962-084AD742F1B5}" type="datetime1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60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49C8-3B39-4CA4-8DCC-105A02162363}" type="datetime1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28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0026-D29B-43B9-92DC-1589687E8DA4}" type="datetime1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8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F16F-8393-4A11-86E6-1FE20F1293DE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441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EE02-C46C-4562-9F79-570D88F5A4CC}" type="datetime1">
              <a:rPr lang="en-US" smtClean="0"/>
              <a:t>5/26/2022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51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AF5A-C136-4FB9-8808-BDFBFE3FA977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07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98FD-2B1D-4EC9-BFAC-582D5D96408B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2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503EE73-493E-4BE9-B453-A9AA100A9B68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3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7D7-9ED9-46E8-AEDE-BD53A1391A3C}" type="datetime1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4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372E-074B-4494-8C3F-40082366E889}" type="datetime1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0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981-3E86-4B8A-8962-084AD742F1B5}" type="datetime1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0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49C8-3B39-4CA4-8DCC-105A02162363}" type="datetime1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9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0026-D29B-43B9-92DC-1589687E8DA4}" type="datetime1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3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EE02-C46C-4562-9F79-570D88F5A4CC}" type="datetime1">
              <a:rPr lang="en-US" smtClean="0"/>
              <a:t>5/26/2022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5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48B8F1B-6724-4B53-BC2F-E9A9F931B653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8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48B8F1B-6724-4B53-BC2F-E9A9F931B653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3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1825095"/>
            <a:ext cx="7772400" cy="13620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Lecture 12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46313" y="2924630"/>
            <a:ext cx="8040687" cy="1500187"/>
          </a:xfrm>
        </p:spPr>
        <p:txBody>
          <a:bodyPr>
            <a:normAutofit fontScale="92500" lnSpcReduction="20000"/>
          </a:bodyPr>
          <a:lstStyle/>
          <a:p>
            <a:r>
              <a:rPr lang="en-GB" sz="3600" b="1" dirty="0">
                <a:solidFill>
                  <a:schemeClr val="tx1"/>
                </a:solidFill>
              </a:rPr>
              <a:t>Number Theory (Number Theory (Divisibility</a:t>
            </a:r>
            <a:r>
              <a:rPr lang="en-GB" sz="3600" b="1" dirty="0"/>
              <a:t> | Modular Arithmetic | Hashing |Pseudorandom # | Cryptography  </a:t>
            </a:r>
            <a:r>
              <a:rPr lang="en-GB" sz="3600" b="1" dirty="0">
                <a:solidFill>
                  <a:schemeClr val="tx1"/>
                </a:solidFill>
              </a:rPr>
              <a:t>)</a:t>
            </a:r>
          </a:p>
          <a:p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+mn-ea"/>
                <a:cs typeface="+mn-cs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12288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DE046-1F87-F324-B0F1-5AFC68DE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5EA3B-D0CB-6075-6ED0-76BF3A411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74" y="3429000"/>
            <a:ext cx="9161130" cy="1184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6715E8-94CD-1861-049C-B32C9BD15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374" y="4730763"/>
            <a:ext cx="9564903" cy="16426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59A715-F538-69EB-DEA9-18CE9BB3F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48" y="2127237"/>
            <a:ext cx="9123768" cy="797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316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FBF6-1737-0B3F-2510-8A84C2CA7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F3BEF4-25CE-EEAC-4F6D-FCDD696DD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019" y="2093976"/>
            <a:ext cx="2195867" cy="4580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6BE2D-18EF-13A0-827E-002D5A94C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535" y="2645849"/>
            <a:ext cx="7467150" cy="13746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11F888-7CAB-7304-245C-1918891E4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706" y="4001763"/>
            <a:ext cx="7297865" cy="3391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C83F08-268D-AE24-13A1-296B6FE4AB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021" y="4465656"/>
            <a:ext cx="8543738" cy="7304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538998-E924-CC32-DD0A-651B9FC50B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1881" b="35023"/>
          <a:stretch/>
        </p:blipFill>
        <p:spPr>
          <a:xfrm>
            <a:off x="1244019" y="5101086"/>
            <a:ext cx="9560724" cy="150992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292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2C67-A6B9-86F8-FE1C-C7563EDC2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67844" cy="1609344"/>
          </a:xfrm>
        </p:spPr>
        <p:txBody>
          <a:bodyPr/>
          <a:lstStyle/>
          <a:p>
            <a:r>
              <a:rPr lang="en-US" dirty="0"/>
              <a:t>Pseudorandom Number Generators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DA930E-013E-F748-C547-ACD83EEF7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7" y="2167681"/>
            <a:ext cx="9934513" cy="126131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7C259A-8E8F-86C6-4FF4-AAF1D9FF866A}"/>
                  </a:ext>
                </a:extLst>
              </p:cNvPr>
              <p:cNvSpPr txBox="1"/>
              <p:nvPr/>
            </p:nvSpPr>
            <p:spPr>
              <a:xfrm>
                <a:off x="1035827" y="3539812"/>
                <a:ext cx="10120345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000" b="0" i="0" u="none" strike="noStrike" baseline="0" dirty="0">
                    <a:latin typeface="Times New Roman" panose="02020603050405020304" pitchFamily="18" charset="0"/>
                  </a:rPr>
                  <a:t>The most commonly used procedure for generating pseudorandom numbers is the </a:t>
                </a:r>
                <a:r>
                  <a:rPr lang="en-US" sz="2000" b="1" i="0" u="none" strike="noStrike" baseline="0" dirty="0">
                    <a:latin typeface="Times New Roman" panose="02020603050405020304" pitchFamily="18" charset="0"/>
                  </a:rPr>
                  <a:t>linear congruential method</a:t>
                </a:r>
                <a:r>
                  <a:rPr lang="en-US" sz="2000" b="0" i="0" u="none" strike="noStrike" baseline="0" dirty="0">
                    <a:latin typeface="Times New Roman" panose="02020603050405020304" pitchFamily="18" charset="0"/>
                  </a:rPr>
                  <a:t>. We choose four integers: the </a:t>
                </a:r>
                <a:r>
                  <a:rPr lang="en-US" sz="2000" b="1" i="0" u="none" strike="noStrike" baseline="0" dirty="0">
                    <a:latin typeface="Times New Roman" panose="02020603050405020304" pitchFamily="18" charset="0"/>
                  </a:rPr>
                  <a:t>modulus </a:t>
                </a:r>
                <a:r>
                  <a:rPr lang="en-US" sz="2000" b="0" i="1" u="none" strike="noStrike" baseline="0" dirty="0">
                    <a:latin typeface="MTMI"/>
                  </a:rPr>
                  <a:t>m</a:t>
                </a:r>
                <a:r>
                  <a:rPr lang="en-US" sz="2000" b="0" i="0" u="none" strike="noStrike" baseline="0" dirty="0">
                    <a:latin typeface="Times New Roman" panose="02020603050405020304" pitchFamily="18" charset="0"/>
                  </a:rPr>
                  <a:t>, </a:t>
                </a:r>
                <a:r>
                  <a:rPr lang="en-US" sz="2000" b="1" i="0" u="none" strike="noStrike" baseline="0" dirty="0">
                    <a:latin typeface="Times New Roman" panose="02020603050405020304" pitchFamily="18" charset="0"/>
                  </a:rPr>
                  <a:t>multiplier </a:t>
                </a:r>
                <a:r>
                  <a:rPr lang="en-US" sz="2000" b="0" i="1" u="none" strike="noStrike" baseline="0" dirty="0">
                    <a:latin typeface="MTMI"/>
                  </a:rPr>
                  <a:t>a</a:t>
                </a:r>
                <a:r>
                  <a:rPr lang="en-US" sz="2000" b="0" i="0" u="none" strike="noStrike" baseline="0" dirty="0">
                    <a:latin typeface="Times New Roman" panose="02020603050405020304" pitchFamily="18" charset="0"/>
                  </a:rPr>
                  <a:t>, </a:t>
                </a:r>
                <a:r>
                  <a:rPr lang="en-US" sz="2000" b="1" i="0" u="none" strike="noStrike" baseline="0" dirty="0">
                    <a:latin typeface="Times New Roman" panose="02020603050405020304" pitchFamily="18" charset="0"/>
                  </a:rPr>
                  <a:t>increment </a:t>
                </a:r>
                <a:r>
                  <a:rPr lang="en-US" sz="2000" b="0" i="1" u="none" strike="noStrike" baseline="0" dirty="0">
                    <a:latin typeface="MTMI"/>
                  </a:rPr>
                  <a:t>c</a:t>
                </a:r>
                <a:r>
                  <a:rPr lang="en-US" sz="2000" b="0" i="0" u="none" strike="noStrike" baseline="0" dirty="0">
                    <a:latin typeface="Times New Roman" panose="02020603050405020304" pitchFamily="18" charset="0"/>
                  </a:rPr>
                  <a:t>, and </a:t>
                </a:r>
                <a:r>
                  <a:rPr lang="en-US" sz="2000" b="1" i="0" u="none" strike="noStrike" baseline="0" dirty="0">
                    <a:latin typeface="Times New Roman" panose="02020603050405020304" pitchFamily="18" charset="0"/>
                  </a:rPr>
                  <a:t>seed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b="0" i="0" u="none" strike="noStrike" baseline="0" dirty="0">
                    <a:latin typeface="Times New Roman" panose="02020603050405020304" pitchFamily="18" charset="0"/>
                  </a:rPr>
                  <a:t>,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7C259A-8E8F-86C6-4FF4-AAF1D9FF8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27" y="3539812"/>
                <a:ext cx="10120345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974DFAE-79E7-6628-B419-6FE199530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656" y="4666287"/>
            <a:ext cx="94011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8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A854-D117-AD80-F7BF-717AA715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Pseudorandom Number Generators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ED465F-5592-F676-74F0-88F2A9B39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302556"/>
            <a:ext cx="9852138" cy="7019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9733CD-07A6-4771-0E53-5CC9FBBCB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24" y="3004457"/>
            <a:ext cx="9884662" cy="10493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672649-D1FD-3CB6-5BE8-506A69A24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358" y="3706358"/>
            <a:ext cx="5580728" cy="308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6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F499-EF47-45F7-D398-943672A8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Pseudorandom Number Generators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F6372F-F695-F2FB-A14E-7BCD6B680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758" y="2093976"/>
            <a:ext cx="1028035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13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C0247-EE07-8138-8527-4B628912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Pseudorandom Number Generators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91AF5F-09E1-05A9-C018-F461EE143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280096"/>
            <a:ext cx="6687165" cy="4371425"/>
          </a:xfrm>
        </p:spPr>
      </p:pic>
    </p:spTree>
    <p:extLst>
      <p:ext uri="{BB962C8B-B14F-4D97-AF65-F5344CB8AC3E}">
        <p14:creationId xmlns:p14="http://schemas.microsoft.com/office/powerpoint/2010/main" val="1255592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22E3-D261-9B54-B53A-6CCAD128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16BEF-7E65-200D-1FE1-A10C642E8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41926"/>
            <a:ext cx="10058400" cy="405079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3333B3"/>
                </a:solidFill>
              </a:rPr>
              <a:t>CRYPTOGRAPHY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is the study of secret messages</a:t>
            </a:r>
          </a:p>
          <a:p>
            <a:pPr algn="l"/>
            <a:r>
              <a:rPr lang="en-US" sz="2400" dirty="0">
                <a:solidFill>
                  <a:srgbClr val="3333B3"/>
                </a:solidFill>
              </a:rPr>
              <a:t>Encryption</a:t>
            </a:r>
            <a:r>
              <a:rPr lang="en-US" sz="1800" b="1" i="0" u="none" strike="noStrike" baseline="0" dirty="0">
                <a:solidFill>
                  <a:srgbClr val="FF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is the process of making a message secret. </a:t>
            </a:r>
          </a:p>
          <a:p>
            <a:pPr algn="l"/>
            <a:r>
              <a:rPr lang="en-US" sz="2400" dirty="0">
                <a:solidFill>
                  <a:srgbClr val="3333B3"/>
                </a:solidFill>
              </a:rPr>
              <a:t>Decryption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is the process of determining the original message from the encrypted message.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</a:rPr>
              <a:t>Some simple early codes include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Caesar’s cipher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US" sz="1600" b="0" i="0" u="none" strike="noStrike" baseline="0" dirty="0">
                <a:solidFill>
                  <a:srgbClr val="000000"/>
                </a:solidFill>
              </a:rPr>
              <a:t>Assign an integer from 0 to 25 to each letter based </a:t>
            </a:r>
            <a:r>
              <a:rPr lang="en-US" sz="1600" dirty="0">
                <a:solidFill>
                  <a:srgbClr val="000000"/>
                </a:solidFill>
              </a:rPr>
              <a:t>on its position in the alphabet.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The Caesar cipher shifted each letter 3 letters forward in the alphabet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cyclically, sending </a:t>
            </a:r>
            <a:r>
              <a:rPr lang="en-US" sz="1600" dirty="0" err="1">
                <a:solidFill>
                  <a:srgbClr val="000000"/>
                </a:solidFill>
              </a:rPr>
              <a:t>xyz</a:t>
            </a:r>
            <a:r>
              <a:rPr lang="en-US" sz="1600" dirty="0">
                <a:solidFill>
                  <a:srgbClr val="000000"/>
                </a:solidFill>
              </a:rPr>
              <a:t> to </a:t>
            </a:r>
            <a:r>
              <a:rPr lang="en-US" sz="1600" dirty="0" err="1">
                <a:solidFill>
                  <a:srgbClr val="000000"/>
                </a:solidFill>
              </a:rPr>
              <a:t>abc</a:t>
            </a:r>
            <a:r>
              <a:rPr lang="en-US" sz="1600" dirty="0">
                <a:solidFill>
                  <a:srgbClr val="000000"/>
                </a:solidFill>
              </a:rPr>
              <a:t> respectively.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856409-3D9F-1952-1461-CD9D6DED0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4" t="3926" r="2892"/>
          <a:stretch/>
        </p:blipFill>
        <p:spPr>
          <a:xfrm>
            <a:off x="7713783" y="4882193"/>
            <a:ext cx="3634623" cy="1724698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B8A1B74-14AD-C450-8D20-626C4A4E47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5" r="3020" b="16329"/>
          <a:stretch/>
        </p:blipFill>
        <p:spPr bwMode="auto">
          <a:xfrm>
            <a:off x="1523998" y="4816074"/>
            <a:ext cx="6189785" cy="185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053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3C3B-8023-F5B0-991E-924081BA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2BC0DB-81A3-8B54-98BA-DA56D4ABC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941342"/>
                <a:ext cx="10058400" cy="4230858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sz="2400" b="0" i="0" u="none" strike="noStrike" baseline="0" dirty="0">
                    <a:latin typeface="+mj-lt"/>
                  </a:rPr>
                  <a:t>We can express the Caesar cipher mathematically using modular arithmetic (and generalizing the shift by 3 to a shift by k):</a:t>
                </a:r>
              </a:p>
              <a:p>
                <a:pPr lvl="1"/>
                <a:r>
                  <a:rPr lang="en-US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Caesar's encryption method: </a:t>
                </a:r>
                <a:r>
                  <a:rPr lang="en-US" b="0" i="1" u="none" strike="noStrike" baseline="0" dirty="0">
                    <a:solidFill>
                      <a:srgbClr val="000000"/>
                    </a:solidFill>
                    <a:latin typeface="+mj-lt"/>
                  </a:rPr>
                  <a:t>f</a:t>
                </a:r>
                <a:r>
                  <a:rPr lang="en-US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(</a:t>
                </a:r>
                <a:r>
                  <a:rPr lang="en-US" b="0" i="1" u="none" strike="noStrike" baseline="0" dirty="0">
                    <a:solidFill>
                      <a:srgbClr val="000000"/>
                    </a:solidFill>
                    <a:latin typeface="+mj-lt"/>
                  </a:rPr>
                  <a:t>p</a:t>
                </a:r>
                <a:r>
                  <a:rPr lang="en-US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) = (</a:t>
                </a:r>
                <a:r>
                  <a:rPr lang="en-US" b="0" i="1" u="none" strike="noStrike" baseline="0" dirty="0">
                    <a:solidFill>
                      <a:srgbClr val="000000"/>
                    </a:solidFill>
                    <a:latin typeface="+mj-lt"/>
                  </a:rPr>
                  <a:t>p </a:t>
                </a:r>
                <a:r>
                  <a:rPr lang="en-US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+ 3) </a:t>
                </a:r>
                <a:r>
                  <a:rPr lang="en-US" b="1" i="0" u="none" strike="noStrike" baseline="0" dirty="0">
                    <a:solidFill>
                      <a:srgbClr val="000000"/>
                    </a:solidFill>
                    <a:latin typeface="+mj-lt"/>
                  </a:rPr>
                  <a:t>mod </a:t>
                </a:r>
                <a:r>
                  <a:rPr lang="en-US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26</a:t>
                </a:r>
              </a:p>
              <a:p>
                <a:pPr lvl="1"/>
                <a:r>
                  <a:rPr lang="en-US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Caesar's decryption method: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(</a:t>
                </a:r>
                <a:r>
                  <a:rPr lang="en-US" b="0" i="1" u="none" strike="noStrike" baseline="0" dirty="0">
                    <a:solidFill>
                      <a:srgbClr val="000000"/>
                    </a:solidFill>
                    <a:latin typeface="+mj-lt"/>
                  </a:rPr>
                  <a:t>p</a:t>
                </a:r>
                <a:r>
                  <a:rPr lang="en-US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) = (</a:t>
                </a:r>
                <a:r>
                  <a:rPr lang="en-US" b="0" i="1" u="none" strike="noStrike" baseline="0" dirty="0">
                    <a:solidFill>
                      <a:srgbClr val="000000"/>
                    </a:solidFill>
                    <a:latin typeface="+mj-lt"/>
                  </a:rPr>
                  <a:t>p – </a:t>
                </a:r>
                <a:r>
                  <a:rPr lang="en-US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3) </a:t>
                </a:r>
                <a:r>
                  <a:rPr lang="en-US" b="1" i="0" u="none" strike="noStrike" baseline="0" dirty="0">
                    <a:solidFill>
                      <a:srgbClr val="000000"/>
                    </a:solidFill>
                    <a:latin typeface="+mj-lt"/>
                  </a:rPr>
                  <a:t>mod </a:t>
                </a:r>
                <a:r>
                  <a:rPr lang="en-US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26</a:t>
                </a:r>
              </a:p>
              <a:p>
                <a:pPr algn="l"/>
                <a:endParaRPr lang="en-US" sz="1600" dirty="0">
                  <a:solidFill>
                    <a:srgbClr val="000000"/>
                  </a:solidFill>
                  <a:latin typeface="ArialMT"/>
                </a:endParaRPr>
              </a:p>
              <a:p>
                <a:pPr algn="l"/>
                <a:endParaRPr lang="en-US" sz="1600" dirty="0">
                  <a:solidFill>
                    <a:srgbClr val="000000"/>
                  </a:solidFill>
                  <a:latin typeface="ArialMT"/>
                </a:endParaRPr>
              </a:p>
              <a:p>
                <a:pPr algn="l"/>
                <a:endParaRPr lang="en-US" sz="1600" dirty="0">
                  <a:solidFill>
                    <a:srgbClr val="000000"/>
                  </a:solidFill>
                  <a:latin typeface="ArialMT"/>
                </a:endParaRPr>
              </a:p>
              <a:p>
                <a:pPr algn="l"/>
                <a:endParaRPr lang="en-US" sz="1600" dirty="0">
                  <a:solidFill>
                    <a:srgbClr val="000000"/>
                  </a:solidFill>
                  <a:latin typeface="ArialMT"/>
                </a:endParaRPr>
              </a:p>
              <a:p>
                <a:pPr algn="l"/>
                <a:endParaRPr lang="en-US" sz="1600" dirty="0">
                  <a:solidFill>
                    <a:srgbClr val="000000"/>
                  </a:solidFill>
                  <a:latin typeface="ArialMT"/>
                </a:endParaRPr>
              </a:p>
              <a:p>
                <a:pPr algn="l"/>
                <a:r>
                  <a:rPr lang="en-US" sz="2400" dirty="0">
                    <a:solidFill>
                      <a:srgbClr val="3333B3"/>
                    </a:solidFill>
                  </a:rPr>
                  <a:t>Decipher the message : PHHW BRX LQ WKH SDUN</a:t>
                </a:r>
              </a:p>
              <a:p>
                <a:pPr algn="l"/>
                <a:r>
                  <a:rPr lang="en-US" sz="2400" dirty="0">
                    <a:solidFill>
                      <a:srgbClr val="3333B3"/>
                    </a:solidFill>
                  </a:rPr>
                  <a:t>Decrypted text : MEET YOU IN THE PARK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2BC0DB-81A3-8B54-98BA-DA56D4ABC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941342"/>
                <a:ext cx="10058400" cy="4230858"/>
              </a:xfrm>
              <a:blipFill>
                <a:blip r:embed="rId2"/>
                <a:stretch>
                  <a:fillRect l="-970" t="-1871" b="-3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0">
            <a:extLst>
              <a:ext uri="{FF2B5EF4-FFF2-40B4-BE49-F238E27FC236}">
                <a16:creationId xmlns:a16="http://schemas.microsoft.com/office/drawing/2014/main" id="{832F0F3E-9E6D-691F-B8F4-271C547352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5" r="3020" b="16329"/>
          <a:stretch/>
        </p:blipFill>
        <p:spPr bwMode="auto">
          <a:xfrm>
            <a:off x="4013980" y="3429000"/>
            <a:ext cx="5537983" cy="166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90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570D-C68C-111E-61E7-0C4180CB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 -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6A2A9A-CCBE-A57B-DD9F-2A6168EB5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69"/>
          <a:stretch/>
        </p:blipFill>
        <p:spPr>
          <a:xfrm>
            <a:off x="1069848" y="2193793"/>
            <a:ext cx="9846078" cy="8166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889A91-56D3-D268-B90E-60E9535EC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594" y="3109085"/>
            <a:ext cx="9762444" cy="670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0245D6-8208-7D2B-7541-E669E35F1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920" y="3847514"/>
            <a:ext cx="7706862" cy="4632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8D6D0F-1780-F965-94AD-26502DFCF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961" y="4378593"/>
            <a:ext cx="9846078" cy="5580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01E2A2-6CAD-71C1-9F15-C037DF42FF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0920" y="4916169"/>
            <a:ext cx="6355794" cy="4718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E1E6CB-B13B-8D21-9122-553135837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593" y="5535502"/>
            <a:ext cx="9574721" cy="67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6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08F7-904E-4A4F-9A31-7A429108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 - 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6DE5AE-1CDE-64BB-A21B-066E41935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3" y="2319060"/>
            <a:ext cx="9247866" cy="21386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EFD22E-98DA-05D9-3DE9-BC1BEB479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75" y="4457690"/>
            <a:ext cx="10376249" cy="201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16617-1C61-2F2F-68AC-F33B03C2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DIVISIBILITY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93051A-4161-C307-7B28-17581A2F7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4" y="1692214"/>
            <a:ext cx="8988552" cy="11004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CE9CE0-F2E0-917C-1971-E1025F6A6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3587953"/>
            <a:ext cx="8988551" cy="2352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E860C7-F8A3-C482-4AEC-E7508350D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752" y="2988828"/>
            <a:ext cx="6572250" cy="428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397C29-A598-FCA9-3A48-0DA61506CB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850" y="6193737"/>
            <a:ext cx="4629150" cy="3333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75EE8D-CA31-E31C-3E5D-40E4C73FFB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1250" y="6193737"/>
            <a:ext cx="45339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9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D441-5B63-AE8F-AE4F-9FF195F0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 </a:t>
            </a:r>
            <a:br>
              <a:rPr lang="en-US" dirty="0"/>
            </a:br>
            <a:r>
              <a:rPr lang="en-US" sz="2000" dirty="0"/>
              <a:t>Enhanced SECURITY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6894F-2DBE-C808-6D46-14D2434DE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Caesar's encryption method does not provide a high level of security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A slightly better approach: </a:t>
            </a:r>
            <a:r>
              <a:rPr lang="en-US" sz="2400" dirty="0">
                <a:solidFill>
                  <a:srgbClr val="3333B3"/>
                </a:solidFill>
                <a:latin typeface="+mj-lt"/>
              </a:rPr>
              <a:t>f(p) = (ap + b) mod 26</a:t>
            </a:r>
          </a:p>
          <a:p>
            <a:pPr algn="l"/>
            <a:r>
              <a:rPr lang="en-US" sz="2400" dirty="0">
                <a:solidFill>
                  <a:srgbClr val="3333B3"/>
                </a:solidFill>
                <a:latin typeface="+mj-lt"/>
              </a:rPr>
              <a:t>Example</a:t>
            </a:r>
            <a:r>
              <a:rPr lang="en-US" sz="2800" b="1" i="0" u="none" strike="noStrike" baseline="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 lvl="2"/>
            <a:r>
              <a:rPr lang="en-US" sz="2000" b="0" i="0" u="none" strike="noStrike" baseline="0" dirty="0">
                <a:solidFill>
                  <a:srgbClr val="000000"/>
                </a:solidFill>
                <a:latin typeface="+mj-lt"/>
              </a:rPr>
              <a:t>What letter replaces the letter </a:t>
            </a:r>
            <a:r>
              <a:rPr lang="en-US" sz="2400" dirty="0">
                <a:solidFill>
                  <a:srgbClr val="3333B3"/>
                </a:solidFill>
                <a:latin typeface="+mj-lt"/>
              </a:rPr>
              <a:t>K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+mj-lt"/>
              </a:rPr>
              <a:t>when the function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+mj-lt"/>
              </a:rPr>
              <a:t>f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+mj-lt"/>
              </a:rPr>
              <a:t>) = (7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+mj-lt"/>
              </a:rPr>
              <a:t>p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+mj-lt"/>
              </a:rPr>
              <a:t>+ 3)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+mj-lt"/>
              </a:rPr>
              <a:t>mod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+mj-lt"/>
              </a:rPr>
              <a:t>26 is used for encryption?</a:t>
            </a:r>
          </a:p>
          <a:p>
            <a:pPr lvl="2"/>
            <a:r>
              <a:rPr lang="en-US" sz="2000" b="0" i="0" u="none" strike="noStrike" baseline="0" dirty="0">
                <a:solidFill>
                  <a:srgbClr val="000000"/>
                </a:solidFill>
                <a:latin typeface="+mj-lt"/>
              </a:rPr>
              <a:t>10 represents </a:t>
            </a:r>
            <a:r>
              <a:rPr lang="en-US" sz="2400" dirty="0">
                <a:solidFill>
                  <a:srgbClr val="3333B3"/>
                </a:solidFill>
                <a:latin typeface="+mj-lt"/>
              </a:rPr>
              <a:t>K</a:t>
            </a:r>
          </a:p>
          <a:p>
            <a:pPr lvl="2"/>
            <a:r>
              <a:rPr lang="da-DK" sz="2000" b="0" i="1" u="none" strike="noStrike" baseline="0" dirty="0">
                <a:solidFill>
                  <a:srgbClr val="000000"/>
                </a:solidFill>
                <a:latin typeface="+mj-lt"/>
              </a:rPr>
              <a:t>f</a:t>
            </a:r>
            <a:r>
              <a:rPr lang="da-DK" sz="2000" b="0" i="0" u="none" strike="noStrike" baseline="0" dirty="0">
                <a:solidFill>
                  <a:srgbClr val="000000"/>
                </a:solidFill>
                <a:latin typeface="+mj-lt"/>
              </a:rPr>
              <a:t>(10) = (7×10 + 3) </a:t>
            </a:r>
            <a:r>
              <a:rPr lang="da-DK" sz="2000" b="1" i="0" u="none" strike="noStrike" baseline="0" dirty="0">
                <a:solidFill>
                  <a:srgbClr val="000000"/>
                </a:solidFill>
                <a:latin typeface="+mj-lt"/>
              </a:rPr>
              <a:t>mod </a:t>
            </a:r>
            <a:r>
              <a:rPr lang="da-DK" sz="2000" b="0" i="0" u="none" strike="noStrike" baseline="0" dirty="0">
                <a:solidFill>
                  <a:srgbClr val="000000"/>
                </a:solidFill>
                <a:latin typeface="+mj-lt"/>
              </a:rPr>
              <a:t>26 = 73 </a:t>
            </a:r>
            <a:r>
              <a:rPr lang="da-DK" sz="2000" b="1" i="0" u="none" strike="noStrike" baseline="0" dirty="0">
                <a:solidFill>
                  <a:srgbClr val="000000"/>
                </a:solidFill>
                <a:latin typeface="+mj-lt"/>
              </a:rPr>
              <a:t>mod </a:t>
            </a:r>
            <a:r>
              <a:rPr lang="da-DK" sz="2000" b="0" i="0" u="none" strike="noStrike" baseline="0" dirty="0">
                <a:solidFill>
                  <a:srgbClr val="000000"/>
                </a:solidFill>
                <a:latin typeface="+mj-lt"/>
              </a:rPr>
              <a:t>26 = 21</a:t>
            </a:r>
          </a:p>
          <a:p>
            <a:pPr lvl="2"/>
            <a:r>
              <a:rPr lang="en-US" sz="2000" b="0" i="0" u="none" strike="noStrike" baseline="0" dirty="0">
                <a:solidFill>
                  <a:srgbClr val="000000"/>
                </a:solidFill>
                <a:latin typeface="+mj-lt"/>
              </a:rPr>
              <a:t>21 represents </a:t>
            </a:r>
            <a:r>
              <a:rPr lang="en-US" sz="2400" dirty="0">
                <a:solidFill>
                  <a:srgbClr val="3333B3"/>
                </a:solidFill>
                <a:latin typeface="+mj-lt"/>
              </a:rPr>
              <a:t>V</a:t>
            </a:r>
          </a:p>
          <a:p>
            <a:pPr lvl="2"/>
            <a:r>
              <a:rPr lang="en-US" sz="2000" b="0" i="0" u="none" strike="noStrike" baseline="0" dirty="0">
                <a:solidFill>
                  <a:srgbClr val="000000"/>
                </a:solidFill>
                <a:latin typeface="+mj-lt"/>
              </a:rPr>
              <a:t>Therefore, </a:t>
            </a:r>
            <a:r>
              <a:rPr lang="en-US" sz="2400" dirty="0">
                <a:solidFill>
                  <a:srgbClr val="3333B3"/>
                </a:solidFill>
                <a:latin typeface="+mj-lt"/>
              </a:rPr>
              <a:t>K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+mj-lt"/>
              </a:rPr>
              <a:t>is replaced by </a:t>
            </a:r>
            <a:r>
              <a:rPr lang="en-US" sz="2400" dirty="0">
                <a:solidFill>
                  <a:srgbClr val="3333B3"/>
                </a:solidFill>
                <a:latin typeface="+mj-lt"/>
              </a:rPr>
              <a:t>V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+mj-lt"/>
              </a:rPr>
              <a:t>in the encrypted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+mj-lt"/>
              </a:rPr>
              <a:t>message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038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8931-1587-6913-FD9B-DB34872F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DIVISION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294D9C-6CB7-5B49-01BA-1B099A812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1" y="2093975"/>
            <a:ext cx="10058400" cy="1036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461BA0-C2CD-E253-589B-C75D07658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370" y="3337866"/>
            <a:ext cx="6991350" cy="1562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0829F2-D521-6EE8-B2C4-B61A3F021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662" y="4808670"/>
            <a:ext cx="7610475" cy="1057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5874A7-B09A-173E-2842-0F50BE166F92}"/>
                  </a:ext>
                </a:extLst>
              </p:cNvPr>
              <p:cNvSpPr txBox="1"/>
              <p:nvPr/>
            </p:nvSpPr>
            <p:spPr>
              <a:xfrm>
                <a:off x="9732498" y="4159547"/>
                <a:ext cx="2011680" cy="1846659"/>
              </a:xfrm>
              <a:custGeom>
                <a:avLst/>
                <a:gdLst>
                  <a:gd name="connsiteX0" fmla="*/ 0 w 2011680"/>
                  <a:gd name="connsiteY0" fmla="*/ 0 h 1846659"/>
                  <a:gd name="connsiteX1" fmla="*/ 710794 w 2011680"/>
                  <a:gd name="connsiteY1" fmla="*/ 0 h 1846659"/>
                  <a:gd name="connsiteX2" fmla="*/ 1321003 w 2011680"/>
                  <a:gd name="connsiteY2" fmla="*/ 0 h 1846659"/>
                  <a:gd name="connsiteX3" fmla="*/ 2011680 w 2011680"/>
                  <a:gd name="connsiteY3" fmla="*/ 0 h 1846659"/>
                  <a:gd name="connsiteX4" fmla="*/ 2011680 w 2011680"/>
                  <a:gd name="connsiteY4" fmla="*/ 652486 h 1846659"/>
                  <a:gd name="connsiteX5" fmla="*/ 2011680 w 2011680"/>
                  <a:gd name="connsiteY5" fmla="*/ 1304972 h 1846659"/>
                  <a:gd name="connsiteX6" fmla="*/ 2011680 w 2011680"/>
                  <a:gd name="connsiteY6" fmla="*/ 1846659 h 1846659"/>
                  <a:gd name="connsiteX7" fmla="*/ 1341120 w 2011680"/>
                  <a:gd name="connsiteY7" fmla="*/ 1846659 h 1846659"/>
                  <a:gd name="connsiteX8" fmla="*/ 690677 w 2011680"/>
                  <a:gd name="connsiteY8" fmla="*/ 1846659 h 1846659"/>
                  <a:gd name="connsiteX9" fmla="*/ 0 w 2011680"/>
                  <a:gd name="connsiteY9" fmla="*/ 1846659 h 1846659"/>
                  <a:gd name="connsiteX10" fmla="*/ 0 w 2011680"/>
                  <a:gd name="connsiteY10" fmla="*/ 1212639 h 1846659"/>
                  <a:gd name="connsiteX11" fmla="*/ 0 w 2011680"/>
                  <a:gd name="connsiteY11" fmla="*/ 578620 h 1846659"/>
                  <a:gd name="connsiteX12" fmla="*/ 0 w 2011680"/>
                  <a:gd name="connsiteY12" fmla="*/ 0 h 1846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11680" h="1846659" extrusionOk="0">
                    <a:moveTo>
                      <a:pt x="0" y="0"/>
                    </a:moveTo>
                    <a:cubicBezTo>
                      <a:pt x="237502" y="-10218"/>
                      <a:pt x="407210" y="-25039"/>
                      <a:pt x="710794" y="0"/>
                    </a:cubicBezTo>
                    <a:cubicBezTo>
                      <a:pt x="1014378" y="25039"/>
                      <a:pt x="1194272" y="24019"/>
                      <a:pt x="1321003" y="0"/>
                    </a:cubicBezTo>
                    <a:cubicBezTo>
                      <a:pt x="1447734" y="-24019"/>
                      <a:pt x="1732059" y="4693"/>
                      <a:pt x="2011680" y="0"/>
                    </a:cubicBezTo>
                    <a:cubicBezTo>
                      <a:pt x="2013002" y="210575"/>
                      <a:pt x="2013457" y="382157"/>
                      <a:pt x="2011680" y="652486"/>
                    </a:cubicBezTo>
                    <a:cubicBezTo>
                      <a:pt x="2009903" y="922815"/>
                      <a:pt x="2001598" y="1166253"/>
                      <a:pt x="2011680" y="1304972"/>
                    </a:cubicBezTo>
                    <a:cubicBezTo>
                      <a:pt x="2021762" y="1443691"/>
                      <a:pt x="2021191" y="1623542"/>
                      <a:pt x="2011680" y="1846659"/>
                    </a:cubicBezTo>
                    <a:cubicBezTo>
                      <a:pt x="1740358" y="1860864"/>
                      <a:pt x="1506608" y="1867300"/>
                      <a:pt x="1341120" y="1846659"/>
                    </a:cubicBezTo>
                    <a:cubicBezTo>
                      <a:pt x="1175632" y="1826018"/>
                      <a:pt x="901691" y="1822614"/>
                      <a:pt x="690677" y="1846659"/>
                    </a:cubicBezTo>
                    <a:cubicBezTo>
                      <a:pt x="479663" y="1870704"/>
                      <a:pt x="184935" y="1840248"/>
                      <a:pt x="0" y="1846659"/>
                    </a:cubicBezTo>
                    <a:cubicBezTo>
                      <a:pt x="30547" y="1618581"/>
                      <a:pt x="-9421" y="1356616"/>
                      <a:pt x="0" y="1212639"/>
                    </a:cubicBezTo>
                    <a:cubicBezTo>
                      <a:pt x="9421" y="1068662"/>
                      <a:pt x="-13200" y="889086"/>
                      <a:pt x="0" y="578620"/>
                    </a:cubicBezTo>
                    <a:cubicBezTo>
                      <a:pt x="13200" y="268154"/>
                      <a:pt x="-3622" y="227190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52635678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Note that remainder cannot be negative. </a:t>
                </a:r>
              </a:p>
              <a:p>
                <a:endParaRPr lang="en-US" sz="1200" dirty="0"/>
              </a:p>
              <a:p>
                <a:r>
                  <a:rPr lang="en-US" dirty="0"/>
                  <a:t>-7 = 3 (-2) -1</a:t>
                </a:r>
              </a:p>
              <a:p>
                <a:endParaRPr lang="en-US" sz="1000" dirty="0"/>
              </a:p>
              <a:p>
                <a:r>
                  <a:rPr lang="en-US" dirty="0"/>
                  <a:t>Because r = -1 does not satisfy 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3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5874A7-B09A-173E-2842-0F50BE166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498" y="4159547"/>
                <a:ext cx="2011680" cy="18466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526356789">
                      <a:custGeom>
                        <a:avLst/>
                        <a:gdLst>
                          <a:gd name="connsiteX0" fmla="*/ 0 w 2011680"/>
                          <a:gd name="connsiteY0" fmla="*/ 0 h 1846659"/>
                          <a:gd name="connsiteX1" fmla="*/ 710794 w 2011680"/>
                          <a:gd name="connsiteY1" fmla="*/ 0 h 1846659"/>
                          <a:gd name="connsiteX2" fmla="*/ 1321003 w 2011680"/>
                          <a:gd name="connsiteY2" fmla="*/ 0 h 1846659"/>
                          <a:gd name="connsiteX3" fmla="*/ 2011680 w 2011680"/>
                          <a:gd name="connsiteY3" fmla="*/ 0 h 1846659"/>
                          <a:gd name="connsiteX4" fmla="*/ 2011680 w 2011680"/>
                          <a:gd name="connsiteY4" fmla="*/ 652486 h 1846659"/>
                          <a:gd name="connsiteX5" fmla="*/ 2011680 w 2011680"/>
                          <a:gd name="connsiteY5" fmla="*/ 1304972 h 1846659"/>
                          <a:gd name="connsiteX6" fmla="*/ 2011680 w 2011680"/>
                          <a:gd name="connsiteY6" fmla="*/ 1846659 h 1846659"/>
                          <a:gd name="connsiteX7" fmla="*/ 1341120 w 2011680"/>
                          <a:gd name="connsiteY7" fmla="*/ 1846659 h 1846659"/>
                          <a:gd name="connsiteX8" fmla="*/ 690677 w 2011680"/>
                          <a:gd name="connsiteY8" fmla="*/ 1846659 h 1846659"/>
                          <a:gd name="connsiteX9" fmla="*/ 0 w 2011680"/>
                          <a:gd name="connsiteY9" fmla="*/ 1846659 h 1846659"/>
                          <a:gd name="connsiteX10" fmla="*/ 0 w 2011680"/>
                          <a:gd name="connsiteY10" fmla="*/ 1212639 h 1846659"/>
                          <a:gd name="connsiteX11" fmla="*/ 0 w 2011680"/>
                          <a:gd name="connsiteY11" fmla="*/ 578620 h 1846659"/>
                          <a:gd name="connsiteX12" fmla="*/ 0 w 2011680"/>
                          <a:gd name="connsiteY12" fmla="*/ 0 h 18466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011680" h="1846659" extrusionOk="0">
                            <a:moveTo>
                              <a:pt x="0" y="0"/>
                            </a:moveTo>
                            <a:cubicBezTo>
                              <a:pt x="237502" y="-10218"/>
                              <a:pt x="407210" y="-25039"/>
                              <a:pt x="710794" y="0"/>
                            </a:cubicBezTo>
                            <a:cubicBezTo>
                              <a:pt x="1014378" y="25039"/>
                              <a:pt x="1194272" y="24019"/>
                              <a:pt x="1321003" y="0"/>
                            </a:cubicBezTo>
                            <a:cubicBezTo>
                              <a:pt x="1447734" y="-24019"/>
                              <a:pt x="1732059" y="4693"/>
                              <a:pt x="2011680" y="0"/>
                            </a:cubicBezTo>
                            <a:cubicBezTo>
                              <a:pt x="2013002" y="210575"/>
                              <a:pt x="2013457" y="382157"/>
                              <a:pt x="2011680" y="652486"/>
                            </a:cubicBezTo>
                            <a:cubicBezTo>
                              <a:pt x="2009903" y="922815"/>
                              <a:pt x="2001598" y="1166253"/>
                              <a:pt x="2011680" y="1304972"/>
                            </a:cubicBezTo>
                            <a:cubicBezTo>
                              <a:pt x="2021762" y="1443691"/>
                              <a:pt x="2021191" y="1623542"/>
                              <a:pt x="2011680" y="1846659"/>
                            </a:cubicBezTo>
                            <a:cubicBezTo>
                              <a:pt x="1740358" y="1860864"/>
                              <a:pt x="1506608" y="1867300"/>
                              <a:pt x="1341120" y="1846659"/>
                            </a:cubicBezTo>
                            <a:cubicBezTo>
                              <a:pt x="1175632" y="1826018"/>
                              <a:pt x="901691" y="1822614"/>
                              <a:pt x="690677" y="1846659"/>
                            </a:cubicBezTo>
                            <a:cubicBezTo>
                              <a:pt x="479663" y="1870704"/>
                              <a:pt x="184935" y="1840248"/>
                              <a:pt x="0" y="1846659"/>
                            </a:cubicBezTo>
                            <a:cubicBezTo>
                              <a:pt x="30547" y="1618581"/>
                              <a:pt x="-9421" y="1356616"/>
                              <a:pt x="0" y="1212639"/>
                            </a:cubicBezTo>
                            <a:cubicBezTo>
                              <a:pt x="9421" y="1068662"/>
                              <a:pt x="-13200" y="889086"/>
                              <a:pt x="0" y="578620"/>
                            </a:cubicBezTo>
                            <a:cubicBezTo>
                              <a:pt x="13200" y="268154"/>
                              <a:pt x="-3622" y="22719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Graphic 51" descr="Arrow: Clockwise curve with solid fill">
            <a:extLst>
              <a:ext uri="{FF2B5EF4-FFF2-40B4-BE49-F238E27FC236}">
                <a16:creationId xmlns:a16="http://schemas.microsoft.com/office/drawing/2014/main" id="{B9BFF8C8-A53B-7A8D-4625-B9E62AD51A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4484210" flipH="1">
            <a:off x="8913726" y="4912865"/>
            <a:ext cx="907155" cy="94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4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9C52-4C41-444E-0DF5-8F9B07B5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DIVISION ALGORITHM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01ABA9C-BCB0-288E-C6C9-8332BE347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378" y="2203068"/>
            <a:ext cx="8054053" cy="4457213"/>
          </a:xfrm>
        </p:spPr>
      </p:pic>
    </p:spTree>
    <p:extLst>
      <p:ext uri="{BB962C8B-B14F-4D97-AF65-F5344CB8AC3E}">
        <p14:creationId xmlns:p14="http://schemas.microsoft.com/office/powerpoint/2010/main" val="177440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0B31-63C1-B0BC-8380-290410A2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A1FDFA-6A7B-E435-0519-06EBB2FC5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9877" y="701055"/>
            <a:ext cx="3545125" cy="545588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EAECB5-6A6B-DB1F-97BE-B6B576F15589}"/>
              </a:ext>
            </a:extLst>
          </p:cNvPr>
          <p:cNvSpPr txBox="1"/>
          <p:nvPr/>
        </p:nvSpPr>
        <p:spPr>
          <a:xfrm>
            <a:off x="923075" y="1867424"/>
            <a:ext cx="6098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solidFill>
                  <a:srgbClr val="3333B3"/>
                </a:solidFill>
                <a:latin typeface="CMSS12"/>
              </a:rPr>
              <a:t>Using successive subtractions to find </a:t>
            </a:r>
            <a:r>
              <a:rPr lang="en-US" sz="2400" b="0" i="0" u="none" strike="noStrike" baseline="0" dirty="0">
                <a:solidFill>
                  <a:srgbClr val="3333B3"/>
                </a:solidFill>
                <a:latin typeface="CMMI12"/>
              </a:rPr>
              <a:t>q </a:t>
            </a:r>
            <a:r>
              <a:rPr lang="en-US" sz="2400" b="0" i="0" u="none" strike="noStrike" baseline="0" dirty="0">
                <a:solidFill>
                  <a:srgbClr val="3333B3"/>
                </a:solidFill>
                <a:latin typeface="CMSS12"/>
              </a:rPr>
              <a:t>and </a:t>
            </a:r>
            <a:r>
              <a:rPr lang="en-US" sz="2400" b="0" i="0" u="none" strike="noStrike" baseline="0" dirty="0">
                <a:solidFill>
                  <a:srgbClr val="3333B3"/>
                </a:solidFill>
                <a:latin typeface="CMMI12"/>
              </a:rPr>
              <a:t>r</a:t>
            </a:r>
            <a:r>
              <a:rPr lang="en-US" sz="2400" b="0" i="0" u="none" strike="noStrike" baseline="0" dirty="0">
                <a:solidFill>
                  <a:srgbClr val="3333B3"/>
                </a:solidFill>
                <a:latin typeface="CMSS12"/>
              </a:rPr>
              <a:t>:</a:t>
            </a:r>
            <a:endParaRPr lang="en-US" sz="2400" dirty="0"/>
          </a:p>
          <a:p>
            <a:pPr algn="l"/>
            <a:endParaRPr lang="en-US" sz="2400" dirty="0">
              <a:latin typeface="CMMI1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CF19A-214E-CA7F-90FC-7AD2C1DCA0FF}"/>
              </a:ext>
            </a:extLst>
          </p:cNvPr>
          <p:cNvSpPr txBox="1"/>
          <p:nvPr/>
        </p:nvSpPr>
        <p:spPr>
          <a:xfrm>
            <a:off x="923075" y="3105833"/>
            <a:ext cx="6098344" cy="646331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MMI10"/>
              </a:rPr>
              <a:t>q </a:t>
            </a:r>
            <a:r>
              <a:rPr lang="en-US" sz="1800" b="0" i="0" u="none" strike="noStrike" baseline="0" dirty="0">
                <a:latin typeface="CMR10"/>
              </a:rPr>
              <a:t>= 9 </a:t>
            </a:r>
            <a:r>
              <a:rPr lang="en-US" sz="1800" b="0" i="0" u="none" strike="noStrike" baseline="0" dirty="0">
                <a:latin typeface="CMSS10"/>
              </a:rPr>
              <a:t>as we subtracted </a:t>
            </a:r>
            <a:r>
              <a:rPr lang="en-US" sz="1800" b="0" i="0" u="none" strike="noStrike" baseline="0" dirty="0">
                <a:latin typeface="CMR10"/>
              </a:rPr>
              <a:t>11</a:t>
            </a:r>
            <a:r>
              <a:rPr lang="en-US" sz="1800" b="0" i="0" u="none" strike="noStrike" baseline="0" dirty="0">
                <a:latin typeface="CMSS10"/>
              </a:rPr>
              <a:t>, </a:t>
            </a:r>
            <a:r>
              <a:rPr lang="en-US" sz="1800" b="0" i="0" u="none" strike="noStrike" baseline="0" dirty="0">
                <a:latin typeface="CMR10"/>
              </a:rPr>
              <a:t>9 </a:t>
            </a:r>
            <a:r>
              <a:rPr lang="en-US" sz="1800" b="0" i="0" u="none" strike="noStrike" baseline="0" dirty="0">
                <a:latin typeface="CMSS10"/>
              </a:rPr>
              <a:t>times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r </a:t>
            </a:r>
            <a:r>
              <a:rPr lang="en-US" sz="1800" b="0" i="0" u="none" strike="noStrike" baseline="0" dirty="0">
                <a:latin typeface="CMR10"/>
              </a:rPr>
              <a:t>= 2 </a:t>
            </a:r>
            <a:r>
              <a:rPr lang="en-US" sz="1800" b="0" i="0" u="none" strike="noStrike" baseline="0" dirty="0">
                <a:latin typeface="CMSS10"/>
              </a:rPr>
              <a:t>since this was the last value before getting negative.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9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953AD-283E-2A0E-9645-02F1E55E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0F046-675D-D03E-FD7B-CE80C041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23" y="2246376"/>
            <a:ext cx="10058400" cy="14764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D7C1F7-AC39-3BB0-E27C-D127BCD0E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193" y="4003512"/>
            <a:ext cx="5882003" cy="4711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5EA8EE-A14C-0919-45B5-4870DE356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768" y="4474643"/>
            <a:ext cx="7638463" cy="61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0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CCB4-94CE-BA50-4B59-E513EDE8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B8513-DD5E-80FC-0E50-575973193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71"/>
          <a:stretch/>
        </p:blipFill>
        <p:spPr>
          <a:xfrm>
            <a:off x="1018327" y="3831093"/>
            <a:ext cx="10747264" cy="14445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F454A1-30E4-D1C3-B734-EF1326F89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27" y="2365439"/>
            <a:ext cx="10103825" cy="106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8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5943-9BC4-9390-BDC1-BE3FA1E5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1C9D0-472E-0D07-EBD3-EFF526C62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28" y="2309045"/>
            <a:ext cx="10276344" cy="1119955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66DF8E93-8BBC-A991-D203-7D096B5DD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1610" y="3259854"/>
            <a:ext cx="6251448" cy="3269634"/>
          </a:xfrm>
        </p:spPr>
      </p:pic>
    </p:spTree>
    <p:extLst>
      <p:ext uri="{BB962C8B-B14F-4D97-AF65-F5344CB8AC3E}">
        <p14:creationId xmlns:p14="http://schemas.microsoft.com/office/powerpoint/2010/main" val="378646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7239-39DD-69A3-9F4E-F23CB03F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FUNTION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5D887A-EFC3-184D-F706-1704A9BAF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187608"/>
            <a:ext cx="10867450" cy="84901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402D14-593C-FA3E-DD80-F40FE058E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3311625"/>
            <a:ext cx="10454495" cy="70236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4806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1_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20758</TotalTime>
  <Words>399</Words>
  <Application>Microsoft Office PowerPoint</Application>
  <PresentationFormat>Widescreen</PresentationFormat>
  <Paragraphs>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6" baseType="lpstr">
      <vt:lpstr>ArialMT</vt:lpstr>
      <vt:lpstr>Calibri</vt:lpstr>
      <vt:lpstr>Cambria Math</vt:lpstr>
      <vt:lpstr>CMMI10</vt:lpstr>
      <vt:lpstr>CMMI12</vt:lpstr>
      <vt:lpstr>CMR10</vt:lpstr>
      <vt:lpstr>CMSS10</vt:lpstr>
      <vt:lpstr>CMSS12</vt:lpstr>
      <vt:lpstr>Garamond</vt:lpstr>
      <vt:lpstr>MTMI</vt:lpstr>
      <vt:lpstr>Rockwell</vt:lpstr>
      <vt:lpstr>Rockwell Condensed</vt:lpstr>
      <vt:lpstr>Times New Roman</vt:lpstr>
      <vt:lpstr>Wingdings</vt:lpstr>
      <vt:lpstr>Wood Type</vt:lpstr>
      <vt:lpstr>1_Wood Type</vt:lpstr>
      <vt:lpstr>Lecture 12</vt:lpstr>
      <vt:lpstr>DIVISIBILITY</vt:lpstr>
      <vt:lpstr>THE DIVISION ALGORITHM</vt:lpstr>
      <vt:lpstr>THE DIVISION ALGORITHM</vt:lpstr>
      <vt:lpstr>DIVISION</vt:lpstr>
      <vt:lpstr>Modular Arithmetic</vt:lpstr>
      <vt:lpstr>Modular Arithmetic</vt:lpstr>
      <vt:lpstr>Modular Arithmetic</vt:lpstr>
      <vt:lpstr>HASHING FUNTION</vt:lpstr>
      <vt:lpstr>HASHING FUNCTION</vt:lpstr>
      <vt:lpstr>HASHING FUNCTION</vt:lpstr>
      <vt:lpstr>Pseudorandom Number Generators</vt:lpstr>
      <vt:lpstr>Pseudorandom Number Generators</vt:lpstr>
      <vt:lpstr>Pseudorandom Number Generators</vt:lpstr>
      <vt:lpstr>Pseudorandom Number Generators</vt:lpstr>
      <vt:lpstr>CRYPTOGRAPHY</vt:lpstr>
      <vt:lpstr>CRYPTOGRAPHY</vt:lpstr>
      <vt:lpstr>CRYPTOGRAPHY - EXAMPLE</vt:lpstr>
      <vt:lpstr>CRYPTOGRAPHY - EXAMPLE</vt:lpstr>
      <vt:lpstr>CRYPTOGRAPHY  Enhanced 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02</dc:title>
  <dc:creator>Ammarah Khalid</dc:creator>
  <cp:lastModifiedBy>Ammarah Khalid BUKC</cp:lastModifiedBy>
  <cp:revision>712</cp:revision>
  <dcterms:created xsi:type="dcterms:W3CDTF">2017-09-13T17:40:14Z</dcterms:created>
  <dcterms:modified xsi:type="dcterms:W3CDTF">2022-05-26T08:55:07Z</dcterms:modified>
</cp:coreProperties>
</file>