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19"/>
  </p:notesMasterIdLst>
  <p:handoutMasterIdLst>
    <p:handoutMasterId r:id="rId20"/>
  </p:handoutMasterIdLst>
  <p:sldIdLst>
    <p:sldId id="322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2" r:id="rId16"/>
    <p:sldId id="443" r:id="rId17"/>
    <p:sldId id="4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F"/>
    <a:srgbClr val="CCECFF"/>
    <a:srgbClr val="66CCFF"/>
    <a:srgbClr val="657D85"/>
    <a:srgbClr val="0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3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8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2A77-5186-43D8-88F0-382A7309C26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0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F16F-8393-4A11-86E6-1FE20F1293D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5/26/2022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F5A-C136-4FB9-8808-BDFBFE3FA97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98FD-2B1D-4EC9-BFAC-582D5D96408B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3EE73-493E-4BE9-B453-A9AA100A9B68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7D7-9ED9-46E8-AEDE-BD53A1391A3C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372E-074B-4494-8C3F-40082366E88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981-3E86-4B8A-8962-084AD742F1B5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49C8-3B39-4CA4-8DCC-105A02162363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026-D29B-43B9-92DC-1589687E8DA4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EE02-C46C-4562-9F79-570D88F5A4CC}" type="datetime1">
              <a:rPr lang="en-US" smtClean="0"/>
              <a:t>5/26/2022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8B8F1B-6724-4B53-BC2F-E9A9F931B653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13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Number Theory (Prime |GCD | LCM | EUCLIDIAN ALGO)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C64F-EBD8-E746-790E-0DCE742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/>
          <a:lstStyle/>
          <a:p>
            <a:r>
              <a:rPr lang="en-US" dirty="0"/>
              <a:t>Greatest Common Divisors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658E-241D-5408-C394-1F1DCCFA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8777E-C115-3DB7-1F68-D517EB4F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10334294" cy="3030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FDC55-F1BB-7164-DFF5-1D3F34B5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5592680"/>
            <a:ext cx="9105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9D5C-4C57-2A7C-E6BA-4BC637C6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69009" cy="1609344"/>
          </a:xfrm>
        </p:spPr>
        <p:txBody>
          <a:bodyPr/>
          <a:lstStyle/>
          <a:p>
            <a:r>
              <a:rPr lang="en-US" dirty="0"/>
              <a:t>Least Common Multiple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CDC34-5D62-8D52-4D78-AAB6A224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730"/>
          <a:stretch/>
        </p:blipFill>
        <p:spPr>
          <a:xfrm>
            <a:off x="920973" y="2398480"/>
            <a:ext cx="11136187" cy="1849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226CC-A032-615D-29D1-92A560351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95" y="6069974"/>
            <a:ext cx="8109405" cy="55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84E31-A21A-D10F-DEFF-016851BF7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295" y="4108784"/>
            <a:ext cx="6246131" cy="18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9535-C935-DABB-67D8-D2578BFC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D1471-C456-1365-9969-4DBB5CD6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752" y="2199512"/>
            <a:ext cx="9955851" cy="245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54664-6C98-F067-855F-FF02D08F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9" y="4982337"/>
            <a:ext cx="10392801" cy="9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7A6-3119-F610-815F-285E406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54BCE-5C48-F1C4-54A9-E6E929BBD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95" y="2093976"/>
            <a:ext cx="5982097" cy="1609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F0BE8-0EAC-AD0F-881D-8F1AB1C7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95" y="3789007"/>
            <a:ext cx="6531496" cy="1086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F7997-A0BB-DCE1-69B8-A6069A3A7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95" y="4875176"/>
            <a:ext cx="3800582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EF086-7B85-D3D8-CC5E-02EC6BB59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32549" y="3163410"/>
            <a:ext cx="6964055" cy="6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12A0-0DE8-3133-F0DF-2C6389FA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5591-B6D9-F19C-21B3-54202BA9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759295" cy="405079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Computing the greatest common divisor of two integers directly from the prime factorizations of these integers is inefficient.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reason is that it is time-consuming to find prime factorizations.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will give a more efficient method of finding the greatest common divisor, called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Euclidean algorithm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Find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1" u="none" strike="noStrike" baseline="0" dirty="0">
                <a:latin typeface="MTMI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</a:t>
            </a:r>
            <a:r>
              <a:rPr lang="en-US" sz="1800" b="0" i="1" u="none" strike="noStrike" baseline="0" dirty="0">
                <a:latin typeface="MTMI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287</a:t>
            </a:r>
            <a:r>
              <a:rPr lang="en-US" sz="1800" b="0" i="1" u="none" strike="noStrike" baseline="0" dirty="0">
                <a:latin typeface="MTMI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First, divide 287, the larger of the two integers, by 91, the smaller, to obtain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287 </a:t>
            </a:r>
            <a:r>
              <a:rPr lang="en-US" b="0" i="0" u="none" strike="noStrike" baseline="0" dirty="0">
                <a:latin typeface="MTSYN"/>
              </a:rPr>
              <a:t>=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91 </a:t>
            </a:r>
            <a:r>
              <a:rPr lang="en-US" b="0" i="0" u="none" strike="noStrike" baseline="0" dirty="0">
                <a:latin typeface="MTSYN"/>
              </a:rPr>
              <a:t>・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b="0" i="0" u="none" strike="noStrike" baseline="0" dirty="0">
                <a:latin typeface="MTSYN"/>
              </a:rPr>
              <a:t>+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14</a:t>
            </a:r>
            <a:endParaRPr lang="en-US" b="0" i="1" u="none" strike="noStrike" baseline="0" dirty="0">
              <a:latin typeface="MTMI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Any divisor of 91 and 287 must also be a divisor of 287 </a:t>
            </a:r>
            <a:r>
              <a:rPr lang="en-US" sz="1800" b="0" i="0" u="none" strike="noStrike" baseline="0" dirty="0">
                <a:latin typeface="MTSYN"/>
              </a:rPr>
              <a:t>−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 </a:t>
            </a:r>
            <a:r>
              <a:rPr lang="en-US" sz="1800" b="0" i="0" u="none" strike="noStrike" baseline="0" dirty="0">
                <a:latin typeface="MTSYN"/>
              </a:rPr>
              <a:t>・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Also, any divisor of 91 and 14 must also be a divisor of 287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 </a:t>
            </a:r>
            <a:r>
              <a:rPr lang="en-US" sz="1800" b="0" i="0" u="none" strike="noStrike" baseline="0" dirty="0">
                <a:latin typeface="MTSYN"/>
              </a:rPr>
              <a:t>・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MTSYN"/>
              </a:rPr>
              <a:t>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Hence, the greatest common divisor of 91 and 287 is the same as the greatest common divisor of 91 and 14. </a:t>
            </a:r>
          </a:p>
        </p:txBody>
      </p:sp>
    </p:spTree>
    <p:extLst>
      <p:ext uri="{BB962C8B-B14F-4D97-AF65-F5344CB8AC3E}">
        <p14:creationId xmlns:p14="http://schemas.microsoft.com/office/powerpoint/2010/main" val="790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A25C-9241-939B-786B-C2746DB4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7F4D-A684-B3B5-6DFE-B8296BAA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means that the problem of finding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1" u="none" strike="noStrike" baseline="0" dirty="0">
                <a:latin typeface="MTMI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</a:t>
            </a:r>
            <a:r>
              <a:rPr lang="en-US" sz="1800" b="0" i="1" u="none" strike="noStrike" baseline="0" dirty="0">
                <a:latin typeface="MTMI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287</a:t>
            </a:r>
            <a:r>
              <a:rPr lang="en-US" sz="1800" b="0" i="1" u="none" strike="noStrike" baseline="0" dirty="0">
                <a:latin typeface="MTMI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been reduced to the problem of finding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1" u="none" strike="noStrike" baseline="0" dirty="0">
                <a:latin typeface="MTMI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</a:t>
            </a:r>
            <a:r>
              <a:rPr lang="en-US" sz="1800" b="0" i="1" u="none" strike="noStrike" baseline="0" dirty="0">
                <a:latin typeface="MTMI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</a:t>
            </a:r>
            <a:r>
              <a:rPr lang="en-US" sz="1800" b="0" i="1" u="none" strike="noStrike" baseline="0" dirty="0">
                <a:latin typeface="MTMI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Next, divide 91 by 14 to obtain </a:t>
            </a:r>
            <a:endParaRPr lang="en-US" sz="1800" dirty="0"/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91 </a:t>
            </a:r>
            <a:r>
              <a:rPr lang="en-US" b="0" i="0" u="none" strike="noStrike" baseline="0" dirty="0">
                <a:latin typeface="MTSYN"/>
              </a:rPr>
              <a:t>=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14 </a:t>
            </a:r>
            <a:r>
              <a:rPr lang="en-US" b="0" i="0" u="none" strike="noStrike" baseline="0" dirty="0">
                <a:latin typeface="MTSYN"/>
              </a:rPr>
              <a:t>・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6 </a:t>
            </a:r>
            <a:r>
              <a:rPr lang="en-US" b="0" i="0" u="none" strike="noStrike" baseline="0" dirty="0">
                <a:latin typeface="MTSYN"/>
              </a:rPr>
              <a:t>+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7</a:t>
            </a:r>
            <a:endParaRPr lang="en-US" b="0" i="1" u="none" strike="noStrike" baseline="0" dirty="0">
              <a:latin typeface="MTMI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Because any common divisor of 91 and 14 also divides 91 </a:t>
            </a:r>
            <a:r>
              <a:rPr lang="en-US" sz="1800" b="0" i="0" u="none" strike="noStrike" baseline="0" dirty="0">
                <a:latin typeface="MTSYN"/>
              </a:rPr>
              <a:t>−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 </a:t>
            </a:r>
            <a:r>
              <a:rPr lang="en-US" sz="1800" b="0" i="0" u="none" strike="noStrike" baseline="0" dirty="0">
                <a:latin typeface="MTSYN"/>
              </a:rPr>
              <a:t>・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6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7 and any common divisor of 14 and 7 divides 91, it follows that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1" u="none" strike="noStrike" baseline="0" dirty="0">
                <a:latin typeface="MTMI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91</a:t>
            </a:r>
            <a:r>
              <a:rPr lang="en-US" sz="1800" b="0" i="1" u="none" strike="noStrike" baseline="0" dirty="0">
                <a:latin typeface="MTMI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</a:t>
            </a:r>
            <a:r>
              <a:rPr lang="en-US" sz="1800" b="0" i="1" u="none" strike="noStrike" baseline="0" dirty="0">
                <a:latin typeface="MTMI"/>
              </a:rPr>
              <a:t>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1" u="none" strike="noStrike" baseline="0" dirty="0">
                <a:latin typeface="MTMI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14</a:t>
            </a:r>
            <a:r>
              <a:rPr lang="en-US" sz="1800" b="0" i="1" u="none" strike="noStrike" baseline="0" dirty="0">
                <a:latin typeface="MTMI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7</a:t>
            </a:r>
            <a:r>
              <a:rPr lang="en-US" sz="1800" b="0" i="1" u="none" strike="noStrike" baseline="0" dirty="0">
                <a:latin typeface="MTMI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Continue by dividing 14 by 7, to obtain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14 = 7 ・ 2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Because 7 divides 14, it follows that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(14, 7)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7. Furthermore, because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(287, 91)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(91, 14)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gcd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(14, 7)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7, the original problem has been 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1ED6-6F58-A508-2429-225E7AA5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04754-4EFC-67B9-906D-93D9EFBF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10440"/>
            <a:ext cx="9235295" cy="4512222"/>
          </a:xfrm>
        </p:spPr>
      </p:pic>
    </p:spTree>
    <p:extLst>
      <p:ext uri="{BB962C8B-B14F-4D97-AF65-F5344CB8AC3E}">
        <p14:creationId xmlns:p14="http://schemas.microsoft.com/office/powerpoint/2010/main" val="27439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4EB0-2005-338D-3A2D-22D08AA0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9C851-BD7C-A868-7DD1-71F24E7E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1" y="2028825"/>
            <a:ext cx="10661047" cy="2078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7D137-E413-E41B-D0AA-2B2060F7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1" y="4107305"/>
            <a:ext cx="8724826" cy="27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023-9AE5-F111-99CE-7B2C5F15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8DAAE-07C6-22B8-1362-C387A85A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21" y="1930401"/>
            <a:ext cx="10784495" cy="21626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54AF8-8AFB-2F7A-A8CE-D0277508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67" y="4093029"/>
            <a:ext cx="4623550" cy="216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E8910-6BF0-66F6-4351-49AB7E62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97" y="4099930"/>
            <a:ext cx="1839424" cy="6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A307-066B-83F7-2D8E-F19178F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98BB26C8-6A25-940A-AC0D-172F200C7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290935"/>
                <a:ext cx="10058400" cy="941106"/>
              </a:xfr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An integer is prime if it is not divisible by any prime less than or equal to its square root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800" dirty="0">
                  <a:latin typeface="+mj-lt"/>
                </a:endParaRPr>
              </a:p>
              <a:p>
                <a:pPr algn="l"/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pPr algn="l"/>
                <a:endParaRPr lang="en-US" sz="28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98BB26C8-6A25-940A-AC0D-172F200C7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290935"/>
                <a:ext cx="10058400" cy="94110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9FCFB-3DEF-F9EE-8290-9CD71C02E0B6}"/>
                  </a:ext>
                </a:extLst>
              </p:cNvPr>
              <p:cNvSpPr txBox="1"/>
              <p:nvPr/>
            </p:nvSpPr>
            <p:spPr>
              <a:xfrm>
                <a:off x="1567543" y="3429000"/>
                <a:ext cx="7605485" cy="1937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Example: Show that 101 is prime</a:t>
                </a:r>
              </a:p>
              <a:p>
                <a:pPr lvl="1"/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Primes not exceeding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2, 3, 5, 7</a:t>
                </a:r>
              </a:p>
              <a:p>
                <a:pPr lvl="1"/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101 is not divisible by any of 2, 3, 5, or 7</a:t>
                </a:r>
              </a:p>
              <a:p>
                <a:pPr lvl="1"/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Therefore, 101 is a prime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9FCFB-3DEF-F9EE-8290-9CD71C02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3429000"/>
                <a:ext cx="7605485" cy="1937966"/>
              </a:xfrm>
              <a:prstGeom prst="rect">
                <a:avLst/>
              </a:prstGeom>
              <a:blipFill>
                <a:blip r:embed="rId3"/>
                <a:stretch>
                  <a:fillRect l="-2003" t="-4101" b="-6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23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293F-808C-858D-000E-7B259FA6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i="0" u="none" strike="noStrike" baseline="0" dirty="0">
                <a:latin typeface="+mj-lt"/>
              </a:rPr>
              <a:t>PRIME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96D7-7E16-D331-E4B0-BD491016E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b="0" i="0" u="none" strike="noStrike" baseline="0" dirty="0">
                    <a:latin typeface="+mj-lt"/>
                  </a:rPr>
                  <a:t>Find the prime factorization of 7007</a:t>
                </a:r>
              </a:p>
              <a:p>
                <a:pPr lvl="1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Perform division of 7007 by successive primes beginning with 2. None of the primes 2,3 and 5 divides 7007, However 7 divides 7007 :  </a:t>
                </a:r>
              </a:p>
              <a:p>
                <a:pPr lvl="2"/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7007 / 7 = 1001 (7007 = 7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1001)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N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ext perform division of 1001 by successive primes beginning with 7</a:t>
                </a:r>
              </a:p>
              <a:p>
                <a:pPr lvl="2"/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1001 / 7 = 143 (7007 = 7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7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143)</a:t>
                </a:r>
              </a:p>
              <a:p>
                <a:pPr lvl="1"/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Next perform division of 143 by successive primes beginning with 7</a:t>
                </a:r>
              </a:p>
              <a:p>
                <a:pPr lvl="2"/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143 / 11 = 13 (7007 = 7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7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11</a:t>
                </a:r>
                <a:r>
                  <a:rPr lang="ja-JP" alt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</a:t>
                </a:r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13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6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・11・13)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96D7-7E16-D331-E4B0-BD491016E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AA4F-170B-9C94-3785-8C3D3EED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63391" cy="1609344"/>
          </a:xfrm>
        </p:spPr>
        <p:txBody>
          <a:bodyPr/>
          <a:lstStyle/>
          <a:p>
            <a:r>
              <a:rPr lang="en-US" dirty="0"/>
              <a:t>Greatest Common Divisors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640A5-7496-CE93-3AB2-BE673FAAA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291" y="2038803"/>
            <a:ext cx="9978529" cy="200448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F92F1-84A1-5D86-2C72-96284E153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7" y="4113034"/>
            <a:ext cx="3000375" cy="39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3E0D7-B19D-716E-FA99-940FD6C08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695" y="4672563"/>
            <a:ext cx="6309695" cy="1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AFC8-8216-96A0-B474-B3464DA2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58358" cy="1609344"/>
          </a:xfrm>
        </p:spPr>
        <p:txBody>
          <a:bodyPr/>
          <a:lstStyle/>
          <a:p>
            <a:r>
              <a:rPr lang="en-US" dirty="0"/>
              <a:t>Greatest Common Divisors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7267D-DC1F-5F6E-8B6D-75DAD825C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66" y="2486151"/>
            <a:ext cx="10429667" cy="12651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F6784-9F54-8E1B-955F-205CB57E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963581"/>
            <a:ext cx="8898610" cy="24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6A1A-2E3E-D44F-8203-67A08CFB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81378" cy="1609344"/>
          </a:xfrm>
        </p:spPr>
        <p:txBody>
          <a:bodyPr/>
          <a:lstStyle/>
          <a:p>
            <a:r>
              <a:rPr lang="en-US" dirty="0"/>
              <a:t>Greatest Common Divisors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B73DE-B81F-8F7A-8B4A-E4AEC0EC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564311"/>
            <a:ext cx="10430311" cy="86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1DE35-2DB5-F8DB-52A8-1C93F01E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3628267"/>
            <a:ext cx="10782289" cy="14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ECA-E165-8212-091E-1E5F6C38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10875" cy="1609344"/>
          </a:xfrm>
        </p:spPr>
        <p:txBody>
          <a:bodyPr/>
          <a:lstStyle/>
          <a:p>
            <a:r>
              <a:rPr lang="en-US" dirty="0"/>
              <a:t>Greatest Common Divisors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F42CB-1F89-2039-DEBC-09AF5683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5" y="2381248"/>
            <a:ext cx="10087387" cy="2283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8D9EC1-6A95-64E1-47BC-04DBCFD4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5" y="4951672"/>
            <a:ext cx="10196667" cy="11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20767</TotalTime>
  <Words>513</Words>
  <Application>Microsoft Office PowerPoint</Application>
  <PresentationFormat>Widescreen</PresentationFormat>
  <Paragraphs>49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Cambria Math</vt:lpstr>
      <vt:lpstr>Garamond</vt:lpstr>
      <vt:lpstr>MTMI</vt:lpstr>
      <vt:lpstr>MTSYN</vt:lpstr>
      <vt:lpstr>Rockwell</vt:lpstr>
      <vt:lpstr>Rockwell Condensed</vt:lpstr>
      <vt:lpstr>Times New Roman</vt:lpstr>
      <vt:lpstr>Wingdings</vt:lpstr>
      <vt:lpstr>Wood Type</vt:lpstr>
      <vt:lpstr>1_Wood Type</vt:lpstr>
      <vt:lpstr>Lecture 13</vt:lpstr>
      <vt:lpstr>Primes</vt:lpstr>
      <vt:lpstr>Primes</vt:lpstr>
      <vt:lpstr>Prime</vt:lpstr>
      <vt:lpstr>PRIME factorization</vt:lpstr>
      <vt:lpstr>Greatest Common Divisors</vt:lpstr>
      <vt:lpstr>Greatest Common Divisors</vt:lpstr>
      <vt:lpstr>Greatest Common Divisors</vt:lpstr>
      <vt:lpstr>Greatest Common Divisors</vt:lpstr>
      <vt:lpstr>Greatest Common Divisors</vt:lpstr>
      <vt:lpstr>Least Common Multiple</vt:lpstr>
      <vt:lpstr>Least Common Multiple</vt:lpstr>
      <vt:lpstr>Least Common Multiple</vt:lpstr>
      <vt:lpstr>The Euclidean Algorithm</vt:lpstr>
      <vt:lpstr>The Euclidean Algorithm</vt:lpstr>
      <vt:lpstr>The Euclidean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710</cp:revision>
  <dcterms:created xsi:type="dcterms:W3CDTF">2017-09-13T17:40:14Z</dcterms:created>
  <dcterms:modified xsi:type="dcterms:W3CDTF">2022-05-26T08:53:34Z</dcterms:modified>
</cp:coreProperties>
</file>