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Lst>
  <p:notesMasterIdLst>
    <p:notesMasterId r:id="rId20"/>
  </p:notesMasterIdLst>
  <p:handoutMasterIdLst>
    <p:handoutMasterId r:id="rId21"/>
  </p:handoutMasterIdLst>
  <p:sldIdLst>
    <p:sldId id="322" r:id="rId3"/>
    <p:sldId id="308" r:id="rId4"/>
    <p:sldId id="309" r:id="rId5"/>
    <p:sldId id="310" r:id="rId6"/>
    <p:sldId id="314" r:id="rId7"/>
    <p:sldId id="447" r:id="rId8"/>
    <p:sldId id="449" r:id="rId9"/>
    <p:sldId id="450" r:id="rId10"/>
    <p:sldId id="452" r:id="rId11"/>
    <p:sldId id="311" r:id="rId12"/>
    <p:sldId id="313" r:id="rId13"/>
    <p:sldId id="453" r:id="rId14"/>
    <p:sldId id="315" r:id="rId15"/>
    <p:sldId id="316" r:id="rId16"/>
    <p:sldId id="317" r:id="rId17"/>
    <p:sldId id="446" r:id="rId18"/>
    <p:sldId id="4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8ED"/>
    <a:srgbClr val="FF6962"/>
    <a:srgbClr val="DDF2FF"/>
    <a:srgbClr val="CCECFF"/>
    <a:srgbClr val="66CCFF"/>
    <a:srgbClr val="657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3321" autoAdjust="0"/>
  </p:normalViewPr>
  <p:slideViewPr>
    <p:cSldViewPr snapToGrid="0">
      <p:cViewPr varScale="1">
        <p:scale>
          <a:sx n="63" d="100"/>
          <a:sy n="63" d="100"/>
        </p:scale>
        <p:origin x="522" y="78"/>
      </p:cViewPr>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39D66-65AC-4346-88F4-0B4DE72F7842}" type="datetimeFigureOut">
              <a:rPr lang="en-US" smtClean="0"/>
              <a:t>6/7/2022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C4C18-A3A2-4672-8823-72CF72D8B62A}" type="slidenum">
              <a:rPr lang="en-US" smtClean="0"/>
              <a:t>‹#›</a:t>
            </a:fld>
            <a:endParaRPr lang="en-US"/>
          </a:p>
        </p:txBody>
      </p:sp>
    </p:spTree>
    <p:extLst>
      <p:ext uri="{BB962C8B-B14F-4D97-AF65-F5344CB8AC3E}">
        <p14:creationId xmlns:p14="http://schemas.microsoft.com/office/powerpoint/2010/main" val="35273896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655B8-1112-4B90-9AB8-8A412DB3BBAC}" type="datetimeFigureOut">
              <a:rPr lang="en-US" smtClean="0"/>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11D2-D6CB-4920-B388-CFD9681CD78A}" type="slidenum">
              <a:rPr lang="en-US" smtClean="0"/>
              <a:t>‹#›</a:t>
            </a:fld>
            <a:endParaRPr lang="en-US"/>
          </a:p>
        </p:txBody>
      </p:sp>
    </p:spTree>
    <p:extLst>
      <p:ext uri="{BB962C8B-B14F-4D97-AF65-F5344CB8AC3E}">
        <p14:creationId xmlns:p14="http://schemas.microsoft.com/office/powerpoint/2010/main" val="1865066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53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988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308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8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3798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085662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402676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7583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82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2534536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89867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t>6/7/2022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247870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43038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1914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824860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725428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90026-D29B-43B9-92DC-1589687E8DA4}" type="datetime1">
              <a:rPr lang="en-US" smtClean="0"/>
              <a:t>6/7/2022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79138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87264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EE02-C46C-4562-9F79-570D88F5A4CC}" type="datetime1">
              <a:rPr lang="en-US" smtClean="0"/>
              <a:t>6/7/2022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515451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25807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98132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t>6/7/2022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168113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95474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158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8112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49939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90026-D29B-43B9-92DC-1589687E8DA4}" type="datetime1">
              <a:rPr lang="en-US" smtClean="0"/>
              <a:t>6/7/2022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96803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EE02-C46C-4562-9F79-570D88F5A4CC}" type="datetime1">
              <a:rPr lang="en-US" smtClean="0"/>
              <a:t>6/7/2022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53615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t>6/7/2022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t>‹#›</a:t>
            </a:fld>
            <a:endParaRPr lang="en-US"/>
          </a:p>
        </p:txBody>
      </p:sp>
    </p:spTree>
    <p:extLst>
      <p:ext uri="{BB962C8B-B14F-4D97-AF65-F5344CB8AC3E}">
        <p14:creationId xmlns:p14="http://schemas.microsoft.com/office/powerpoint/2010/main" val="91218126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t>6/7/2022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t>‹#›</a:t>
            </a:fld>
            <a:endParaRPr lang="en-US"/>
          </a:p>
        </p:txBody>
      </p:sp>
    </p:spTree>
    <p:extLst>
      <p:ext uri="{BB962C8B-B14F-4D97-AF65-F5344CB8AC3E}">
        <p14:creationId xmlns:p14="http://schemas.microsoft.com/office/powerpoint/2010/main" val="154003595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5.wdp"/><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07/relationships/hdphoto" Target="../media/hdphoto4.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11.png"/><Relationship Id="rId4"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15</a:t>
            </a: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Pigeonhole Principle</a:t>
            </a:r>
          </a:p>
        </p:txBody>
      </p:sp>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Rockwell Condensed" panose="02060603050405020104"/>
                <a:ea typeface="+mn-ea"/>
                <a:cs typeface="+mn-cs"/>
              </a:rPr>
              <a:t>15</a:t>
            </a:r>
          </a:p>
        </p:txBody>
      </p:sp>
    </p:spTree>
    <p:extLst>
      <p:ext uri="{BB962C8B-B14F-4D97-AF65-F5344CB8AC3E}">
        <p14:creationId xmlns:p14="http://schemas.microsoft.com/office/powerpoint/2010/main" val="11228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57086" y="2192626"/>
            <a:ext cx="9601200" cy="2101272"/>
          </a:xfrm>
          <a:prstGeom prst="rect">
            <a:avLst/>
          </a:prstGeom>
        </p:spPr>
      </p:pic>
      <p:pic>
        <p:nvPicPr>
          <p:cNvPr id="5" name="Picture 4"/>
          <p:cNvPicPr>
            <a:picLocks noChangeAspect="1"/>
          </p:cNvPicPr>
          <p:nvPr/>
        </p:nvPicPr>
        <p:blipFill>
          <a:blip r:embed="rId3"/>
          <a:stretch>
            <a:fillRect/>
          </a:stretch>
        </p:blipFill>
        <p:spPr>
          <a:xfrm>
            <a:off x="1357086" y="4353934"/>
            <a:ext cx="9029700" cy="2352675"/>
          </a:xfrm>
          <a:prstGeom prst="rect">
            <a:avLst/>
          </a:prstGeom>
        </p:spPr>
      </p:pic>
      <p:sp>
        <p:nvSpPr>
          <p:cNvPr id="7" name="Title 1">
            <a:extLst>
              <a:ext uri="{FF2B5EF4-FFF2-40B4-BE49-F238E27FC236}">
                <a16:creationId xmlns:a16="http://schemas.microsoft.com/office/drawing/2014/main" id="{9C5793BD-BCC6-01FC-9F6E-5964AE6499EE}"/>
              </a:ext>
            </a:extLst>
          </p:cNvPr>
          <p:cNvSpPr>
            <a:spLocks noGrp="1"/>
          </p:cNvSpPr>
          <p:nvPr>
            <p:ph type="title"/>
          </p:nvPr>
        </p:nvSpPr>
        <p:spPr>
          <a:xfrm>
            <a:off x="1069848" y="484632"/>
            <a:ext cx="10058400" cy="1609344"/>
          </a:xfrm>
        </p:spPr>
        <p:txBody>
          <a:bodyPr/>
          <a:lstStyle/>
          <a:p>
            <a:r>
              <a:rPr lang="en-US" dirty="0">
                <a:latin typeface="Times New Roman" panose="02020603050405020304" pitchFamily="18" charset="0"/>
                <a:cs typeface="Times New Roman" panose="02020603050405020304" pitchFamily="18" charset="0"/>
              </a:rPr>
              <a:t>Pigeonhole Principle</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EXAMPLE:</a:t>
            </a:r>
            <a:endParaRPr lang="en-US" dirty="0"/>
          </a:p>
        </p:txBody>
      </p:sp>
    </p:spTree>
    <p:extLst>
      <p:ext uri="{BB962C8B-B14F-4D97-AF65-F5344CB8AC3E}">
        <p14:creationId xmlns:p14="http://schemas.microsoft.com/office/powerpoint/2010/main" val="66413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Generalized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Pigeonhole Principle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1311" y="2093976"/>
                <a:ext cx="9601200" cy="4241800"/>
              </a:xfrm>
            </p:spPr>
            <p:txBody>
              <a:bodyPr>
                <a:normAutofit/>
              </a:bodyPr>
              <a:lstStyle/>
              <a:p>
                <a:r>
                  <a:rPr lang="en-US" sz="2400" dirty="0">
                    <a:latin typeface="Garamond" panose="02020404030301010803" pitchFamily="18" charset="0"/>
                  </a:rPr>
                  <a:t>Given </a:t>
                </a:r>
                <a:r>
                  <a:rPr lang="en-US" sz="2400" b="1" dirty="0">
                    <a:solidFill>
                      <a:srgbClr val="FF0000"/>
                    </a:solidFill>
                    <a:latin typeface="Garamond" panose="02020404030301010803" pitchFamily="18" charset="0"/>
                  </a:rPr>
                  <a:t>m</a:t>
                </a:r>
                <a:r>
                  <a:rPr lang="en-US" sz="2400" dirty="0">
                    <a:latin typeface="Garamond" panose="02020404030301010803" pitchFamily="18" charset="0"/>
                  </a:rPr>
                  <a:t> items and </a:t>
                </a:r>
                <a:r>
                  <a:rPr lang="en-US" sz="2400" b="1" dirty="0">
                    <a:solidFill>
                      <a:srgbClr val="FF0000"/>
                    </a:solidFill>
                    <a:latin typeface="Garamond" panose="02020404030301010803" pitchFamily="18" charset="0"/>
                  </a:rPr>
                  <a:t>n</a:t>
                </a:r>
                <a:r>
                  <a:rPr lang="en-US" sz="2400" dirty="0">
                    <a:latin typeface="Garamond" panose="02020404030301010803" pitchFamily="18" charset="0"/>
                  </a:rPr>
                  <a:t> containers, if </a:t>
                </a:r>
                <a:r>
                  <a:rPr lang="en-US" sz="2400" b="1" dirty="0">
                    <a:solidFill>
                      <a:srgbClr val="FF0000"/>
                    </a:solidFill>
                    <a:latin typeface="Garamond" panose="02020404030301010803" pitchFamily="18" charset="0"/>
                  </a:rPr>
                  <a:t>m&gt;n</a:t>
                </a:r>
                <a:r>
                  <a:rPr lang="en-US" sz="2400" dirty="0">
                    <a:latin typeface="Garamond" panose="02020404030301010803" pitchFamily="18" charset="0"/>
                  </a:rPr>
                  <a:t>, there is at least one container with </a:t>
                </a:r>
                <a14:m>
                  <m:oMath xmlns:m="http://schemas.openxmlformats.org/officeDocument/2006/math">
                    <m:d>
                      <m:dPr>
                        <m:begChr m:val="⌈"/>
                        <m:endChr m:val="⌉"/>
                        <m:ctrlPr>
                          <a:rPr lang="en-US" sz="2400" b="1" i="1" dirty="0">
                            <a:solidFill>
                              <a:srgbClr val="FF0000"/>
                            </a:solidFill>
                            <a:latin typeface="Cambria Math" panose="02040503050406030204" pitchFamily="18" charset="0"/>
                          </a:rPr>
                        </m:ctrlPr>
                      </m:dPr>
                      <m:e>
                        <m:r>
                          <a:rPr lang="en-US" sz="2400" b="1" dirty="0">
                            <a:solidFill>
                              <a:srgbClr val="FF0000"/>
                            </a:solidFill>
                            <a:latin typeface="Cambria Math" panose="02040503050406030204" pitchFamily="18" charset="0"/>
                          </a:rPr>
                          <m:t>𝑚</m:t>
                        </m:r>
                        <m:r>
                          <a:rPr lang="en-US" sz="2400" b="1" dirty="0">
                            <a:solidFill>
                              <a:srgbClr val="FF0000"/>
                            </a:solidFill>
                            <a:latin typeface="Cambria Math" panose="02040503050406030204" pitchFamily="18" charset="0"/>
                          </a:rPr>
                          <m:t>/</m:t>
                        </m:r>
                        <m:r>
                          <a:rPr lang="en-US" sz="2400" b="1" dirty="0">
                            <a:solidFill>
                              <a:srgbClr val="FF0000"/>
                            </a:solidFill>
                            <a:latin typeface="Cambria Math" panose="02040503050406030204" pitchFamily="18" charset="0"/>
                          </a:rPr>
                          <m:t>𝑛</m:t>
                        </m:r>
                      </m:e>
                    </m:d>
                  </m:oMath>
                </a14:m>
                <a:r>
                  <a:rPr lang="en-US" sz="2400" dirty="0">
                    <a:latin typeface="Garamond" panose="02020404030301010803" pitchFamily="18" charset="0"/>
                  </a:rPr>
                  <a:t> items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1311" y="2093976"/>
                <a:ext cx="9601200" cy="4241800"/>
              </a:xfrm>
              <a:blipFill>
                <a:blip r:embed="rId2"/>
                <a:stretch>
                  <a:fillRect l="-571" t="-1871"/>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t="5122"/>
          <a:stretch/>
        </p:blipFill>
        <p:spPr>
          <a:xfrm>
            <a:off x="1121311" y="2824844"/>
            <a:ext cx="10653322" cy="3278414"/>
          </a:xfrm>
          <a:prstGeom prst="rect">
            <a:avLst/>
          </a:prstGeom>
        </p:spPr>
      </p:pic>
    </p:spTree>
    <p:extLst>
      <p:ext uri="{BB962C8B-B14F-4D97-AF65-F5344CB8AC3E}">
        <p14:creationId xmlns:p14="http://schemas.microsoft.com/office/powerpoint/2010/main" val="88213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F0B64A-4D8A-AA9D-CC7A-1EC4476FC011}"/>
              </a:ext>
            </a:extLst>
          </p:cNvPr>
          <p:cNvPicPr>
            <a:picLocks noChangeAspect="1"/>
          </p:cNvPicPr>
          <p:nvPr/>
        </p:nvPicPr>
        <p:blipFill rotWithShape="1">
          <a:blip r:embed="rId2"/>
          <a:srcRect t="5122"/>
          <a:stretch/>
        </p:blipFill>
        <p:spPr>
          <a:xfrm>
            <a:off x="1229505" y="3579586"/>
            <a:ext cx="10653322" cy="3278414"/>
          </a:xfrm>
          <a:prstGeom prst="rect">
            <a:avLst/>
          </a:prstGeom>
        </p:spPr>
      </p:pic>
      <p:pic>
        <p:nvPicPr>
          <p:cNvPr id="6" name="Picture 5">
            <a:extLst>
              <a:ext uri="{FF2B5EF4-FFF2-40B4-BE49-F238E27FC236}">
                <a16:creationId xmlns:a16="http://schemas.microsoft.com/office/drawing/2014/main" id="{379489C1-30F9-BC40-D91C-A40600FAEDC0}"/>
              </a:ext>
            </a:extLst>
          </p:cNvPr>
          <p:cNvPicPr>
            <a:picLocks noChangeAspect="1"/>
          </p:cNvPicPr>
          <p:nvPr/>
        </p:nvPicPr>
        <p:blipFill>
          <a:blip r:embed="rId3"/>
          <a:stretch>
            <a:fillRect/>
          </a:stretch>
        </p:blipFill>
        <p:spPr>
          <a:xfrm>
            <a:off x="1069848" y="2093975"/>
            <a:ext cx="10653322" cy="1300827"/>
          </a:xfrm>
          <a:prstGeom prst="rect">
            <a:avLst/>
          </a:prstGeom>
        </p:spPr>
      </p:pic>
      <p:sp>
        <p:nvSpPr>
          <p:cNvPr id="9" name="Title 1">
            <a:extLst>
              <a:ext uri="{FF2B5EF4-FFF2-40B4-BE49-F238E27FC236}">
                <a16:creationId xmlns:a16="http://schemas.microsoft.com/office/drawing/2014/main" id="{E57E7997-6064-E898-E7B0-BA0C7D46BDD3}"/>
              </a:ext>
            </a:extLst>
          </p:cNvPr>
          <p:cNvSpPr>
            <a:spLocks noGrp="1"/>
          </p:cNvSpPr>
          <p:nvPr>
            <p:ph type="title"/>
          </p:nvPr>
        </p:nvSpPr>
        <p:spPr>
          <a:xfrm>
            <a:off x="1069848" y="484632"/>
            <a:ext cx="10058400" cy="1609344"/>
          </a:xfrm>
        </p:spPr>
        <p:txBody>
          <a:bodyPr/>
          <a:lstStyle/>
          <a:p>
            <a:r>
              <a:rPr lang="en-US" sz="3200" dirty="0">
                <a:latin typeface="Times New Roman" panose="02020603050405020304" pitchFamily="18" charset="0"/>
                <a:cs typeface="Times New Roman" panose="02020603050405020304" pitchFamily="18" charset="0"/>
              </a:rPr>
              <a:t>Generalized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Pigeonhole Principle</a:t>
            </a:r>
          </a:p>
        </p:txBody>
      </p:sp>
    </p:spTree>
    <p:extLst>
      <p:ext uri="{BB962C8B-B14F-4D97-AF65-F5344CB8AC3E}">
        <p14:creationId xmlns:p14="http://schemas.microsoft.com/office/powerpoint/2010/main" val="357119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Suppose we have 10 containers, and we want to ensure that at least one of the container have more then 2 items in it. </a:t>
            </a:r>
            <a:r>
              <a:rPr lang="en-US" i="1" dirty="0">
                <a:latin typeface="Times New Roman" panose="02020603050405020304" pitchFamily="18" charset="0"/>
                <a:cs typeface="Times New Roman" panose="02020603050405020304" pitchFamily="18" charset="0"/>
              </a:rPr>
              <a:t>(before this we were talking about more then 1 item)</a:t>
            </a:r>
          </a:p>
          <a:p>
            <a:r>
              <a:rPr lang="en-US" sz="3200" dirty="0">
                <a:latin typeface="Times New Roman" panose="02020603050405020304" pitchFamily="18" charset="0"/>
                <a:cs typeface="Times New Roman" panose="02020603050405020304" pitchFamily="18" charset="0"/>
              </a:rPr>
              <a:t>So, if we take 20 items and place them equally then 10 containers will be filled. However, if we have 21 items, only then 21</a:t>
            </a:r>
            <a:r>
              <a:rPr lang="en-US" sz="3200" baseline="30000" dirty="0">
                <a:latin typeface="Times New Roman" panose="02020603050405020304" pitchFamily="18" charset="0"/>
                <a:cs typeface="Times New Roman" panose="02020603050405020304" pitchFamily="18" charset="0"/>
              </a:rPr>
              <a:t>st</a:t>
            </a:r>
            <a:r>
              <a:rPr lang="en-US" sz="3200" dirty="0">
                <a:latin typeface="Times New Roman" panose="02020603050405020304" pitchFamily="18" charset="0"/>
                <a:cs typeface="Times New Roman" panose="02020603050405020304" pitchFamily="18" charset="0"/>
              </a:rPr>
              <a:t> item will have to be placed within the container that already contains 2 items. </a:t>
            </a:r>
          </a:p>
          <a:p>
            <a:r>
              <a:rPr lang="en-US" i="1" dirty="0">
                <a:latin typeface="Times New Roman" panose="02020603050405020304" pitchFamily="18" charset="0"/>
                <a:cs typeface="Times New Roman" panose="02020603050405020304" pitchFamily="18" charset="0"/>
              </a:rPr>
              <a:t>If you want to place more then 3 items in a container (and there are 10 containers in total) then there should be at least 31 items in total. </a:t>
            </a:r>
          </a:p>
        </p:txBody>
      </p:sp>
      <p:sp>
        <p:nvSpPr>
          <p:cNvPr id="6" name="Title 1">
            <a:extLst>
              <a:ext uri="{FF2B5EF4-FFF2-40B4-BE49-F238E27FC236}">
                <a16:creationId xmlns:a16="http://schemas.microsoft.com/office/drawing/2014/main" id="{477CA974-AE29-7CBD-75B2-2973AA2AE56C}"/>
              </a:ext>
            </a:extLst>
          </p:cNvPr>
          <p:cNvSpPr>
            <a:spLocks noGrp="1"/>
          </p:cNvSpPr>
          <p:nvPr>
            <p:ph type="title"/>
          </p:nvPr>
        </p:nvSpPr>
        <p:spPr>
          <a:xfrm>
            <a:off x="1069848" y="484632"/>
            <a:ext cx="10058400" cy="1609344"/>
          </a:xfrm>
        </p:spPr>
        <p:txBody>
          <a:bodyPr/>
          <a:lstStyle/>
          <a:p>
            <a:r>
              <a:rPr lang="en-US" sz="3200" dirty="0">
                <a:latin typeface="Times New Roman" panose="02020603050405020304" pitchFamily="18" charset="0"/>
                <a:cs typeface="Times New Roman" panose="02020603050405020304" pitchFamily="18" charset="0"/>
              </a:rPr>
              <a:t>Generalized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Pigeonhole Principle</a:t>
            </a:r>
          </a:p>
        </p:txBody>
      </p:sp>
    </p:spTree>
    <p:extLst>
      <p:ext uri="{BB962C8B-B14F-4D97-AF65-F5344CB8AC3E}">
        <p14:creationId xmlns:p14="http://schemas.microsoft.com/office/powerpoint/2010/main" val="167427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222248" y="2246376"/>
                <a:ext cx="5323695" cy="4524315"/>
              </a:xfrm>
              <a:prstGeom prst="rect">
                <a:avLst/>
              </a:prstGeom>
            </p:spPr>
            <p:txBody>
              <a:bodyPr wrap="square">
                <a:spAutoFit/>
              </a:bodyPr>
              <a:lstStyle/>
              <a:p>
                <a:r>
                  <a:rPr lang="en-US" sz="2400" b="1" u="sng" dirty="0">
                    <a:latin typeface="Garamond" panose="02020404030301010803" pitchFamily="18" charset="0"/>
                    <a:cs typeface="Times New Roman" panose="02020603050405020304" pitchFamily="18" charset="0"/>
                  </a:rPr>
                  <a:t>Example : </a:t>
                </a:r>
                <a:r>
                  <a:rPr lang="en-US" sz="2400" dirty="0">
                    <a:latin typeface="Garamond" panose="02020404030301010803" pitchFamily="18" charset="0"/>
                    <a:cs typeface="Times New Roman" panose="02020603050405020304" pitchFamily="18" charset="0"/>
                  </a:rPr>
                  <a:t>Suppose a laundry bag contains many red, white, and blue socks. Find the minimum number of socks that one needs to choose in order to get two pairs (four socks) of the same color.</a:t>
                </a:r>
              </a:p>
              <a:p>
                <a:r>
                  <a:rPr lang="en-US" sz="2400" b="1" u="sng" dirty="0">
                    <a:latin typeface="Garamond" panose="02020404030301010803" pitchFamily="18" charset="0"/>
                    <a:cs typeface="Times New Roman" panose="02020603050405020304" pitchFamily="18" charset="0"/>
                  </a:rPr>
                  <a:t>Solution</a:t>
                </a:r>
              </a:p>
              <a:p>
                <a:r>
                  <a:rPr lang="en-US" sz="2400" b="1" dirty="0">
                    <a:latin typeface="Garamond" panose="02020404030301010803" pitchFamily="18" charset="0"/>
                    <a:cs typeface="Times New Roman" panose="02020603050405020304" pitchFamily="18" charset="0"/>
                  </a:rPr>
                  <a:t>Pigeons: 	        </a:t>
                </a:r>
                <a14:m>
                  <m:oMath xmlns:m="http://schemas.openxmlformats.org/officeDocument/2006/math">
                    <m:r>
                      <a:rPr lang="en-US" sz="2400" i="1" dirty="0">
                        <a:latin typeface="Cambria Math" panose="02040503050406030204" pitchFamily="18" charset="0"/>
                      </a:rPr>
                      <m:t>𝑁</m:t>
                    </m:r>
                  </m:oMath>
                </a14:m>
                <a:r>
                  <a:rPr lang="en-US" sz="2400" dirty="0">
                    <a:latin typeface="Garamond" panose="02020404030301010803" pitchFamily="18" charset="0"/>
                    <a:cs typeface="Times New Roman" panose="02020603050405020304" pitchFamily="18" charset="0"/>
                  </a:rPr>
                  <a:t> = ?</a:t>
                </a:r>
              </a:p>
              <a:p>
                <a:r>
                  <a:rPr lang="en-US" sz="2400" b="1" dirty="0">
                    <a:latin typeface="Garamond" panose="02020404030301010803" pitchFamily="18" charset="0"/>
                    <a:cs typeface="Times New Roman" panose="02020603050405020304" pitchFamily="18" charset="0"/>
                  </a:rPr>
                  <a:t>Pigeonholes :  </a:t>
                </a:r>
                <a14:m>
                  <m:oMath xmlns:m="http://schemas.openxmlformats.org/officeDocument/2006/math">
                    <m:r>
                      <a:rPr lang="en-US" sz="2400" i="1" dirty="0">
                        <a:latin typeface="Cambria Math" panose="02040503050406030204" pitchFamily="18" charset="0"/>
                      </a:rPr>
                      <m:t>𝑘</m:t>
                    </m:r>
                  </m:oMath>
                </a14:m>
                <a:r>
                  <a:rPr lang="en-US" sz="2400" dirty="0">
                    <a:latin typeface="Garamond" panose="02020404030301010803" pitchFamily="18" charset="0"/>
                    <a:cs typeface="Times New Roman" panose="02020603050405020304" pitchFamily="18" charset="0"/>
                  </a:rPr>
                  <a:t> = 3 ( Red, White &amp; Blue)</a:t>
                </a:r>
              </a:p>
              <a:p>
                <a14:m>
                  <m:oMath xmlns:m="http://schemas.openxmlformats.org/officeDocument/2006/math">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𝑁</m:t>
                        </m:r>
                        <m:r>
                          <a:rPr lang="en-US" sz="2400" i="1" dirty="0">
                            <a:latin typeface="Cambria Math" panose="02040503050406030204" pitchFamily="18" charset="0"/>
                          </a:rPr>
                          <m:t>/</m:t>
                        </m:r>
                        <m:r>
                          <a:rPr lang="en-US" sz="2400" i="1" dirty="0">
                            <a:latin typeface="Cambria Math" panose="02040503050406030204" pitchFamily="18" charset="0"/>
                          </a:rPr>
                          <m:t>𝑘</m:t>
                        </m:r>
                      </m:e>
                    </m:d>
                  </m:oMath>
                </a14:m>
                <a:r>
                  <a:rPr lang="en-US" sz="2400" dirty="0">
                    <a:latin typeface="Garamond" panose="02020404030301010803" pitchFamily="18" charset="0"/>
                    <a:cs typeface="Times New Roman" panose="02020603050405020304" pitchFamily="18" charset="0"/>
                  </a:rPr>
                  <a:t>  = 4</a:t>
                </a:r>
              </a:p>
              <a:p>
                <a14:m>
                  <m:oMath xmlns:m="http://schemas.openxmlformats.org/officeDocument/2006/math">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𝑁</m:t>
                        </m:r>
                        <m:r>
                          <a:rPr lang="en-US" sz="2400" i="1" dirty="0">
                            <a:latin typeface="Cambria Math" panose="02040503050406030204" pitchFamily="18" charset="0"/>
                          </a:rPr>
                          <m:t>/3</m:t>
                        </m:r>
                      </m:e>
                    </m:d>
                  </m:oMath>
                </a14:m>
                <a:r>
                  <a:rPr lang="en-US" sz="2400" dirty="0">
                    <a:latin typeface="Garamond" panose="02020404030301010803" pitchFamily="18" charset="0"/>
                    <a:cs typeface="Times New Roman" panose="02020603050405020304" pitchFamily="18" charset="0"/>
                  </a:rPr>
                  <a:t>  = 4</a:t>
                </a:r>
              </a:p>
              <a:p>
                <a14:m>
                  <m:oMath xmlns:m="http://schemas.openxmlformats.org/officeDocument/2006/math">
                    <m:r>
                      <a:rPr lang="en-US" sz="2400" i="1" dirty="0">
                        <a:latin typeface="Cambria Math" panose="02040503050406030204" pitchFamily="18" charset="0"/>
                      </a:rPr>
                      <m:t>𝑁</m:t>
                    </m:r>
                  </m:oMath>
                </a14:m>
                <a:r>
                  <a:rPr lang="en-US" sz="2400" dirty="0">
                    <a:latin typeface="Garamond" panose="02020404030301010803" pitchFamily="18" charset="0"/>
                    <a:cs typeface="Times New Roman" panose="02020603050405020304" pitchFamily="18" charset="0"/>
                  </a:rPr>
                  <a:t>= 3 ⋅ 3 +1</a:t>
                </a:r>
              </a:p>
              <a:p>
                <a:r>
                  <a:rPr lang="en-US" sz="2400" dirty="0">
                    <a:latin typeface="Garamond" panose="02020404030301010803" pitchFamily="18" charset="0"/>
                    <a:cs typeface="Times New Roman" panose="02020603050405020304" pitchFamily="18" charset="0"/>
                  </a:rPr>
                  <a:t>   = 10</a:t>
                </a:r>
              </a:p>
            </p:txBody>
          </p:sp>
        </mc:Choice>
        <mc:Fallback xmlns="">
          <p:sp>
            <p:nvSpPr>
              <p:cNvPr id="4" name="Rectangle 3"/>
              <p:cNvSpPr>
                <a:spLocks noRot="1" noChangeAspect="1" noMove="1" noResize="1" noEditPoints="1" noAdjustHandles="1" noChangeArrowheads="1" noChangeShapeType="1" noTextEdit="1"/>
              </p:cNvSpPr>
              <p:nvPr/>
            </p:nvSpPr>
            <p:spPr>
              <a:xfrm>
                <a:off x="1222248" y="2246376"/>
                <a:ext cx="5323695" cy="4524315"/>
              </a:xfrm>
              <a:prstGeom prst="rect">
                <a:avLst/>
              </a:prstGeom>
              <a:blipFill>
                <a:blip r:embed="rId2"/>
                <a:stretch>
                  <a:fillRect l="-1833" t="-1078" r="-2635" b="-2022"/>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4FEB7168-B34C-962E-0268-2C8BA2EF8813}"/>
              </a:ext>
            </a:extLst>
          </p:cNvPr>
          <p:cNvSpPr txBox="1">
            <a:spLocks/>
          </p:cNvSpPr>
          <p:nvPr/>
        </p:nvSpPr>
        <p:spPr>
          <a:xfrm>
            <a:off x="1222248" y="6370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Generalized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Pigeonhole Principle</a:t>
            </a:r>
          </a:p>
        </p:txBody>
      </p:sp>
      <p:sp>
        <p:nvSpPr>
          <p:cNvPr id="11" name="Content Placeholder 2">
            <a:extLst>
              <a:ext uri="{FF2B5EF4-FFF2-40B4-BE49-F238E27FC236}">
                <a16:creationId xmlns:a16="http://schemas.microsoft.com/office/drawing/2014/main" id="{0CBA0387-5FD8-6347-DD6B-E5525DF6FA1A}"/>
              </a:ext>
            </a:extLst>
          </p:cNvPr>
          <p:cNvSpPr>
            <a:spLocks noGrp="1"/>
          </p:cNvSpPr>
          <p:nvPr>
            <p:ph idx="1"/>
          </p:nvPr>
        </p:nvSpPr>
        <p:spPr>
          <a:xfrm>
            <a:off x="6930571" y="2246376"/>
            <a:ext cx="4350077" cy="4050792"/>
          </a:xfrm>
        </p:spPr>
        <p:txBody>
          <a:bodyPr>
            <a:normAutofit/>
          </a:bodyPr>
          <a:lstStyle/>
          <a:p>
            <a:pPr marL="0" indent="0">
              <a:buNone/>
            </a:pPr>
            <a:r>
              <a:rPr lang="en-US" sz="2400" b="1" u="sng" dirty="0">
                <a:latin typeface="Garamond" panose="02020404030301010803" pitchFamily="18" charset="0"/>
                <a:cs typeface="Times New Roman" panose="02020603050405020304" pitchFamily="18" charset="0"/>
              </a:rPr>
              <a:t>Example</a:t>
            </a:r>
            <a:r>
              <a:rPr lang="en-US" sz="2400" b="1" dirty="0">
                <a:latin typeface="Garamond" panose="02020404030301010803" pitchFamily="18" charset="0"/>
                <a:cs typeface="Times New Roman" panose="02020603050405020304" pitchFamily="18" charset="0"/>
              </a:rPr>
              <a:t>: </a:t>
            </a:r>
            <a:r>
              <a:rPr lang="en-US" sz="2400" dirty="0">
                <a:latin typeface="Garamond" panose="02020404030301010803" pitchFamily="18" charset="0"/>
                <a:cs typeface="Times New Roman" panose="02020603050405020304" pitchFamily="18" charset="0"/>
              </a:rPr>
              <a:t>Among 100 people how many people are born in the same month ? </a:t>
            </a:r>
          </a:p>
          <a:p>
            <a:pPr marL="0" indent="0">
              <a:buNone/>
            </a:pPr>
            <a:endParaRPr lang="en-US" sz="2400" b="1" u="sng" dirty="0">
              <a:latin typeface="Garamond" panose="02020404030301010803" pitchFamily="18" charset="0"/>
              <a:cs typeface="Times New Roman" panose="02020603050405020304" pitchFamily="18" charset="0"/>
            </a:endParaRPr>
          </a:p>
          <a:p>
            <a:pPr marL="0" indent="0">
              <a:buNone/>
            </a:pPr>
            <a:r>
              <a:rPr lang="en-US" sz="2400" b="1" u="sng" dirty="0">
                <a:latin typeface="Garamond" panose="02020404030301010803" pitchFamily="18" charset="0"/>
                <a:cs typeface="Times New Roman" panose="02020603050405020304" pitchFamily="18" charset="0"/>
              </a:rPr>
              <a:t>Solution:</a:t>
            </a:r>
            <a:r>
              <a:rPr lang="en-US" sz="2400" b="1" dirty="0">
                <a:latin typeface="Garamond" panose="02020404030301010803" pitchFamily="18" charset="0"/>
                <a:cs typeface="Times New Roman" panose="02020603050405020304" pitchFamily="18" charset="0"/>
              </a:rPr>
              <a:t> </a:t>
            </a:r>
          </a:p>
          <a:p>
            <a:pPr marL="0" indent="0">
              <a:buNone/>
            </a:pPr>
            <a:r>
              <a:rPr lang="en-US" sz="2400" dirty="0">
                <a:latin typeface="Garamond" panose="02020404030301010803" pitchFamily="18" charset="0"/>
                <a:cs typeface="Times New Roman" panose="02020603050405020304" pitchFamily="18" charset="0"/>
              </a:rPr>
              <a:t>Among 100 people there are at least </a:t>
            </a:r>
          </a:p>
          <a:p>
            <a:pPr marL="0" indent="0">
              <a:buNone/>
            </a:pPr>
            <a:r>
              <a:rPr lang="en-US" sz="2400" dirty="0">
                <a:latin typeface="Garamond" panose="02020404030301010803" pitchFamily="18" charset="0"/>
                <a:cs typeface="Times New Roman" panose="02020603050405020304" pitchFamily="18" charset="0"/>
              </a:rPr>
              <a:t>⎡100/12⎤= ⎡8 + 1/3⎤= 9 </a:t>
            </a:r>
          </a:p>
          <a:p>
            <a:pPr marL="0" indent="0">
              <a:buNone/>
            </a:pPr>
            <a:r>
              <a:rPr lang="en-US" sz="2400" dirty="0">
                <a:latin typeface="Garamond" panose="02020404030301010803" pitchFamily="18" charset="0"/>
                <a:cs typeface="Times New Roman" panose="02020603050405020304" pitchFamily="18" charset="0"/>
              </a:rPr>
              <a:t>who were born in the same month.</a:t>
            </a:r>
          </a:p>
        </p:txBody>
      </p:sp>
    </p:spTree>
    <p:extLst>
      <p:ext uri="{BB962C8B-B14F-4D97-AF65-F5344CB8AC3E}">
        <p14:creationId xmlns:p14="http://schemas.microsoft.com/office/powerpoint/2010/main" val="11142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anim calcmode="lin" valueType="num">
                                      <p:cBhvr>
                                        <p:cTn id="3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fade">
                                      <p:cBhvr>
                                        <p:cTn id="44" dur="1000"/>
                                        <p:tgtEl>
                                          <p:spTgt spid="11">
                                            <p:txEl>
                                              <p:pRg st="0" end="0"/>
                                            </p:txEl>
                                          </p:spTgt>
                                        </p:tgtEl>
                                      </p:cBhvr>
                                    </p:animEffect>
                                    <p:anim calcmode="lin" valueType="num">
                                      <p:cBhvr>
                                        <p:cTn id="4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animEffect transition="in" filter="fade">
                                      <p:cBhvr>
                                        <p:cTn id="51" dur="1000"/>
                                        <p:tgtEl>
                                          <p:spTgt spid="11">
                                            <p:txEl>
                                              <p:pRg st="2" end="2"/>
                                            </p:txEl>
                                          </p:spTgt>
                                        </p:tgtEl>
                                      </p:cBhvr>
                                    </p:animEffect>
                                    <p:anim calcmode="lin" valueType="num">
                                      <p:cBhvr>
                                        <p:cTn id="5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xEl>
                                              <p:pRg st="3" end="3"/>
                                            </p:txEl>
                                          </p:spTgt>
                                        </p:tgtEl>
                                        <p:attrNameLst>
                                          <p:attrName>style.visibility</p:attrName>
                                        </p:attrNameLst>
                                      </p:cBhvr>
                                      <p:to>
                                        <p:strVal val="visible"/>
                                      </p:to>
                                    </p:set>
                                    <p:animEffect transition="in" filter="fade">
                                      <p:cBhvr>
                                        <p:cTn id="56" dur="1000"/>
                                        <p:tgtEl>
                                          <p:spTgt spid="11">
                                            <p:txEl>
                                              <p:pRg st="3" end="3"/>
                                            </p:txEl>
                                          </p:spTgt>
                                        </p:tgtEl>
                                      </p:cBhvr>
                                    </p:animEffect>
                                    <p:anim calcmode="lin" valueType="num">
                                      <p:cBhvr>
                                        <p:cTn id="57"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animEffect transition="in" filter="fade">
                                      <p:cBhvr>
                                        <p:cTn id="61" dur="1000"/>
                                        <p:tgtEl>
                                          <p:spTgt spid="11">
                                            <p:txEl>
                                              <p:pRg st="4" end="4"/>
                                            </p:txEl>
                                          </p:spTgt>
                                        </p:tgtEl>
                                      </p:cBhvr>
                                    </p:animEffect>
                                    <p:anim calcmode="lin" valueType="num">
                                      <p:cBhvr>
                                        <p:cTn id="6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
                                            <p:txEl>
                                              <p:pRg st="5" end="5"/>
                                            </p:txEl>
                                          </p:spTgt>
                                        </p:tgtEl>
                                        <p:attrNameLst>
                                          <p:attrName>style.visibility</p:attrName>
                                        </p:attrNameLst>
                                      </p:cBhvr>
                                      <p:to>
                                        <p:strVal val="visible"/>
                                      </p:to>
                                    </p:set>
                                    <p:animEffect transition="in" filter="fade">
                                      <p:cBhvr>
                                        <p:cTn id="66" dur="1000"/>
                                        <p:tgtEl>
                                          <p:spTgt spid="11">
                                            <p:txEl>
                                              <p:pRg st="5" end="5"/>
                                            </p:txEl>
                                          </p:spTgt>
                                        </p:tgtEl>
                                      </p:cBhvr>
                                    </p:animEffect>
                                    <p:anim calcmode="lin" valueType="num">
                                      <p:cBhvr>
                                        <p:cTn id="67"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ED69F0-82CA-6B9E-FB43-CF32347C8D0C}"/>
              </a:ext>
            </a:extLst>
          </p:cNvPr>
          <p:cNvPicPr>
            <a:picLocks noChangeAspect="1"/>
          </p:cNvPicPr>
          <p:nvPr/>
        </p:nvPicPr>
        <p:blipFill>
          <a:blip r:embed="rId3"/>
          <a:stretch>
            <a:fillRect/>
          </a:stretch>
        </p:blipFill>
        <p:spPr>
          <a:xfrm>
            <a:off x="1069848" y="2246995"/>
            <a:ext cx="10403192" cy="819149"/>
          </a:xfrm>
          <a:prstGeom prst="rect">
            <a:avLst/>
          </a:prstGeom>
        </p:spPr>
      </p:pic>
      <p:pic>
        <p:nvPicPr>
          <p:cNvPr id="9" name="Picture 8">
            <a:extLst>
              <a:ext uri="{FF2B5EF4-FFF2-40B4-BE49-F238E27FC236}">
                <a16:creationId xmlns:a16="http://schemas.microsoft.com/office/drawing/2014/main" id="{C43C03EC-FB2C-2F8C-1195-40C33B02A081}"/>
              </a:ext>
            </a:extLst>
          </p:cNvPr>
          <p:cNvPicPr>
            <a:picLocks noChangeAspect="1"/>
          </p:cNvPicPr>
          <p:nvPr/>
        </p:nvPicPr>
        <p:blipFill>
          <a:blip r:embed="rId4"/>
          <a:stretch>
            <a:fillRect/>
          </a:stretch>
        </p:blipFill>
        <p:spPr>
          <a:xfrm>
            <a:off x="1069848" y="3219163"/>
            <a:ext cx="10361694" cy="1665516"/>
          </a:xfrm>
          <a:prstGeom prst="rect">
            <a:avLst/>
          </a:prstGeom>
        </p:spPr>
      </p:pic>
      <p:sp>
        <p:nvSpPr>
          <p:cNvPr id="10" name="Title 1">
            <a:extLst>
              <a:ext uri="{FF2B5EF4-FFF2-40B4-BE49-F238E27FC236}">
                <a16:creationId xmlns:a16="http://schemas.microsoft.com/office/drawing/2014/main" id="{B34B5E46-0565-A2D9-6EDE-3C352CC0CE2D}"/>
              </a:ext>
            </a:extLst>
          </p:cNvPr>
          <p:cNvSpPr>
            <a:spLocks noGrp="1"/>
          </p:cNvSpPr>
          <p:nvPr>
            <p:ph type="title"/>
          </p:nvPr>
        </p:nvSpPr>
        <p:spPr>
          <a:xfrm>
            <a:off x="1069848" y="484632"/>
            <a:ext cx="10058400" cy="1609344"/>
          </a:xfrm>
        </p:spPr>
        <p:txBody>
          <a:bodyPr/>
          <a:lstStyle/>
          <a:p>
            <a:r>
              <a:rPr lang="en-US" sz="3200" dirty="0">
                <a:latin typeface="Times New Roman" panose="02020603050405020304" pitchFamily="18" charset="0"/>
                <a:cs typeface="Times New Roman" panose="02020603050405020304" pitchFamily="18" charset="0"/>
              </a:rPr>
              <a:t>Generalized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Pigeonhole Principle</a:t>
            </a:r>
          </a:p>
        </p:txBody>
      </p:sp>
    </p:spTree>
    <p:extLst>
      <p:ext uri="{BB962C8B-B14F-4D97-AF65-F5344CB8AC3E}">
        <p14:creationId xmlns:p14="http://schemas.microsoft.com/office/powerpoint/2010/main" val="208029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1456E85-BF41-74FC-1BEA-868EA650E787}"/>
              </a:ext>
            </a:extLst>
          </p:cNvPr>
          <p:cNvSpPr txBox="1">
            <a:spLocks/>
          </p:cNvSpPr>
          <p:nvPr/>
        </p:nvSpPr>
        <p:spPr>
          <a:xfrm>
            <a:off x="1066800" y="2350771"/>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800" dirty="0">
                <a:latin typeface="+mj-lt"/>
              </a:rPr>
              <a:t>How many cards must be selected from a standard deck of 52 cards to guarantee that at least three cards of the same suit are chosen?</a:t>
            </a:r>
            <a:endParaRPr lang="en-US" sz="3200" dirty="0">
              <a:latin typeface="+mj-lt"/>
            </a:endParaRPr>
          </a:p>
        </p:txBody>
      </p:sp>
      <p:pic>
        <p:nvPicPr>
          <p:cNvPr id="8" name="Picture 4" descr="Playing Card Frequencies">
            <a:extLst>
              <a:ext uri="{FF2B5EF4-FFF2-40B4-BE49-F238E27FC236}">
                <a16:creationId xmlns:a16="http://schemas.microsoft.com/office/drawing/2014/main" id="{F25212A8-BA85-9926-1BFD-BD657AD96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425" y="3158384"/>
            <a:ext cx="7216775" cy="29778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AB113F-BC78-FBE4-0358-3173D0C2B759}"/>
              </a:ext>
            </a:extLst>
          </p:cNvPr>
          <p:cNvSpPr txBox="1"/>
          <p:nvPr/>
        </p:nvSpPr>
        <p:spPr>
          <a:xfrm>
            <a:off x="1224870" y="3158384"/>
            <a:ext cx="2525486" cy="2031325"/>
          </a:xfrm>
          <a:prstGeom prst="rect">
            <a:avLst/>
          </a:prstGeom>
          <a:noFill/>
          <a:ln w="38100">
            <a:solidFill>
              <a:srgbClr val="92D050"/>
            </a:solidFill>
          </a:ln>
          <a:effectLst>
            <a:outerShdw blurRad="63500" sx="102000" sy="102000" algn="ctr" rotWithShape="0">
              <a:prstClr val="black">
                <a:alpha val="40000"/>
              </a:prstClr>
            </a:outerShdw>
          </a:effectLst>
        </p:spPr>
        <p:txBody>
          <a:bodyPr wrap="square">
            <a:spAutoFit/>
          </a:bodyPr>
          <a:lstStyle/>
          <a:p>
            <a:pPr algn="l"/>
            <a:r>
              <a:rPr lang="en-US" sz="1800" b="0" i="0" u="none" strike="noStrike" baseline="0" dirty="0">
                <a:solidFill>
                  <a:srgbClr val="002060"/>
                </a:solidFill>
                <a:latin typeface="Times New Roman" panose="02020603050405020304" pitchFamily="18" charset="0"/>
              </a:rPr>
              <a:t>A standard deck of 52</a:t>
            </a:r>
          </a:p>
          <a:p>
            <a:pPr algn="l"/>
            <a:r>
              <a:rPr lang="en-US" sz="1800" b="0" i="0" u="none" strike="noStrike" baseline="0" dirty="0">
                <a:solidFill>
                  <a:srgbClr val="002060"/>
                </a:solidFill>
                <a:latin typeface="Times New Roman" panose="02020603050405020304" pitchFamily="18" charset="0"/>
              </a:rPr>
              <a:t>cards has 13 kinds of</a:t>
            </a:r>
          </a:p>
          <a:p>
            <a:pPr algn="l"/>
            <a:r>
              <a:rPr lang="en-US" sz="1800" b="0" i="0" u="none" strike="noStrike" baseline="0" dirty="0">
                <a:solidFill>
                  <a:srgbClr val="002060"/>
                </a:solidFill>
                <a:latin typeface="Times New Roman" panose="02020603050405020304" pitchFamily="18" charset="0"/>
              </a:rPr>
              <a:t>cards, with four cards of</a:t>
            </a:r>
          </a:p>
          <a:p>
            <a:pPr algn="l"/>
            <a:r>
              <a:rPr lang="en-US" sz="1800" b="0" i="0" u="none" strike="noStrike" baseline="0" dirty="0">
                <a:solidFill>
                  <a:srgbClr val="002060"/>
                </a:solidFill>
                <a:latin typeface="Times New Roman" panose="02020603050405020304" pitchFamily="18" charset="0"/>
              </a:rPr>
              <a:t>each of kind, one in each</a:t>
            </a:r>
          </a:p>
          <a:p>
            <a:pPr algn="l"/>
            <a:r>
              <a:rPr lang="en-US" sz="1800" b="0" i="0" u="none" strike="noStrike" baseline="0" dirty="0">
                <a:solidFill>
                  <a:srgbClr val="002060"/>
                </a:solidFill>
                <a:latin typeface="Times New Roman" panose="02020603050405020304" pitchFamily="18" charset="0"/>
              </a:rPr>
              <a:t>of the four suits, hearts,</a:t>
            </a:r>
          </a:p>
          <a:p>
            <a:pPr algn="l"/>
            <a:r>
              <a:rPr lang="en-US" sz="1800" b="0" i="0" u="none" strike="noStrike" baseline="0" dirty="0">
                <a:solidFill>
                  <a:srgbClr val="002060"/>
                </a:solidFill>
                <a:latin typeface="Times New Roman" panose="02020603050405020304" pitchFamily="18" charset="0"/>
              </a:rPr>
              <a:t>diamonds, spades, and</a:t>
            </a:r>
          </a:p>
          <a:p>
            <a:pPr algn="l"/>
            <a:r>
              <a:rPr lang="en-US" sz="1800" b="0" i="0" u="none" strike="noStrike" baseline="0" dirty="0">
                <a:solidFill>
                  <a:srgbClr val="002060"/>
                </a:solidFill>
                <a:latin typeface="Times New Roman" panose="02020603050405020304" pitchFamily="18" charset="0"/>
              </a:rPr>
              <a:t>clubs.</a:t>
            </a:r>
            <a:endParaRPr lang="en-US" dirty="0">
              <a:solidFill>
                <a:srgbClr val="002060"/>
              </a:solidFill>
            </a:endParaRPr>
          </a:p>
        </p:txBody>
      </p:sp>
      <p:pic>
        <p:nvPicPr>
          <p:cNvPr id="11" name="Picture 10">
            <a:extLst>
              <a:ext uri="{FF2B5EF4-FFF2-40B4-BE49-F238E27FC236}">
                <a16:creationId xmlns:a16="http://schemas.microsoft.com/office/drawing/2014/main" id="{0FE26F49-27C5-597B-5945-BEA0B873D46E}"/>
              </a:ext>
            </a:extLst>
          </p:cNvPr>
          <p:cNvPicPr>
            <a:picLocks noChangeAspect="1"/>
          </p:cNvPicPr>
          <p:nvPr/>
        </p:nvPicPr>
        <p:blipFill rotWithShape="1">
          <a:blip r:embed="rId4"/>
          <a:srcRect l="61525" t="4498" r="16102" b="71535"/>
          <a:stretch/>
        </p:blipFill>
        <p:spPr>
          <a:xfrm>
            <a:off x="1309367" y="5287696"/>
            <a:ext cx="2356492" cy="1419251"/>
          </a:xfrm>
          <a:prstGeom prst="rect">
            <a:avLst/>
          </a:prstGeom>
        </p:spPr>
      </p:pic>
      <p:sp>
        <p:nvSpPr>
          <p:cNvPr id="12" name="Title 1">
            <a:extLst>
              <a:ext uri="{FF2B5EF4-FFF2-40B4-BE49-F238E27FC236}">
                <a16:creationId xmlns:a16="http://schemas.microsoft.com/office/drawing/2014/main" id="{A94B18AA-8D54-F0A7-058F-00ECDD8D9F39}"/>
              </a:ext>
            </a:extLst>
          </p:cNvPr>
          <p:cNvSpPr>
            <a:spLocks noGrp="1"/>
          </p:cNvSpPr>
          <p:nvPr>
            <p:ph type="title"/>
          </p:nvPr>
        </p:nvSpPr>
        <p:spPr>
          <a:xfrm>
            <a:off x="1069848" y="484632"/>
            <a:ext cx="10058400" cy="1609344"/>
          </a:xfrm>
        </p:spPr>
        <p:txBody>
          <a:bodyPr/>
          <a:lstStyle/>
          <a:p>
            <a:r>
              <a:rPr lang="en-US" sz="3200" dirty="0">
                <a:latin typeface="Times New Roman" panose="02020603050405020304" pitchFamily="18" charset="0"/>
                <a:cs typeface="Times New Roman" panose="02020603050405020304" pitchFamily="18" charset="0"/>
              </a:rPr>
              <a:t>Generalized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Pigeonhole Principle</a:t>
            </a:r>
          </a:p>
        </p:txBody>
      </p:sp>
    </p:spTree>
    <p:extLst>
      <p:ext uri="{BB962C8B-B14F-4D97-AF65-F5344CB8AC3E}">
        <p14:creationId xmlns:p14="http://schemas.microsoft.com/office/powerpoint/2010/main" val="318571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1456E85-BF41-74FC-1BEA-868EA650E787}"/>
              </a:ext>
            </a:extLst>
          </p:cNvPr>
          <p:cNvSpPr txBox="1">
            <a:spLocks/>
          </p:cNvSpPr>
          <p:nvPr/>
        </p:nvSpPr>
        <p:spPr>
          <a:xfrm>
            <a:off x="1066800" y="2350771"/>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800" dirty="0">
                <a:latin typeface="+mj-lt"/>
              </a:rPr>
              <a:t>How many cards must be selected from a standard deck of 52 cards to guarantee that at least three cards of the same suit are chosen?</a:t>
            </a:r>
            <a:endParaRPr lang="en-US" sz="3200" dirty="0">
              <a:latin typeface="+mj-lt"/>
            </a:endParaRPr>
          </a:p>
        </p:txBody>
      </p:sp>
      <p:sp>
        <p:nvSpPr>
          <p:cNvPr id="9" name="TextBox 8">
            <a:extLst>
              <a:ext uri="{FF2B5EF4-FFF2-40B4-BE49-F238E27FC236}">
                <a16:creationId xmlns:a16="http://schemas.microsoft.com/office/drawing/2014/main" id="{9679DDE6-CA83-1F53-857D-574FD62880E3}"/>
              </a:ext>
            </a:extLst>
          </p:cNvPr>
          <p:cNvSpPr txBox="1"/>
          <p:nvPr/>
        </p:nvSpPr>
        <p:spPr>
          <a:xfrm>
            <a:off x="1415142" y="3220275"/>
            <a:ext cx="9608456"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u="none" strike="noStrike" baseline="0" dirty="0"/>
              <a:t>Assume there are four boxes, one for each suit, </a:t>
            </a:r>
          </a:p>
          <a:p>
            <a:pPr marL="342900" indent="-342900" algn="l">
              <a:buFont typeface="Arial" panose="020B0604020202020204" pitchFamily="34" charset="0"/>
              <a:buChar char="•"/>
            </a:pPr>
            <a:r>
              <a:rPr lang="en-US" sz="2400" b="0" i="0" u="none" strike="noStrike" baseline="0" dirty="0"/>
              <a:t>Using the generalized pigeonhole principle, at least one box contains at least </a:t>
            </a:r>
            <a:r>
              <a:rPr lang="en-US" sz="2400" b="0" i="1" u="none" strike="noStrike" baseline="0" dirty="0"/>
              <a:t>N/</a:t>
            </a:r>
            <a:r>
              <a:rPr lang="en-US" sz="2400" b="0" i="0" u="none" strike="noStrike" baseline="0" dirty="0"/>
              <a:t>4 cards. </a:t>
            </a:r>
          </a:p>
          <a:p>
            <a:pPr marL="342900" indent="-342900" algn="l">
              <a:buFont typeface="Arial" panose="020B0604020202020204" pitchFamily="34" charset="0"/>
              <a:buChar char="•"/>
            </a:pPr>
            <a:r>
              <a:rPr lang="en-US" sz="2400" b="0" i="0" u="none" strike="noStrike" baseline="0" dirty="0"/>
              <a:t>At least three cards of one suit are selected if </a:t>
            </a:r>
            <a:r>
              <a:rPr lang="en-US" sz="2400" b="0" i="1" u="none" strike="noStrike" baseline="0" dirty="0"/>
              <a:t>N/</a:t>
            </a:r>
            <a:r>
              <a:rPr lang="en-US" sz="2400" b="0" i="0" u="none" strike="noStrike" baseline="0" dirty="0"/>
              <a:t>4 ≥ 3. </a:t>
            </a:r>
          </a:p>
          <a:p>
            <a:pPr marL="342900" indent="-342900" algn="l">
              <a:buFont typeface="Arial" panose="020B0604020202020204" pitchFamily="34" charset="0"/>
              <a:buChar char="•"/>
            </a:pPr>
            <a:r>
              <a:rPr lang="en-US" sz="2400" b="0" i="0" u="none" strike="noStrike" baseline="0" dirty="0"/>
              <a:t>The smallest integer </a:t>
            </a:r>
            <a:r>
              <a:rPr lang="en-US" sz="2400" b="0" i="1" u="none" strike="noStrike" baseline="0" dirty="0"/>
              <a:t>N </a:t>
            </a:r>
            <a:r>
              <a:rPr lang="en-US" sz="2400" b="0" i="0" u="none" strike="noStrike" baseline="0" dirty="0"/>
              <a:t>such that </a:t>
            </a:r>
            <a:r>
              <a:rPr lang="en-US" sz="2400" b="0" i="1" u="none" strike="noStrike" baseline="0" dirty="0"/>
              <a:t>N/</a:t>
            </a:r>
            <a:r>
              <a:rPr lang="en-US" sz="2400" b="0" i="0" u="none" strike="noStrike" baseline="0" dirty="0"/>
              <a:t>4 ≥ 3 is </a:t>
            </a:r>
            <a:r>
              <a:rPr lang="en-US" sz="2400" b="0" i="1" u="none" strike="noStrike" baseline="0" dirty="0"/>
              <a:t>N </a:t>
            </a:r>
            <a:r>
              <a:rPr lang="en-US" sz="2400" b="0" i="0" u="none" strike="noStrike" baseline="0" dirty="0"/>
              <a:t>= 4 · </a:t>
            </a:r>
            <a:r>
              <a:rPr lang="en-US" sz="2400" dirty="0"/>
              <a:t>2</a:t>
            </a:r>
            <a:r>
              <a:rPr lang="en-US" sz="2400" b="0" i="0" u="none" strike="noStrike" baseline="0" dirty="0"/>
              <a:t> + 1 = 9</a:t>
            </a:r>
            <a:endParaRPr lang="en-US" sz="2400" dirty="0"/>
          </a:p>
        </p:txBody>
      </p:sp>
      <p:sp>
        <p:nvSpPr>
          <p:cNvPr id="12" name="Title 1">
            <a:extLst>
              <a:ext uri="{FF2B5EF4-FFF2-40B4-BE49-F238E27FC236}">
                <a16:creationId xmlns:a16="http://schemas.microsoft.com/office/drawing/2014/main" id="{FFBC7949-8E5D-ECEF-A035-2064E77C53D3}"/>
              </a:ext>
            </a:extLst>
          </p:cNvPr>
          <p:cNvSpPr>
            <a:spLocks noGrp="1"/>
          </p:cNvSpPr>
          <p:nvPr>
            <p:ph type="title"/>
          </p:nvPr>
        </p:nvSpPr>
        <p:spPr>
          <a:xfrm>
            <a:off x="1069975" y="484188"/>
            <a:ext cx="10058400" cy="1609725"/>
          </a:xfrm>
        </p:spPr>
        <p:txBody>
          <a:bodyPr/>
          <a:lstStyle/>
          <a:p>
            <a:r>
              <a:rPr lang="en-US" sz="3200" dirty="0">
                <a:latin typeface="Times New Roman" panose="02020603050405020304" pitchFamily="18" charset="0"/>
                <a:cs typeface="Times New Roman" panose="02020603050405020304" pitchFamily="18" charset="0"/>
              </a:rPr>
              <a:t>Generalized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Pigeonhole Principle</a:t>
            </a:r>
          </a:p>
        </p:txBody>
      </p:sp>
      <p:pic>
        <p:nvPicPr>
          <p:cNvPr id="13" name="Picture 12">
            <a:extLst>
              <a:ext uri="{FF2B5EF4-FFF2-40B4-BE49-F238E27FC236}">
                <a16:creationId xmlns:a16="http://schemas.microsoft.com/office/drawing/2014/main" id="{009F1061-E335-FD94-B0C3-78018C0B4EB6}"/>
              </a:ext>
            </a:extLst>
          </p:cNvPr>
          <p:cNvPicPr>
            <a:picLocks noChangeAspect="1"/>
          </p:cNvPicPr>
          <p:nvPr/>
        </p:nvPicPr>
        <p:blipFill rotWithShape="1">
          <a:blip r:embed="rId3"/>
          <a:srcRect l="61525" t="4498" r="16102" b="71535"/>
          <a:stretch/>
        </p:blipFill>
        <p:spPr>
          <a:xfrm>
            <a:off x="1309367" y="5287696"/>
            <a:ext cx="2356492" cy="1419251"/>
          </a:xfrm>
          <a:prstGeom prst="rect">
            <a:avLst/>
          </a:prstGeom>
        </p:spPr>
      </p:pic>
    </p:spTree>
    <p:extLst>
      <p:ext uri="{BB962C8B-B14F-4D97-AF65-F5344CB8AC3E}">
        <p14:creationId xmlns:p14="http://schemas.microsoft.com/office/powerpoint/2010/main" val="412447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1000"/>
                                        <p:tgtEl>
                                          <p:spTgt spid="9">
                                            <p:txEl>
                                              <p:pRg st="3" end="3"/>
                                            </p:txEl>
                                          </p:spTgt>
                                        </p:tgtEl>
                                      </p:cBhvr>
                                    </p:animEffect>
                                    <p:anim calcmode="lin" valueType="num">
                                      <p:cBhvr>
                                        <p:cTn id="2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371600" y="1842587"/>
            <a:ext cx="9601200" cy="3581400"/>
          </a:xfrm>
        </p:spPr>
        <p:txBody>
          <a:bodyPr/>
          <a:lstStyle/>
          <a:p>
            <a:r>
              <a:rPr lang="en-US" sz="2800" dirty="0">
                <a:latin typeface="Garamond" panose="02020404030301010803" pitchFamily="18" charset="0"/>
                <a:cs typeface="Times New Roman" panose="02020603050405020304" pitchFamily="18" charset="0"/>
              </a:rPr>
              <a:t>The pigeonhole principle states that if </a:t>
            </a:r>
            <a:r>
              <a:rPr lang="en-US" sz="2800" b="1" dirty="0">
                <a:solidFill>
                  <a:srgbClr val="FF0000"/>
                </a:solidFill>
                <a:latin typeface="Garamond" panose="02020404030301010803" pitchFamily="18" charset="0"/>
                <a:cs typeface="Times New Roman" panose="02020603050405020304" pitchFamily="18" charset="0"/>
              </a:rPr>
              <a:t>n</a:t>
            </a:r>
            <a:r>
              <a:rPr lang="en-US" sz="2800" dirty="0">
                <a:solidFill>
                  <a:srgbClr val="FF0000"/>
                </a:solidFill>
                <a:latin typeface="Garamond" panose="02020404030301010803" pitchFamily="18" charset="0"/>
                <a:cs typeface="Times New Roman" panose="02020603050405020304" pitchFamily="18" charset="0"/>
              </a:rPr>
              <a:t> </a:t>
            </a:r>
            <a:r>
              <a:rPr lang="en-US" sz="2800" dirty="0">
                <a:latin typeface="Garamond" panose="02020404030301010803" pitchFamily="18" charset="0"/>
                <a:cs typeface="Times New Roman" panose="02020603050405020304" pitchFamily="18" charset="0"/>
              </a:rPr>
              <a:t>pigeons fly into </a:t>
            </a:r>
            <a:r>
              <a:rPr lang="en-US" sz="2800" b="1" dirty="0">
                <a:solidFill>
                  <a:srgbClr val="FF0000"/>
                </a:solidFill>
                <a:latin typeface="Garamond" panose="02020404030301010803" pitchFamily="18" charset="0"/>
                <a:cs typeface="Times New Roman" panose="02020603050405020304" pitchFamily="18" charset="0"/>
              </a:rPr>
              <a:t>m</a:t>
            </a:r>
            <a:r>
              <a:rPr lang="en-US" sz="2800" b="1" dirty="0">
                <a:latin typeface="Garamond" panose="02020404030301010803" pitchFamily="18" charset="0"/>
                <a:cs typeface="Times New Roman" panose="02020603050405020304" pitchFamily="18" charset="0"/>
              </a:rPr>
              <a:t> </a:t>
            </a:r>
            <a:r>
              <a:rPr lang="en-US" sz="2800" dirty="0">
                <a:latin typeface="Garamond" panose="02020404030301010803" pitchFamily="18" charset="0"/>
                <a:cs typeface="Times New Roman" panose="02020603050405020304" pitchFamily="18" charset="0"/>
              </a:rPr>
              <a:t>pigeonholes and </a:t>
            </a:r>
            <a:r>
              <a:rPr lang="en-US" sz="2800" b="1" dirty="0">
                <a:solidFill>
                  <a:srgbClr val="FF0000"/>
                </a:solidFill>
                <a:latin typeface="Garamond" panose="02020404030301010803" pitchFamily="18" charset="0"/>
                <a:cs typeface="Times New Roman" panose="02020603050405020304" pitchFamily="18" charset="0"/>
              </a:rPr>
              <a:t>n&gt;m</a:t>
            </a:r>
            <a:r>
              <a:rPr lang="en-US" sz="2800" dirty="0">
                <a:latin typeface="Garamond" panose="02020404030301010803" pitchFamily="18" charset="0"/>
                <a:cs typeface="Times New Roman" panose="02020603050405020304" pitchFamily="18" charset="0"/>
              </a:rPr>
              <a:t>, then at least one hole must contain two or more pigeons.</a:t>
            </a:r>
          </a:p>
          <a:p>
            <a:endParaRPr lang="en-US" dirty="0">
              <a:latin typeface="Garamond" panose="02020404030301010803" pitchFamily="18" charset="0"/>
              <a:cs typeface="Times New Roman" panose="02020603050405020304" pitchFamily="18" charset="0"/>
            </a:endParaRPr>
          </a:p>
        </p:txBody>
      </p:sp>
      <p:sp>
        <p:nvSpPr>
          <p:cNvPr id="2" name="Title 1"/>
          <p:cNvSpPr>
            <a:spLocks noGrp="1"/>
          </p:cNvSpPr>
          <p:nvPr>
            <p:ph type="title"/>
          </p:nvPr>
        </p:nvSpPr>
        <p:spPr>
          <a:xfrm>
            <a:off x="1066800" y="277226"/>
            <a:ext cx="10058400" cy="1609344"/>
          </a:xfrm>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6" name="Picture 5"/>
          <p:cNvPicPr>
            <a:picLocks noChangeAspect="1"/>
          </p:cNvPicPr>
          <p:nvPr/>
        </p:nvPicPr>
        <p:blipFill>
          <a:blip r:embed="rId2"/>
          <a:stretch>
            <a:fillRect/>
          </a:stretch>
        </p:blipFill>
        <p:spPr>
          <a:xfrm>
            <a:off x="1807028" y="3356061"/>
            <a:ext cx="9310915" cy="3224713"/>
          </a:xfrm>
          <a:prstGeom prst="rect">
            <a:avLst/>
          </a:prstGeom>
        </p:spPr>
      </p:pic>
    </p:spTree>
    <p:extLst>
      <p:ext uri="{BB962C8B-B14F-4D97-AF65-F5344CB8AC3E}">
        <p14:creationId xmlns:p14="http://schemas.microsoft.com/office/powerpoint/2010/main" val="61432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Pigeonhole Principle</a:t>
            </a:r>
          </a:p>
        </p:txBody>
      </p:sp>
      <p:pic>
        <p:nvPicPr>
          <p:cNvPr id="7" name="Picture 6">
            <a:extLst>
              <a:ext uri="{FF2B5EF4-FFF2-40B4-BE49-F238E27FC236}">
                <a16:creationId xmlns:a16="http://schemas.microsoft.com/office/drawing/2014/main" id="{15E465D1-379A-4ACA-FA22-4B42571DACA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389" t="7682" r="2332" b="15005"/>
          <a:stretch/>
        </p:blipFill>
        <p:spPr>
          <a:xfrm>
            <a:off x="1066799" y="1981200"/>
            <a:ext cx="10058400" cy="1447800"/>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689FD464-C23A-1925-C164-21B7A34B0F67}"/>
              </a:ext>
            </a:extLst>
          </p:cNvPr>
          <p:cNvPicPr>
            <a:picLocks noChangeAspect="1"/>
          </p:cNvPicPr>
          <p:nvPr/>
        </p:nvPicPr>
        <p:blipFill>
          <a:blip r:embed="rId4"/>
          <a:stretch>
            <a:fillRect/>
          </a:stretch>
        </p:blipFill>
        <p:spPr>
          <a:xfrm>
            <a:off x="1440541" y="3633287"/>
            <a:ext cx="9310915" cy="3224713"/>
          </a:xfrm>
          <a:prstGeom prst="rect">
            <a:avLst/>
          </a:prstGeom>
        </p:spPr>
      </p:pic>
    </p:spTree>
    <p:extLst>
      <p:ext uri="{BB962C8B-B14F-4D97-AF65-F5344CB8AC3E}">
        <p14:creationId xmlns:p14="http://schemas.microsoft.com/office/powerpoint/2010/main" val="302044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Pigeonhole Principle</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EXAMPLES: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828800"/>
            <a:ext cx="9601200" cy="4038600"/>
          </a:xfrm>
        </p:spPr>
        <p:txBody>
          <a:bodyPr>
            <a:normAutofit/>
          </a:bodyPr>
          <a:lstStyle/>
          <a:p>
            <a:pPr marL="514350" indent="-514350">
              <a:buFont typeface="+mj-lt"/>
              <a:buAutoNum type="arabicPeriod"/>
            </a:pPr>
            <a:r>
              <a:rPr lang="en-US" sz="3200" dirty="0">
                <a:latin typeface="Garamond" panose="02020404030301010803" pitchFamily="18" charset="0"/>
                <a:cs typeface="Times New Roman" panose="02020603050405020304" pitchFamily="18" charset="0"/>
              </a:rPr>
              <a:t>Among any group of 367 people, there must be at least two with the same birthday, because there are only 366 possible birthdays. </a:t>
            </a:r>
          </a:p>
          <a:p>
            <a:pPr marL="514350" indent="-514350">
              <a:buFont typeface="+mj-lt"/>
              <a:buAutoNum type="arabicPeriod"/>
            </a:pPr>
            <a:endParaRPr lang="en-US" sz="3200" dirty="0">
              <a:latin typeface="Garamond" panose="02020404030301010803" pitchFamily="18" charset="0"/>
              <a:cs typeface="Times New Roman" panose="02020603050405020304" pitchFamily="18" charset="0"/>
            </a:endParaRPr>
          </a:p>
          <a:p>
            <a:pPr marL="514350" indent="-514350">
              <a:buFont typeface="+mj-lt"/>
              <a:buAutoNum type="arabicPeriod"/>
            </a:pPr>
            <a:r>
              <a:rPr lang="en-US" sz="3200" dirty="0">
                <a:latin typeface="Garamond" panose="02020404030301010803" pitchFamily="18" charset="0"/>
                <a:cs typeface="Times New Roman" panose="02020603050405020304" pitchFamily="18" charset="0"/>
              </a:rPr>
              <a:t>In any set of 27 English words, there must be at least two that begin with the same letter, since there are 26 letters in the English alphabet. </a:t>
            </a:r>
          </a:p>
        </p:txBody>
      </p:sp>
    </p:spTree>
    <p:extLst>
      <p:ext uri="{BB962C8B-B14F-4D97-AF65-F5344CB8AC3E}">
        <p14:creationId xmlns:p14="http://schemas.microsoft.com/office/powerpoint/2010/main" val="109316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9DC4C9-BA22-DC3D-9C37-79EA60CA3C5F}"/>
              </a:ext>
            </a:extLst>
          </p:cNvPr>
          <p:cNvPicPr>
            <a:picLocks noChangeAspect="1"/>
          </p:cNvPicPr>
          <p:nvPr/>
        </p:nvPicPr>
        <p:blipFill>
          <a:blip r:embed="rId3"/>
          <a:stretch>
            <a:fillRect/>
          </a:stretch>
        </p:blipFill>
        <p:spPr>
          <a:xfrm>
            <a:off x="1150937" y="2340543"/>
            <a:ext cx="7698190" cy="612208"/>
          </a:xfrm>
          <a:prstGeom prst="rect">
            <a:avLst/>
          </a:prstGeom>
        </p:spPr>
      </p:pic>
      <p:pic>
        <p:nvPicPr>
          <p:cNvPr id="7" name="Picture 6">
            <a:extLst>
              <a:ext uri="{FF2B5EF4-FFF2-40B4-BE49-F238E27FC236}">
                <a16:creationId xmlns:a16="http://schemas.microsoft.com/office/drawing/2014/main" id="{1180A678-9B4A-8C64-FB22-96516EB7E61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50937" y="2952750"/>
            <a:ext cx="9212263" cy="966659"/>
          </a:xfrm>
          <a:prstGeom prst="rect">
            <a:avLst/>
          </a:prstGeom>
        </p:spPr>
      </p:pic>
      <p:pic>
        <p:nvPicPr>
          <p:cNvPr id="9" name="Picture 8">
            <a:extLst>
              <a:ext uri="{FF2B5EF4-FFF2-40B4-BE49-F238E27FC236}">
                <a16:creationId xmlns:a16="http://schemas.microsoft.com/office/drawing/2014/main" id="{6043B709-0A3E-4861-CB10-3A07357693E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097950" y="4215266"/>
            <a:ext cx="8321821" cy="851380"/>
          </a:xfrm>
          <a:prstGeom prst="rect">
            <a:avLst/>
          </a:prstGeom>
        </p:spPr>
      </p:pic>
      <p:sp>
        <p:nvSpPr>
          <p:cNvPr id="14" name="Title 13">
            <a:extLst>
              <a:ext uri="{FF2B5EF4-FFF2-40B4-BE49-F238E27FC236}">
                <a16:creationId xmlns:a16="http://schemas.microsoft.com/office/drawing/2014/main" id="{DC59033C-EBD7-1451-4046-AE71258CA8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Pigeonhole Principle</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EXAMPLES:</a:t>
            </a:r>
            <a:endParaRPr lang="en-US" dirty="0"/>
          </a:p>
        </p:txBody>
      </p:sp>
    </p:spTree>
    <p:extLst>
      <p:ext uri="{BB962C8B-B14F-4D97-AF65-F5344CB8AC3E}">
        <p14:creationId xmlns:p14="http://schemas.microsoft.com/office/powerpoint/2010/main" val="17775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7C88-3FCE-6463-6833-18AD2FCA25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Pigeonhole Principle</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EXAMPLE:</a:t>
            </a:r>
            <a:endParaRPr lang="en-US" dirty="0"/>
          </a:p>
        </p:txBody>
      </p:sp>
      <p:pic>
        <p:nvPicPr>
          <p:cNvPr id="4" name="Content Placeholder 3">
            <a:extLst>
              <a:ext uri="{FF2B5EF4-FFF2-40B4-BE49-F238E27FC236}">
                <a16:creationId xmlns:a16="http://schemas.microsoft.com/office/drawing/2014/main" id="{BDF0F330-315E-1C34-9651-AF245E5F8277}"/>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1540329" y="1880652"/>
            <a:ext cx="8991600" cy="952500"/>
          </a:xfrm>
          <a:prstGeom prst="rect">
            <a:avLst/>
          </a:prstGeom>
        </p:spPr>
      </p:pic>
      <p:pic>
        <p:nvPicPr>
          <p:cNvPr id="6" name="Picture 5">
            <a:extLst>
              <a:ext uri="{FF2B5EF4-FFF2-40B4-BE49-F238E27FC236}">
                <a16:creationId xmlns:a16="http://schemas.microsoft.com/office/drawing/2014/main" id="{49698198-FC2E-54A7-A8F3-1F544F5F4A5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5791200" y="3123438"/>
            <a:ext cx="5695950" cy="314325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BF7D98-42A4-AD3D-1DD8-C5934FCCE030}"/>
                  </a:ext>
                </a:extLst>
              </p:cNvPr>
              <p:cNvSpPr txBox="1"/>
              <p:nvPr/>
            </p:nvSpPr>
            <p:spPr>
              <a:xfrm>
                <a:off x="1540329" y="2917365"/>
                <a:ext cx="4151086" cy="3693319"/>
              </a:xfrm>
              <a:prstGeom prst="rect">
                <a:avLst/>
              </a:prstGeom>
              <a:noFill/>
              <a:ln w="28575">
                <a:solidFill>
                  <a:srgbClr val="00A8ED"/>
                </a:solidFill>
              </a:ln>
              <a:effectLst>
                <a:outerShdw blurRad="63500" sx="102000" sy="102000" algn="ctr" rotWithShape="0">
                  <a:prstClr val="black">
                    <a:alpha val="40000"/>
                  </a:prstClr>
                </a:outerShdw>
              </a:effectLst>
            </p:spPr>
            <p:txBody>
              <a:bodyPr wrap="square">
                <a:spAutoFit/>
              </a:bodyPr>
              <a:lstStyle/>
              <a:p>
                <a:pPr algn="l"/>
                <a:r>
                  <a:rPr lang="en-US" sz="1800" b="0" i="0" u="none" strike="noStrike" baseline="0" dirty="0">
                    <a:solidFill>
                      <a:srgbClr val="231F20"/>
                    </a:solidFill>
                    <a:latin typeface="Garamond" panose="02020404030301010803" pitchFamily="18" charset="0"/>
                  </a:rPr>
                  <a:t>If </a:t>
                </a:r>
                <a:r>
                  <a:rPr lang="en-US" sz="1800" b="0" i="1" u="none" strike="noStrike" baseline="0" dirty="0">
                    <a:solidFill>
                      <a:srgbClr val="231F20"/>
                    </a:solidFill>
                    <a:latin typeface="Garamond" panose="02020404030301010803" pitchFamily="18" charset="0"/>
                  </a:rPr>
                  <a:t>n </a:t>
                </a:r>
                <a:r>
                  <a:rPr lang="en-US" sz="1800" b="0" i="0" u="none" strike="noStrike" baseline="0" dirty="0">
                    <a:solidFill>
                      <a:srgbClr val="231F20"/>
                    </a:solidFill>
                    <a:latin typeface="Garamond" panose="02020404030301010803" pitchFamily="18" charset="0"/>
                  </a:rPr>
                  <a:t>= 2</a:t>
                </a:r>
                <a:r>
                  <a:rPr lang="en-US" sz="1800" b="0" i="1" u="none" strike="noStrike" baseline="0" dirty="0">
                    <a:solidFill>
                      <a:srgbClr val="231F20"/>
                    </a:solidFill>
                    <a:latin typeface="Garamond" panose="02020404030301010803" pitchFamily="18" charset="0"/>
                  </a:rPr>
                  <a:t>,C </a:t>
                </a:r>
                <a:r>
                  <a:rPr lang="en-US" sz="1800" b="0" i="0" u="none" strike="noStrike" baseline="0" dirty="0">
                    <a:solidFill>
                      <a:srgbClr val="231F20"/>
                    </a:solidFill>
                    <a:latin typeface="Garamond" panose="02020404030301010803" pitchFamily="18" charset="0"/>
                  </a:rPr>
                  <a:t>could be a one-to-one correspondence (if the two socks pulled out were of different colors). </a:t>
                </a:r>
              </a:p>
              <a:p>
                <a:pPr algn="l"/>
                <a:endParaRPr lang="en-US" dirty="0">
                  <a:solidFill>
                    <a:srgbClr val="231F20"/>
                  </a:solidFill>
                  <a:latin typeface="Garamond" panose="02020404030301010803" pitchFamily="18" charset="0"/>
                </a:endParaRPr>
              </a:p>
              <a:p>
                <a:pPr algn="l"/>
                <a:r>
                  <a:rPr lang="en-US" sz="1800" b="0" i="0" u="none" strike="noStrike" baseline="0" dirty="0">
                    <a:solidFill>
                      <a:srgbClr val="231F20"/>
                    </a:solidFill>
                    <a:latin typeface="Garamond" panose="02020404030301010803" pitchFamily="18" charset="0"/>
                  </a:rPr>
                  <a:t>But if </a:t>
                </a:r>
                <a:r>
                  <a:rPr lang="en-US" sz="1800" b="0" i="1" u="none" strike="noStrike" baseline="0" dirty="0">
                    <a:solidFill>
                      <a:srgbClr val="231F20"/>
                    </a:solidFill>
                    <a:latin typeface="Garamond" panose="02020404030301010803" pitchFamily="18" charset="0"/>
                  </a:rPr>
                  <a:t>n &gt; </a:t>
                </a:r>
                <a:r>
                  <a:rPr lang="en-US" sz="1800" b="0" i="0" u="none" strike="noStrike" baseline="0" dirty="0">
                    <a:solidFill>
                      <a:srgbClr val="231F20"/>
                    </a:solidFill>
                    <a:latin typeface="Garamond" panose="02020404030301010803" pitchFamily="18" charset="0"/>
                  </a:rPr>
                  <a:t>2, then the number of elements in the domain of </a:t>
                </a:r>
                <a:r>
                  <a:rPr lang="en-US" sz="1800" b="0" i="1" u="none" strike="noStrike" baseline="0" dirty="0">
                    <a:solidFill>
                      <a:srgbClr val="231F20"/>
                    </a:solidFill>
                    <a:latin typeface="Garamond" panose="02020404030301010803" pitchFamily="18" charset="0"/>
                  </a:rPr>
                  <a:t>C </a:t>
                </a:r>
                <a:r>
                  <a:rPr lang="en-US" sz="1800" b="0" i="0" u="none" strike="noStrike" baseline="0" dirty="0">
                    <a:solidFill>
                      <a:srgbClr val="231F20"/>
                    </a:solidFill>
                    <a:latin typeface="Garamond" panose="02020404030301010803" pitchFamily="18" charset="0"/>
                  </a:rPr>
                  <a:t>is larger than the number of elements in the co-domain of </a:t>
                </a:r>
                <a:r>
                  <a:rPr lang="en-US" sz="1800" b="0" i="1" u="none" strike="noStrike" baseline="0" dirty="0">
                    <a:solidFill>
                      <a:srgbClr val="231F20"/>
                    </a:solidFill>
                    <a:latin typeface="Garamond" panose="02020404030301010803" pitchFamily="18" charset="0"/>
                  </a:rPr>
                  <a:t>C</a:t>
                </a:r>
                <a:r>
                  <a:rPr lang="en-US" sz="1800" b="0" i="0" u="none" strike="noStrike" baseline="0" dirty="0">
                    <a:solidFill>
                      <a:srgbClr val="231F20"/>
                    </a:solidFill>
                    <a:latin typeface="Garamond" panose="02020404030301010803" pitchFamily="18" charset="0"/>
                  </a:rPr>
                  <a:t>. </a:t>
                </a:r>
              </a:p>
              <a:p>
                <a:pPr algn="l"/>
                <a:endParaRPr lang="en-US" dirty="0">
                  <a:solidFill>
                    <a:srgbClr val="231F20"/>
                  </a:solidFill>
                  <a:latin typeface="Garamond" panose="02020404030301010803" pitchFamily="18" charset="0"/>
                </a:endParaRPr>
              </a:p>
              <a:p>
                <a:pPr algn="l"/>
                <a:r>
                  <a:rPr lang="en-US" sz="1800" b="0" i="0" u="none" strike="noStrike" baseline="0" dirty="0">
                    <a:solidFill>
                      <a:srgbClr val="231F20"/>
                    </a:solidFill>
                    <a:latin typeface="Garamond" panose="02020404030301010803" pitchFamily="18" charset="0"/>
                  </a:rPr>
                  <a:t>Thus by the pigeonhole principle, </a:t>
                </a:r>
              </a:p>
              <a:p>
                <a:pPr algn="l"/>
                <a:r>
                  <a:rPr lang="en-US" sz="1800" b="0" i="1" u="none" strike="noStrike" baseline="0" dirty="0">
                    <a:solidFill>
                      <a:srgbClr val="231F20"/>
                    </a:solidFill>
                    <a:latin typeface="Garamond" panose="02020404030301010803" pitchFamily="18" charset="0"/>
                  </a:rPr>
                  <a:t>C </a:t>
                </a:r>
                <a:r>
                  <a:rPr lang="en-US" sz="1800" b="0" i="0" u="none" strike="noStrike" baseline="0" dirty="0">
                    <a:solidFill>
                      <a:srgbClr val="231F20"/>
                    </a:solidFill>
                    <a:latin typeface="Garamond" panose="02020404030301010803" pitchFamily="18" charset="0"/>
                  </a:rPr>
                  <a:t>is not one-to-one: </a:t>
                </a:r>
                <a:r>
                  <a:rPr lang="en-US" sz="1800" b="0" i="1" u="none" strike="noStrike" baseline="0" dirty="0">
                    <a:solidFill>
                      <a:srgbClr val="231F20"/>
                    </a:solidFill>
                    <a:latin typeface="Garamond" panose="02020404030301010803" pitchFamily="18" charset="0"/>
                  </a:rPr>
                  <a:t>C(</a:t>
                </a:r>
                <a:r>
                  <a:rPr lang="en-US" sz="1800" b="0" i="1" u="none" strike="noStrike" baseline="0" dirty="0" err="1">
                    <a:solidFill>
                      <a:srgbClr val="231F20"/>
                    </a:solidFill>
                    <a:latin typeface="Garamond" panose="02020404030301010803" pitchFamily="18" charset="0"/>
                  </a:rPr>
                  <a:t>s</a:t>
                </a:r>
                <a:r>
                  <a:rPr lang="en-US" sz="800" b="0" i="1" u="none" strike="noStrike" baseline="0" dirty="0" err="1">
                    <a:solidFill>
                      <a:srgbClr val="231F20"/>
                    </a:solidFill>
                    <a:latin typeface="Garamond" panose="02020404030301010803" pitchFamily="18" charset="0"/>
                  </a:rPr>
                  <a:t>i</a:t>
                </a:r>
                <a:r>
                  <a:rPr lang="en-US" sz="800" b="0" i="1" u="none" strike="noStrike" baseline="0" dirty="0">
                    <a:solidFill>
                      <a:srgbClr val="231F20"/>
                    </a:solidFill>
                    <a:latin typeface="Garamond" panose="02020404030301010803" pitchFamily="18" charset="0"/>
                  </a:rPr>
                  <a:t> </a:t>
                </a:r>
                <a:r>
                  <a:rPr lang="en-US" sz="1800" b="0" i="1" u="none" strike="noStrike" baseline="0" dirty="0">
                    <a:solidFill>
                      <a:srgbClr val="231F20"/>
                    </a:solidFill>
                    <a:latin typeface="Garamond" panose="02020404030301010803" pitchFamily="18" charset="0"/>
                  </a:rPr>
                  <a:t>) </a:t>
                </a:r>
                <a:r>
                  <a:rPr lang="en-US" sz="1800" b="0" i="0" u="none" strike="noStrike" baseline="0" dirty="0">
                    <a:solidFill>
                      <a:srgbClr val="231F20"/>
                    </a:solidFill>
                    <a:latin typeface="Garamond" panose="02020404030301010803" pitchFamily="18" charset="0"/>
                  </a:rPr>
                  <a:t>= </a:t>
                </a:r>
                <a:r>
                  <a:rPr lang="en-US" sz="1800" b="0" i="1" u="none" strike="noStrike" baseline="0" dirty="0">
                    <a:solidFill>
                      <a:srgbClr val="231F20"/>
                    </a:solidFill>
                    <a:latin typeface="Garamond" panose="02020404030301010803" pitchFamily="18" charset="0"/>
                  </a:rPr>
                  <a:t>C(s </a:t>
                </a:r>
                <a:r>
                  <a:rPr lang="en-US" sz="800" b="0" i="1" u="none" strike="noStrike" baseline="0" dirty="0">
                    <a:solidFill>
                      <a:srgbClr val="231F20"/>
                    </a:solidFill>
                    <a:latin typeface="Garamond" panose="02020404030301010803" pitchFamily="18" charset="0"/>
                  </a:rPr>
                  <a:t>j </a:t>
                </a:r>
                <a:r>
                  <a:rPr lang="en-US" sz="1800" b="0" i="1" u="none" strike="noStrike" baseline="0" dirty="0">
                    <a:solidFill>
                      <a:srgbClr val="231F20"/>
                    </a:solidFill>
                    <a:latin typeface="Garamond" panose="02020404030301010803" pitchFamily="18" charset="0"/>
                  </a:rPr>
                  <a:t>) </a:t>
                </a:r>
                <a:r>
                  <a:rPr lang="en-US" sz="1800" b="0" i="0" u="none" strike="noStrike" baseline="0" dirty="0">
                    <a:solidFill>
                      <a:srgbClr val="231F20"/>
                    </a:solidFill>
                    <a:latin typeface="Garamond" panose="02020404030301010803" pitchFamily="18" charset="0"/>
                  </a:rPr>
                  <a:t>for some </a:t>
                </a:r>
                <a:r>
                  <a:rPr lang="en-US" sz="1800" b="0" i="1" u="none" strike="noStrike" baseline="0" dirty="0" err="1">
                    <a:solidFill>
                      <a:srgbClr val="231F20"/>
                    </a:solidFill>
                    <a:latin typeface="Garamond" panose="02020404030301010803" pitchFamily="18" charset="0"/>
                  </a:rPr>
                  <a:t>s</a:t>
                </a:r>
                <a:r>
                  <a:rPr lang="en-US" sz="800" b="0" i="1" u="none" strike="noStrike" baseline="0" dirty="0" err="1">
                    <a:solidFill>
                      <a:srgbClr val="231F20"/>
                    </a:solidFill>
                    <a:latin typeface="Garamond" panose="02020404030301010803" pitchFamily="18" charset="0"/>
                  </a:rPr>
                  <a:t>i</a:t>
                </a:r>
                <a:r>
                  <a:rPr lang="en-US" sz="800" b="0" i="1" u="none" strike="noStrike" baseline="0" dirty="0">
                    <a:solidFill>
                      <a:srgbClr val="231F20"/>
                    </a:solidFill>
                    <a:latin typeface="Garamond" panose="02020404030301010803" pitchFamily="18" charset="0"/>
                  </a:rPr>
                  <a:t> </a:t>
                </a:r>
                <a14:m>
                  <m:oMath xmlns:m="http://schemas.openxmlformats.org/officeDocument/2006/math">
                    <m:r>
                      <a:rPr lang="en-US" sz="1600" b="0" i="1" u="none" strike="noStrike" baseline="0" smtClean="0">
                        <a:solidFill>
                          <a:srgbClr val="231F20"/>
                        </a:solidFill>
                        <a:latin typeface="Cambria Math" panose="02040503050406030204" pitchFamily="18" charset="0"/>
                        <a:ea typeface="Cambria Math" panose="02040503050406030204" pitchFamily="18" charset="0"/>
                      </a:rPr>
                      <m:t>≠</m:t>
                    </m:r>
                  </m:oMath>
                </a14:m>
                <a:r>
                  <a:rPr lang="en-US" sz="1800" b="0" i="1" u="none" strike="noStrike" baseline="0" dirty="0">
                    <a:solidFill>
                      <a:srgbClr val="231F20"/>
                    </a:solidFill>
                    <a:latin typeface="Garamond" panose="02020404030301010803" pitchFamily="18" charset="0"/>
                  </a:rPr>
                  <a:t>s</a:t>
                </a:r>
                <a:r>
                  <a:rPr lang="en-US" sz="800" b="0" i="1" u="none" strike="noStrike" baseline="0" dirty="0">
                    <a:solidFill>
                      <a:srgbClr val="231F20"/>
                    </a:solidFill>
                    <a:latin typeface="Garamond" panose="02020404030301010803" pitchFamily="18" charset="0"/>
                  </a:rPr>
                  <a:t>j</a:t>
                </a:r>
                <a:r>
                  <a:rPr lang="en-US" sz="1800" b="0" i="0" u="none" strike="noStrike" baseline="0" dirty="0">
                    <a:solidFill>
                      <a:srgbClr val="231F20"/>
                    </a:solidFill>
                    <a:latin typeface="Garamond" panose="02020404030301010803" pitchFamily="18" charset="0"/>
                  </a:rPr>
                  <a:t>. This means that if at least three socks</a:t>
                </a:r>
              </a:p>
              <a:p>
                <a:pPr algn="l"/>
                <a:r>
                  <a:rPr lang="en-US" sz="1800" b="0" i="0" u="none" strike="noStrike" baseline="0" dirty="0">
                    <a:solidFill>
                      <a:srgbClr val="231F20"/>
                    </a:solidFill>
                    <a:latin typeface="Garamond" panose="02020404030301010803" pitchFamily="18" charset="0"/>
                  </a:rPr>
                  <a:t>are pulled out, then at least two of them have the same color.</a:t>
                </a:r>
                <a:endParaRPr lang="en-US" dirty="0">
                  <a:latin typeface="Garamond" panose="02020404030301010803" pitchFamily="18" charset="0"/>
                </a:endParaRPr>
              </a:p>
            </p:txBody>
          </p:sp>
        </mc:Choice>
        <mc:Fallback xmlns="">
          <p:sp>
            <p:nvSpPr>
              <p:cNvPr id="8" name="TextBox 7">
                <a:extLst>
                  <a:ext uri="{FF2B5EF4-FFF2-40B4-BE49-F238E27FC236}">
                    <a16:creationId xmlns:a16="http://schemas.microsoft.com/office/drawing/2014/main" id="{4CBF7D98-42A4-AD3D-1DD8-C5934FCCE030}"/>
                  </a:ext>
                </a:extLst>
              </p:cNvPr>
              <p:cNvSpPr txBox="1">
                <a:spLocks noRot="1" noChangeAspect="1" noMove="1" noResize="1" noEditPoints="1" noAdjustHandles="1" noChangeArrowheads="1" noChangeShapeType="1" noTextEdit="1"/>
              </p:cNvSpPr>
              <p:nvPr/>
            </p:nvSpPr>
            <p:spPr>
              <a:xfrm>
                <a:off x="1540329" y="2917365"/>
                <a:ext cx="4151086" cy="3693319"/>
              </a:xfrm>
              <a:prstGeom prst="rect">
                <a:avLst/>
              </a:prstGeom>
              <a:blipFill>
                <a:blip r:embed="rId7"/>
                <a:stretch>
                  <a:fillRect/>
                </a:stretch>
              </a:blipFill>
              <a:ln w="28575">
                <a:solidFill>
                  <a:srgbClr val="00A8ED"/>
                </a:solidFill>
              </a:ln>
              <a:effectLst>
                <a:outerShdw blurRad="63500" sx="102000" sy="102000" algn="ctr"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7696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0B80-CC82-E244-7510-B374621DDE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Pigeonhole Principle</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EXAMPLE:</a:t>
            </a:r>
            <a:endParaRPr lang="en-US" dirty="0"/>
          </a:p>
        </p:txBody>
      </p:sp>
      <p:sp>
        <p:nvSpPr>
          <p:cNvPr id="3" name="Content Placeholder 2">
            <a:extLst>
              <a:ext uri="{FF2B5EF4-FFF2-40B4-BE49-F238E27FC236}">
                <a16:creationId xmlns:a16="http://schemas.microsoft.com/office/drawing/2014/main" id="{F6D23F52-E066-1BF4-E777-C9C1AC8D3400}"/>
              </a:ext>
            </a:extLst>
          </p:cNvPr>
          <p:cNvSpPr>
            <a:spLocks noGrp="1"/>
          </p:cNvSpPr>
          <p:nvPr>
            <p:ph idx="1"/>
          </p:nvPr>
        </p:nvSpPr>
        <p:spPr/>
        <p:txBody>
          <a:bodyPr/>
          <a:lstStyle/>
          <a:p>
            <a:r>
              <a:rPr lang="en-US" sz="1800" b="1" i="0" u="none" strike="noStrike" baseline="0" dirty="0">
                <a:solidFill>
                  <a:srgbClr val="00AEF0"/>
                </a:solidFill>
                <a:latin typeface="Times-Bold"/>
              </a:rPr>
              <a:t>Selecting a Pair of Integers with a Certain Sum</a:t>
            </a:r>
            <a:endParaRPr lang="en-US" dirty="0"/>
          </a:p>
        </p:txBody>
      </p:sp>
      <p:pic>
        <p:nvPicPr>
          <p:cNvPr id="5" name="Picture 4">
            <a:extLst>
              <a:ext uri="{FF2B5EF4-FFF2-40B4-BE49-F238E27FC236}">
                <a16:creationId xmlns:a16="http://schemas.microsoft.com/office/drawing/2014/main" id="{5FC299AD-A6E3-F456-E106-26C62447251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40500"/>
          <a:stretch/>
        </p:blipFill>
        <p:spPr>
          <a:xfrm>
            <a:off x="1476375" y="2476500"/>
            <a:ext cx="9239250" cy="1133475"/>
          </a:xfrm>
          <a:prstGeom prst="rect">
            <a:avLst/>
          </a:prstGeom>
        </p:spPr>
      </p:pic>
      <p:pic>
        <p:nvPicPr>
          <p:cNvPr id="7" name="Picture 6">
            <a:extLst>
              <a:ext uri="{FF2B5EF4-FFF2-40B4-BE49-F238E27FC236}">
                <a16:creationId xmlns:a16="http://schemas.microsoft.com/office/drawing/2014/main" id="{BF2759B6-BED5-B2B1-5B81-31BBDB89874A}"/>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3238"/>
          <a:stretch/>
        </p:blipFill>
        <p:spPr>
          <a:xfrm>
            <a:off x="1152525" y="3811143"/>
            <a:ext cx="9563100" cy="2562225"/>
          </a:xfrm>
          <a:prstGeom prst="rect">
            <a:avLst/>
          </a:prstGeom>
        </p:spPr>
      </p:pic>
    </p:spTree>
    <p:extLst>
      <p:ext uri="{BB962C8B-B14F-4D97-AF65-F5344CB8AC3E}">
        <p14:creationId xmlns:p14="http://schemas.microsoft.com/office/powerpoint/2010/main" val="217923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FF71-732E-843A-D66F-005C59FCF8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Pigeonhole Principle</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EXAMPLE:</a:t>
            </a:r>
            <a:endParaRPr lang="en-US" dirty="0"/>
          </a:p>
        </p:txBody>
      </p:sp>
      <p:pic>
        <p:nvPicPr>
          <p:cNvPr id="5" name="Content Placeholder 4">
            <a:extLst>
              <a:ext uri="{FF2B5EF4-FFF2-40B4-BE49-F238E27FC236}">
                <a16:creationId xmlns:a16="http://schemas.microsoft.com/office/drawing/2014/main" id="{0C42FEBB-C2E8-6167-49A1-DE394A9E60D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528308" y="2209800"/>
            <a:ext cx="8677275" cy="1219200"/>
          </a:xfrm>
        </p:spPr>
      </p:pic>
      <p:pic>
        <p:nvPicPr>
          <p:cNvPr id="7" name="Picture 6">
            <a:extLst>
              <a:ext uri="{FF2B5EF4-FFF2-40B4-BE49-F238E27FC236}">
                <a16:creationId xmlns:a16="http://schemas.microsoft.com/office/drawing/2014/main" id="{D40503CC-62FE-D353-7E3A-78B2E6E6268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28308" y="3429000"/>
            <a:ext cx="5829300" cy="3133725"/>
          </a:xfrm>
          <a:prstGeom prst="rect">
            <a:avLst/>
          </a:prstGeom>
        </p:spPr>
      </p:pic>
      <p:sp>
        <p:nvSpPr>
          <p:cNvPr id="9" name="TextBox 8">
            <a:extLst>
              <a:ext uri="{FF2B5EF4-FFF2-40B4-BE49-F238E27FC236}">
                <a16:creationId xmlns:a16="http://schemas.microsoft.com/office/drawing/2014/main" id="{5A5CBDF0-9AA1-3D87-0992-A95399E7205F}"/>
              </a:ext>
            </a:extLst>
          </p:cNvPr>
          <p:cNvSpPr txBox="1"/>
          <p:nvPr/>
        </p:nvSpPr>
        <p:spPr>
          <a:xfrm>
            <a:off x="6950174" y="4065044"/>
            <a:ext cx="3255409" cy="2308324"/>
          </a:xfrm>
          <a:prstGeom prst="rect">
            <a:avLst/>
          </a:prstGeom>
          <a:noFill/>
          <a:ln w="38100">
            <a:solidFill>
              <a:srgbClr val="002060"/>
            </a:solidFill>
          </a:ln>
          <a:effectLst>
            <a:outerShdw blurRad="63500" sx="102000" sy="102000" algn="ctr" rotWithShape="0">
              <a:prstClr val="black">
                <a:alpha val="40000"/>
              </a:prstClr>
            </a:outerShdw>
          </a:effectLst>
        </p:spPr>
        <p:txBody>
          <a:bodyPr wrap="square">
            <a:spAutoFit/>
          </a:bodyPr>
          <a:lstStyle/>
          <a:p>
            <a:pPr algn="just"/>
            <a:r>
              <a:rPr lang="en-US" sz="1800" b="0" i="0" u="none" strike="noStrike" baseline="0" dirty="0">
                <a:solidFill>
                  <a:srgbClr val="231F20"/>
                </a:solidFill>
                <a:latin typeface="Times-Roman"/>
              </a:rPr>
              <a:t>Because there are more pigeons than pigeonholes, at least two pigeons must go to the same hole. Thus two distinct integers are sent to the same set. But that implies that those two integers are the two distinct elements of the set, so their sum is 9.</a:t>
            </a:r>
            <a:endParaRPr lang="en-US" dirty="0"/>
          </a:p>
        </p:txBody>
      </p:sp>
    </p:spTree>
    <p:extLst>
      <p:ext uri="{BB962C8B-B14F-4D97-AF65-F5344CB8AC3E}">
        <p14:creationId xmlns:p14="http://schemas.microsoft.com/office/powerpoint/2010/main" val="289676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14A0-1441-887D-D1F6-4580D11E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Pigeonhole Principle</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EXAMPLE:</a:t>
            </a:r>
            <a:endParaRPr lang="en-US" dirty="0"/>
          </a:p>
        </p:txBody>
      </p:sp>
      <p:pic>
        <p:nvPicPr>
          <p:cNvPr id="5" name="Content Placeholder 4">
            <a:extLst>
              <a:ext uri="{FF2B5EF4-FFF2-40B4-BE49-F238E27FC236}">
                <a16:creationId xmlns:a16="http://schemas.microsoft.com/office/drawing/2014/main" id="{A77AE0BE-BA19-2D78-0E99-80DF7394B13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33726" y="3958771"/>
            <a:ext cx="8943975" cy="1276350"/>
          </a:xfrm>
        </p:spPr>
      </p:pic>
      <p:pic>
        <p:nvPicPr>
          <p:cNvPr id="8" name="Picture 7">
            <a:extLst>
              <a:ext uri="{FF2B5EF4-FFF2-40B4-BE49-F238E27FC236}">
                <a16:creationId xmlns:a16="http://schemas.microsoft.com/office/drawing/2014/main" id="{CDDF8B9D-8C2A-BB07-4E0C-5B9A72C143C2}"/>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79143"/>
          <a:stretch/>
        </p:blipFill>
        <p:spPr>
          <a:xfrm>
            <a:off x="1038451" y="2476500"/>
            <a:ext cx="9239250" cy="397329"/>
          </a:xfrm>
          <a:prstGeom prst="rect">
            <a:avLst/>
          </a:prstGeom>
        </p:spPr>
      </p:pic>
      <p:pic>
        <p:nvPicPr>
          <p:cNvPr id="9" name="Picture 8">
            <a:extLst>
              <a:ext uri="{FF2B5EF4-FFF2-40B4-BE49-F238E27FC236}">
                <a16:creationId xmlns:a16="http://schemas.microsoft.com/office/drawing/2014/main" id="{E180E44F-35AC-9845-50BC-221109CD4659}"/>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67333"/>
          <a:stretch/>
        </p:blipFill>
        <p:spPr>
          <a:xfrm>
            <a:off x="1181100" y="3105150"/>
            <a:ext cx="9239250" cy="622300"/>
          </a:xfrm>
          <a:prstGeom prst="rect">
            <a:avLst/>
          </a:prstGeom>
        </p:spPr>
      </p:pic>
    </p:spTree>
    <p:extLst>
      <p:ext uri="{BB962C8B-B14F-4D97-AF65-F5344CB8AC3E}">
        <p14:creationId xmlns:p14="http://schemas.microsoft.com/office/powerpoint/2010/main" val="69448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21477</TotalTime>
  <Words>733</Words>
  <Application>Microsoft Office PowerPoint</Application>
  <PresentationFormat>Widescreen</PresentationFormat>
  <Paragraphs>63</Paragraphs>
  <Slides>17</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Calibri</vt:lpstr>
      <vt:lpstr>Cambria Math</vt:lpstr>
      <vt:lpstr>Garamond</vt:lpstr>
      <vt:lpstr>Rockwell</vt:lpstr>
      <vt:lpstr>Rockwell Condensed</vt:lpstr>
      <vt:lpstr>Times New Roman</vt:lpstr>
      <vt:lpstr>Times-Bold</vt:lpstr>
      <vt:lpstr>Times-Roman</vt:lpstr>
      <vt:lpstr>Wingdings</vt:lpstr>
      <vt:lpstr>Wood Type</vt:lpstr>
      <vt:lpstr>1_Wood Type</vt:lpstr>
      <vt:lpstr>Lecture 15</vt:lpstr>
      <vt:lpstr>Introduction</vt:lpstr>
      <vt:lpstr>Pigeonhole Principle</vt:lpstr>
      <vt:lpstr>Pigeonhole Principle EXAMPLES:</vt:lpstr>
      <vt:lpstr>Pigeonhole Principle EXAMPLES:</vt:lpstr>
      <vt:lpstr>Pigeonhole Principle EXAMPLE:</vt:lpstr>
      <vt:lpstr>Pigeonhole Principle EXAMPLE:</vt:lpstr>
      <vt:lpstr>Pigeonhole Principle EXAMPLE:</vt:lpstr>
      <vt:lpstr>Pigeonhole Principle EXAMPLE:</vt:lpstr>
      <vt:lpstr>Pigeonhole Principle EXAMPLE:</vt:lpstr>
      <vt:lpstr>Generalized  Pigeonhole Principle</vt:lpstr>
      <vt:lpstr>Generalized  Pigeonhole Principle</vt:lpstr>
      <vt:lpstr>Generalized  Pigeonhole Principle</vt:lpstr>
      <vt:lpstr>PowerPoint Presentation</vt:lpstr>
      <vt:lpstr>Generalized  Pigeonhole Principle</vt:lpstr>
      <vt:lpstr>Generalized  Pigeonhole Principle</vt:lpstr>
      <vt:lpstr>Generalized  Pigeonhole Principle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02</dc:title>
  <dc:creator>Ammarah Khalid</dc:creator>
  <cp:lastModifiedBy>Ammarah Khalid BUKC</cp:lastModifiedBy>
  <cp:revision>826</cp:revision>
  <dcterms:created xsi:type="dcterms:W3CDTF">2017-09-13T17:40:14Z</dcterms:created>
  <dcterms:modified xsi:type="dcterms:W3CDTF">2022-06-07T05:20:42Z</dcterms:modified>
</cp:coreProperties>
</file>