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4"/>
  </p:notesMasterIdLst>
  <p:handoutMasterIdLst>
    <p:handoutMasterId r:id="rId35"/>
  </p:handoutMasterIdLst>
  <p:sldIdLst>
    <p:sldId id="322" r:id="rId2"/>
    <p:sldId id="339" r:id="rId3"/>
    <p:sldId id="308" r:id="rId4"/>
    <p:sldId id="323" r:id="rId5"/>
    <p:sldId id="324" r:id="rId6"/>
    <p:sldId id="325" r:id="rId7"/>
    <p:sldId id="326" r:id="rId8"/>
    <p:sldId id="327" r:id="rId9"/>
    <p:sldId id="328" r:id="rId10"/>
    <p:sldId id="329" r:id="rId11"/>
    <p:sldId id="330" r:id="rId12"/>
    <p:sldId id="331" r:id="rId13"/>
    <p:sldId id="332" r:id="rId14"/>
    <p:sldId id="334" r:id="rId15"/>
    <p:sldId id="336" r:id="rId16"/>
    <p:sldId id="337" r:id="rId17"/>
    <p:sldId id="338" r:id="rId18"/>
    <p:sldId id="340" r:id="rId19"/>
    <p:sldId id="341" r:id="rId20"/>
    <p:sldId id="342" r:id="rId21"/>
    <p:sldId id="343" r:id="rId22"/>
    <p:sldId id="345" r:id="rId23"/>
    <p:sldId id="346" r:id="rId24"/>
    <p:sldId id="347" r:id="rId25"/>
    <p:sldId id="349" r:id="rId26"/>
    <p:sldId id="348" r:id="rId27"/>
    <p:sldId id="356" r:id="rId28"/>
    <p:sldId id="350" r:id="rId29"/>
    <p:sldId id="351" r:id="rId30"/>
    <p:sldId id="352" r:id="rId31"/>
    <p:sldId id="354" r:id="rId32"/>
    <p:sldId id="35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4FD"/>
    <a:srgbClr val="00A8ED"/>
    <a:srgbClr val="FF6962"/>
    <a:srgbClr val="DDF2FF"/>
    <a:srgbClr val="CCECFF"/>
    <a:srgbClr val="66CCFF"/>
    <a:srgbClr val="657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3321" autoAdjust="0"/>
  </p:normalViewPr>
  <p:slideViewPr>
    <p:cSldViewPr snapToGrid="0">
      <p:cViewPr>
        <p:scale>
          <a:sx n="66" d="100"/>
          <a:sy n="66" d="100"/>
        </p:scale>
        <p:origin x="576" y="-192"/>
      </p:cViewPr>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39D66-65AC-4346-88F4-0B4DE72F7842}" type="datetimeFigureOut">
              <a:rPr lang="en-US" smtClean="0"/>
              <a:t>6/12/2022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C4C18-A3A2-4672-8823-72CF72D8B62A}" type="slidenum">
              <a:rPr lang="en-US" smtClean="0"/>
              <a:t>‹#›</a:t>
            </a:fld>
            <a:endParaRPr lang="en-US"/>
          </a:p>
        </p:txBody>
      </p:sp>
    </p:spTree>
    <p:extLst>
      <p:ext uri="{BB962C8B-B14F-4D97-AF65-F5344CB8AC3E}">
        <p14:creationId xmlns:p14="http://schemas.microsoft.com/office/powerpoint/2010/main" val="35273896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655B8-1112-4B90-9AB8-8A412DB3BBAC}"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11D2-D6CB-4920-B388-CFD9681CD78A}" type="slidenum">
              <a:rPr lang="en-US" smtClean="0"/>
              <a:t>‹#›</a:t>
            </a:fld>
            <a:endParaRPr lang="en-US"/>
          </a:p>
        </p:txBody>
      </p:sp>
    </p:spTree>
    <p:extLst>
      <p:ext uri="{BB962C8B-B14F-4D97-AF65-F5344CB8AC3E}">
        <p14:creationId xmlns:p14="http://schemas.microsoft.com/office/powerpoint/2010/main" val="1865066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53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022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0359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40475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402676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7583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8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8726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t>6/12/2022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168113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95474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158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8112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49939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90026-D29B-43B9-92DC-1589687E8DA4}" type="datetime1">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96803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EE02-C46C-4562-9F79-570D88F5A4CC}" type="datetime1">
              <a:rPr lang="en-US" smtClean="0"/>
              <a:t>6/12/2022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53615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t>6/12/2022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t>‹#›</a:t>
            </a:fld>
            <a:endParaRPr lang="en-US"/>
          </a:p>
        </p:txBody>
      </p:sp>
    </p:spTree>
    <p:extLst>
      <p:ext uri="{BB962C8B-B14F-4D97-AF65-F5344CB8AC3E}">
        <p14:creationId xmlns:p14="http://schemas.microsoft.com/office/powerpoint/2010/main" val="91218126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16</a:t>
            </a: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Combination &amp; Permutation</a:t>
            </a:r>
          </a:p>
        </p:txBody>
      </p:sp>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Rockwell Condensed" panose="02060603050405020104"/>
                <a:ea typeface="+mn-ea"/>
                <a:cs typeface="+mn-cs"/>
              </a:rPr>
              <a:t>16</a:t>
            </a:r>
          </a:p>
        </p:txBody>
      </p:sp>
    </p:spTree>
    <p:extLst>
      <p:ext uri="{BB962C8B-B14F-4D97-AF65-F5344CB8AC3E}">
        <p14:creationId xmlns:p14="http://schemas.microsoft.com/office/powerpoint/2010/main" val="11228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1FBB-7578-499A-4E38-5FF72163FE62}"/>
              </a:ext>
            </a:extLst>
          </p:cNvPr>
          <p:cNvSpPr>
            <a:spLocks noGrp="1"/>
          </p:cNvSpPr>
          <p:nvPr>
            <p:ph type="title"/>
          </p:nvPr>
        </p:nvSpPr>
        <p:spPr/>
        <p:txBody>
          <a:bodyPr/>
          <a:lstStyle/>
          <a:p>
            <a:r>
              <a:rPr lang="en-US" sz="5400" b="1" dirty="0"/>
              <a:t>permutation</a:t>
            </a:r>
            <a:endParaRPr lang="en-US" dirty="0"/>
          </a:p>
        </p:txBody>
      </p:sp>
      <p:sp>
        <p:nvSpPr>
          <p:cNvPr id="3" name="Content Placeholder 2">
            <a:extLst>
              <a:ext uri="{FF2B5EF4-FFF2-40B4-BE49-F238E27FC236}">
                <a16:creationId xmlns:a16="http://schemas.microsoft.com/office/drawing/2014/main" id="{4811F727-85A1-B48B-7D56-89B08C85C719}"/>
              </a:ext>
            </a:extLst>
          </p:cNvPr>
          <p:cNvSpPr>
            <a:spLocks noGrp="1"/>
          </p:cNvSpPr>
          <p:nvPr>
            <p:ph idx="1"/>
          </p:nvPr>
        </p:nvSpPr>
        <p:spPr/>
        <p:txBody>
          <a:bodyPr/>
          <a:lstStyle/>
          <a:p>
            <a:pPr algn="l"/>
            <a:r>
              <a:rPr lang="en-US" sz="3200" b="1" dirty="0"/>
              <a:t>How many permutations of the letters ABCDEFGH contain the string ABC ?</a:t>
            </a:r>
          </a:p>
          <a:p>
            <a:pPr algn="l"/>
            <a:r>
              <a:rPr lang="en-US" dirty="0"/>
              <a:t>Solution: Because the letters ABC must occur as a block, we can find the answer by finding the number of permutations of six objects, namely, the block ABC and the individual letters D, E, F, G, and H. Because these six objects can occur in any order, there are </a:t>
            </a:r>
            <a:r>
              <a:rPr lang="en-US" b="1" dirty="0"/>
              <a:t>6! = 720</a:t>
            </a:r>
            <a:r>
              <a:rPr lang="en-US" dirty="0"/>
              <a:t> permutations of the letters ABCDEFGH in which ABC occurs as a block.</a:t>
            </a:r>
          </a:p>
          <a:p>
            <a:endParaRPr lang="en-US" dirty="0"/>
          </a:p>
        </p:txBody>
      </p:sp>
    </p:spTree>
    <p:extLst>
      <p:ext uri="{BB962C8B-B14F-4D97-AF65-F5344CB8AC3E}">
        <p14:creationId xmlns:p14="http://schemas.microsoft.com/office/powerpoint/2010/main" val="74947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0140-59A3-7A28-DC4A-51C3E8918754}"/>
              </a:ext>
            </a:extLst>
          </p:cNvPr>
          <p:cNvSpPr>
            <a:spLocks noGrp="1"/>
          </p:cNvSpPr>
          <p:nvPr>
            <p:ph type="title"/>
          </p:nvPr>
        </p:nvSpPr>
        <p:spPr/>
        <p:txBody>
          <a:bodyPr/>
          <a:lstStyle/>
          <a:p>
            <a:r>
              <a:rPr lang="en-US" b="1" dirty="0"/>
              <a:t>QUESTION # 02</a:t>
            </a:r>
          </a:p>
        </p:txBody>
      </p:sp>
      <p:sp>
        <p:nvSpPr>
          <p:cNvPr id="3" name="Content Placeholder 2">
            <a:extLst>
              <a:ext uri="{FF2B5EF4-FFF2-40B4-BE49-F238E27FC236}">
                <a16:creationId xmlns:a16="http://schemas.microsoft.com/office/drawing/2014/main" id="{724A4C70-4F8F-D6E4-8597-3A7BD9A42252}"/>
              </a:ext>
            </a:extLst>
          </p:cNvPr>
          <p:cNvSpPr>
            <a:spLocks noGrp="1"/>
          </p:cNvSpPr>
          <p:nvPr>
            <p:ph idx="1"/>
          </p:nvPr>
        </p:nvSpPr>
        <p:spPr/>
        <p:txBody>
          <a:bodyPr>
            <a:normAutofit/>
          </a:bodyPr>
          <a:lstStyle/>
          <a:p>
            <a:pPr algn="l"/>
            <a:r>
              <a:rPr lang="en-US" sz="3200" b="1" dirty="0"/>
              <a:t>Let S = {Ann, Bob, </a:t>
            </a:r>
            <a:r>
              <a:rPr lang="en-US" sz="3200" b="1" dirty="0" err="1"/>
              <a:t>Cyd</a:t>
            </a:r>
            <a:r>
              <a:rPr lang="en-US" sz="3200" b="1" dirty="0"/>
              <a:t>, Dan}. How many different committees of three students can be formed from a group of four students?</a:t>
            </a:r>
          </a:p>
          <a:p>
            <a:pPr lvl="2"/>
            <a:r>
              <a:rPr lang="en-US" sz="2000" b="0" i="0" u="none" strike="noStrike" baseline="0" dirty="0">
                <a:solidFill>
                  <a:srgbClr val="231F20"/>
                </a:solidFill>
              </a:rPr>
              <a:t>{Bob, </a:t>
            </a:r>
            <a:r>
              <a:rPr lang="en-US" sz="2000" b="0" i="0" u="none" strike="noStrike" baseline="0" dirty="0" err="1">
                <a:solidFill>
                  <a:srgbClr val="231F20"/>
                </a:solidFill>
              </a:rPr>
              <a:t>Cyd</a:t>
            </a:r>
            <a:r>
              <a:rPr lang="en-US" sz="2000" b="0" i="0" u="none" strike="noStrike" baseline="0" dirty="0">
                <a:solidFill>
                  <a:srgbClr val="231F20"/>
                </a:solidFill>
              </a:rPr>
              <a:t>, Dan} </a:t>
            </a:r>
            <a:r>
              <a:rPr lang="en-US" sz="2000" b="0" i="0" u="none" strike="noStrike" baseline="0" dirty="0">
                <a:solidFill>
                  <a:srgbClr val="00AEF0"/>
                </a:solidFill>
              </a:rPr>
              <a:t>leave out Ann</a:t>
            </a:r>
          </a:p>
          <a:p>
            <a:pPr lvl="2"/>
            <a:r>
              <a:rPr lang="en-US" sz="2000" b="0" i="0" u="none" strike="noStrike" baseline="0" dirty="0">
                <a:solidFill>
                  <a:srgbClr val="231F20"/>
                </a:solidFill>
              </a:rPr>
              <a:t>{Ann, </a:t>
            </a:r>
            <a:r>
              <a:rPr lang="en-US" sz="2000" b="0" i="0" u="none" strike="noStrike" baseline="0" dirty="0" err="1">
                <a:solidFill>
                  <a:srgbClr val="231F20"/>
                </a:solidFill>
              </a:rPr>
              <a:t>Cyd</a:t>
            </a:r>
            <a:r>
              <a:rPr lang="en-US" sz="2000" b="0" i="0" u="none" strike="noStrike" baseline="0" dirty="0">
                <a:solidFill>
                  <a:srgbClr val="231F20"/>
                </a:solidFill>
              </a:rPr>
              <a:t>, Dan} </a:t>
            </a:r>
            <a:r>
              <a:rPr lang="en-US" sz="2000" b="0" i="0" u="none" strike="noStrike" baseline="0" dirty="0">
                <a:solidFill>
                  <a:srgbClr val="00AEF0"/>
                </a:solidFill>
              </a:rPr>
              <a:t>leave out Bob</a:t>
            </a:r>
          </a:p>
          <a:p>
            <a:pPr lvl="2"/>
            <a:r>
              <a:rPr lang="en-US" sz="2000" b="0" i="0" u="none" strike="noStrike" baseline="0" dirty="0">
                <a:solidFill>
                  <a:srgbClr val="231F20"/>
                </a:solidFill>
              </a:rPr>
              <a:t>{Ann, Bob, Dan} </a:t>
            </a:r>
            <a:r>
              <a:rPr lang="en-US" sz="2000" b="0" i="0" u="none" strike="noStrike" baseline="0" dirty="0">
                <a:solidFill>
                  <a:srgbClr val="00AEF0"/>
                </a:solidFill>
              </a:rPr>
              <a:t>leave out </a:t>
            </a:r>
            <a:r>
              <a:rPr lang="en-US" sz="2000" b="0" i="0" u="none" strike="noStrike" baseline="0" dirty="0" err="1">
                <a:solidFill>
                  <a:srgbClr val="00AEF0"/>
                </a:solidFill>
              </a:rPr>
              <a:t>Cyd</a:t>
            </a:r>
            <a:endParaRPr lang="en-US" sz="2000" b="0" i="0" u="none" strike="noStrike" baseline="0" dirty="0">
              <a:solidFill>
                <a:srgbClr val="00AEF0"/>
              </a:solidFill>
            </a:endParaRPr>
          </a:p>
          <a:p>
            <a:pPr lvl="2"/>
            <a:r>
              <a:rPr lang="en-US" sz="2000" b="0" i="0" u="none" strike="noStrike" baseline="0" dirty="0">
                <a:solidFill>
                  <a:srgbClr val="231F20"/>
                </a:solidFill>
              </a:rPr>
              <a:t>{Ann, Bob, </a:t>
            </a:r>
            <a:r>
              <a:rPr lang="en-US" sz="2000" b="0" i="0" u="none" strike="noStrike" baseline="0" dirty="0" err="1">
                <a:solidFill>
                  <a:srgbClr val="231F20"/>
                </a:solidFill>
              </a:rPr>
              <a:t>Cyd</a:t>
            </a:r>
            <a:r>
              <a:rPr lang="en-US" sz="2000" b="0" i="0" u="none" strike="noStrike" baseline="0" dirty="0">
                <a:solidFill>
                  <a:srgbClr val="231F20"/>
                </a:solidFill>
              </a:rPr>
              <a:t>} </a:t>
            </a:r>
            <a:r>
              <a:rPr lang="en-US" sz="2000" b="0" i="0" u="none" strike="noStrike" baseline="0" dirty="0">
                <a:solidFill>
                  <a:srgbClr val="00AEF0"/>
                </a:solidFill>
              </a:rPr>
              <a:t>leave out Dan.</a:t>
            </a:r>
          </a:p>
          <a:p>
            <a:pPr lvl="2"/>
            <a:r>
              <a:rPr lang="en-US" sz="2400" dirty="0"/>
              <a:t>This means that there are </a:t>
            </a:r>
            <a:r>
              <a:rPr lang="en-US" sz="2400" b="1" dirty="0"/>
              <a:t>four ways </a:t>
            </a:r>
            <a:r>
              <a:rPr lang="en-US" sz="2400" dirty="0"/>
              <a:t>to choose the three students for the committee, where the order in  which these students are chosen does not matter.</a:t>
            </a:r>
          </a:p>
        </p:txBody>
      </p:sp>
    </p:spTree>
    <p:extLst>
      <p:ext uri="{BB962C8B-B14F-4D97-AF65-F5344CB8AC3E}">
        <p14:creationId xmlns:p14="http://schemas.microsoft.com/office/powerpoint/2010/main" val="218463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1597-0E83-7A66-9679-1D87260838F6}"/>
              </a:ext>
            </a:extLst>
          </p:cNvPr>
          <p:cNvSpPr>
            <a:spLocks noGrp="1"/>
          </p:cNvSpPr>
          <p:nvPr>
            <p:ph type="title"/>
          </p:nvPr>
        </p:nvSpPr>
        <p:spPr/>
        <p:txBody>
          <a:bodyPr/>
          <a:lstStyle/>
          <a:p>
            <a:r>
              <a:rPr lang="en-US" b="1" dirty="0"/>
              <a:t>COMBINATION</a:t>
            </a:r>
          </a:p>
        </p:txBody>
      </p:sp>
      <p:sp>
        <p:nvSpPr>
          <p:cNvPr id="3" name="Content Placeholder 2">
            <a:extLst>
              <a:ext uri="{FF2B5EF4-FFF2-40B4-BE49-F238E27FC236}">
                <a16:creationId xmlns:a16="http://schemas.microsoft.com/office/drawing/2014/main" id="{B5FC3DC0-224C-74E7-81E5-3BCB8512F6DF}"/>
              </a:ext>
            </a:extLst>
          </p:cNvPr>
          <p:cNvSpPr>
            <a:spLocks noGrp="1"/>
          </p:cNvSpPr>
          <p:nvPr>
            <p:ph idx="1"/>
          </p:nvPr>
        </p:nvSpPr>
        <p:spPr/>
        <p:txBody>
          <a:bodyPr>
            <a:normAutofit/>
          </a:bodyPr>
          <a:lstStyle/>
          <a:p>
            <a:pPr algn="l"/>
            <a:r>
              <a:rPr lang="en-US" sz="2800" dirty="0"/>
              <a:t>QUESTION # 02 illustrates that many counting problems can be solved by finding the number of subsets of a particular size of a set with n elements, where n is a positive integer.</a:t>
            </a:r>
          </a:p>
          <a:p>
            <a:pPr algn="l"/>
            <a:r>
              <a:rPr lang="en-US" sz="2800" dirty="0"/>
              <a:t>An </a:t>
            </a:r>
            <a:r>
              <a:rPr lang="en-US" sz="2800" b="1" dirty="0"/>
              <a:t>r-combination</a:t>
            </a:r>
            <a:r>
              <a:rPr lang="en-US" sz="2800" dirty="0"/>
              <a:t> of elements of a set is an unordered selection of r elements from the set. Thus, an r-combination is simply a subset of the set with r elements.</a:t>
            </a:r>
          </a:p>
        </p:txBody>
      </p:sp>
    </p:spTree>
    <p:extLst>
      <p:ext uri="{BB962C8B-B14F-4D97-AF65-F5344CB8AC3E}">
        <p14:creationId xmlns:p14="http://schemas.microsoft.com/office/powerpoint/2010/main" val="135510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39F2-0E67-FAE2-0501-117AFC7FA443}"/>
              </a:ext>
            </a:extLst>
          </p:cNvPr>
          <p:cNvSpPr>
            <a:spLocks noGrp="1"/>
          </p:cNvSpPr>
          <p:nvPr>
            <p:ph type="title"/>
          </p:nvPr>
        </p:nvSpPr>
        <p:spPr/>
        <p:txBody>
          <a:bodyPr/>
          <a:lstStyle/>
          <a:p>
            <a:r>
              <a:rPr lang="en-US" b="1" dirty="0"/>
              <a:t>COMBINATION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0FE1DE-C7C8-209A-920E-DA6959EE7D38}"/>
                  </a:ext>
                </a:extLst>
              </p:cNvPr>
              <p:cNvSpPr>
                <a:spLocks noGrp="1"/>
              </p:cNvSpPr>
              <p:nvPr>
                <p:ph idx="1"/>
              </p:nvPr>
            </p:nvSpPr>
            <p:spPr/>
            <p:txBody>
              <a:bodyPr/>
              <a:lstStyle/>
              <a:p>
                <a:pPr algn="l"/>
                <a:r>
                  <a:rPr lang="en-US" sz="2800" dirty="0"/>
                  <a:t>Let S be the set {1, 2, 3, 4}. Then {1, 3, 4} is a 3-combination from S. (Note that {4, 1, 3} is the same 3-combination as {1, 3, 4}, because the order in which the elements of a set are listed does not matter.)</a:t>
                </a:r>
              </a:p>
              <a:p>
                <a:pPr algn="l"/>
                <a:r>
                  <a:rPr lang="en-US" sz="2800" dirty="0"/>
                  <a:t>The number of </a:t>
                </a:r>
                <a:r>
                  <a:rPr lang="en-US" sz="2800" b="1" dirty="0"/>
                  <a:t>r-combinations</a:t>
                </a:r>
                <a:r>
                  <a:rPr lang="en-US" sz="2800" dirty="0"/>
                  <a:t> of a set with n distinct elements is denoted by C(n, r). Note that C(n, r) is also denoted by </a:t>
                </a:r>
                <a14:m>
                  <m:oMath xmlns:m="http://schemas.openxmlformats.org/officeDocument/2006/math">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i="1">
                                <a:latin typeface="Cambria Math" panose="02040503050406030204" pitchFamily="18" charset="0"/>
                              </a:rPr>
                              <m:t>𝑟</m:t>
                            </m:r>
                          </m:den>
                        </m:f>
                      </m:e>
                    </m:d>
                  </m:oMath>
                </a14:m>
                <a:r>
                  <a:rPr lang="en-US" sz="2800" dirty="0"/>
                  <a:t> and is called a binomial coefficient.</a:t>
                </a:r>
              </a:p>
              <a:p>
                <a:r>
                  <a:rPr lang="en-US" sz="2400" dirty="0"/>
                  <a:t>We see that C(4, 2) = 6, because the 2-combinations of {a, b, c, d} are the six subsets {a, b},{a, c}, {a, d}, {b, c}, {b, d}, and {c, d}.</a:t>
                </a:r>
              </a:p>
            </p:txBody>
          </p:sp>
        </mc:Choice>
        <mc:Fallback xmlns="">
          <p:sp>
            <p:nvSpPr>
              <p:cNvPr id="3" name="Content Placeholder 2">
                <a:extLst>
                  <a:ext uri="{FF2B5EF4-FFF2-40B4-BE49-F238E27FC236}">
                    <a16:creationId xmlns:a16="http://schemas.microsoft.com/office/drawing/2014/main" id="{F40FE1DE-C7C8-209A-920E-DA6959EE7D38}"/>
                  </a:ext>
                </a:extLst>
              </p:cNvPr>
              <p:cNvSpPr>
                <a:spLocks noGrp="1" noRot="1" noChangeAspect="1" noMove="1" noResize="1" noEditPoints="1" noAdjustHandles="1" noChangeArrowheads="1" noChangeShapeType="1" noTextEdit="1"/>
              </p:cNvSpPr>
              <p:nvPr>
                <p:ph idx="1"/>
              </p:nvPr>
            </p:nvSpPr>
            <p:spPr>
              <a:blipFill>
                <a:blip r:embed="rId2"/>
                <a:stretch>
                  <a:fillRect l="-848" t="-2556" r="-1333"/>
                </a:stretch>
              </a:blipFill>
            </p:spPr>
            <p:txBody>
              <a:bodyPr/>
              <a:lstStyle/>
              <a:p>
                <a:r>
                  <a:rPr lang="en-US">
                    <a:noFill/>
                  </a:rPr>
                  <a:t> </a:t>
                </a:r>
              </a:p>
            </p:txBody>
          </p:sp>
        </mc:Fallback>
      </mc:AlternateContent>
    </p:spTree>
    <p:extLst>
      <p:ext uri="{BB962C8B-B14F-4D97-AF65-F5344CB8AC3E}">
        <p14:creationId xmlns:p14="http://schemas.microsoft.com/office/powerpoint/2010/main" val="108394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79D2-DEFE-C831-199D-F61AF494AA4E}"/>
              </a:ext>
            </a:extLst>
          </p:cNvPr>
          <p:cNvSpPr>
            <a:spLocks noGrp="1"/>
          </p:cNvSpPr>
          <p:nvPr>
            <p:ph type="title"/>
          </p:nvPr>
        </p:nvSpPr>
        <p:spPr/>
        <p:txBody>
          <a:bodyPr/>
          <a:lstStyle/>
          <a:p>
            <a:r>
              <a:rPr lang="en-US" b="1" dirty="0"/>
              <a:t>COMBINATION</a:t>
            </a:r>
            <a:endParaRPr lang="en-US" dirty="0"/>
          </a:p>
        </p:txBody>
      </p:sp>
      <p:pic>
        <p:nvPicPr>
          <p:cNvPr id="5" name="Content Placeholder 4">
            <a:extLst>
              <a:ext uri="{FF2B5EF4-FFF2-40B4-BE49-F238E27FC236}">
                <a16:creationId xmlns:a16="http://schemas.microsoft.com/office/drawing/2014/main" id="{41DC6463-616D-BCCF-9F6D-E77FC9F4EC41}"/>
              </a:ext>
            </a:extLst>
          </p:cNvPr>
          <p:cNvPicPr>
            <a:picLocks noGrp="1" noChangeAspect="1"/>
          </p:cNvPicPr>
          <p:nvPr>
            <p:ph idx="1"/>
          </p:nvPr>
        </p:nvPicPr>
        <p:blipFill>
          <a:blip r:embed="rId2"/>
          <a:stretch>
            <a:fillRect/>
          </a:stretch>
        </p:blipFill>
        <p:spPr>
          <a:xfrm>
            <a:off x="1069848" y="2093976"/>
            <a:ext cx="10058400" cy="1840395"/>
          </a:xfrm>
        </p:spPr>
      </p:pic>
      <p:sp>
        <p:nvSpPr>
          <p:cNvPr id="6" name="TextBox 5">
            <a:extLst>
              <a:ext uri="{FF2B5EF4-FFF2-40B4-BE49-F238E27FC236}">
                <a16:creationId xmlns:a16="http://schemas.microsoft.com/office/drawing/2014/main" id="{A143ADC3-1D1A-050E-F44F-FAE9D3E52490}"/>
              </a:ext>
            </a:extLst>
          </p:cNvPr>
          <p:cNvSpPr txBox="1"/>
          <p:nvPr/>
        </p:nvSpPr>
        <p:spPr>
          <a:xfrm>
            <a:off x="1143000" y="4117692"/>
            <a:ext cx="9979152" cy="461665"/>
          </a:xfrm>
          <a:prstGeom prst="rect">
            <a:avLst/>
          </a:prstGeom>
          <a:solidFill>
            <a:srgbClr val="E2F4FD"/>
          </a:solidFill>
        </p:spPr>
        <p:txBody>
          <a:bodyPr wrap="square">
            <a:spAutoFit/>
          </a:bodyPr>
          <a:lstStyle/>
          <a:p>
            <a:pPr algn="l"/>
            <a:r>
              <a:rPr lang="en-US" sz="2400" dirty="0"/>
              <a:t>How many ways are there to select 47 cards from a standard deck of 52 cards?</a:t>
            </a:r>
          </a:p>
        </p:txBody>
      </p:sp>
      <p:pic>
        <p:nvPicPr>
          <p:cNvPr id="7" name="Picture 6">
            <a:extLst>
              <a:ext uri="{FF2B5EF4-FFF2-40B4-BE49-F238E27FC236}">
                <a16:creationId xmlns:a16="http://schemas.microsoft.com/office/drawing/2014/main" id="{99E39E30-1B72-E227-2085-4F8D273F631D}"/>
              </a:ext>
            </a:extLst>
          </p:cNvPr>
          <p:cNvPicPr>
            <a:picLocks noChangeAspect="1"/>
          </p:cNvPicPr>
          <p:nvPr/>
        </p:nvPicPr>
        <p:blipFill>
          <a:blip r:embed="rId3"/>
          <a:stretch>
            <a:fillRect/>
          </a:stretch>
        </p:blipFill>
        <p:spPr>
          <a:xfrm>
            <a:off x="4128362" y="4596378"/>
            <a:ext cx="2973478" cy="1072168"/>
          </a:xfrm>
          <a:prstGeom prst="rect">
            <a:avLst/>
          </a:prstGeom>
        </p:spPr>
      </p:pic>
      <p:sp>
        <p:nvSpPr>
          <p:cNvPr id="8" name="TextBox 7">
            <a:extLst>
              <a:ext uri="{FF2B5EF4-FFF2-40B4-BE49-F238E27FC236}">
                <a16:creationId xmlns:a16="http://schemas.microsoft.com/office/drawing/2014/main" id="{385EA7E3-CA75-B645-43C6-719245BDD106}"/>
              </a:ext>
            </a:extLst>
          </p:cNvPr>
          <p:cNvSpPr txBox="1"/>
          <p:nvPr/>
        </p:nvSpPr>
        <p:spPr>
          <a:xfrm>
            <a:off x="1069848" y="5686008"/>
            <a:ext cx="10052304" cy="400110"/>
          </a:xfrm>
          <a:prstGeom prst="rect">
            <a:avLst/>
          </a:prstGeom>
          <a:solidFill>
            <a:srgbClr val="E2F4FD"/>
          </a:solidFill>
        </p:spPr>
        <p:txBody>
          <a:bodyPr wrap="square">
            <a:spAutoFit/>
          </a:bodyPr>
          <a:lstStyle/>
          <a:p>
            <a:r>
              <a:rPr lang="en-US" sz="2000" dirty="0"/>
              <a:t>There are  2,598,960 different ways to select 47 cards from a standard deck of 52 cards.</a:t>
            </a:r>
          </a:p>
        </p:txBody>
      </p:sp>
    </p:spTree>
    <p:extLst>
      <p:ext uri="{BB962C8B-B14F-4D97-AF65-F5344CB8AC3E}">
        <p14:creationId xmlns:p14="http://schemas.microsoft.com/office/powerpoint/2010/main" val="143062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D55F-E7C1-7B82-42FB-A7968AD7F7B1}"/>
              </a:ext>
            </a:extLst>
          </p:cNvPr>
          <p:cNvSpPr>
            <a:spLocks noGrp="1"/>
          </p:cNvSpPr>
          <p:nvPr>
            <p:ph type="title"/>
          </p:nvPr>
        </p:nvSpPr>
        <p:spPr/>
        <p:txBody>
          <a:bodyPr/>
          <a:lstStyle/>
          <a:p>
            <a:r>
              <a:rPr lang="en-US" b="1" dirty="0"/>
              <a:t>COMBINATION</a:t>
            </a:r>
            <a:endParaRPr lang="en-US" dirty="0"/>
          </a:p>
        </p:txBody>
      </p:sp>
      <p:sp>
        <p:nvSpPr>
          <p:cNvPr id="3" name="Content Placeholder 2">
            <a:extLst>
              <a:ext uri="{FF2B5EF4-FFF2-40B4-BE49-F238E27FC236}">
                <a16:creationId xmlns:a16="http://schemas.microsoft.com/office/drawing/2014/main" id="{BA968A5D-3631-38ED-3AD6-947ACD81018F}"/>
              </a:ext>
            </a:extLst>
          </p:cNvPr>
          <p:cNvSpPr>
            <a:spLocks noGrp="1"/>
          </p:cNvSpPr>
          <p:nvPr>
            <p:ph idx="1"/>
          </p:nvPr>
        </p:nvSpPr>
        <p:spPr/>
        <p:txBody>
          <a:bodyPr/>
          <a:lstStyle/>
          <a:p>
            <a:pPr algn="l"/>
            <a:r>
              <a:rPr lang="en-US" sz="3200" b="1" dirty="0"/>
              <a:t>How many ways are there to select five players from a 10-member tennis team to make a trip to a match at another school?</a:t>
            </a:r>
          </a:p>
          <a:p>
            <a:pPr algn="l"/>
            <a:r>
              <a:rPr lang="en-US" dirty="0"/>
              <a:t>Solution: The answer is given by the number of 5-combinations of a set with 10 elements.</a:t>
            </a:r>
          </a:p>
        </p:txBody>
      </p:sp>
      <p:pic>
        <p:nvPicPr>
          <p:cNvPr id="5" name="Picture 4">
            <a:extLst>
              <a:ext uri="{FF2B5EF4-FFF2-40B4-BE49-F238E27FC236}">
                <a16:creationId xmlns:a16="http://schemas.microsoft.com/office/drawing/2014/main" id="{E900CE6C-3B67-3C84-8654-1816C99D7B47}"/>
              </a:ext>
            </a:extLst>
          </p:cNvPr>
          <p:cNvPicPr>
            <a:picLocks noChangeAspect="1"/>
          </p:cNvPicPr>
          <p:nvPr/>
        </p:nvPicPr>
        <p:blipFill>
          <a:blip r:embed="rId2"/>
          <a:stretch>
            <a:fillRect/>
          </a:stretch>
        </p:blipFill>
        <p:spPr>
          <a:xfrm>
            <a:off x="3886200" y="4055363"/>
            <a:ext cx="3398520" cy="1114084"/>
          </a:xfrm>
          <a:prstGeom prst="rect">
            <a:avLst/>
          </a:prstGeom>
        </p:spPr>
      </p:pic>
    </p:spTree>
    <p:extLst>
      <p:ext uri="{BB962C8B-B14F-4D97-AF65-F5344CB8AC3E}">
        <p14:creationId xmlns:p14="http://schemas.microsoft.com/office/powerpoint/2010/main" val="4943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96C9-19C3-0D14-D3FD-E28CB98AA2C9}"/>
              </a:ext>
            </a:extLst>
          </p:cNvPr>
          <p:cNvSpPr>
            <a:spLocks noGrp="1"/>
          </p:cNvSpPr>
          <p:nvPr>
            <p:ph type="title"/>
          </p:nvPr>
        </p:nvSpPr>
        <p:spPr/>
        <p:txBody>
          <a:bodyPr/>
          <a:lstStyle/>
          <a:p>
            <a:r>
              <a:rPr lang="en-US" b="1" dirty="0"/>
              <a:t>COMBINATION</a:t>
            </a:r>
            <a:endParaRPr lang="en-US" dirty="0"/>
          </a:p>
        </p:txBody>
      </p:sp>
      <p:sp>
        <p:nvSpPr>
          <p:cNvPr id="3" name="Content Placeholder 2">
            <a:extLst>
              <a:ext uri="{FF2B5EF4-FFF2-40B4-BE49-F238E27FC236}">
                <a16:creationId xmlns:a16="http://schemas.microsoft.com/office/drawing/2014/main" id="{454F36E7-6484-6AB8-EABE-65B04E6DFBC1}"/>
              </a:ext>
            </a:extLst>
          </p:cNvPr>
          <p:cNvSpPr>
            <a:spLocks noGrp="1"/>
          </p:cNvSpPr>
          <p:nvPr>
            <p:ph idx="1"/>
          </p:nvPr>
        </p:nvSpPr>
        <p:spPr/>
        <p:txBody>
          <a:bodyPr/>
          <a:lstStyle/>
          <a:p>
            <a:pPr algn="l"/>
            <a:r>
              <a:rPr lang="en-US" sz="2800" b="1" dirty="0"/>
              <a:t>A group of 30 people have been trained as astronauts to go on the first mission to Mars. How many ways are there to select a crew of six people to go on this mission (assuming that all crew members have the same job)?</a:t>
            </a:r>
          </a:p>
          <a:p>
            <a:pPr algn="l"/>
            <a:r>
              <a:rPr lang="en-US" dirty="0"/>
              <a:t>Solution: The number of ways to select a crew of six from the pool of 30 people is the number of 6-combinations of a set with 30 elements, because the order in which these people are chosen does not matter. </a:t>
            </a:r>
          </a:p>
        </p:txBody>
      </p:sp>
      <p:pic>
        <p:nvPicPr>
          <p:cNvPr id="5" name="Picture 4">
            <a:extLst>
              <a:ext uri="{FF2B5EF4-FFF2-40B4-BE49-F238E27FC236}">
                <a16:creationId xmlns:a16="http://schemas.microsoft.com/office/drawing/2014/main" id="{4EF25D43-412E-27CA-68C9-09DDDA26A694}"/>
              </a:ext>
            </a:extLst>
          </p:cNvPr>
          <p:cNvPicPr>
            <a:picLocks noChangeAspect="1"/>
          </p:cNvPicPr>
          <p:nvPr/>
        </p:nvPicPr>
        <p:blipFill>
          <a:blip r:embed="rId2"/>
          <a:stretch>
            <a:fillRect/>
          </a:stretch>
        </p:blipFill>
        <p:spPr>
          <a:xfrm>
            <a:off x="2223446" y="4816602"/>
            <a:ext cx="8898706" cy="1383030"/>
          </a:xfrm>
          <a:prstGeom prst="rect">
            <a:avLst/>
          </a:prstGeom>
        </p:spPr>
      </p:pic>
    </p:spTree>
    <p:extLst>
      <p:ext uri="{BB962C8B-B14F-4D97-AF65-F5344CB8AC3E}">
        <p14:creationId xmlns:p14="http://schemas.microsoft.com/office/powerpoint/2010/main" val="17591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C901-DB89-4FAE-A6F3-FD835F04E2E0}"/>
              </a:ext>
            </a:extLst>
          </p:cNvPr>
          <p:cNvSpPr>
            <a:spLocks noGrp="1"/>
          </p:cNvSpPr>
          <p:nvPr>
            <p:ph type="title"/>
          </p:nvPr>
        </p:nvSpPr>
        <p:spPr/>
        <p:txBody>
          <a:bodyPr/>
          <a:lstStyle/>
          <a:p>
            <a:r>
              <a:rPr lang="en-US" b="1" dirty="0"/>
              <a:t>COMBINATION</a:t>
            </a:r>
            <a:endParaRPr lang="en-US" dirty="0"/>
          </a:p>
        </p:txBody>
      </p:sp>
      <p:sp>
        <p:nvSpPr>
          <p:cNvPr id="3" name="Content Placeholder 2">
            <a:extLst>
              <a:ext uri="{FF2B5EF4-FFF2-40B4-BE49-F238E27FC236}">
                <a16:creationId xmlns:a16="http://schemas.microsoft.com/office/drawing/2014/main" id="{812C680D-D0F2-679D-5C00-BDEF645ECC49}"/>
              </a:ext>
            </a:extLst>
          </p:cNvPr>
          <p:cNvSpPr>
            <a:spLocks noGrp="1"/>
          </p:cNvSpPr>
          <p:nvPr>
            <p:ph idx="1"/>
          </p:nvPr>
        </p:nvSpPr>
        <p:spPr/>
        <p:txBody>
          <a:bodyPr/>
          <a:lstStyle/>
          <a:p>
            <a:pPr algn="l"/>
            <a:r>
              <a:rPr lang="en-US" sz="2800" b="1" dirty="0"/>
              <a:t>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p>
          <a:p>
            <a:pPr algn="l"/>
            <a:r>
              <a:rPr lang="en-US" dirty="0"/>
              <a:t>Solution: By the product rule, the answer is the product of the number of 3-combinations of a set with nine elements and the number of 4-combinations of a set with 11 elements. </a:t>
            </a:r>
          </a:p>
        </p:txBody>
      </p:sp>
      <p:pic>
        <p:nvPicPr>
          <p:cNvPr id="5" name="Picture 4">
            <a:extLst>
              <a:ext uri="{FF2B5EF4-FFF2-40B4-BE49-F238E27FC236}">
                <a16:creationId xmlns:a16="http://schemas.microsoft.com/office/drawing/2014/main" id="{1F225B80-4E7D-501D-2556-076BEEEAE294}"/>
              </a:ext>
            </a:extLst>
          </p:cNvPr>
          <p:cNvPicPr>
            <a:picLocks noChangeAspect="1"/>
          </p:cNvPicPr>
          <p:nvPr/>
        </p:nvPicPr>
        <p:blipFill>
          <a:blip r:embed="rId2"/>
          <a:stretch>
            <a:fillRect/>
          </a:stretch>
        </p:blipFill>
        <p:spPr>
          <a:xfrm>
            <a:off x="2317432" y="5290185"/>
            <a:ext cx="7880907" cy="1220343"/>
          </a:xfrm>
          <a:prstGeom prst="rect">
            <a:avLst/>
          </a:prstGeom>
        </p:spPr>
      </p:pic>
    </p:spTree>
    <p:extLst>
      <p:ext uri="{BB962C8B-B14F-4D97-AF65-F5344CB8AC3E}">
        <p14:creationId xmlns:p14="http://schemas.microsoft.com/office/powerpoint/2010/main" val="3242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44F7-A0CC-93E4-8ED3-380C7D91A73D}"/>
              </a:ext>
            </a:extLst>
          </p:cNvPr>
          <p:cNvSpPr>
            <a:spLocks noGrp="1"/>
          </p:cNvSpPr>
          <p:nvPr>
            <p:ph type="ctrTitle"/>
          </p:nvPr>
        </p:nvSpPr>
        <p:spPr/>
        <p:txBody>
          <a:bodyPr/>
          <a:lstStyle/>
          <a:p>
            <a:pPr algn="ctr"/>
            <a:r>
              <a:rPr lang="en-US" sz="6600" b="1" dirty="0"/>
              <a:t>Generalized Permutations and Combinations</a:t>
            </a:r>
          </a:p>
        </p:txBody>
      </p:sp>
    </p:spTree>
    <p:extLst>
      <p:ext uri="{BB962C8B-B14F-4D97-AF65-F5344CB8AC3E}">
        <p14:creationId xmlns:p14="http://schemas.microsoft.com/office/powerpoint/2010/main" val="329779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2736-7646-22B7-2B85-98AE568E221E}"/>
              </a:ext>
            </a:extLst>
          </p:cNvPr>
          <p:cNvSpPr>
            <a:spLocks noGrp="1"/>
          </p:cNvSpPr>
          <p:nvPr>
            <p:ph type="title"/>
          </p:nvPr>
        </p:nvSpPr>
        <p:spPr/>
        <p:txBody>
          <a:bodyPr/>
          <a:lstStyle/>
          <a:p>
            <a:r>
              <a:rPr lang="en-US" dirty="0"/>
              <a:t>Permutations </a:t>
            </a:r>
            <a:br>
              <a:rPr lang="en-US" dirty="0"/>
            </a:br>
            <a:r>
              <a:rPr lang="en-US" sz="2000" dirty="0"/>
              <a:t>with Repetition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6ED8AE-17FE-6877-CB0C-9C80F24C7F91}"/>
                  </a:ext>
                </a:extLst>
              </p:cNvPr>
              <p:cNvSpPr>
                <a:spLocks noGrp="1"/>
              </p:cNvSpPr>
              <p:nvPr>
                <p:ph idx="1"/>
              </p:nvPr>
            </p:nvSpPr>
            <p:spPr>
              <a:xfrm>
                <a:off x="1066800" y="2093976"/>
                <a:ext cx="10058400" cy="4279392"/>
              </a:xfrm>
            </p:spPr>
            <p:txBody>
              <a:bodyPr/>
              <a:lstStyle/>
              <a:p>
                <a:pPr marL="0" indent="0" algn="l">
                  <a:buNone/>
                </a:pPr>
                <a:r>
                  <a:rPr lang="en-US" sz="3200" dirty="0"/>
                  <a:t>Counting permutations when repetition of elements is allowed can easily be done using the product rule.</a:t>
                </a:r>
              </a:p>
              <a:p>
                <a:pPr marL="0" indent="0" algn="l">
                  <a:buNone/>
                </a:pPr>
                <a:endParaRPr lang="en-US" dirty="0"/>
              </a:p>
              <a:p>
                <a:pPr marL="0" indent="0" algn="l">
                  <a:buNone/>
                </a:pPr>
                <a:endParaRPr lang="en-US" sz="800" dirty="0"/>
              </a:p>
              <a:p>
                <a:pPr marL="0" marR="0">
                  <a:spcBef>
                    <a:spcPts val="0"/>
                  </a:spcBef>
                  <a:spcAft>
                    <a:spcPts val="0"/>
                  </a:spcAft>
                </a:pPr>
                <a:r>
                  <a:rPr lang="en-US" sz="2800" b="1" dirty="0"/>
                  <a:t>How many possible outcomes are there when a fair coin is tossed three times? </a:t>
                </a:r>
              </a:p>
              <a:p>
                <a:pPr marL="548640" lvl="2">
                  <a:spcBef>
                    <a:spcPts val="0"/>
                  </a:spcBef>
                  <a:spcAft>
                    <a:spcPts val="0"/>
                  </a:spcAft>
                </a:pPr>
                <a:r>
                  <a:rPr lang="en-US" sz="2000" dirty="0"/>
                  <a:t>Each time a coin is tossed it's outcome is either a head (H) or a tail (T). </a:t>
                </a:r>
              </a:p>
              <a:p>
                <a:pPr marL="548640" lvl="2">
                  <a:spcBef>
                    <a:spcPts val="0"/>
                  </a:spcBef>
                  <a:spcAft>
                    <a:spcPts val="0"/>
                  </a:spcAft>
                </a:pPr>
                <a:r>
                  <a:rPr lang="en-US" sz="2000" dirty="0"/>
                  <a:t>Hence in successive tosses, H and T are repeated. Also the order in which they appear is important. </a:t>
                </a:r>
              </a:p>
              <a:p>
                <a:pPr marL="548640" lvl="2">
                  <a:spcBef>
                    <a:spcPts val="0"/>
                  </a:spcBef>
                  <a:spcAft>
                    <a:spcPts val="0"/>
                  </a:spcAft>
                </a:pPr>
                <a:r>
                  <a:rPr lang="en-US" sz="2000" dirty="0"/>
                  <a:t>HHH, HHT, HTH, THH, HTT, THT, TTH, TTT </a:t>
                </a:r>
              </a:p>
              <a:p>
                <a:pPr marL="548640" lvl="2">
                  <a:spcBef>
                    <a:spcPts val="0"/>
                  </a:spcBef>
                  <a:spcAft>
                    <a:spcPts val="0"/>
                  </a:spcAft>
                </a:pPr>
                <a:r>
                  <a:rPr lang="en-US" sz="2000" dirty="0"/>
                  <a:t>Hence number of samples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𝑘</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3</m:t>
                        </m:r>
                      </m:sup>
                    </m:sSup>
                    <m:r>
                      <a:rPr lang="en-US" sz="2000" i="1">
                        <a:latin typeface="Cambria Math" panose="02040503050406030204" pitchFamily="18" charset="0"/>
                      </a:rPr>
                      <m:t>=8</m:t>
                    </m:r>
                  </m:oMath>
                </a14:m>
                <a:endParaRPr lang="en-US" sz="2000" dirty="0"/>
              </a:p>
              <a:p>
                <a:pPr marL="548640" lvl="2">
                  <a:spcBef>
                    <a:spcPts val="0"/>
                  </a:spcBef>
                  <a:spcAft>
                    <a:spcPts val="0"/>
                  </a:spcAft>
                </a:pPr>
                <a:endParaRPr lang="en-US" sz="2000" dirty="0"/>
              </a:p>
            </p:txBody>
          </p:sp>
        </mc:Choice>
        <mc:Fallback xmlns="">
          <p:sp>
            <p:nvSpPr>
              <p:cNvPr id="3" name="Content Placeholder 2">
                <a:extLst>
                  <a:ext uri="{FF2B5EF4-FFF2-40B4-BE49-F238E27FC236}">
                    <a16:creationId xmlns:a16="http://schemas.microsoft.com/office/drawing/2014/main" id="{A56ED8AE-17FE-6877-CB0C-9C80F24C7F91}"/>
                  </a:ext>
                </a:extLst>
              </p:cNvPr>
              <p:cNvSpPr>
                <a:spLocks noGrp="1" noRot="1" noChangeAspect="1" noMove="1" noResize="1" noEditPoints="1" noAdjustHandles="1" noChangeArrowheads="1" noChangeShapeType="1" noTextEdit="1"/>
              </p:cNvSpPr>
              <p:nvPr>
                <p:ph idx="1"/>
              </p:nvPr>
            </p:nvSpPr>
            <p:spPr>
              <a:xfrm>
                <a:off x="1066800" y="2093976"/>
                <a:ext cx="10058400" cy="4279392"/>
              </a:xfrm>
              <a:blipFill>
                <a:blip r:embed="rId3"/>
                <a:stretch>
                  <a:fillRect l="-1515" t="-2849"/>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4BEFD37-7C8E-D27D-AA1B-A85A8FB4EE29}"/>
              </a:ext>
            </a:extLst>
          </p:cNvPr>
          <p:cNvPicPr>
            <a:picLocks noChangeAspect="1"/>
          </p:cNvPicPr>
          <p:nvPr/>
        </p:nvPicPr>
        <p:blipFill rotWithShape="1">
          <a:blip r:embed="rId4"/>
          <a:srcRect t="32209" r="6255" b="29837"/>
          <a:stretch/>
        </p:blipFill>
        <p:spPr>
          <a:xfrm>
            <a:off x="944109" y="3091544"/>
            <a:ext cx="10181091" cy="428140"/>
          </a:xfrm>
          <a:prstGeom prst="rect">
            <a:avLst/>
          </a:prstGeom>
        </p:spPr>
      </p:pic>
    </p:spTree>
    <p:extLst>
      <p:ext uri="{BB962C8B-B14F-4D97-AF65-F5344CB8AC3E}">
        <p14:creationId xmlns:p14="http://schemas.microsoft.com/office/powerpoint/2010/main" val="20231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D398-9A74-C9D8-F36B-5872E78D0EF0}"/>
              </a:ext>
            </a:extLst>
          </p:cNvPr>
          <p:cNvSpPr>
            <a:spLocks noGrp="1"/>
          </p:cNvSpPr>
          <p:nvPr>
            <p:ph type="title"/>
          </p:nvPr>
        </p:nvSpPr>
        <p:spPr/>
        <p:txBody>
          <a:bodyPr>
            <a:normAutofit/>
          </a:bodyPr>
          <a:lstStyle/>
          <a:p>
            <a:r>
              <a:rPr lang="en-US" b="1" dirty="0"/>
              <a:t>INTRODUCTION</a:t>
            </a:r>
            <a:br>
              <a:rPr lang="en-US" b="1" dirty="0"/>
            </a:br>
            <a:r>
              <a:rPr lang="en-US" sz="2000" dirty="0"/>
              <a:t>PERMUTATION &amp; COMBINATION</a:t>
            </a:r>
            <a:endParaRPr lang="en-US" dirty="0"/>
          </a:p>
        </p:txBody>
      </p:sp>
      <p:sp>
        <p:nvSpPr>
          <p:cNvPr id="3" name="Content Placeholder 2">
            <a:extLst>
              <a:ext uri="{FF2B5EF4-FFF2-40B4-BE49-F238E27FC236}">
                <a16:creationId xmlns:a16="http://schemas.microsoft.com/office/drawing/2014/main" id="{03002BD3-C796-179A-59F2-D4E76A8E3B1D}"/>
              </a:ext>
            </a:extLst>
          </p:cNvPr>
          <p:cNvSpPr>
            <a:spLocks noGrp="1"/>
          </p:cNvSpPr>
          <p:nvPr>
            <p:ph idx="1"/>
          </p:nvPr>
        </p:nvSpPr>
        <p:spPr/>
        <p:txBody>
          <a:bodyPr>
            <a:normAutofit/>
          </a:bodyPr>
          <a:lstStyle/>
          <a:p>
            <a:pPr algn="l"/>
            <a:r>
              <a:rPr lang="en-US" sz="2400" dirty="0"/>
              <a:t>Many counting problems can be solved by finding the number of ways to arrange a specified number of distinct elements of a set of a particular size, where the </a:t>
            </a:r>
            <a:r>
              <a:rPr lang="en-US" sz="2400" b="1" dirty="0"/>
              <a:t>order of these elements matters</a:t>
            </a:r>
            <a:r>
              <a:rPr lang="en-US" sz="2400" dirty="0"/>
              <a:t>. </a:t>
            </a:r>
          </a:p>
          <a:p>
            <a:pPr lvl="1"/>
            <a:r>
              <a:rPr lang="en-US" sz="2000" dirty="0"/>
              <a:t>For example : In how many ways can we select three students from a group of five students to stand in line for a picture?</a:t>
            </a:r>
          </a:p>
          <a:p>
            <a:pPr algn="l"/>
            <a:r>
              <a:rPr lang="en-US" sz="2400" dirty="0"/>
              <a:t>Many other counting problems can be solved by finding the number of ways to select a particular number of elements from a set of a particular size, </a:t>
            </a:r>
            <a:r>
              <a:rPr lang="en-US" sz="2400" b="1" dirty="0"/>
              <a:t>where the order of the elements selected does not matter</a:t>
            </a:r>
            <a:r>
              <a:rPr lang="en-US" sz="2400" dirty="0"/>
              <a:t>. </a:t>
            </a:r>
          </a:p>
          <a:p>
            <a:pPr lvl="1"/>
            <a:r>
              <a:rPr lang="en-US" sz="2000" dirty="0"/>
              <a:t>For example: In how many different committees of three students can be formed from a group of four students?</a:t>
            </a:r>
          </a:p>
          <a:p>
            <a:pPr algn="l"/>
            <a:r>
              <a:rPr lang="en-US" dirty="0"/>
              <a:t>In this section we will develop methods to answer questions such as these.</a:t>
            </a:r>
          </a:p>
        </p:txBody>
      </p:sp>
    </p:spTree>
    <p:extLst>
      <p:ext uri="{BB962C8B-B14F-4D97-AF65-F5344CB8AC3E}">
        <p14:creationId xmlns:p14="http://schemas.microsoft.com/office/powerpoint/2010/main" val="29635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A32C-8E03-CC01-4F41-27226B6CF70D}"/>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Permutations </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br>
            <a:r>
              <a:rPr kumimoji="0" lang="en-US" sz="20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with Repetition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C8F9A-5F4A-B9B9-E818-45187F8C09A2}"/>
                  </a:ext>
                </a:extLst>
              </p:cNvPr>
              <p:cNvSpPr>
                <a:spLocks noGrp="1"/>
              </p:cNvSpPr>
              <p:nvPr>
                <p:ph idx="1"/>
              </p:nvPr>
            </p:nvSpPr>
            <p:spPr/>
            <p:txBody>
              <a:bodyPr>
                <a:normAutofit fontScale="85000" lnSpcReduction="20000"/>
              </a:bodyPr>
              <a:lstStyle/>
              <a:p>
                <a:pPr marL="0" indent="0" algn="l">
                  <a:buNone/>
                </a:pPr>
                <a:r>
                  <a:rPr lang="en-US" sz="2600" b="1" dirty="0"/>
                  <a:t>A multiple-choice test contains 10 questions; there are 4 possible answers for each question.</a:t>
                </a:r>
              </a:p>
              <a:p>
                <a:pPr marL="0" indent="0" algn="l">
                  <a:buNone/>
                </a:pPr>
                <a:r>
                  <a:rPr lang="en-US" sz="2200" b="1" dirty="0"/>
                  <a:t>(a) How many ways can a student answer the questions on the test if every question is answered?</a:t>
                </a:r>
              </a:p>
              <a:p>
                <a:pPr lvl="1"/>
                <a:r>
                  <a:rPr lang="en-US" dirty="0"/>
                  <a:t>Each question can be answered in 4 ways. Suppose answers are labeled as A, B, C, D. Since label A may be used as the answer of more than one question. So repetition is allowed. Also the order in which A, B, C, D are </a:t>
                </a:r>
                <a:r>
                  <a:rPr lang="en-US" dirty="0" err="1"/>
                  <a:t>choosed</a:t>
                </a:r>
                <a:r>
                  <a:rPr lang="en-US" dirty="0"/>
                  <a:t> as answers for 10 questions is important. </a:t>
                </a:r>
              </a:p>
              <a:p>
                <a:pPr lvl="1"/>
                <a:r>
                  <a:rPr lang="en-US" dirty="0"/>
                  <a:t>n = no. of distinct labels = 4</a:t>
                </a:r>
              </a:p>
              <a:p>
                <a:pPr lvl="1"/>
                <a:r>
                  <a:rPr lang="en-US" dirty="0"/>
                  <a:t>k = no. of labels selected for answering = 10</a:t>
                </a:r>
              </a:p>
              <a:p>
                <a:pPr lvl="1"/>
                <a:r>
                  <a:rPr lang="en-US" dirty="0"/>
                  <a:t>∴ No. of ways to answer 10 questions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4</m:t>
                        </m:r>
                      </m:e>
                      <m:sup>
                        <m:r>
                          <a:rPr lang="en-US" i="1">
                            <a:latin typeface="Cambria Math" panose="02040503050406030204" pitchFamily="18" charset="0"/>
                          </a:rPr>
                          <m:t>10</m:t>
                        </m:r>
                      </m:sup>
                    </m:sSup>
                    <m:r>
                      <a:rPr lang="en-US" i="1">
                        <a:latin typeface="Cambria Math" panose="02040503050406030204" pitchFamily="18" charset="0"/>
                      </a:rPr>
                      <m:t>=</m:t>
                    </m:r>
                  </m:oMath>
                </a14:m>
                <a:r>
                  <a:rPr lang="en-US" dirty="0"/>
                  <a:t>  1048576</a:t>
                </a:r>
              </a:p>
              <a:p>
                <a:pPr marL="0" indent="0" algn="l">
                  <a:buNone/>
                </a:pPr>
                <a:r>
                  <a:rPr lang="en-US" sz="2200" b="1" dirty="0"/>
                  <a:t>(b) How many ways can a student answer the questions on the test if the student can leave answers blank?</a:t>
                </a:r>
              </a:p>
              <a:p>
                <a:pPr lvl="1"/>
                <a:r>
                  <a:rPr lang="en-US" dirty="0"/>
                  <a:t>If the student can leave answers blank, then in addition to the four answers, a fifth option to leave answer blank is possible. Hence, in such case </a:t>
                </a:r>
              </a:p>
              <a:p>
                <a:pPr lvl="1"/>
                <a:r>
                  <a:rPr lang="en-US" dirty="0"/>
                  <a:t>n = 5 and k = 10 (as before)</a:t>
                </a:r>
              </a:p>
              <a:p>
                <a:pPr lvl="1"/>
                <a:r>
                  <a:rPr lang="en-US" dirty="0"/>
                  <a:t>∴ No. of possible answers=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5</m:t>
                        </m:r>
                      </m:e>
                      <m:sup>
                        <m:r>
                          <a:rPr lang="en-US" i="1">
                            <a:latin typeface="Cambria Math" panose="02040503050406030204" pitchFamily="18" charset="0"/>
                          </a:rPr>
                          <m:t>10</m:t>
                        </m:r>
                      </m:sup>
                    </m:sSup>
                  </m:oMath>
                </a14:m>
                <a:r>
                  <a:rPr lang="en-US" dirty="0"/>
                  <a:t> = 9765625</a:t>
                </a:r>
              </a:p>
            </p:txBody>
          </p:sp>
        </mc:Choice>
        <mc:Fallback xmlns="">
          <p:sp>
            <p:nvSpPr>
              <p:cNvPr id="3" name="Content Placeholder 2">
                <a:extLst>
                  <a:ext uri="{FF2B5EF4-FFF2-40B4-BE49-F238E27FC236}">
                    <a16:creationId xmlns:a16="http://schemas.microsoft.com/office/drawing/2014/main" id="{F14C8F9A-5F4A-B9B9-E818-45187F8C09A2}"/>
                  </a:ext>
                </a:extLst>
              </p:cNvPr>
              <p:cNvSpPr>
                <a:spLocks noGrp="1" noRot="1" noChangeAspect="1" noMove="1" noResize="1" noEditPoints="1" noAdjustHandles="1" noChangeArrowheads="1" noChangeShapeType="1" noTextEdit="1"/>
              </p:cNvSpPr>
              <p:nvPr>
                <p:ph idx="1"/>
              </p:nvPr>
            </p:nvSpPr>
            <p:spPr>
              <a:blipFill>
                <a:blip r:embed="rId3"/>
                <a:stretch>
                  <a:fillRect l="-788" t="-3008"/>
                </a:stretch>
              </a:blipFill>
            </p:spPr>
            <p:txBody>
              <a:bodyPr/>
              <a:lstStyle/>
              <a:p>
                <a:r>
                  <a:rPr lang="en-US">
                    <a:noFill/>
                  </a:rPr>
                  <a:t> </a:t>
                </a:r>
              </a:p>
            </p:txBody>
          </p:sp>
        </mc:Fallback>
      </mc:AlternateContent>
    </p:spTree>
    <p:extLst>
      <p:ext uri="{BB962C8B-B14F-4D97-AF65-F5344CB8AC3E}">
        <p14:creationId xmlns:p14="http://schemas.microsoft.com/office/powerpoint/2010/main" val="374861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D1B1-7E55-F980-D19E-5511781DAA58}"/>
              </a:ext>
            </a:extLst>
          </p:cNvPr>
          <p:cNvSpPr>
            <a:spLocks noGrp="1"/>
          </p:cNvSpPr>
          <p:nvPr>
            <p:ph type="title"/>
          </p:nvPr>
        </p:nvSpPr>
        <p:spPr/>
        <p:txBody>
          <a:bodyPr>
            <a:normAutofit/>
          </a:bodyPr>
          <a:lstStyle/>
          <a:p>
            <a:r>
              <a:rPr lang="en-US" dirty="0"/>
              <a:t>Combinations </a:t>
            </a:r>
            <a:br>
              <a:rPr lang="en-US" dirty="0"/>
            </a:br>
            <a:r>
              <a:rPr lang="en-US" sz="2000" dirty="0">
                <a:latin typeface="Garamond"/>
              </a:rPr>
              <a:t>with Repetition</a:t>
            </a:r>
          </a:p>
        </p:txBody>
      </p:sp>
      <p:sp>
        <p:nvSpPr>
          <p:cNvPr id="3" name="Content Placeholder 2">
            <a:extLst>
              <a:ext uri="{FF2B5EF4-FFF2-40B4-BE49-F238E27FC236}">
                <a16:creationId xmlns:a16="http://schemas.microsoft.com/office/drawing/2014/main" id="{3F7B75AA-B038-E723-F5CE-0533477335FF}"/>
              </a:ext>
            </a:extLst>
          </p:cNvPr>
          <p:cNvSpPr>
            <a:spLocks noGrp="1"/>
          </p:cNvSpPr>
          <p:nvPr>
            <p:ph idx="1"/>
          </p:nvPr>
        </p:nvSpPr>
        <p:spPr>
          <a:xfrm>
            <a:off x="1069848" y="1403604"/>
            <a:ext cx="10058400" cy="4050792"/>
          </a:xfrm>
        </p:spPr>
        <p:txBody>
          <a:bodyPr/>
          <a:lstStyle/>
          <a:p>
            <a:pPr marL="0" indent="0" algn="l">
              <a:buNone/>
            </a:pPr>
            <a:endParaRPr lang="en-US" dirty="0"/>
          </a:p>
          <a:p>
            <a:pPr marL="0" indent="0" algn="l">
              <a:buNone/>
            </a:pPr>
            <a:endParaRPr lang="en-US" dirty="0"/>
          </a:p>
          <a:p>
            <a:pPr marL="0" indent="0" algn="l">
              <a:buNone/>
            </a:pPr>
            <a:endParaRPr lang="en-US" sz="2800" b="1" dirty="0"/>
          </a:p>
          <a:p>
            <a:pPr marL="0" indent="0" algn="l">
              <a:buNone/>
            </a:pPr>
            <a:r>
              <a:rPr lang="en-US" sz="2800" b="1" dirty="0"/>
              <a:t>How many ways are there to select four pieces of fruit from a bowl containing apples, oranges, and pears if the order in which the pieces are selected does not matter?</a:t>
            </a:r>
          </a:p>
          <a:p>
            <a:pPr marL="0" indent="0">
              <a:buNone/>
            </a:pPr>
            <a:r>
              <a:rPr lang="en-US" sz="2400" dirty="0"/>
              <a:t>Solution: To solve this problem we list all the ways possible to select the fruit. There are 15 ways:</a:t>
            </a:r>
          </a:p>
          <a:p>
            <a:pPr marL="0" indent="0" algn="l">
              <a:buNone/>
            </a:pPr>
            <a:endParaRPr lang="en-US" sz="2800" b="1" dirty="0"/>
          </a:p>
        </p:txBody>
      </p:sp>
      <p:pic>
        <p:nvPicPr>
          <p:cNvPr id="5" name="Picture 4">
            <a:extLst>
              <a:ext uri="{FF2B5EF4-FFF2-40B4-BE49-F238E27FC236}">
                <a16:creationId xmlns:a16="http://schemas.microsoft.com/office/drawing/2014/main" id="{E07E5D8B-146E-448B-DE90-0F41C6E3F214}"/>
              </a:ext>
            </a:extLst>
          </p:cNvPr>
          <p:cNvPicPr>
            <a:picLocks noChangeAspect="1"/>
          </p:cNvPicPr>
          <p:nvPr/>
        </p:nvPicPr>
        <p:blipFill>
          <a:blip r:embed="rId3"/>
          <a:stretch>
            <a:fillRect/>
          </a:stretch>
        </p:blipFill>
        <p:spPr>
          <a:xfrm>
            <a:off x="1758731" y="4846445"/>
            <a:ext cx="7583389" cy="1215902"/>
          </a:xfrm>
          <a:prstGeom prst="rect">
            <a:avLst/>
          </a:prstGeom>
        </p:spPr>
      </p:pic>
      <p:pic>
        <p:nvPicPr>
          <p:cNvPr id="9" name="Picture 8">
            <a:extLst>
              <a:ext uri="{FF2B5EF4-FFF2-40B4-BE49-F238E27FC236}">
                <a16:creationId xmlns:a16="http://schemas.microsoft.com/office/drawing/2014/main" id="{1CD3A5EE-BFBF-A3B6-28CC-A461F3776E69}"/>
              </a:ext>
            </a:extLst>
          </p:cNvPr>
          <p:cNvPicPr>
            <a:picLocks noChangeAspect="1"/>
          </p:cNvPicPr>
          <p:nvPr/>
        </p:nvPicPr>
        <p:blipFill>
          <a:blip r:embed="rId4"/>
          <a:stretch>
            <a:fillRect/>
          </a:stretch>
        </p:blipFill>
        <p:spPr>
          <a:xfrm>
            <a:off x="1063752" y="1907167"/>
            <a:ext cx="9857197" cy="932148"/>
          </a:xfrm>
          <a:prstGeom prst="rect">
            <a:avLst/>
          </a:prstGeom>
        </p:spPr>
      </p:pic>
    </p:spTree>
    <p:extLst>
      <p:ext uri="{BB962C8B-B14F-4D97-AF65-F5344CB8AC3E}">
        <p14:creationId xmlns:p14="http://schemas.microsoft.com/office/powerpoint/2010/main" val="10906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49BB-D7D7-849E-0E07-2035A2BA3153}"/>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Combinations </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br>
            <a:r>
              <a:rPr kumimoji="0" lang="en-US" sz="20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with Repetition</a:t>
            </a:r>
            <a:endParaRPr lang="en-US" dirty="0"/>
          </a:p>
        </p:txBody>
      </p:sp>
      <p:sp>
        <p:nvSpPr>
          <p:cNvPr id="3" name="Content Placeholder 2">
            <a:extLst>
              <a:ext uri="{FF2B5EF4-FFF2-40B4-BE49-F238E27FC236}">
                <a16:creationId xmlns:a16="http://schemas.microsoft.com/office/drawing/2014/main" id="{825AEFC5-B577-AF57-326D-A32A5F7E9C7B}"/>
              </a:ext>
            </a:extLst>
          </p:cNvPr>
          <p:cNvSpPr>
            <a:spLocks noGrp="1"/>
          </p:cNvSpPr>
          <p:nvPr>
            <p:ph idx="1"/>
          </p:nvPr>
        </p:nvSpPr>
        <p:spPr/>
        <p:txBody>
          <a:bodyPr>
            <a:normAutofit/>
          </a:bodyPr>
          <a:lstStyle/>
          <a:p>
            <a:pPr algn="l"/>
            <a:r>
              <a:rPr lang="en-US" sz="2800" b="1" dirty="0"/>
              <a:t>Suppose that a cookie shop has four different kinds of cookies. How many different ways can six cookies be chosen? Assume that only the type of cookie, and not the individual cookies or the order in which they are chosen, matters.</a:t>
            </a:r>
          </a:p>
          <a:p>
            <a:pPr algn="l"/>
            <a:r>
              <a:rPr lang="en-US" sz="2400" dirty="0"/>
              <a:t>The number of ways to choose six cookies is the number of 6-combinations of a set with four elements. From Theorem 2 this equals C(4 + 6 − 1, 6) = C(9, 6). Because</a:t>
            </a:r>
          </a:p>
        </p:txBody>
      </p:sp>
      <p:pic>
        <p:nvPicPr>
          <p:cNvPr id="5" name="Picture 4">
            <a:extLst>
              <a:ext uri="{FF2B5EF4-FFF2-40B4-BE49-F238E27FC236}">
                <a16:creationId xmlns:a16="http://schemas.microsoft.com/office/drawing/2014/main" id="{C3FB6F67-CC81-FEDE-3EFA-F46909276170}"/>
              </a:ext>
            </a:extLst>
          </p:cNvPr>
          <p:cNvPicPr>
            <a:picLocks noChangeAspect="1"/>
          </p:cNvPicPr>
          <p:nvPr/>
        </p:nvPicPr>
        <p:blipFill>
          <a:blip r:embed="rId3"/>
          <a:stretch>
            <a:fillRect/>
          </a:stretch>
        </p:blipFill>
        <p:spPr>
          <a:xfrm>
            <a:off x="3001837" y="4756785"/>
            <a:ext cx="4922343" cy="1125855"/>
          </a:xfrm>
          <a:prstGeom prst="rect">
            <a:avLst/>
          </a:prstGeom>
        </p:spPr>
      </p:pic>
    </p:spTree>
    <p:extLst>
      <p:ext uri="{BB962C8B-B14F-4D97-AF65-F5344CB8AC3E}">
        <p14:creationId xmlns:p14="http://schemas.microsoft.com/office/powerpoint/2010/main" val="400393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C410-3467-E1E8-AD4D-12933552CE51}"/>
              </a:ext>
            </a:extLst>
          </p:cNvPr>
          <p:cNvSpPr>
            <a:spLocks noGrp="1"/>
          </p:cNvSpPr>
          <p:nvPr>
            <p:ph type="title"/>
          </p:nvPr>
        </p:nvSpPr>
        <p:spPr/>
        <p:txBody>
          <a:bodyPr/>
          <a:lstStyle/>
          <a:p>
            <a:r>
              <a:rPr lang="en-US" dirty="0"/>
              <a:t>Counting Problems</a:t>
            </a:r>
            <a:br>
              <a:rPr lang="en-US" dirty="0"/>
            </a:br>
            <a:r>
              <a:rPr lang="en-US" sz="2400" dirty="0"/>
              <a:t>Indistinguishable OBJECTS</a:t>
            </a:r>
            <a:endParaRPr lang="en-US" dirty="0"/>
          </a:p>
        </p:txBody>
      </p:sp>
      <p:sp>
        <p:nvSpPr>
          <p:cNvPr id="3" name="Content Placeholder 2">
            <a:extLst>
              <a:ext uri="{FF2B5EF4-FFF2-40B4-BE49-F238E27FC236}">
                <a16:creationId xmlns:a16="http://schemas.microsoft.com/office/drawing/2014/main" id="{DF76C237-23DA-1337-31D3-734FFA2716F6}"/>
              </a:ext>
            </a:extLst>
          </p:cNvPr>
          <p:cNvSpPr>
            <a:spLocks noGrp="1"/>
          </p:cNvSpPr>
          <p:nvPr>
            <p:ph idx="1"/>
          </p:nvPr>
        </p:nvSpPr>
        <p:spPr/>
        <p:txBody>
          <a:bodyPr>
            <a:normAutofit/>
          </a:bodyPr>
          <a:lstStyle/>
          <a:p>
            <a:r>
              <a:rPr lang="en-US" sz="3300" b="1" dirty="0"/>
              <a:t>How many strings can be formed using the following letters? </a:t>
            </a:r>
          </a:p>
          <a:p>
            <a:pPr marL="0" indent="0" algn="ctr">
              <a:buNone/>
            </a:pPr>
            <a:r>
              <a:rPr lang="pl-PL" sz="2800" b="1" i="1" dirty="0"/>
              <a:t>M I S S I S S I P P I</a:t>
            </a:r>
            <a:endParaRPr lang="en-US" sz="2800" b="1" i="1" dirty="0"/>
          </a:p>
          <a:p>
            <a:pPr algn="l"/>
            <a:r>
              <a:rPr lang="en-US" dirty="0"/>
              <a:t>SOLUTION: Because of the duplication of letters, the answer is not 11!, but some number less than 11!.</a:t>
            </a:r>
          </a:p>
          <a:p>
            <a:pPr algn="l"/>
            <a:r>
              <a:rPr lang="en-US" dirty="0"/>
              <a:t>Let us consider the problem of filling 11 blanks,</a:t>
            </a:r>
          </a:p>
          <a:p>
            <a:pPr marL="0" indent="0" algn="l">
              <a:buNone/>
            </a:pPr>
            <a:r>
              <a:rPr lang="en-US" dirty="0"/>
              <a:t> 	— — — — — — — — — — —, </a:t>
            </a:r>
          </a:p>
          <a:p>
            <a:pPr marL="0" indent="0" algn="l">
              <a:buNone/>
            </a:pPr>
            <a:r>
              <a:rPr lang="en-US" dirty="0"/>
              <a:t>   with the letters given. </a:t>
            </a:r>
          </a:p>
          <a:p>
            <a:pPr algn="l"/>
            <a:endParaRPr lang="en-US" dirty="0"/>
          </a:p>
        </p:txBody>
      </p:sp>
    </p:spTree>
    <p:extLst>
      <p:ext uri="{BB962C8B-B14F-4D97-AF65-F5344CB8AC3E}">
        <p14:creationId xmlns:p14="http://schemas.microsoft.com/office/powerpoint/2010/main" val="195612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7305-1170-A1B9-1264-BB761447A2AE}"/>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Counting Problems</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br>
            <a:r>
              <a:rPr kumimoji="0" lang="en-US" sz="2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Indistinguishable OBJECTS</a:t>
            </a:r>
            <a:endParaRPr lang="en-US" dirty="0"/>
          </a:p>
        </p:txBody>
      </p:sp>
      <p:sp>
        <p:nvSpPr>
          <p:cNvPr id="3" name="Content Placeholder 2">
            <a:extLst>
              <a:ext uri="{FF2B5EF4-FFF2-40B4-BE49-F238E27FC236}">
                <a16:creationId xmlns:a16="http://schemas.microsoft.com/office/drawing/2014/main" id="{BB761ABA-3A4C-28A3-50B3-F6B6404912CF}"/>
              </a:ext>
            </a:extLst>
          </p:cNvPr>
          <p:cNvSpPr>
            <a:spLocks noGrp="1"/>
          </p:cNvSpPr>
          <p:nvPr>
            <p:ph idx="1"/>
          </p:nvPr>
        </p:nvSpPr>
        <p:spPr>
          <a:xfrm>
            <a:off x="1069848" y="2121408"/>
            <a:ext cx="10058400" cy="4447032"/>
          </a:xfrm>
        </p:spPr>
        <p:txBody>
          <a:bodyPr>
            <a:normAutofit fontScale="70000" lnSpcReduction="20000"/>
          </a:bodyPr>
          <a:lstStyle/>
          <a:p>
            <a:pPr algn="l"/>
            <a:r>
              <a:rPr lang="en-US" sz="3200" dirty="0"/>
              <a:t>There are C(11, 2) ways to choose positions for the two P’s. </a:t>
            </a:r>
          </a:p>
          <a:p>
            <a:pPr algn="l"/>
            <a:r>
              <a:rPr lang="en-US" sz="3200" dirty="0"/>
              <a:t>Once the positions for the P’s have been selected, there are C(9, 4) ways to choose positions for the four S’s. </a:t>
            </a:r>
          </a:p>
          <a:p>
            <a:pPr algn="l"/>
            <a:r>
              <a:rPr lang="en-US" sz="3200" dirty="0"/>
              <a:t>Once the positions for the S’s have been selected, there are C(5, 4) ways to choose positions for the four I’s.</a:t>
            </a:r>
          </a:p>
          <a:p>
            <a:pPr algn="l"/>
            <a:r>
              <a:rPr lang="en-US" sz="3200" dirty="0"/>
              <a:t> Once these selections have been made, there is one position left to be filled by the M. </a:t>
            </a:r>
          </a:p>
          <a:p>
            <a:pPr algn="l"/>
            <a:r>
              <a:rPr lang="en-US" sz="3200" dirty="0"/>
              <a:t>By the Multiplication Principle, the number of ways of ordering the letters is</a:t>
            </a:r>
          </a:p>
          <a:p>
            <a:pPr algn="l"/>
            <a:endParaRPr lang="en-US" sz="1800" dirty="0"/>
          </a:p>
          <a:p>
            <a:pPr algn="l"/>
            <a:endParaRPr lang="en-US" sz="1800" dirty="0"/>
          </a:p>
          <a:p>
            <a:pPr algn="l"/>
            <a:endParaRPr lang="en-US" sz="1800" dirty="0"/>
          </a:p>
          <a:p>
            <a:pPr algn="l"/>
            <a:endParaRPr lang="en-US" sz="1800" dirty="0"/>
          </a:p>
          <a:p>
            <a:pPr algn="l"/>
            <a:r>
              <a:rPr lang="en-US" sz="3400" dirty="0"/>
              <a:t>The number 11 that appears in the numerator is the total number of letters. The values in the denominator give the numbers of duplicates of each letter</a:t>
            </a:r>
          </a:p>
        </p:txBody>
      </p:sp>
      <p:pic>
        <p:nvPicPr>
          <p:cNvPr id="6" name="Picture 5">
            <a:extLst>
              <a:ext uri="{FF2B5EF4-FFF2-40B4-BE49-F238E27FC236}">
                <a16:creationId xmlns:a16="http://schemas.microsoft.com/office/drawing/2014/main" id="{E905CAC9-B2B1-C3AB-CF73-F9D3F4093321}"/>
              </a:ext>
            </a:extLst>
          </p:cNvPr>
          <p:cNvPicPr>
            <a:picLocks noChangeAspect="1"/>
          </p:cNvPicPr>
          <p:nvPr/>
        </p:nvPicPr>
        <p:blipFill>
          <a:blip r:embed="rId3"/>
          <a:stretch>
            <a:fillRect/>
          </a:stretch>
        </p:blipFill>
        <p:spPr>
          <a:xfrm>
            <a:off x="1304925" y="4489704"/>
            <a:ext cx="9582150" cy="1143000"/>
          </a:xfrm>
          <a:prstGeom prst="rect">
            <a:avLst/>
          </a:prstGeom>
        </p:spPr>
      </p:pic>
    </p:spTree>
    <p:extLst>
      <p:ext uri="{BB962C8B-B14F-4D97-AF65-F5344CB8AC3E}">
        <p14:creationId xmlns:p14="http://schemas.microsoft.com/office/powerpoint/2010/main" val="16868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187B-4F53-D94D-89FB-6129E2DA50E7}"/>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Counting Problems</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br>
            <a:r>
              <a:rPr kumimoji="0" lang="en-US" sz="2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Indistinguishable OBJECTS</a:t>
            </a:r>
            <a:endParaRPr lang="en-US" dirty="0"/>
          </a:p>
        </p:txBody>
      </p:sp>
      <p:pic>
        <p:nvPicPr>
          <p:cNvPr id="4" name="Picture 3">
            <a:extLst>
              <a:ext uri="{FF2B5EF4-FFF2-40B4-BE49-F238E27FC236}">
                <a16:creationId xmlns:a16="http://schemas.microsoft.com/office/drawing/2014/main" id="{E5C120EB-2ED3-930B-B879-AE4932CD89F9}"/>
              </a:ext>
            </a:extLst>
          </p:cNvPr>
          <p:cNvPicPr>
            <a:picLocks noChangeAspect="1"/>
          </p:cNvPicPr>
          <p:nvPr/>
        </p:nvPicPr>
        <p:blipFill>
          <a:blip r:embed="rId3"/>
          <a:stretch>
            <a:fillRect/>
          </a:stretch>
        </p:blipFill>
        <p:spPr>
          <a:xfrm>
            <a:off x="1069848" y="2590799"/>
            <a:ext cx="10166096" cy="2173225"/>
          </a:xfrm>
          <a:prstGeom prst="rect">
            <a:avLst/>
          </a:prstGeom>
        </p:spPr>
      </p:pic>
    </p:spTree>
    <p:extLst>
      <p:ext uri="{BB962C8B-B14F-4D97-AF65-F5344CB8AC3E}">
        <p14:creationId xmlns:p14="http://schemas.microsoft.com/office/powerpoint/2010/main" val="1881804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0560-B3AB-EBDB-02C5-DB12B028F99C}"/>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Counting Problems</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br>
            <a:r>
              <a:rPr kumimoji="0" lang="en-US" sz="2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a:ea typeface="+mj-ea"/>
                <a:cs typeface="+mj-cs"/>
              </a:rPr>
              <a:t>Indistinguishable OBJECTS</a:t>
            </a:r>
            <a:endParaRPr lang="en-US" dirty="0"/>
          </a:p>
        </p:txBody>
      </p:sp>
      <p:sp>
        <p:nvSpPr>
          <p:cNvPr id="3" name="Content Placeholder 2">
            <a:extLst>
              <a:ext uri="{FF2B5EF4-FFF2-40B4-BE49-F238E27FC236}">
                <a16:creationId xmlns:a16="http://schemas.microsoft.com/office/drawing/2014/main" id="{8970DF44-80F1-0C6E-AC69-D088DF3E4667}"/>
              </a:ext>
            </a:extLst>
          </p:cNvPr>
          <p:cNvSpPr>
            <a:spLocks noGrp="1"/>
          </p:cNvSpPr>
          <p:nvPr>
            <p:ph idx="1"/>
          </p:nvPr>
        </p:nvSpPr>
        <p:spPr/>
        <p:txBody>
          <a:bodyPr/>
          <a:lstStyle/>
          <a:p>
            <a:pPr algn="l"/>
            <a:r>
              <a:rPr lang="en-US" sz="3200" b="1" dirty="0"/>
              <a:t>In how many ways can eight distinct books be divided among three students if Bill gets four books and Adam and Maria each get two books?</a:t>
            </a:r>
          </a:p>
          <a:p>
            <a:pPr algn="l"/>
            <a:r>
              <a:rPr lang="en-US" dirty="0"/>
              <a:t>SOLUTION Put the books in some fixed order. Now consider orderings of four B’s, two A’s, and two M’s. An example is</a:t>
            </a:r>
          </a:p>
          <a:p>
            <a:pPr lvl="1"/>
            <a:r>
              <a:rPr lang="en-US" i="1" dirty="0"/>
              <a:t>B </a:t>
            </a:r>
            <a:r>
              <a:rPr lang="en-US" i="1" dirty="0" err="1"/>
              <a:t>B</a:t>
            </a:r>
            <a:r>
              <a:rPr lang="en-US" i="1" dirty="0"/>
              <a:t> </a:t>
            </a:r>
            <a:r>
              <a:rPr lang="en-US" i="1" dirty="0" err="1"/>
              <a:t>B</a:t>
            </a:r>
            <a:r>
              <a:rPr lang="en-US" i="1" dirty="0"/>
              <a:t> A M B M A.</a:t>
            </a:r>
          </a:p>
          <a:p>
            <a:pPr algn="l"/>
            <a:r>
              <a:rPr lang="en-US" dirty="0"/>
              <a:t>Each such ordering determines a distribution of books. For the example ordering, Bill gets books 1, 2, 3, and 6, Adam gets books 4 and 8, and Maria gets books 5 and 7. Thus the number of ways of ordering BBBBAAMM is the number of ways to distribute the books</a:t>
            </a:r>
          </a:p>
        </p:txBody>
      </p:sp>
      <p:pic>
        <p:nvPicPr>
          <p:cNvPr id="5" name="Picture 4">
            <a:extLst>
              <a:ext uri="{FF2B5EF4-FFF2-40B4-BE49-F238E27FC236}">
                <a16:creationId xmlns:a16="http://schemas.microsoft.com/office/drawing/2014/main" id="{3800E611-0BDB-1F2B-10DF-8DE6D6ADDBF2}"/>
              </a:ext>
            </a:extLst>
          </p:cNvPr>
          <p:cNvPicPr>
            <a:picLocks noChangeAspect="1"/>
          </p:cNvPicPr>
          <p:nvPr/>
        </p:nvPicPr>
        <p:blipFill>
          <a:blip r:embed="rId3"/>
          <a:stretch>
            <a:fillRect/>
          </a:stretch>
        </p:blipFill>
        <p:spPr>
          <a:xfrm>
            <a:off x="4787265" y="5614987"/>
            <a:ext cx="2343150" cy="1114425"/>
          </a:xfrm>
          <a:prstGeom prst="rect">
            <a:avLst/>
          </a:prstGeom>
        </p:spPr>
      </p:pic>
    </p:spTree>
    <p:extLst>
      <p:ext uri="{BB962C8B-B14F-4D97-AF65-F5344CB8AC3E}">
        <p14:creationId xmlns:p14="http://schemas.microsoft.com/office/powerpoint/2010/main" val="125689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44F7-A0CC-93E4-8ED3-380C7D91A73D}"/>
              </a:ext>
            </a:extLst>
          </p:cNvPr>
          <p:cNvSpPr>
            <a:spLocks noGrp="1"/>
          </p:cNvSpPr>
          <p:nvPr>
            <p:ph type="ctrTitle"/>
          </p:nvPr>
        </p:nvSpPr>
        <p:spPr/>
        <p:txBody>
          <a:bodyPr/>
          <a:lstStyle/>
          <a:p>
            <a:pPr algn="ctr"/>
            <a:r>
              <a:rPr lang="en-US" sz="6600" b="1" dirty="0"/>
              <a:t>BINOMIAL COEFFICENTS</a:t>
            </a:r>
          </a:p>
        </p:txBody>
      </p:sp>
    </p:spTree>
    <p:extLst>
      <p:ext uri="{BB962C8B-B14F-4D97-AF65-F5344CB8AC3E}">
        <p14:creationId xmlns:p14="http://schemas.microsoft.com/office/powerpoint/2010/main" val="2671212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B871F64D-5EBF-7EA3-9224-2BFAE3E39137}"/>
              </a:ext>
            </a:extLst>
          </p:cNvPr>
          <p:cNvPicPr>
            <a:picLocks noChangeAspect="1"/>
          </p:cNvPicPr>
          <p:nvPr/>
        </p:nvPicPr>
        <p:blipFill>
          <a:blip r:embed="rId3"/>
          <a:stretch>
            <a:fillRect/>
          </a:stretch>
        </p:blipFill>
        <p:spPr>
          <a:xfrm>
            <a:off x="3128776" y="3629913"/>
            <a:ext cx="6934200" cy="1556255"/>
          </a:xfrm>
          <a:prstGeom prst="rect">
            <a:avLst/>
          </a:prstGeom>
        </p:spPr>
      </p:pic>
      <p:sp>
        <p:nvSpPr>
          <p:cNvPr id="2" name="Title 1">
            <a:extLst>
              <a:ext uri="{FF2B5EF4-FFF2-40B4-BE49-F238E27FC236}">
                <a16:creationId xmlns:a16="http://schemas.microsoft.com/office/drawing/2014/main" id="{ED196504-4EBA-AA4B-3D99-10DFE5C97FE6}"/>
              </a:ext>
            </a:extLst>
          </p:cNvPr>
          <p:cNvSpPr>
            <a:spLocks noGrp="1"/>
          </p:cNvSpPr>
          <p:nvPr>
            <p:ph type="title"/>
          </p:nvPr>
        </p:nvSpPr>
        <p:spPr/>
        <p:txBody>
          <a:bodyPr/>
          <a:lstStyle/>
          <a:p>
            <a:r>
              <a:rPr lang="en-US" dirty="0"/>
              <a:t>Binomial coefficients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426AD6-AD89-A317-6653-0AB68D74AADA}"/>
                  </a:ext>
                </a:extLst>
              </p:cNvPr>
              <p:cNvSpPr>
                <a:spLocks noGrp="1"/>
              </p:cNvSpPr>
              <p:nvPr>
                <p:ph idx="1"/>
              </p:nvPr>
            </p:nvSpPr>
            <p:spPr>
              <a:xfrm>
                <a:off x="1069848" y="1671832"/>
                <a:ext cx="10058400" cy="2273635"/>
              </a:xfrm>
            </p:spPr>
            <p:txBody>
              <a:bodyPr>
                <a:noAutofit/>
              </a:bodyPr>
              <a:lstStyle/>
              <a:p>
                <a:pPr algn="l"/>
                <a:r>
                  <a:rPr lang="en-US" sz="2400" dirty="0"/>
                  <a:t>The binomial theorem gives the coefficients of the expansion of powers of binomial expressions.</a:t>
                </a:r>
              </a:p>
              <a:p>
                <a:pPr algn="l"/>
                <a:r>
                  <a:rPr lang="en-US" sz="2400" dirty="0"/>
                  <a:t>A binomial expression is simply the sum of two terms, such as x + y. </a:t>
                </a:r>
              </a:p>
              <a:p>
                <a:r>
                  <a:rPr lang="en-US" sz="2400" dirty="0"/>
                  <a:t>The Binomial Theorem gives a formula for the coefficients in the expansion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e>
                      <m:sup>
                        <m:r>
                          <a:rPr lang="en-US" sz="2400" b="0" i="1" smtClean="0">
                            <a:latin typeface="Cambria Math" panose="02040503050406030204" pitchFamily="18" charset="0"/>
                          </a:rPr>
                          <m:t>𝑛</m:t>
                        </m:r>
                      </m:sup>
                    </m:sSup>
                  </m:oMath>
                </a14:m>
                <a:endParaRPr lang="en-US" sz="2400" dirty="0"/>
              </a:p>
              <a:p>
                <a:pPr marL="0" indent="0">
                  <a:buNone/>
                </a:pPr>
                <a:endParaRPr lang="en-US" sz="2400" dirty="0"/>
              </a:p>
              <a:p>
                <a:pPr marL="0" indent="0">
                  <a:buNone/>
                </a:pPr>
                <a:endParaRPr lang="en-US" sz="2400" dirty="0"/>
              </a:p>
              <a:p>
                <a:r>
                  <a:rPr lang="en-US" sz="2400" dirty="0"/>
                  <a:t>Expansion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e>
                      <m:sup>
                        <m:r>
                          <a:rPr lang="en-US" sz="2400" i="1">
                            <a:latin typeface="Cambria Math" panose="02040503050406030204" pitchFamily="18" charset="0"/>
                          </a:rPr>
                          <m:t>3</m:t>
                        </m:r>
                      </m:sup>
                    </m:sSup>
                  </m:oMath>
                </a14:m>
                <a:r>
                  <a:rPr lang="en-US" sz="2400" dirty="0"/>
                  <a:t>,</a:t>
                </a:r>
              </a:p>
              <a:p>
                <a:pPr algn="l"/>
                <a:endParaRPr lang="en-US" sz="2400" dirty="0"/>
              </a:p>
            </p:txBody>
          </p:sp>
        </mc:Choice>
        <mc:Fallback>
          <p:sp>
            <p:nvSpPr>
              <p:cNvPr id="3" name="Content Placeholder 2">
                <a:extLst>
                  <a:ext uri="{FF2B5EF4-FFF2-40B4-BE49-F238E27FC236}">
                    <a16:creationId xmlns:a16="http://schemas.microsoft.com/office/drawing/2014/main" id="{72426AD6-AD89-A317-6653-0AB68D74AADA}"/>
                  </a:ext>
                </a:extLst>
              </p:cNvPr>
              <p:cNvSpPr>
                <a:spLocks noGrp="1" noRot="1" noChangeAspect="1" noMove="1" noResize="1" noEditPoints="1" noAdjustHandles="1" noChangeArrowheads="1" noChangeShapeType="1" noTextEdit="1"/>
              </p:cNvSpPr>
              <p:nvPr>
                <p:ph idx="1"/>
              </p:nvPr>
            </p:nvSpPr>
            <p:spPr>
              <a:xfrm>
                <a:off x="1069848" y="1671832"/>
                <a:ext cx="10058400" cy="2273635"/>
              </a:xfrm>
              <a:blipFill>
                <a:blip r:embed="rId4"/>
                <a:stretch>
                  <a:fillRect l="-545" t="-3485" b="-5978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2DE5A369-0535-2779-401C-D4FF5097A5BD}"/>
              </a:ext>
            </a:extLst>
          </p:cNvPr>
          <p:cNvPicPr>
            <a:picLocks noChangeAspect="1"/>
          </p:cNvPicPr>
          <p:nvPr/>
        </p:nvPicPr>
        <p:blipFill>
          <a:blip r:embed="rId5"/>
          <a:stretch>
            <a:fillRect/>
          </a:stretch>
        </p:blipFill>
        <p:spPr>
          <a:xfrm>
            <a:off x="4568790" y="5109823"/>
            <a:ext cx="5911280" cy="1515713"/>
          </a:xfrm>
          <a:prstGeom prst="rect">
            <a:avLst/>
          </a:prstGeom>
        </p:spPr>
      </p:pic>
    </p:spTree>
    <p:extLst>
      <p:ext uri="{BB962C8B-B14F-4D97-AF65-F5344CB8AC3E}">
        <p14:creationId xmlns:p14="http://schemas.microsoft.com/office/powerpoint/2010/main" val="386078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820E-3C02-9D81-7166-51F1D8A64F40}"/>
              </a:ext>
            </a:extLst>
          </p:cNvPr>
          <p:cNvSpPr>
            <a:spLocks noGrp="1"/>
          </p:cNvSpPr>
          <p:nvPr>
            <p:ph type="title"/>
          </p:nvPr>
        </p:nvSpPr>
        <p:spPr/>
        <p:txBody>
          <a:bodyPr/>
          <a:lstStyle/>
          <a:p>
            <a:r>
              <a:rPr lang="en-US" dirty="0"/>
              <a:t>Binomial coefficients</a:t>
            </a:r>
          </a:p>
        </p:txBody>
      </p:sp>
      <p:pic>
        <p:nvPicPr>
          <p:cNvPr id="6" name="Picture 5">
            <a:extLst>
              <a:ext uri="{FF2B5EF4-FFF2-40B4-BE49-F238E27FC236}">
                <a16:creationId xmlns:a16="http://schemas.microsoft.com/office/drawing/2014/main" id="{4B249BF9-A81B-990C-37E7-9276535F7546}"/>
              </a:ext>
            </a:extLst>
          </p:cNvPr>
          <p:cNvPicPr>
            <a:picLocks noChangeAspect="1"/>
          </p:cNvPicPr>
          <p:nvPr/>
        </p:nvPicPr>
        <p:blipFill>
          <a:blip r:embed="rId2"/>
          <a:stretch>
            <a:fillRect/>
          </a:stretch>
        </p:blipFill>
        <p:spPr>
          <a:xfrm>
            <a:off x="1965960" y="2432164"/>
            <a:ext cx="8641080" cy="4231726"/>
          </a:xfrm>
          <a:prstGeom prst="rect">
            <a:avLst/>
          </a:prstGeom>
        </p:spPr>
      </p:pic>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B400DE98-A905-4778-6AD7-EBCF26D78E4B}"/>
                  </a:ext>
                </a:extLst>
              </p:cNvPr>
              <p:cNvSpPr>
                <a:spLocks noGrp="1"/>
              </p:cNvSpPr>
              <p:nvPr>
                <p:ph idx="1"/>
              </p:nvPr>
            </p:nvSpPr>
            <p:spPr>
              <a:xfrm>
                <a:off x="1069848" y="1796716"/>
                <a:ext cx="10058400" cy="4375484"/>
              </a:xfrm>
            </p:spPr>
            <p:txBody>
              <a:bodyPr>
                <a:normAutofit/>
              </a:bodyPr>
              <a:lstStyle/>
              <a:p>
                <a:r>
                  <a:rPr lang="en-US" sz="2400" dirty="0"/>
                  <a:t>Computing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e>
                      <m:sup>
                        <m:r>
                          <a:rPr lang="en-US" sz="2400" i="1">
                            <a:latin typeface="Cambria Math" panose="02040503050406030204" pitchFamily="18" charset="0"/>
                          </a:rPr>
                          <m:t>3</m:t>
                        </m:r>
                      </m:sup>
                    </m:sSup>
                  </m:oMath>
                </a14:m>
                <a:r>
                  <a:rPr lang="en-US" sz="2400" dirty="0"/>
                  <a:t>,</a:t>
                </a:r>
              </a:p>
            </p:txBody>
          </p:sp>
        </mc:Choice>
        <mc:Fallback>
          <p:sp>
            <p:nvSpPr>
              <p:cNvPr id="8" name="Content Placeholder 7">
                <a:extLst>
                  <a:ext uri="{FF2B5EF4-FFF2-40B4-BE49-F238E27FC236}">
                    <a16:creationId xmlns:a16="http://schemas.microsoft.com/office/drawing/2014/main" id="{B400DE98-A905-4778-6AD7-EBCF26D78E4B}"/>
                  </a:ext>
                </a:extLst>
              </p:cNvPr>
              <p:cNvSpPr>
                <a:spLocks noGrp="1" noRot="1" noChangeAspect="1" noMove="1" noResize="1" noEditPoints="1" noAdjustHandles="1" noChangeArrowheads="1" noChangeShapeType="1" noTextEdit="1"/>
              </p:cNvSpPr>
              <p:nvPr>
                <p:ph idx="1"/>
              </p:nvPr>
            </p:nvSpPr>
            <p:spPr>
              <a:xfrm>
                <a:off x="1069848" y="1796716"/>
                <a:ext cx="10058400" cy="4375484"/>
              </a:xfrm>
              <a:blipFill>
                <a:blip r:embed="rId3"/>
                <a:stretch>
                  <a:fillRect l="-545" t="-1811"/>
                </a:stretch>
              </a:blipFill>
            </p:spPr>
            <p:txBody>
              <a:bodyPr/>
              <a:lstStyle/>
              <a:p>
                <a:r>
                  <a:rPr lang="en-US">
                    <a:noFill/>
                  </a:rPr>
                  <a:t> </a:t>
                </a:r>
              </a:p>
            </p:txBody>
          </p:sp>
        </mc:Fallback>
      </mc:AlternateContent>
    </p:spTree>
    <p:extLst>
      <p:ext uri="{BB962C8B-B14F-4D97-AF65-F5344CB8AC3E}">
        <p14:creationId xmlns:p14="http://schemas.microsoft.com/office/powerpoint/2010/main" val="263860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226"/>
            <a:ext cx="10058400" cy="1609344"/>
          </a:xfrm>
        </p:spPr>
        <p:txBody>
          <a:bodyPr/>
          <a:lstStyle/>
          <a:p>
            <a:r>
              <a:rPr lang="en-US" b="1" dirty="0">
                <a:latin typeface="Times New Roman" panose="02020603050405020304" pitchFamily="18" charset="0"/>
                <a:cs typeface="Times New Roman" panose="02020603050405020304" pitchFamily="18" charset="0"/>
              </a:rPr>
              <a:t>QUESTION # 01</a:t>
            </a:r>
          </a:p>
        </p:txBody>
      </p:sp>
      <p:sp>
        <p:nvSpPr>
          <p:cNvPr id="12" name="Content Placeholder 11">
            <a:extLst>
              <a:ext uri="{FF2B5EF4-FFF2-40B4-BE49-F238E27FC236}">
                <a16:creationId xmlns:a16="http://schemas.microsoft.com/office/drawing/2014/main" id="{813FC770-D2E3-2BEB-2EF4-ABE682FA69CB}"/>
              </a:ext>
            </a:extLst>
          </p:cNvPr>
          <p:cNvSpPr>
            <a:spLocks noGrp="1"/>
          </p:cNvSpPr>
          <p:nvPr>
            <p:ph idx="1"/>
          </p:nvPr>
        </p:nvSpPr>
        <p:spPr/>
        <p:txBody>
          <a:bodyPr>
            <a:normAutofit lnSpcReduction="10000"/>
          </a:bodyPr>
          <a:lstStyle/>
          <a:p>
            <a:pPr algn="l"/>
            <a:r>
              <a:rPr lang="en-US" sz="3200" b="1" i="0" u="none" strike="noStrike" baseline="0" dirty="0"/>
              <a:t>In how many ways can we select three students from a group of five students to stand in line for a picture? In how many ways can we arrange all five of these students in a line for a picture?</a:t>
            </a:r>
          </a:p>
          <a:p>
            <a:pPr algn="l"/>
            <a:r>
              <a:rPr lang="en-US" sz="1800" b="0" i="0" u="none" strike="noStrike" baseline="0" dirty="0">
                <a:latin typeface="Times New Roman" panose="02020603050405020304" pitchFamily="18" charset="0"/>
              </a:rPr>
              <a:t>To arrange all five students in a line for a picture, we select </a:t>
            </a:r>
          </a:p>
          <a:p>
            <a:pPr lvl="1"/>
            <a:r>
              <a:rPr lang="en-US" sz="1600" b="0" i="0" u="none" strike="noStrike" baseline="0" dirty="0">
                <a:latin typeface="Times New Roman" panose="02020603050405020304" pitchFamily="18" charset="0"/>
              </a:rPr>
              <a:t>the first student in five ways, </a:t>
            </a:r>
          </a:p>
          <a:p>
            <a:pPr lvl="1"/>
            <a:r>
              <a:rPr lang="en-US" b="0" i="0" u="none" strike="noStrike" baseline="0" dirty="0">
                <a:latin typeface="Times New Roman" panose="02020603050405020304" pitchFamily="18" charset="0"/>
              </a:rPr>
              <a:t>the second in four ways, 	</a:t>
            </a:r>
          </a:p>
          <a:p>
            <a:pPr lvl="1"/>
            <a:r>
              <a:rPr lang="en-US" b="0" i="0" u="none" strike="noStrike" baseline="0" dirty="0">
                <a:latin typeface="Times New Roman" panose="02020603050405020304" pitchFamily="18" charset="0"/>
              </a:rPr>
              <a:t>the third in three ways, </a:t>
            </a:r>
          </a:p>
          <a:p>
            <a:pPr lvl="1"/>
            <a:r>
              <a:rPr lang="en-US" b="0" i="0" u="none" strike="noStrike" baseline="0" dirty="0">
                <a:latin typeface="Times New Roman" panose="02020603050405020304" pitchFamily="18" charset="0"/>
              </a:rPr>
              <a:t>the fourth in two ways, and </a:t>
            </a:r>
          </a:p>
          <a:p>
            <a:pPr lvl="1"/>
            <a:r>
              <a:rPr lang="en-US" b="0" i="0" u="none" strike="noStrike" baseline="0" dirty="0">
                <a:latin typeface="Times New Roman" panose="02020603050405020304" pitchFamily="18" charset="0"/>
              </a:rPr>
              <a:t>the fifth in one </a:t>
            </a:r>
            <a:r>
              <a:rPr lang="en-US" sz="1800" b="0" i="0" u="none" strike="noStrike" baseline="0" dirty="0">
                <a:latin typeface="Times New Roman" panose="02020603050405020304" pitchFamily="18" charset="0"/>
              </a:rPr>
              <a:t>way. </a:t>
            </a:r>
          </a:p>
          <a:p>
            <a:pPr lvl="1"/>
            <a:r>
              <a:rPr lang="en-US" sz="1800" b="0" i="0" u="none" strike="noStrike" baseline="0" dirty="0">
                <a:latin typeface="Times New Roman" panose="02020603050405020304" pitchFamily="18" charset="0"/>
              </a:rPr>
              <a:t>Consequently, there are 5 </a:t>
            </a:r>
            <a:r>
              <a:rPr lang="en-US" sz="1800" b="0" i="0" u="none" strike="noStrike" baseline="0" dirty="0">
                <a:latin typeface="MTSYN"/>
              </a:rPr>
              <a:t>· </a:t>
            </a:r>
            <a:r>
              <a:rPr lang="en-US" sz="1800" b="0" i="0" u="none" strike="noStrike" baseline="0" dirty="0">
                <a:latin typeface="Times New Roman" panose="02020603050405020304" pitchFamily="18" charset="0"/>
              </a:rPr>
              <a:t>4 </a:t>
            </a:r>
            <a:r>
              <a:rPr lang="en-US" sz="1800" b="0" i="0" u="none" strike="noStrike" baseline="0" dirty="0">
                <a:latin typeface="MTSYN"/>
              </a:rPr>
              <a:t>· </a:t>
            </a:r>
            <a:r>
              <a:rPr lang="en-US" sz="1800" b="0" i="0" u="none" strike="noStrike" baseline="0" dirty="0">
                <a:latin typeface="Times New Roman" panose="02020603050405020304" pitchFamily="18" charset="0"/>
              </a:rPr>
              <a:t>3 </a:t>
            </a:r>
            <a:r>
              <a:rPr lang="en-US" sz="1800" b="0" i="0" u="none" strike="noStrike" baseline="0" dirty="0">
                <a:latin typeface="MTSYN"/>
              </a:rPr>
              <a:t>· </a:t>
            </a:r>
            <a:r>
              <a:rPr lang="en-US" sz="1800" b="0" i="0" u="none" strike="noStrike" baseline="0" dirty="0">
                <a:latin typeface="Times New Roman" panose="02020603050405020304" pitchFamily="18" charset="0"/>
              </a:rPr>
              <a:t>2 </a:t>
            </a:r>
            <a:r>
              <a:rPr lang="en-US" sz="1800" b="0" i="0" u="none" strike="noStrike" baseline="0" dirty="0">
                <a:latin typeface="MTSYN"/>
              </a:rPr>
              <a:t>· </a:t>
            </a:r>
            <a:r>
              <a:rPr lang="en-US" sz="1800" b="0" i="0" u="none" strike="noStrike" baseline="0" dirty="0">
                <a:latin typeface="Times New Roman" panose="02020603050405020304" pitchFamily="18" charset="0"/>
              </a:rPr>
              <a:t>1 </a:t>
            </a:r>
            <a:r>
              <a:rPr lang="en-US" sz="1800" b="0" i="0" u="none" strike="noStrike" baseline="0" dirty="0">
                <a:latin typeface="MTSYN"/>
              </a:rPr>
              <a:t>= </a:t>
            </a:r>
            <a:r>
              <a:rPr lang="en-US" sz="1800" b="0" i="0" u="none" strike="noStrike" baseline="0" dirty="0">
                <a:latin typeface="Times New Roman" panose="02020603050405020304" pitchFamily="18" charset="0"/>
              </a:rPr>
              <a:t>120 ways to arrange all five students in a line for a picture.</a:t>
            </a:r>
            <a:endParaRPr lang="en-US" sz="3600" dirty="0">
              <a:latin typeface="+mj-lt"/>
            </a:endParaRPr>
          </a:p>
        </p:txBody>
      </p:sp>
    </p:spTree>
    <p:extLst>
      <p:ext uri="{BB962C8B-B14F-4D97-AF65-F5344CB8AC3E}">
        <p14:creationId xmlns:p14="http://schemas.microsoft.com/office/powerpoint/2010/main" val="61432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1000"/>
                                        <p:tgtEl>
                                          <p:spTgt spid="12">
                                            <p:txEl>
                                              <p:pRg st="3" end="3"/>
                                            </p:txEl>
                                          </p:spTgt>
                                        </p:tgtEl>
                                      </p:cBhvr>
                                    </p:animEffect>
                                    <p:anim calcmode="lin" valueType="num">
                                      <p:cBhvr>
                                        <p:cTn id="18"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1000"/>
                                        <p:tgtEl>
                                          <p:spTgt spid="12">
                                            <p:txEl>
                                              <p:pRg st="4" end="4"/>
                                            </p:txEl>
                                          </p:spTgt>
                                        </p:tgtEl>
                                      </p:cBhvr>
                                    </p:animEffect>
                                    <p:anim calcmode="lin" valueType="num">
                                      <p:cBhvr>
                                        <p:cTn id="23"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1000"/>
                                        <p:tgtEl>
                                          <p:spTgt spid="12">
                                            <p:txEl>
                                              <p:pRg st="5" end="5"/>
                                            </p:txEl>
                                          </p:spTgt>
                                        </p:tgtEl>
                                      </p:cBhvr>
                                    </p:animEffect>
                                    <p:anim calcmode="lin" valueType="num">
                                      <p:cBhvr>
                                        <p:cTn id="28"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1000"/>
                                        <p:tgtEl>
                                          <p:spTgt spid="12">
                                            <p:txEl>
                                              <p:pRg st="6" end="6"/>
                                            </p:txEl>
                                          </p:spTgt>
                                        </p:tgtEl>
                                      </p:cBhvr>
                                    </p:animEffect>
                                    <p:anim calcmode="lin" valueType="num">
                                      <p:cBhvr>
                                        <p:cTn id="33"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1000"/>
                                        <p:tgtEl>
                                          <p:spTgt spid="12">
                                            <p:txEl>
                                              <p:pRg st="7" end="7"/>
                                            </p:txEl>
                                          </p:spTgt>
                                        </p:tgtEl>
                                      </p:cBhvr>
                                    </p:animEffect>
                                    <p:anim calcmode="lin" valueType="num">
                                      <p:cBhvr>
                                        <p:cTn id="38"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41F6-878D-71CD-E2A7-5A94E9372F6E}"/>
              </a:ext>
            </a:extLst>
          </p:cNvPr>
          <p:cNvSpPr>
            <a:spLocks noGrp="1"/>
          </p:cNvSpPr>
          <p:nvPr>
            <p:ph type="title"/>
          </p:nvPr>
        </p:nvSpPr>
        <p:spPr/>
        <p:txBody>
          <a:bodyPr/>
          <a:lstStyle/>
          <a:p>
            <a:r>
              <a:rPr lang="en-US" dirty="0"/>
              <a:t>Binomial coefficients</a:t>
            </a:r>
          </a:p>
        </p:txBody>
      </p:sp>
      <p:pic>
        <p:nvPicPr>
          <p:cNvPr id="5" name="Content Placeholder 4">
            <a:extLst>
              <a:ext uri="{FF2B5EF4-FFF2-40B4-BE49-F238E27FC236}">
                <a16:creationId xmlns:a16="http://schemas.microsoft.com/office/drawing/2014/main" id="{7FC92D50-7F5D-3097-4D96-76C5588DA905}"/>
              </a:ext>
            </a:extLst>
          </p:cNvPr>
          <p:cNvPicPr>
            <a:picLocks noGrp="1" noChangeAspect="1"/>
          </p:cNvPicPr>
          <p:nvPr>
            <p:ph idx="1"/>
          </p:nvPr>
        </p:nvPicPr>
        <p:blipFill>
          <a:blip r:embed="rId2"/>
          <a:stretch>
            <a:fillRect/>
          </a:stretch>
        </p:blipFill>
        <p:spPr>
          <a:xfrm>
            <a:off x="1063752" y="1688090"/>
            <a:ext cx="10489548" cy="2639940"/>
          </a:xfrm>
        </p:spPr>
      </p:pic>
      <p:sp>
        <p:nvSpPr>
          <p:cNvPr id="7" name="TextBox 6">
            <a:extLst>
              <a:ext uri="{FF2B5EF4-FFF2-40B4-BE49-F238E27FC236}">
                <a16:creationId xmlns:a16="http://schemas.microsoft.com/office/drawing/2014/main" id="{51300104-023B-680F-241A-1263F9935796}"/>
              </a:ext>
            </a:extLst>
          </p:cNvPr>
          <p:cNvSpPr txBox="1"/>
          <p:nvPr/>
        </p:nvSpPr>
        <p:spPr>
          <a:xfrm>
            <a:off x="1063752" y="4143364"/>
            <a:ext cx="9840554" cy="830997"/>
          </a:xfrm>
          <a:prstGeom prst="rect">
            <a:avLst/>
          </a:prstGeom>
          <a:noFill/>
        </p:spPr>
        <p:txBody>
          <a:bodyPr wrap="square">
            <a:spAutoFit/>
          </a:bodyPr>
          <a:lstStyle/>
          <a:p>
            <a:pPr algn="l"/>
            <a:r>
              <a:rPr lang="en-US" sz="2400" dirty="0"/>
              <a:t>The numbers C(n, k) are known as binomial coefficients because they appear in the expansion of the binomial a + b raised to a power.</a:t>
            </a:r>
          </a:p>
        </p:txBody>
      </p:sp>
      <p:pic>
        <p:nvPicPr>
          <p:cNvPr id="8" name="Content Placeholder 4">
            <a:extLst>
              <a:ext uri="{FF2B5EF4-FFF2-40B4-BE49-F238E27FC236}">
                <a16:creationId xmlns:a16="http://schemas.microsoft.com/office/drawing/2014/main" id="{93523278-37F8-CE8D-9084-C83DAAF0BE56}"/>
              </a:ext>
            </a:extLst>
          </p:cNvPr>
          <p:cNvPicPr>
            <a:picLocks noChangeAspect="1"/>
          </p:cNvPicPr>
          <p:nvPr/>
        </p:nvPicPr>
        <p:blipFill>
          <a:blip r:embed="rId3"/>
          <a:stretch>
            <a:fillRect/>
          </a:stretch>
        </p:blipFill>
        <p:spPr>
          <a:xfrm>
            <a:off x="1670962" y="5623329"/>
            <a:ext cx="9275128" cy="1052663"/>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0149216-BA4C-BD7C-7D16-CEECE4827EC6}"/>
                  </a:ext>
                </a:extLst>
              </p:cNvPr>
              <p:cNvSpPr txBox="1"/>
              <p:nvPr/>
            </p:nvSpPr>
            <p:spPr>
              <a:xfrm>
                <a:off x="1179649" y="5069823"/>
                <a:ext cx="6096000" cy="461665"/>
              </a:xfrm>
              <a:prstGeom prst="rect">
                <a:avLst/>
              </a:prstGeom>
              <a:noFill/>
            </p:spPr>
            <p:txBody>
              <a:bodyPr wrap="square">
                <a:spAutoFit/>
              </a:bodyPr>
              <a:lstStyle/>
              <a:p>
                <a14:m>
                  <m:oMath xmlns:m="http://schemas.openxmlformats.org/officeDocument/2006/math">
                    <m:r>
                      <a:rPr lang="en-US" sz="2400" b="1" i="1" smtClean="0">
                        <a:latin typeface="Cambria Math" panose="02040503050406030204" pitchFamily="18" charset="0"/>
                      </a:rPr>
                      <m:t>𝑻𝒂𝒌𝒊𝒏𝒈</m:t>
                    </m:r>
                    <m:r>
                      <a:rPr lang="en-US" sz="2400" b="1" i="1" smtClean="0">
                        <a:latin typeface="Cambria Math" panose="02040503050406030204" pitchFamily="18" charset="0"/>
                      </a:rPr>
                      <m:t> </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 </m:t>
                    </m:r>
                    <m:r>
                      <a:rPr lang="en-US" sz="2400" b="1" i="1" smtClean="0">
                        <a:latin typeface="Cambria Math" panose="02040503050406030204" pitchFamily="18" charset="0"/>
                      </a:rPr>
                      <m:t>𝒊𝒏</m:t>
                    </m:r>
                    <m:r>
                      <a:rPr lang="en-US" sz="2400" b="1" i="1" smtClean="0">
                        <a:latin typeface="Cambria Math" panose="02040503050406030204" pitchFamily="18" charset="0"/>
                      </a:rPr>
                      <m:t> </m:t>
                    </m:r>
                    <m:sSup>
                      <m:sSupPr>
                        <m:ctrlPr>
                          <a:rPr lang="en-US" sz="2400" b="1" i="1" smtClean="0">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𝒂</m:t>
                        </m:r>
                        <m:r>
                          <a:rPr lang="en-US" sz="2400" b="1" i="1">
                            <a:latin typeface="Cambria Math" panose="02040503050406030204" pitchFamily="18" charset="0"/>
                          </a:rPr>
                          <m:t>+</m:t>
                        </m:r>
                        <m:r>
                          <a:rPr lang="en-US" sz="2400" b="1" i="1">
                            <a:latin typeface="Cambria Math" panose="02040503050406030204" pitchFamily="18" charset="0"/>
                          </a:rPr>
                          <m:t>𝒃</m:t>
                        </m:r>
                        <m:r>
                          <a:rPr lang="en-US" sz="2400" b="1" i="1">
                            <a:latin typeface="Cambria Math" panose="02040503050406030204" pitchFamily="18" charset="0"/>
                          </a:rPr>
                          <m:t>)</m:t>
                        </m:r>
                      </m:e>
                      <m:sup>
                        <m:r>
                          <a:rPr lang="en-US" sz="2400" b="1" i="1" smtClean="0">
                            <a:latin typeface="Cambria Math" panose="02040503050406030204" pitchFamily="18" charset="0"/>
                          </a:rPr>
                          <m:t>𝒏</m:t>
                        </m:r>
                      </m:sup>
                    </m:sSup>
                  </m:oMath>
                </a14:m>
                <a:r>
                  <a:rPr lang="en-US" sz="2400" b="1" dirty="0">
                    <a:latin typeface="TimesLTPro-Roman"/>
                  </a:rPr>
                  <a:t>,</a:t>
                </a:r>
                <a:endParaRPr lang="en-US" sz="2400" b="1" dirty="0"/>
              </a:p>
            </p:txBody>
          </p:sp>
        </mc:Choice>
        <mc:Fallback>
          <p:sp>
            <p:nvSpPr>
              <p:cNvPr id="9" name="TextBox 8">
                <a:extLst>
                  <a:ext uri="{FF2B5EF4-FFF2-40B4-BE49-F238E27FC236}">
                    <a16:creationId xmlns:a16="http://schemas.microsoft.com/office/drawing/2014/main" id="{70149216-BA4C-BD7C-7D16-CEECE4827EC6}"/>
                  </a:ext>
                </a:extLst>
              </p:cNvPr>
              <p:cNvSpPr txBox="1">
                <a:spLocks noRot="1" noChangeAspect="1" noMove="1" noResize="1" noEditPoints="1" noAdjustHandles="1" noChangeArrowheads="1" noChangeShapeType="1" noTextEdit="1"/>
              </p:cNvSpPr>
              <p:nvPr/>
            </p:nvSpPr>
            <p:spPr>
              <a:xfrm>
                <a:off x="1179649" y="5069823"/>
                <a:ext cx="6096000" cy="461665"/>
              </a:xfrm>
              <a:prstGeom prst="rect">
                <a:avLst/>
              </a:prstGeom>
              <a:blipFill>
                <a:blip r:embed="rId4"/>
                <a:stretch>
                  <a:fillRect l="-900" t="-13333" b="-28000"/>
                </a:stretch>
              </a:blipFill>
            </p:spPr>
            <p:txBody>
              <a:bodyPr/>
              <a:lstStyle/>
              <a:p>
                <a:r>
                  <a:rPr lang="en-US">
                    <a:noFill/>
                  </a:rPr>
                  <a:t> </a:t>
                </a:r>
              </a:p>
            </p:txBody>
          </p:sp>
        </mc:Fallback>
      </mc:AlternateContent>
    </p:spTree>
    <p:extLst>
      <p:ext uri="{BB962C8B-B14F-4D97-AF65-F5344CB8AC3E}">
        <p14:creationId xmlns:p14="http://schemas.microsoft.com/office/powerpoint/2010/main" val="28816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4624-98A5-5110-078D-B498924BC350}"/>
              </a:ext>
            </a:extLst>
          </p:cNvPr>
          <p:cNvSpPr>
            <a:spLocks noGrp="1"/>
          </p:cNvSpPr>
          <p:nvPr>
            <p:ph type="title"/>
          </p:nvPr>
        </p:nvSpPr>
        <p:spPr/>
        <p:txBody>
          <a:bodyPr/>
          <a:lstStyle/>
          <a:p>
            <a:r>
              <a:rPr lang="en-US" dirty="0"/>
              <a:t>Binomial coefficients</a:t>
            </a:r>
          </a:p>
        </p:txBody>
      </p:sp>
      <p:pic>
        <p:nvPicPr>
          <p:cNvPr id="5" name="Picture 4">
            <a:extLst>
              <a:ext uri="{FF2B5EF4-FFF2-40B4-BE49-F238E27FC236}">
                <a16:creationId xmlns:a16="http://schemas.microsoft.com/office/drawing/2014/main" id="{F839BC1A-F4EB-B6EF-15C7-B3E0CD685015}"/>
              </a:ext>
            </a:extLst>
          </p:cNvPr>
          <p:cNvPicPr>
            <a:picLocks noChangeAspect="1"/>
          </p:cNvPicPr>
          <p:nvPr/>
        </p:nvPicPr>
        <p:blipFill>
          <a:blip r:embed="rId2"/>
          <a:stretch>
            <a:fillRect/>
          </a:stretch>
        </p:blipFill>
        <p:spPr>
          <a:xfrm>
            <a:off x="1041243" y="4655756"/>
            <a:ext cx="6965993" cy="1609344"/>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D499D75-C4CF-4410-EDDD-0CAD1A8C5EE3}"/>
                  </a:ext>
                </a:extLst>
              </p:cNvPr>
              <p:cNvSpPr txBox="1"/>
              <p:nvPr/>
            </p:nvSpPr>
            <p:spPr>
              <a:xfrm>
                <a:off x="1063752" y="1763951"/>
                <a:ext cx="8330826" cy="531812"/>
              </a:xfrm>
              <a:prstGeom prst="rect">
                <a:avLst/>
              </a:prstGeom>
              <a:noFill/>
            </p:spPr>
            <p:txBody>
              <a:bodyPr wrap="square">
                <a:spAutoFit/>
              </a:bodyPr>
              <a:lstStyle/>
              <a:p>
                <a:r>
                  <a:rPr lang="en-US" sz="2800" dirty="0"/>
                  <a:t>Expand </a:t>
                </a:r>
                <a14:m>
                  <m:oMath xmlns:m="http://schemas.openxmlformats.org/officeDocument/2006/math">
                    <m:sSup>
                      <m:sSupPr>
                        <m:ctrlPr>
                          <a:rPr lang="en-US" sz="2800" b="1" i="1">
                            <a:latin typeface="Cambria Math" panose="02040503050406030204" pitchFamily="18" charset="0"/>
                          </a:rPr>
                        </m:ctrlPr>
                      </m:sSupPr>
                      <m:e>
                        <m:r>
                          <a:rPr lang="en-US" sz="2800" b="1" i="1">
                            <a:latin typeface="Cambria Math" panose="02040503050406030204" pitchFamily="18" charset="0"/>
                          </a:rPr>
                          <m:t>(</m:t>
                        </m:r>
                        <m:r>
                          <a:rPr lang="en-US" sz="2800" b="1" i="1">
                            <a:latin typeface="Cambria Math" panose="02040503050406030204" pitchFamily="18" charset="0"/>
                          </a:rPr>
                          <m:t>𝟑</m:t>
                        </m:r>
                        <m:r>
                          <a:rPr lang="en-US" sz="2800" b="1" i="1">
                            <a:latin typeface="Cambria Math" panose="02040503050406030204" pitchFamily="18" charset="0"/>
                          </a:rPr>
                          <m:t>𝒙</m:t>
                        </m:r>
                        <m:r>
                          <a:rPr lang="en-US" sz="2800" b="1" i="1">
                            <a:latin typeface="Cambria Math" panose="02040503050406030204" pitchFamily="18" charset="0"/>
                          </a:rPr>
                          <m:t> −</m:t>
                        </m:r>
                        <m:r>
                          <a:rPr lang="en-US" sz="2800" b="1" i="1">
                            <a:latin typeface="Cambria Math" panose="02040503050406030204" pitchFamily="18" charset="0"/>
                          </a:rPr>
                          <m:t>𝟐</m:t>
                        </m:r>
                        <m:r>
                          <a:rPr lang="en-US" sz="2800" b="1" i="1">
                            <a:latin typeface="Cambria Math" panose="02040503050406030204" pitchFamily="18" charset="0"/>
                          </a:rPr>
                          <m:t>𝒚</m:t>
                        </m:r>
                        <m:r>
                          <a:rPr lang="en-US" sz="2800" b="1" i="1">
                            <a:latin typeface="Cambria Math" panose="02040503050406030204" pitchFamily="18" charset="0"/>
                          </a:rPr>
                          <m:t>)</m:t>
                        </m:r>
                      </m:e>
                      <m:sup>
                        <m:r>
                          <a:rPr lang="en-US" sz="2800" b="1" i="1">
                            <a:latin typeface="Cambria Math" panose="02040503050406030204" pitchFamily="18" charset="0"/>
                          </a:rPr>
                          <m:t>𝟒</m:t>
                        </m:r>
                      </m:sup>
                    </m:sSup>
                  </m:oMath>
                </a14:m>
                <a:r>
                  <a:rPr lang="en-US" sz="2800" dirty="0"/>
                  <a:t> using the Binomial Theorem</a:t>
                </a:r>
              </a:p>
            </p:txBody>
          </p:sp>
        </mc:Choice>
        <mc:Fallback>
          <p:sp>
            <p:nvSpPr>
              <p:cNvPr id="6" name="TextBox 5">
                <a:extLst>
                  <a:ext uri="{FF2B5EF4-FFF2-40B4-BE49-F238E27FC236}">
                    <a16:creationId xmlns:a16="http://schemas.microsoft.com/office/drawing/2014/main" id="{DD499D75-C4CF-4410-EDDD-0CAD1A8C5EE3}"/>
                  </a:ext>
                </a:extLst>
              </p:cNvPr>
              <p:cNvSpPr txBox="1">
                <a:spLocks noRot="1" noChangeAspect="1" noMove="1" noResize="1" noEditPoints="1" noAdjustHandles="1" noChangeArrowheads="1" noChangeShapeType="1" noTextEdit="1"/>
              </p:cNvSpPr>
              <p:nvPr/>
            </p:nvSpPr>
            <p:spPr>
              <a:xfrm>
                <a:off x="1063752" y="1763951"/>
                <a:ext cx="8330826" cy="531812"/>
              </a:xfrm>
              <a:prstGeom prst="rect">
                <a:avLst/>
              </a:prstGeom>
              <a:blipFill>
                <a:blip r:embed="rId3"/>
                <a:stretch>
                  <a:fillRect l="-1537" t="-9091" b="-3068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8FF9F59-0F23-C5BE-FC4A-C383B43E359D}"/>
              </a:ext>
            </a:extLst>
          </p:cNvPr>
          <p:cNvPicPr>
            <a:picLocks noChangeAspect="1"/>
          </p:cNvPicPr>
          <p:nvPr/>
        </p:nvPicPr>
        <p:blipFill>
          <a:blip r:embed="rId4"/>
          <a:stretch>
            <a:fillRect/>
          </a:stretch>
        </p:blipFill>
        <p:spPr>
          <a:xfrm>
            <a:off x="1148886" y="2295763"/>
            <a:ext cx="7571232" cy="2387425"/>
          </a:xfrm>
          <a:prstGeom prst="rect">
            <a:avLst/>
          </a:prstGeom>
        </p:spPr>
      </p:pic>
      <p:pic>
        <p:nvPicPr>
          <p:cNvPr id="8" name="Content Placeholder 4">
            <a:extLst>
              <a:ext uri="{FF2B5EF4-FFF2-40B4-BE49-F238E27FC236}">
                <a16:creationId xmlns:a16="http://schemas.microsoft.com/office/drawing/2014/main" id="{DE4F6F1F-451E-4040-A17A-917142C5C561}"/>
              </a:ext>
            </a:extLst>
          </p:cNvPr>
          <p:cNvPicPr>
            <a:picLocks noChangeAspect="1"/>
          </p:cNvPicPr>
          <p:nvPr/>
        </p:nvPicPr>
        <p:blipFill rotWithShape="1">
          <a:blip r:embed="rId5"/>
          <a:srcRect l="31785" t="48023" r="34038" b="14577"/>
          <a:stretch/>
        </p:blipFill>
        <p:spPr>
          <a:xfrm>
            <a:off x="8468899" y="1600295"/>
            <a:ext cx="3585029" cy="987362"/>
          </a:xfrm>
          <a:prstGeom prst="rect">
            <a:avLst/>
          </a:prstGeom>
        </p:spPr>
      </p:pic>
    </p:spTree>
    <p:extLst>
      <p:ext uri="{BB962C8B-B14F-4D97-AF65-F5344CB8AC3E}">
        <p14:creationId xmlns:p14="http://schemas.microsoft.com/office/powerpoint/2010/main" val="225532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E43D-8CB9-C237-6937-057E68B32231}"/>
              </a:ext>
            </a:extLst>
          </p:cNvPr>
          <p:cNvSpPr>
            <a:spLocks noGrp="1"/>
          </p:cNvSpPr>
          <p:nvPr>
            <p:ph type="title"/>
          </p:nvPr>
        </p:nvSpPr>
        <p:spPr/>
        <p:txBody>
          <a:bodyPr/>
          <a:lstStyle/>
          <a:p>
            <a:r>
              <a:rPr lang="en-US" dirty="0"/>
              <a:t>Binomial coefficients</a:t>
            </a:r>
          </a:p>
        </p:txBody>
      </p:sp>
      <p:pic>
        <p:nvPicPr>
          <p:cNvPr id="5" name="Content Placeholder 4">
            <a:extLst>
              <a:ext uri="{FF2B5EF4-FFF2-40B4-BE49-F238E27FC236}">
                <a16:creationId xmlns:a16="http://schemas.microsoft.com/office/drawing/2014/main" id="{CB7452E2-C813-1F77-0E01-274C984A6659}"/>
              </a:ext>
            </a:extLst>
          </p:cNvPr>
          <p:cNvPicPr>
            <a:picLocks noGrp="1" noChangeAspect="1"/>
          </p:cNvPicPr>
          <p:nvPr>
            <p:ph idx="1"/>
          </p:nvPr>
        </p:nvPicPr>
        <p:blipFill>
          <a:blip r:embed="rId2"/>
          <a:stretch>
            <a:fillRect/>
          </a:stretch>
        </p:blipFill>
        <p:spPr>
          <a:xfrm>
            <a:off x="1063752" y="1902937"/>
            <a:ext cx="7296912" cy="621982"/>
          </a:xfrm>
        </p:spPr>
      </p:pic>
      <p:pic>
        <p:nvPicPr>
          <p:cNvPr id="7" name="Picture 6">
            <a:extLst>
              <a:ext uri="{FF2B5EF4-FFF2-40B4-BE49-F238E27FC236}">
                <a16:creationId xmlns:a16="http://schemas.microsoft.com/office/drawing/2014/main" id="{771E7E6C-0ED7-A107-7D7C-4C1369966AF1}"/>
              </a:ext>
            </a:extLst>
          </p:cNvPr>
          <p:cNvPicPr>
            <a:picLocks noChangeAspect="1"/>
          </p:cNvPicPr>
          <p:nvPr/>
        </p:nvPicPr>
        <p:blipFill>
          <a:blip r:embed="rId3"/>
          <a:stretch>
            <a:fillRect/>
          </a:stretch>
        </p:blipFill>
        <p:spPr>
          <a:xfrm>
            <a:off x="1063752" y="2587657"/>
            <a:ext cx="9921900" cy="2031039"/>
          </a:xfrm>
          <a:prstGeom prst="rect">
            <a:avLst/>
          </a:prstGeom>
        </p:spPr>
      </p:pic>
      <p:pic>
        <p:nvPicPr>
          <p:cNvPr id="6" name="Content Placeholder 4">
            <a:extLst>
              <a:ext uri="{FF2B5EF4-FFF2-40B4-BE49-F238E27FC236}">
                <a16:creationId xmlns:a16="http://schemas.microsoft.com/office/drawing/2014/main" id="{13B29D63-FDC8-4FAC-81D6-8C51165D752C}"/>
              </a:ext>
            </a:extLst>
          </p:cNvPr>
          <p:cNvPicPr>
            <a:picLocks noChangeAspect="1"/>
          </p:cNvPicPr>
          <p:nvPr/>
        </p:nvPicPr>
        <p:blipFill rotWithShape="1">
          <a:blip r:embed="rId4"/>
          <a:srcRect l="31785" t="48023" r="34038" b="14577"/>
          <a:stretch/>
        </p:blipFill>
        <p:spPr>
          <a:xfrm>
            <a:off x="8229599" y="1600295"/>
            <a:ext cx="3585029" cy="987362"/>
          </a:xfrm>
          <a:prstGeom prst="rect">
            <a:avLst/>
          </a:prstGeom>
        </p:spPr>
      </p:pic>
    </p:spTree>
    <p:extLst>
      <p:ext uri="{BB962C8B-B14F-4D97-AF65-F5344CB8AC3E}">
        <p14:creationId xmlns:p14="http://schemas.microsoft.com/office/powerpoint/2010/main" val="19091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E785-EDC6-EDF1-1662-E89DDE47554E}"/>
              </a:ext>
            </a:extLst>
          </p:cNvPr>
          <p:cNvSpPr>
            <a:spLocks noGrp="1"/>
          </p:cNvSpPr>
          <p:nvPr>
            <p:ph type="title"/>
          </p:nvPr>
        </p:nvSpPr>
        <p:spPr/>
        <p:txBody>
          <a:bodyPr/>
          <a:lstStyle/>
          <a:p>
            <a:r>
              <a:rPr lang="en-US" sz="5400" b="1" dirty="0"/>
              <a:t>permutation</a:t>
            </a:r>
            <a:endParaRPr lang="en-US" dirty="0"/>
          </a:p>
        </p:txBody>
      </p:sp>
      <p:sp>
        <p:nvSpPr>
          <p:cNvPr id="3" name="Content Placeholder 2">
            <a:extLst>
              <a:ext uri="{FF2B5EF4-FFF2-40B4-BE49-F238E27FC236}">
                <a16:creationId xmlns:a16="http://schemas.microsoft.com/office/drawing/2014/main" id="{22DF1D45-9842-8804-8790-CA4449AA2280}"/>
              </a:ext>
            </a:extLst>
          </p:cNvPr>
          <p:cNvSpPr>
            <a:spLocks noGrp="1"/>
          </p:cNvSpPr>
          <p:nvPr>
            <p:ph idx="1"/>
          </p:nvPr>
        </p:nvSpPr>
        <p:spPr/>
        <p:txBody>
          <a:bodyPr>
            <a:normAutofit/>
          </a:bodyPr>
          <a:lstStyle/>
          <a:p>
            <a:pPr algn="l"/>
            <a:r>
              <a:rPr lang="en-US" sz="2800" dirty="0"/>
              <a:t>QUESTON # 1 illustrates how ordered arrangements of distinct objects can be counted. </a:t>
            </a:r>
          </a:p>
          <a:p>
            <a:r>
              <a:rPr lang="en-US" sz="2800" dirty="0"/>
              <a:t>An ordered arrangement of r elements of a set is called an                 </a:t>
            </a:r>
            <a:r>
              <a:rPr lang="en-US" sz="2800" b="1" dirty="0"/>
              <a:t>r-permutation.</a:t>
            </a:r>
          </a:p>
          <a:p>
            <a:pPr algn="l"/>
            <a:r>
              <a:rPr lang="en-US" sz="2800" dirty="0"/>
              <a:t>A </a:t>
            </a:r>
            <a:r>
              <a:rPr lang="en-US" sz="2800" b="1" dirty="0"/>
              <a:t>permutation</a:t>
            </a:r>
            <a:r>
              <a:rPr lang="en-US" sz="2800" dirty="0"/>
              <a:t> of a set of distinct objects is an ordered arrangement of these objects. </a:t>
            </a:r>
          </a:p>
        </p:txBody>
      </p:sp>
    </p:spTree>
    <p:extLst>
      <p:ext uri="{BB962C8B-B14F-4D97-AF65-F5344CB8AC3E}">
        <p14:creationId xmlns:p14="http://schemas.microsoft.com/office/powerpoint/2010/main" val="281370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4473-845A-8231-3C6D-69B587C94058}"/>
              </a:ext>
            </a:extLst>
          </p:cNvPr>
          <p:cNvSpPr>
            <a:spLocks noGrp="1"/>
          </p:cNvSpPr>
          <p:nvPr>
            <p:ph type="title"/>
          </p:nvPr>
        </p:nvSpPr>
        <p:spPr/>
        <p:txBody>
          <a:bodyPr/>
          <a:lstStyle/>
          <a:p>
            <a:r>
              <a:rPr lang="en-US" sz="5400" b="1" dirty="0"/>
              <a:t>permutation</a:t>
            </a:r>
            <a:endParaRPr lang="en-US" dirty="0"/>
          </a:p>
        </p:txBody>
      </p:sp>
      <p:sp>
        <p:nvSpPr>
          <p:cNvPr id="3" name="Content Placeholder 2">
            <a:extLst>
              <a:ext uri="{FF2B5EF4-FFF2-40B4-BE49-F238E27FC236}">
                <a16:creationId xmlns:a16="http://schemas.microsoft.com/office/drawing/2014/main" id="{7803CC88-45AB-4550-2C0A-1014E2B9263F}"/>
              </a:ext>
            </a:extLst>
          </p:cNvPr>
          <p:cNvSpPr>
            <a:spLocks noGrp="1"/>
          </p:cNvSpPr>
          <p:nvPr>
            <p:ph idx="1"/>
          </p:nvPr>
        </p:nvSpPr>
        <p:spPr/>
        <p:txBody>
          <a:bodyPr>
            <a:normAutofit/>
          </a:bodyPr>
          <a:lstStyle/>
          <a:p>
            <a:pPr algn="l"/>
            <a:r>
              <a:rPr lang="en-US" sz="2400" b="1" dirty="0"/>
              <a:t>Let S = {1, 2, 3}.The ordered arrangement 3, 1, 2 is a permutation of S. The ordered arrangement 3, 2 is a 2-permutation of S.</a:t>
            </a:r>
          </a:p>
          <a:p>
            <a:pPr algn="l"/>
            <a:r>
              <a:rPr lang="en-US" dirty="0"/>
              <a:t>The number of r-permutations of a set with n elements is denoted by </a:t>
            </a:r>
            <a:r>
              <a:rPr lang="en-US" b="1" dirty="0"/>
              <a:t>P(n, r). </a:t>
            </a:r>
            <a:r>
              <a:rPr lang="en-US" dirty="0"/>
              <a:t>We can find P(n, r) using the product rule.</a:t>
            </a:r>
          </a:p>
          <a:p>
            <a:pPr lvl="1"/>
            <a:r>
              <a:rPr lang="en-US" sz="2400" dirty="0"/>
              <a:t>Let S = {a, b, c}. </a:t>
            </a:r>
          </a:p>
          <a:p>
            <a:pPr lvl="1"/>
            <a:r>
              <a:rPr lang="en-US" sz="2400" dirty="0"/>
              <a:t>The 2-permutations of S are the ordered arrangements </a:t>
            </a:r>
          </a:p>
          <a:p>
            <a:pPr marL="274320" lvl="1" indent="0">
              <a:buNone/>
            </a:pPr>
            <a:r>
              <a:rPr lang="en-US" sz="2400" dirty="0"/>
              <a:t>		a, b; a, c; b, a; b, c; c, a; and c, b. </a:t>
            </a:r>
          </a:p>
          <a:p>
            <a:pPr lvl="1"/>
            <a:r>
              <a:rPr lang="en-US" sz="2400" dirty="0"/>
              <a:t>Consequently, there are six 2-permutations of this set with three elements.</a:t>
            </a:r>
          </a:p>
          <a:p>
            <a:pPr lvl="1"/>
            <a:r>
              <a:rPr lang="en-US" sz="2400" dirty="0"/>
              <a:t>By the product rule, it follows that P(3, 2) = 3 · 2 = 6.</a:t>
            </a:r>
          </a:p>
        </p:txBody>
      </p:sp>
    </p:spTree>
    <p:extLst>
      <p:ext uri="{BB962C8B-B14F-4D97-AF65-F5344CB8AC3E}">
        <p14:creationId xmlns:p14="http://schemas.microsoft.com/office/powerpoint/2010/main" val="99187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68C2-863E-E8A4-FC0F-38B0F7A2EE55}"/>
              </a:ext>
            </a:extLst>
          </p:cNvPr>
          <p:cNvSpPr>
            <a:spLocks noGrp="1"/>
          </p:cNvSpPr>
          <p:nvPr>
            <p:ph type="title"/>
          </p:nvPr>
        </p:nvSpPr>
        <p:spPr/>
        <p:txBody>
          <a:bodyPr/>
          <a:lstStyle/>
          <a:p>
            <a:r>
              <a:rPr lang="en-US" sz="5400" b="1" dirty="0"/>
              <a:t>permutation</a:t>
            </a:r>
            <a:endParaRPr lang="en-US" dirty="0"/>
          </a:p>
        </p:txBody>
      </p:sp>
      <p:pic>
        <p:nvPicPr>
          <p:cNvPr id="7" name="Content Placeholder 6">
            <a:extLst>
              <a:ext uri="{FF2B5EF4-FFF2-40B4-BE49-F238E27FC236}">
                <a16:creationId xmlns:a16="http://schemas.microsoft.com/office/drawing/2014/main" id="{1542AA45-BE73-66C0-21AE-6E34A24A705C}"/>
              </a:ext>
            </a:extLst>
          </p:cNvPr>
          <p:cNvPicPr>
            <a:picLocks noGrp="1" noChangeAspect="1"/>
          </p:cNvPicPr>
          <p:nvPr>
            <p:ph idx="1"/>
          </p:nvPr>
        </p:nvPicPr>
        <p:blipFill>
          <a:blip r:embed="rId2"/>
          <a:stretch>
            <a:fillRect/>
          </a:stretch>
        </p:blipFill>
        <p:spPr>
          <a:xfrm>
            <a:off x="1066800" y="2262187"/>
            <a:ext cx="10058400" cy="1878657"/>
          </a:xfrm>
        </p:spPr>
      </p:pic>
      <p:pic>
        <p:nvPicPr>
          <p:cNvPr id="9" name="Picture 8">
            <a:extLst>
              <a:ext uri="{FF2B5EF4-FFF2-40B4-BE49-F238E27FC236}">
                <a16:creationId xmlns:a16="http://schemas.microsoft.com/office/drawing/2014/main" id="{AA45ACC4-3EB3-4911-806C-1F965E5FB2EC}"/>
              </a:ext>
            </a:extLst>
          </p:cNvPr>
          <p:cNvPicPr>
            <a:picLocks noChangeAspect="1"/>
          </p:cNvPicPr>
          <p:nvPr/>
        </p:nvPicPr>
        <p:blipFill>
          <a:blip r:embed="rId3"/>
          <a:stretch>
            <a:fillRect/>
          </a:stretch>
        </p:blipFill>
        <p:spPr>
          <a:xfrm>
            <a:off x="1069848" y="4453519"/>
            <a:ext cx="10058400" cy="972911"/>
          </a:xfrm>
          <a:prstGeom prst="rect">
            <a:avLst/>
          </a:prstGeom>
        </p:spPr>
      </p:pic>
    </p:spTree>
    <p:extLst>
      <p:ext uri="{BB962C8B-B14F-4D97-AF65-F5344CB8AC3E}">
        <p14:creationId xmlns:p14="http://schemas.microsoft.com/office/powerpoint/2010/main" val="238172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36CD-A6AD-6C31-97FE-78F26F51B334}"/>
              </a:ext>
            </a:extLst>
          </p:cNvPr>
          <p:cNvSpPr>
            <a:spLocks noGrp="1"/>
          </p:cNvSpPr>
          <p:nvPr>
            <p:ph type="title"/>
          </p:nvPr>
        </p:nvSpPr>
        <p:spPr/>
        <p:txBody>
          <a:bodyPr/>
          <a:lstStyle/>
          <a:p>
            <a:r>
              <a:rPr lang="en-US" sz="5400" b="1" dirty="0"/>
              <a:t>permutation</a:t>
            </a:r>
            <a:endParaRPr lang="en-US" dirty="0"/>
          </a:p>
        </p:txBody>
      </p:sp>
      <p:sp>
        <p:nvSpPr>
          <p:cNvPr id="3" name="Content Placeholder 2">
            <a:extLst>
              <a:ext uri="{FF2B5EF4-FFF2-40B4-BE49-F238E27FC236}">
                <a16:creationId xmlns:a16="http://schemas.microsoft.com/office/drawing/2014/main" id="{1D78C55D-792B-3AE1-0F52-6E3514DD22A0}"/>
              </a:ext>
            </a:extLst>
          </p:cNvPr>
          <p:cNvSpPr>
            <a:spLocks noGrp="1"/>
          </p:cNvSpPr>
          <p:nvPr>
            <p:ph idx="1"/>
          </p:nvPr>
        </p:nvSpPr>
        <p:spPr/>
        <p:txBody>
          <a:bodyPr/>
          <a:lstStyle/>
          <a:p>
            <a:pPr algn="l"/>
            <a:r>
              <a:rPr lang="en-US" sz="2800" b="1" dirty="0"/>
              <a:t>How many ways are there to select a first-prize winner, a second-prize winner, and a third-prize winner from 100 different people who have entered a contest?</a:t>
            </a:r>
          </a:p>
          <a:p>
            <a:pPr algn="l"/>
            <a:r>
              <a:rPr lang="en-US" dirty="0"/>
              <a:t>Solution: Because it matters which person wins which prize, the number of ways to pick the three prize winners is the number of ordered selections of three elements from a set of 100 elements, that is, the number of 3-permutations of a set of 100 elements. </a:t>
            </a:r>
          </a:p>
          <a:p>
            <a:pPr algn="l"/>
            <a:r>
              <a:rPr lang="en-US" dirty="0"/>
              <a:t>Consequently, the answer is</a:t>
            </a:r>
          </a:p>
          <a:p>
            <a:pPr marL="0" indent="0" algn="l">
              <a:buNone/>
            </a:pPr>
            <a:r>
              <a:rPr lang="en-US" dirty="0"/>
              <a:t>	</a:t>
            </a:r>
            <a:r>
              <a:rPr lang="en-US" b="1" dirty="0"/>
              <a:t>P(100, 3) = 100 · 99 · 98 = 970,200.</a:t>
            </a:r>
          </a:p>
        </p:txBody>
      </p:sp>
    </p:spTree>
    <p:extLst>
      <p:ext uri="{BB962C8B-B14F-4D97-AF65-F5344CB8AC3E}">
        <p14:creationId xmlns:p14="http://schemas.microsoft.com/office/powerpoint/2010/main" val="37994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BDB6-3808-651D-413C-621C9A76B340}"/>
              </a:ext>
            </a:extLst>
          </p:cNvPr>
          <p:cNvSpPr>
            <a:spLocks noGrp="1"/>
          </p:cNvSpPr>
          <p:nvPr>
            <p:ph type="title"/>
          </p:nvPr>
        </p:nvSpPr>
        <p:spPr/>
        <p:txBody>
          <a:bodyPr/>
          <a:lstStyle/>
          <a:p>
            <a:r>
              <a:rPr lang="en-US" sz="5400" b="1" dirty="0"/>
              <a:t>permutation</a:t>
            </a:r>
            <a:endParaRPr lang="en-US" dirty="0"/>
          </a:p>
        </p:txBody>
      </p:sp>
      <p:sp>
        <p:nvSpPr>
          <p:cNvPr id="3" name="Content Placeholder 2">
            <a:extLst>
              <a:ext uri="{FF2B5EF4-FFF2-40B4-BE49-F238E27FC236}">
                <a16:creationId xmlns:a16="http://schemas.microsoft.com/office/drawing/2014/main" id="{F1D5BFED-F657-A35F-C2C9-45D85F6AF6E8}"/>
              </a:ext>
            </a:extLst>
          </p:cNvPr>
          <p:cNvSpPr>
            <a:spLocks noGrp="1"/>
          </p:cNvSpPr>
          <p:nvPr>
            <p:ph idx="1"/>
          </p:nvPr>
        </p:nvSpPr>
        <p:spPr/>
        <p:txBody>
          <a:bodyPr/>
          <a:lstStyle/>
          <a:p>
            <a:r>
              <a:rPr lang="en-US" sz="2800" b="1" dirty="0"/>
              <a:t>Suppose that there are eight runners in a race. The winner receives a gold medal, the second-place finisher receives a silver medal, and the third-place finisher receives a bronze medal. How many different ways are there to award these medals, if all possible outcomes of the race can occur and there are no ties?</a:t>
            </a:r>
          </a:p>
          <a:p>
            <a:r>
              <a:rPr lang="en-US" dirty="0"/>
              <a:t>Solution: The number of different ways to award the medals is the number of 3-permutations of a set with eight elements. Hence, there are </a:t>
            </a:r>
            <a:r>
              <a:rPr lang="en-US" b="1" dirty="0"/>
              <a:t>P(8, 3) = 8 · 7 · 6 = 336</a:t>
            </a:r>
            <a:r>
              <a:rPr lang="en-US" dirty="0"/>
              <a:t> possible ways to award the medals</a:t>
            </a:r>
          </a:p>
        </p:txBody>
      </p:sp>
    </p:spTree>
    <p:extLst>
      <p:ext uri="{BB962C8B-B14F-4D97-AF65-F5344CB8AC3E}">
        <p14:creationId xmlns:p14="http://schemas.microsoft.com/office/powerpoint/2010/main" val="186901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9C3A-573D-BDD2-69A5-6059B0204B13}"/>
              </a:ext>
            </a:extLst>
          </p:cNvPr>
          <p:cNvSpPr>
            <a:spLocks noGrp="1"/>
          </p:cNvSpPr>
          <p:nvPr>
            <p:ph type="title"/>
          </p:nvPr>
        </p:nvSpPr>
        <p:spPr/>
        <p:txBody>
          <a:bodyPr/>
          <a:lstStyle/>
          <a:p>
            <a:r>
              <a:rPr lang="en-US" sz="5400" b="1" dirty="0"/>
              <a:t>permutation</a:t>
            </a:r>
            <a:endParaRPr lang="en-US" dirty="0"/>
          </a:p>
        </p:txBody>
      </p:sp>
      <p:sp>
        <p:nvSpPr>
          <p:cNvPr id="3" name="Content Placeholder 2">
            <a:extLst>
              <a:ext uri="{FF2B5EF4-FFF2-40B4-BE49-F238E27FC236}">
                <a16:creationId xmlns:a16="http://schemas.microsoft.com/office/drawing/2014/main" id="{7270EFC2-9B59-BAA5-9E08-AC8F5F54F53C}"/>
              </a:ext>
            </a:extLst>
          </p:cNvPr>
          <p:cNvSpPr>
            <a:spLocks noGrp="1"/>
          </p:cNvSpPr>
          <p:nvPr>
            <p:ph idx="1"/>
          </p:nvPr>
        </p:nvSpPr>
        <p:spPr/>
        <p:txBody>
          <a:bodyPr>
            <a:normAutofit lnSpcReduction="10000"/>
          </a:bodyPr>
          <a:lstStyle/>
          <a:p>
            <a:pPr algn="l"/>
            <a:r>
              <a:rPr lang="en-US" sz="3200" b="1" dirty="0"/>
              <a:t>Suppose that a saleswoman has to visit eight different cities. She must begin her trip in a specified city, but she can visit the other seven cities in any order she wishes. How many possible orders can the saleswoman use when visiting these cities?</a:t>
            </a:r>
          </a:p>
          <a:p>
            <a:pPr algn="l"/>
            <a:r>
              <a:rPr lang="en-US" sz="2200" dirty="0"/>
              <a:t>Solution: The number of possible paths between the cities is the number of permutations of seven elements, because the first city is determined, but the remaining seven can be ordered arbitrarily. Consequently, there are </a:t>
            </a:r>
            <a:r>
              <a:rPr lang="en-US" sz="2200" b="1" dirty="0"/>
              <a:t>7! = 7 · 6 · 5 · 4 · 3 · 2 · 1 = 5040 </a:t>
            </a:r>
            <a:r>
              <a:rPr lang="en-US" sz="2200" dirty="0"/>
              <a:t>ways for the saleswoman to choose her tour. If, for instance, the saleswoman wishes to find the path between the cities with minimum distance, and she computes the total distance for each possible path, she must consider a total of 5040 paths!</a:t>
            </a:r>
          </a:p>
        </p:txBody>
      </p:sp>
    </p:spTree>
    <p:extLst>
      <p:ext uri="{BB962C8B-B14F-4D97-AF65-F5344CB8AC3E}">
        <p14:creationId xmlns:p14="http://schemas.microsoft.com/office/powerpoint/2010/main" val="13141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Garamond"/>
        <a:ea typeface=""/>
        <a:cs typeface=""/>
      </a:majorFont>
      <a:minorFont>
        <a:latin typeface="Garamond"/>
        <a:ea typeface=""/>
        <a:cs typeface=""/>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23211</TotalTime>
  <Words>2449</Words>
  <Application>Microsoft Office PowerPoint</Application>
  <PresentationFormat>Widescreen</PresentationFormat>
  <Paragraphs>141</Paragraphs>
  <Slides>32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Cambria Math</vt:lpstr>
      <vt:lpstr>Garamond</vt:lpstr>
      <vt:lpstr>MTSYN</vt:lpstr>
      <vt:lpstr>Rockwell Condensed</vt:lpstr>
      <vt:lpstr>Times New Roman</vt:lpstr>
      <vt:lpstr>TimesLTPro-Roman</vt:lpstr>
      <vt:lpstr>Wingdings</vt:lpstr>
      <vt:lpstr>Wood Type</vt:lpstr>
      <vt:lpstr>Lecture 16</vt:lpstr>
      <vt:lpstr>INTRODUCTION PERMUTATION &amp; COMBINATION</vt:lpstr>
      <vt:lpstr>QUESTION # 01</vt:lpstr>
      <vt:lpstr>permutation</vt:lpstr>
      <vt:lpstr>permutation</vt:lpstr>
      <vt:lpstr>permutation</vt:lpstr>
      <vt:lpstr>permutation</vt:lpstr>
      <vt:lpstr>permutation</vt:lpstr>
      <vt:lpstr>permutation</vt:lpstr>
      <vt:lpstr>permutation</vt:lpstr>
      <vt:lpstr>QUESTION # 02</vt:lpstr>
      <vt:lpstr>COMBINATION</vt:lpstr>
      <vt:lpstr>COMBINATION</vt:lpstr>
      <vt:lpstr>COMBINATION</vt:lpstr>
      <vt:lpstr>COMBINATION</vt:lpstr>
      <vt:lpstr>COMBINATION</vt:lpstr>
      <vt:lpstr>COMBINATION</vt:lpstr>
      <vt:lpstr>Generalized Permutations and Combinations</vt:lpstr>
      <vt:lpstr>Permutations  with Repetition</vt:lpstr>
      <vt:lpstr>Permutations  with Repetition</vt:lpstr>
      <vt:lpstr>Combinations  with Repetition</vt:lpstr>
      <vt:lpstr>Combinations  with Repetition</vt:lpstr>
      <vt:lpstr>Counting Problems Indistinguishable OBJECTS</vt:lpstr>
      <vt:lpstr>Counting Problems Indistinguishable OBJECTS</vt:lpstr>
      <vt:lpstr>Counting Problems Indistinguishable OBJECTS</vt:lpstr>
      <vt:lpstr>Counting Problems Indistinguishable OBJECTS</vt:lpstr>
      <vt:lpstr>BINOMIAL COEFFICENTS</vt:lpstr>
      <vt:lpstr>Binomial coefficients</vt:lpstr>
      <vt:lpstr>Binomial coefficients</vt:lpstr>
      <vt:lpstr>Binomial coefficients</vt:lpstr>
      <vt:lpstr>Binomial coefficients</vt:lpstr>
      <vt:lpstr>Binomial coefficients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02</dc:title>
  <dc:creator>Ammarah Khalid</dc:creator>
  <cp:lastModifiedBy>Ammarah Khalid BUKC</cp:lastModifiedBy>
  <cp:revision>969</cp:revision>
  <dcterms:created xsi:type="dcterms:W3CDTF">2017-09-13T17:40:14Z</dcterms:created>
  <dcterms:modified xsi:type="dcterms:W3CDTF">2022-06-12T18:25:48Z</dcterms:modified>
</cp:coreProperties>
</file>