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7"/>
  </p:notesMasterIdLst>
  <p:handoutMasterIdLst>
    <p:handoutMasterId r:id="rId58"/>
  </p:handoutMasterIdLst>
  <p:sldIdLst>
    <p:sldId id="322" r:id="rId2"/>
    <p:sldId id="396" r:id="rId3"/>
    <p:sldId id="335" r:id="rId4"/>
    <p:sldId id="397" r:id="rId5"/>
    <p:sldId id="336" r:id="rId6"/>
    <p:sldId id="338" r:id="rId7"/>
    <p:sldId id="398" r:id="rId8"/>
    <p:sldId id="378" r:id="rId9"/>
    <p:sldId id="399" r:id="rId10"/>
    <p:sldId id="400" r:id="rId11"/>
    <p:sldId id="419" r:id="rId12"/>
    <p:sldId id="379" r:id="rId13"/>
    <p:sldId id="401" r:id="rId14"/>
    <p:sldId id="423" r:id="rId15"/>
    <p:sldId id="424" r:id="rId16"/>
    <p:sldId id="416" r:id="rId17"/>
    <p:sldId id="417" r:id="rId18"/>
    <p:sldId id="418" r:id="rId19"/>
    <p:sldId id="380" r:id="rId20"/>
    <p:sldId id="420" r:id="rId21"/>
    <p:sldId id="421" r:id="rId22"/>
    <p:sldId id="425" r:id="rId23"/>
    <p:sldId id="426" r:id="rId24"/>
    <p:sldId id="427" r:id="rId25"/>
    <p:sldId id="340" r:id="rId26"/>
    <p:sldId id="383" r:id="rId27"/>
    <p:sldId id="453" r:id="rId28"/>
    <p:sldId id="454" r:id="rId29"/>
    <p:sldId id="385" r:id="rId30"/>
    <p:sldId id="344" r:id="rId31"/>
    <p:sldId id="431" r:id="rId32"/>
    <p:sldId id="432" r:id="rId33"/>
    <p:sldId id="433" r:id="rId34"/>
    <p:sldId id="434" r:id="rId35"/>
    <p:sldId id="388" r:id="rId36"/>
    <p:sldId id="438" r:id="rId37"/>
    <p:sldId id="436" r:id="rId38"/>
    <p:sldId id="445" r:id="rId39"/>
    <p:sldId id="446" r:id="rId40"/>
    <p:sldId id="389" r:id="rId41"/>
    <p:sldId id="439" r:id="rId42"/>
    <p:sldId id="440" r:id="rId43"/>
    <p:sldId id="447" r:id="rId44"/>
    <p:sldId id="448" r:id="rId45"/>
    <p:sldId id="390" r:id="rId46"/>
    <p:sldId id="442" r:id="rId47"/>
    <p:sldId id="443" r:id="rId48"/>
    <p:sldId id="449" r:id="rId49"/>
    <p:sldId id="450" r:id="rId50"/>
    <p:sldId id="455" r:id="rId51"/>
    <p:sldId id="393" r:id="rId52"/>
    <p:sldId id="456" r:id="rId53"/>
    <p:sldId id="452" r:id="rId54"/>
    <p:sldId id="451" r:id="rId55"/>
    <p:sldId id="41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4FD"/>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3321" autoAdjust="0"/>
  </p:normalViewPr>
  <p:slideViewPr>
    <p:cSldViewPr snapToGrid="0">
      <p:cViewPr varScale="1">
        <p:scale>
          <a:sx n="68" d="100"/>
          <a:sy n="68" d="100"/>
        </p:scale>
        <p:origin x="498" y="72"/>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t>6/23/2022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t>‹#›</a:t>
            </a:fld>
            <a:endParaRPr lang="en-US"/>
          </a:p>
        </p:txBody>
      </p:sp>
    </p:spTree>
    <p:extLst>
      <p:ext uri="{BB962C8B-B14F-4D97-AF65-F5344CB8AC3E}">
        <p14:creationId xmlns:p14="http://schemas.microsoft.com/office/powerpoint/2010/main" val="35273896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t>‹#›</a:t>
            </a:fld>
            <a:endParaRPr lang="en-US"/>
          </a:p>
        </p:txBody>
      </p:sp>
    </p:spTree>
    <p:extLst>
      <p:ext uri="{BB962C8B-B14F-4D97-AF65-F5344CB8AC3E}">
        <p14:creationId xmlns:p14="http://schemas.microsoft.com/office/powerpoint/2010/main" val="186506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53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037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4392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40267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758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8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8726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6/23/2022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168113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9547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58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8112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49939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96803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6/23/2022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5361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6/23/2022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9121812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4.wdp"/><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7.wdp"/><Relationship Id="rId5" Type="http://schemas.openxmlformats.org/officeDocument/2006/relationships/image" Target="../media/image21.png"/><Relationship Id="rId4" Type="http://schemas.microsoft.com/office/2007/relationships/hdphoto" Target="../media/hdphoto16.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19.wdp"/><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microsoft.com/office/2007/relationships/hdphoto" Target="../media/hdphoto18.wdp"/><Relationship Id="rId7"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20.wdp"/><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2.wdp"/><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4.wdp"/><Relationship Id="rId2" Type="http://schemas.openxmlformats.org/officeDocument/2006/relationships/image" Target="../media/image30.png"/><Relationship Id="rId1" Type="http://schemas.openxmlformats.org/officeDocument/2006/relationships/slideLayout" Target="../slideLayouts/slideLayout2.xml"/><Relationship Id="rId5" Type="http://schemas.microsoft.com/office/2007/relationships/hdphoto" Target="../media/hdphoto25.wdp"/><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7.wdp"/><Relationship Id="rId2" Type="http://schemas.openxmlformats.org/officeDocument/2006/relationships/image" Target="../media/image34.png"/><Relationship Id="rId1" Type="http://schemas.openxmlformats.org/officeDocument/2006/relationships/slideLayout" Target="../slideLayouts/slideLayout2.xml"/><Relationship Id="rId5" Type="http://schemas.microsoft.com/office/2007/relationships/hdphoto" Target="../media/hdphoto28.wdp"/><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microsoft.com/office/2007/relationships/hdphoto" Target="../media/hdphoto29.wdp"/><Relationship Id="rId7" Type="http://schemas.microsoft.com/office/2007/relationships/hdphoto" Target="../media/hdphoto31.wdp"/><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30.wdp"/><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32.wdp"/><Relationship Id="rId2" Type="http://schemas.openxmlformats.org/officeDocument/2006/relationships/image" Target="../media/image39.png"/><Relationship Id="rId1" Type="http://schemas.openxmlformats.org/officeDocument/2006/relationships/slideLayout" Target="../slideLayouts/slideLayout2.xml"/><Relationship Id="rId5" Type="http://schemas.microsoft.com/office/2007/relationships/hdphoto" Target="../media/hdphoto33.wdp"/><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microsoft.com/office/2007/relationships/hdphoto" Target="../media/hdphoto34.wdp"/><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35.wdp"/><Relationship Id="rId2" Type="http://schemas.openxmlformats.org/officeDocument/2006/relationships/image" Target="../media/image42.png"/><Relationship Id="rId1" Type="http://schemas.openxmlformats.org/officeDocument/2006/relationships/slideLayout" Target="../slideLayouts/slideLayout7.xml"/><Relationship Id="rId5" Type="http://schemas.microsoft.com/office/2007/relationships/hdphoto" Target="../media/hdphoto36.wdp"/><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microsoft.com/office/2007/relationships/hdphoto" Target="../media/hdphoto37.wdp"/><Relationship Id="rId7" Type="http://schemas.microsoft.com/office/2007/relationships/hdphoto" Target="../media/hdphoto39.wdp"/><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07/relationships/hdphoto" Target="../media/hdphoto38.wdp"/><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microsoft.com/office/2007/relationships/hdphoto" Target="../media/hdphoto40.wdp"/><Relationship Id="rId2" Type="http://schemas.openxmlformats.org/officeDocument/2006/relationships/image" Target="../media/image47.png"/><Relationship Id="rId1" Type="http://schemas.openxmlformats.org/officeDocument/2006/relationships/slideLayout" Target="../slideLayouts/slideLayout2.xml"/><Relationship Id="rId5" Type="http://schemas.microsoft.com/office/2007/relationships/hdphoto" Target="../media/hdphoto41.wdp"/><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microsoft.com/office/2007/relationships/hdphoto" Target="../media/hdphoto42.wdp"/><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43.wdp"/><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microsoft.com/office/2007/relationships/hdphoto" Target="../media/hdphoto44.wdp"/><Relationship Id="rId7" Type="http://schemas.microsoft.com/office/2007/relationships/hdphoto" Target="../media/hdphoto46.wdp"/><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4.png"/><Relationship Id="rId5" Type="http://schemas.microsoft.com/office/2007/relationships/hdphoto" Target="../media/hdphoto45.wdp"/><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47.wdp"/><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microsoft.com/office/2007/relationships/hdphoto" Target="../media/hdphoto48.wdp"/><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48.wdp"/><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49.wdp"/><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19	</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TREES</a:t>
            </a:r>
          </a:p>
          <a:p>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19</a:t>
            </a:r>
          </a:p>
        </p:txBody>
      </p:sp>
    </p:spTree>
    <p:extLst>
      <p:ext uri="{BB962C8B-B14F-4D97-AF65-F5344CB8AC3E}">
        <p14:creationId xmlns:p14="http://schemas.microsoft.com/office/powerpoint/2010/main" val="1122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48772"/>
            <a:ext cx="9601200" cy="1485900"/>
          </a:xfrm>
        </p:spPr>
        <p:txBody>
          <a:bodyPr/>
          <a:lstStyle/>
          <a:p>
            <a:r>
              <a:rPr lang="en-US" b="1" dirty="0"/>
              <a:t>Example 2</a:t>
            </a:r>
          </a:p>
        </p:txBody>
      </p:sp>
      <p:sp>
        <p:nvSpPr>
          <p:cNvPr id="3" name="Content Placeholder 2"/>
          <p:cNvSpPr>
            <a:spLocks noGrp="1"/>
          </p:cNvSpPr>
          <p:nvPr>
            <p:ph idx="1"/>
          </p:nvPr>
        </p:nvSpPr>
        <p:spPr>
          <a:xfrm>
            <a:off x="812800" y="1225199"/>
            <a:ext cx="10515600" cy="5632801"/>
          </a:xfrm>
        </p:spPr>
        <p:txBody>
          <a:bodyPr>
            <a:normAutofit/>
          </a:bodyPr>
          <a:lstStyle/>
          <a:p>
            <a:pPr algn="just"/>
            <a:r>
              <a:rPr lang="en-US" sz="2600" dirty="0"/>
              <a:t>In the rooted tree </a:t>
            </a:r>
            <a:r>
              <a:rPr lang="en-US" sz="2600" i="1" dirty="0"/>
              <a:t>T </a:t>
            </a:r>
            <a:r>
              <a:rPr lang="en-US" sz="2600" dirty="0"/>
              <a:t>(with root </a:t>
            </a:r>
            <a:r>
              <a:rPr lang="en-US" sz="2600" i="1" dirty="0"/>
              <a:t>a</a:t>
            </a:r>
            <a:r>
              <a:rPr lang="en-US" sz="2600" dirty="0"/>
              <a:t>) shown in Figure, find the parent of </a:t>
            </a:r>
            <a:r>
              <a:rPr lang="en-US" sz="2600" i="1" dirty="0"/>
              <a:t>c</a:t>
            </a:r>
            <a:r>
              <a:rPr lang="en-US" sz="2600" dirty="0"/>
              <a:t>, the children of </a:t>
            </a:r>
            <a:r>
              <a:rPr lang="en-US" sz="2600" i="1" dirty="0"/>
              <a:t>g</a:t>
            </a:r>
            <a:r>
              <a:rPr lang="en-US" sz="2600" dirty="0"/>
              <a:t>, the siblings of </a:t>
            </a:r>
            <a:r>
              <a:rPr lang="en-US" sz="2600" i="1" dirty="0"/>
              <a:t>h</a:t>
            </a:r>
            <a:r>
              <a:rPr lang="en-US" sz="2600" dirty="0"/>
              <a:t>, all ancestors of </a:t>
            </a:r>
            <a:r>
              <a:rPr lang="en-US" sz="2600" i="1" dirty="0"/>
              <a:t>e</a:t>
            </a:r>
            <a:r>
              <a:rPr lang="en-US" sz="2600" dirty="0"/>
              <a:t>, all descendants of </a:t>
            </a:r>
            <a:r>
              <a:rPr lang="en-US" sz="2600" i="1" dirty="0"/>
              <a:t>b</a:t>
            </a:r>
            <a:r>
              <a:rPr lang="en-US" sz="2600" dirty="0"/>
              <a:t>, all internal vertices, and all leaves. What is the </a:t>
            </a:r>
            <a:r>
              <a:rPr lang="en-US" sz="2600" dirty="0" err="1"/>
              <a:t>subtree</a:t>
            </a:r>
            <a:r>
              <a:rPr lang="en-US" sz="2600" dirty="0"/>
              <a:t> rooted at </a:t>
            </a:r>
            <a:r>
              <a:rPr lang="en-US" sz="2600" i="1" dirty="0"/>
              <a:t>g</a:t>
            </a:r>
            <a:r>
              <a:rPr lang="en-US" sz="2600" dirty="0"/>
              <a:t>?</a:t>
            </a:r>
          </a:p>
        </p:txBody>
      </p:sp>
      <p:pic>
        <p:nvPicPr>
          <p:cNvPr id="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4894"/>
          <a:stretch/>
        </p:blipFill>
        <p:spPr bwMode="auto">
          <a:xfrm>
            <a:off x="3583949" y="2367391"/>
            <a:ext cx="4522279" cy="402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fld id="{39C18FB0-36AF-432F-A54F-B767DB87F638}" type="slidenum">
              <a:rPr lang="en-US" smtClean="0"/>
              <a:t>10</a:t>
            </a:fld>
            <a:endParaRPr lang="en-US"/>
          </a:p>
        </p:txBody>
      </p:sp>
    </p:spTree>
    <p:extLst>
      <p:ext uri="{BB962C8B-B14F-4D97-AF65-F5344CB8AC3E}">
        <p14:creationId xmlns:p14="http://schemas.microsoft.com/office/powerpoint/2010/main" val="105199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148772"/>
            <a:ext cx="9601200" cy="1485900"/>
          </a:xfrm>
        </p:spPr>
        <p:txBody>
          <a:bodyPr/>
          <a:lstStyle/>
          <a:p>
            <a:r>
              <a:rPr lang="en-US" b="1" dirty="0"/>
              <a:t>Example 2</a:t>
            </a:r>
          </a:p>
        </p:txBody>
      </p:sp>
      <p:sp>
        <p:nvSpPr>
          <p:cNvPr id="3" name="Content Placeholder 2"/>
          <p:cNvSpPr>
            <a:spLocks noGrp="1"/>
          </p:cNvSpPr>
          <p:nvPr>
            <p:ph idx="1"/>
          </p:nvPr>
        </p:nvSpPr>
        <p:spPr>
          <a:xfrm>
            <a:off x="775060" y="1270640"/>
            <a:ext cx="10515600" cy="5632801"/>
          </a:xfrm>
        </p:spPr>
        <p:txBody>
          <a:bodyPr>
            <a:normAutofit lnSpcReduction="10000"/>
          </a:bodyPr>
          <a:lstStyle/>
          <a:p>
            <a:pPr algn="just"/>
            <a:r>
              <a:rPr lang="en-US" sz="2600" dirty="0"/>
              <a:t>In the rooted tree </a:t>
            </a:r>
            <a:r>
              <a:rPr lang="en-US" sz="2600" i="1" dirty="0"/>
              <a:t>T </a:t>
            </a:r>
            <a:r>
              <a:rPr lang="en-US" sz="2600" dirty="0"/>
              <a:t>(with root </a:t>
            </a:r>
            <a:r>
              <a:rPr lang="en-US" sz="2600" i="1" dirty="0"/>
              <a:t>a</a:t>
            </a:r>
            <a:r>
              <a:rPr lang="en-US" sz="2600" dirty="0"/>
              <a:t>) shown in Figure, find the parent of </a:t>
            </a:r>
            <a:r>
              <a:rPr lang="en-US" sz="2600" i="1" dirty="0"/>
              <a:t>c</a:t>
            </a:r>
            <a:r>
              <a:rPr lang="en-US" sz="2600" dirty="0"/>
              <a:t>, the children of </a:t>
            </a:r>
            <a:r>
              <a:rPr lang="en-US" sz="2600" i="1" dirty="0"/>
              <a:t>g</a:t>
            </a:r>
            <a:r>
              <a:rPr lang="en-US" sz="2600" dirty="0"/>
              <a:t>, the siblings of </a:t>
            </a:r>
            <a:r>
              <a:rPr lang="en-US" sz="2600" i="1" dirty="0"/>
              <a:t>h</a:t>
            </a:r>
            <a:r>
              <a:rPr lang="en-US" sz="2600" dirty="0"/>
              <a:t>, all ancestors of </a:t>
            </a:r>
            <a:r>
              <a:rPr lang="en-US" sz="2600" i="1" dirty="0"/>
              <a:t>e</a:t>
            </a:r>
            <a:r>
              <a:rPr lang="en-US" sz="2600" dirty="0"/>
              <a:t>, all descendants of </a:t>
            </a:r>
            <a:r>
              <a:rPr lang="en-US" sz="2600" i="1" dirty="0"/>
              <a:t>b</a:t>
            </a:r>
            <a:r>
              <a:rPr lang="en-US" sz="2600" dirty="0"/>
              <a:t>, all internal vertices, and all leaves. What is the </a:t>
            </a:r>
            <a:r>
              <a:rPr lang="en-US" sz="2600" dirty="0" err="1"/>
              <a:t>subtree</a:t>
            </a:r>
            <a:r>
              <a:rPr lang="en-US" sz="2600" dirty="0"/>
              <a:t> rooted at </a:t>
            </a:r>
            <a:r>
              <a:rPr lang="en-US" sz="2600" i="1" dirty="0"/>
              <a:t>g</a:t>
            </a:r>
            <a:r>
              <a:rPr lang="en-US" sz="2600" dirty="0"/>
              <a:t>?</a:t>
            </a:r>
          </a:p>
          <a:p>
            <a:pPr algn="just"/>
            <a:r>
              <a:rPr lang="en-US" sz="2800" b="1" u="sng" dirty="0"/>
              <a:t>SOLUTION:</a:t>
            </a:r>
          </a:p>
          <a:p>
            <a:pPr algn="just"/>
            <a:r>
              <a:rPr lang="en-US" sz="2600" dirty="0"/>
              <a:t>Parent of </a:t>
            </a:r>
            <a:r>
              <a:rPr lang="en-US" sz="2600" i="1" dirty="0"/>
              <a:t>c </a:t>
            </a:r>
            <a:r>
              <a:rPr lang="en-US" sz="2600" dirty="0"/>
              <a:t>is</a:t>
            </a:r>
            <a:r>
              <a:rPr lang="en-US" sz="2600" i="1" dirty="0"/>
              <a:t> </a:t>
            </a:r>
            <a:r>
              <a:rPr lang="en-US" sz="2600" b="1" i="1" dirty="0"/>
              <a:t>b</a:t>
            </a:r>
            <a:endParaRPr lang="en-US" sz="2600" b="1" dirty="0"/>
          </a:p>
          <a:p>
            <a:pPr algn="just"/>
            <a:r>
              <a:rPr lang="en-US" sz="2600" dirty="0"/>
              <a:t>The children of </a:t>
            </a:r>
            <a:r>
              <a:rPr lang="en-US" sz="2600" i="1" dirty="0"/>
              <a:t>g </a:t>
            </a:r>
            <a:r>
              <a:rPr lang="en-US" sz="2600" dirty="0"/>
              <a:t>are </a:t>
            </a:r>
            <a:r>
              <a:rPr lang="en-US" sz="2600" b="1" i="1" dirty="0"/>
              <a:t>h, i, j</a:t>
            </a:r>
          </a:p>
          <a:p>
            <a:pPr algn="just"/>
            <a:r>
              <a:rPr lang="en-US" sz="2600" dirty="0"/>
              <a:t>The siblings of </a:t>
            </a:r>
            <a:r>
              <a:rPr lang="en-US" sz="2600" i="1" dirty="0"/>
              <a:t>h </a:t>
            </a:r>
            <a:r>
              <a:rPr lang="en-US" sz="2600" dirty="0"/>
              <a:t>are</a:t>
            </a:r>
            <a:r>
              <a:rPr lang="en-US" sz="2600" i="1" dirty="0"/>
              <a:t> </a:t>
            </a:r>
            <a:r>
              <a:rPr lang="en-US" sz="2600" b="1" i="1" dirty="0"/>
              <a:t>i, j</a:t>
            </a:r>
          </a:p>
          <a:p>
            <a:pPr algn="just"/>
            <a:r>
              <a:rPr lang="en-US" sz="2600" dirty="0"/>
              <a:t>All ancestors of </a:t>
            </a:r>
            <a:r>
              <a:rPr lang="en-US" sz="2600" i="1" dirty="0"/>
              <a:t>e </a:t>
            </a:r>
            <a:r>
              <a:rPr lang="en-US" sz="2600" dirty="0"/>
              <a:t>are</a:t>
            </a:r>
            <a:r>
              <a:rPr lang="en-US" sz="2600" i="1" dirty="0"/>
              <a:t> </a:t>
            </a:r>
            <a:r>
              <a:rPr lang="en-US" sz="2600" b="1" i="1" dirty="0"/>
              <a:t>c, b, a</a:t>
            </a:r>
          </a:p>
          <a:p>
            <a:pPr algn="just"/>
            <a:r>
              <a:rPr lang="en-US" sz="2600" dirty="0"/>
              <a:t>All descendants of </a:t>
            </a:r>
            <a:r>
              <a:rPr lang="en-US" sz="2600" i="1" dirty="0"/>
              <a:t>b </a:t>
            </a:r>
            <a:r>
              <a:rPr lang="en-US" sz="2600" dirty="0"/>
              <a:t>are</a:t>
            </a:r>
            <a:r>
              <a:rPr lang="en-US" sz="2600" i="1" dirty="0"/>
              <a:t> </a:t>
            </a:r>
            <a:r>
              <a:rPr lang="en-US" sz="2600" b="1" i="1" dirty="0"/>
              <a:t>c, d, e</a:t>
            </a:r>
          </a:p>
          <a:p>
            <a:pPr algn="just"/>
            <a:r>
              <a:rPr lang="en-US" sz="2600" dirty="0"/>
              <a:t>All internal vertices are </a:t>
            </a:r>
            <a:r>
              <a:rPr lang="en-US" sz="2600" b="1" i="1" dirty="0"/>
              <a:t>a, b, g, c, h, j</a:t>
            </a:r>
          </a:p>
          <a:p>
            <a:pPr algn="just"/>
            <a:r>
              <a:rPr lang="en-US" sz="2600" dirty="0"/>
              <a:t>All leaves are </a:t>
            </a:r>
            <a:r>
              <a:rPr lang="en-US" sz="2600" b="1" i="1" dirty="0"/>
              <a:t>d, e, f, k, l, i, m</a:t>
            </a:r>
          </a:p>
          <a:p>
            <a:pPr algn="just"/>
            <a:r>
              <a:rPr lang="en-US" sz="2600" dirty="0" err="1"/>
              <a:t>Subtree</a:t>
            </a:r>
            <a:r>
              <a:rPr lang="en-US" sz="2600" dirty="0"/>
              <a:t> rooted at </a:t>
            </a:r>
            <a:r>
              <a:rPr lang="en-US" sz="2600" i="1" dirty="0"/>
              <a:t>g </a:t>
            </a:r>
            <a:r>
              <a:rPr lang="en-US" sz="2600" dirty="0"/>
              <a:t>is</a:t>
            </a:r>
          </a:p>
        </p:txBody>
      </p:sp>
      <p:pic>
        <p:nvPicPr>
          <p:cNvPr id="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4894"/>
          <a:stretch/>
        </p:blipFill>
        <p:spPr bwMode="auto">
          <a:xfrm>
            <a:off x="7176235" y="1896934"/>
            <a:ext cx="4798051" cy="42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729" t="6740" r="7002"/>
          <a:stretch/>
        </p:blipFill>
        <p:spPr bwMode="auto">
          <a:xfrm>
            <a:off x="5704057" y="1896934"/>
            <a:ext cx="1886914" cy="214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Bent-Up Arrow 11"/>
          <p:cNvSpPr/>
          <p:nvPr/>
        </p:nvSpPr>
        <p:spPr>
          <a:xfrm>
            <a:off x="4158265" y="4234661"/>
            <a:ext cx="2409372" cy="2220685"/>
          </a:xfrm>
          <a:prstGeom prst="bentUpArrow">
            <a:avLst>
              <a:gd name="adj1" fmla="val 1923"/>
              <a:gd name="adj2" fmla="val 5717"/>
              <a:gd name="adj3" fmla="val 792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11</a:t>
            </a:fld>
            <a:endParaRPr lang="en-US"/>
          </a:p>
        </p:txBody>
      </p:sp>
    </p:spTree>
    <p:extLst>
      <p:ext uri="{BB962C8B-B14F-4D97-AF65-F5344CB8AC3E}">
        <p14:creationId xmlns:p14="http://schemas.microsoft.com/office/powerpoint/2010/main" val="182669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l="41310" t="52052" r="24312" b="2849"/>
          <a:stretch/>
        </p:blipFill>
        <p:spPr>
          <a:xfrm>
            <a:off x="4151086" y="2975426"/>
            <a:ext cx="3657600" cy="3152407"/>
          </a:xfrm>
          <a:prstGeom prst="rect">
            <a:avLst/>
          </a:prstGeom>
        </p:spPr>
      </p:pic>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t="9506" b="52285"/>
          <a:stretch/>
        </p:blipFill>
        <p:spPr>
          <a:xfrm>
            <a:off x="863600" y="1345900"/>
            <a:ext cx="7641771" cy="1918299"/>
          </a:xfrm>
          <a:prstGeom prst="rect">
            <a:avLst/>
          </a:prstGeom>
        </p:spPr>
      </p:pic>
      <p:sp>
        <p:nvSpPr>
          <p:cNvPr id="6" name="Title 1"/>
          <p:cNvSpPr>
            <a:spLocks noGrp="1"/>
          </p:cNvSpPr>
          <p:nvPr>
            <p:ph type="title"/>
          </p:nvPr>
        </p:nvSpPr>
        <p:spPr>
          <a:xfrm>
            <a:off x="863600" y="148772"/>
            <a:ext cx="9601200" cy="1485900"/>
          </a:xfrm>
        </p:spPr>
        <p:txBody>
          <a:bodyPr/>
          <a:lstStyle/>
          <a:p>
            <a:r>
              <a:rPr lang="en-US" b="1" dirty="0"/>
              <a:t>Example 3</a:t>
            </a:r>
          </a:p>
        </p:txBody>
      </p:sp>
      <p:sp>
        <p:nvSpPr>
          <p:cNvPr id="2" name="Slide Number Placeholder 1"/>
          <p:cNvSpPr>
            <a:spLocks noGrp="1"/>
          </p:cNvSpPr>
          <p:nvPr>
            <p:ph type="sldNum" sz="quarter" idx="12"/>
          </p:nvPr>
        </p:nvSpPr>
        <p:spPr/>
        <p:txBody>
          <a:bodyPr/>
          <a:lstStyle/>
          <a:p>
            <a:fld id="{39C18FB0-36AF-432F-A54F-B767DB87F638}" type="slidenum">
              <a:rPr lang="en-US" smtClean="0"/>
              <a:t>12</a:t>
            </a:fld>
            <a:endParaRPr lang="en-US"/>
          </a:p>
        </p:txBody>
      </p:sp>
    </p:spTree>
    <p:extLst>
      <p:ext uri="{BB962C8B-B14F-4D97-AF65-F5344CB8AC3E}">
        <p14:creationId xmlns:p14="http://schemas.microsoft.com/office/powerpoint/2010/main" val="312317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1008743" y="4978319"/>
            <a:ext cx="9933390" cy="870937"/>
          </a:xfrm>
          <a:prstGeom prst="rect">
            <a:avLst/>
          </a:prstGeom>
        </p:spPr>
      </p:pic>
      <p:pic>
        <p:nvPicPr>
          <p:cNvPr id="4" name="Content Placeholder 3"/>
          <p:cNvPicPr>
            <a:picLocks noGrp="1" noChangeAspect="1"/>
          </p:cNvPicPr>
          <p:nvPr>
            <p:ph idx="1"/>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rcRect t="9506" b="51828"/>
          <a:stretch/>
        </p:blipFill>
        <p:spPr>
          <a:xfrm>
            <a:off x="863600" y="1265743"/>
            <a:ext cx="7641771" cy="1941245"/>
          </a:xfrm>
          <a:prstGeom prst="rect">
            <a:avLst/>
          </a:prstGeom>
        </p:spPr>
      </p:pic>
      <p:sp>
        <p:nvSpPr>
          <p:cNvPr id="6" name="Title 1"/>
          <p:cNvSpPr>
            <a:spLocks noGrp="1"/>
          </p:cNvSpPr>
          <p:nvPr>
            <p:ph type="title"/>
          </p:nvPr>
        </p:nvSpPr>
        <p:spPr>
          <a:xfrm>
            <a:off x="863600" y="148772"/>
            <a:ext cx="9601200" cy="1485900"/>
          </a:xfrm>
        </p:spPr>
        <p:txBody>
          <a:bodyPr/>
          <a:lstStyle/>
          <a:p>
            <a:r>
              <a:rPr lang="en-US" b="1" dirty="0"/>
              <a:t>Example 3</a:t>
            </a:r>
          </a:p>
        </p:txBody>
      </p:sp>
      <p:sp>
        <p:nvSpPr>
          <p:cNvPr id="2" name="Slide Number Placeholder 1"/>
          <p:cNvSpPr>
            <a:spLocks noGrp="1"/>
          </p:cNvSpPr>
          <p:nvPr>
            <p:ph type="sldNum" sz="quarter" idx="12"/>
          </p:nvPr>
        </p:nvSpPr>
        <p:spPr/>
        <p:txBody>
          <a:bodyPr/>
          <a:lstStyle/>
          <a:p>
            <a:fld id="{39C18FB0-36AF-432F-A54F-B767DB87F638}" type="slidenum">
              <a:rPr lang="en-US" smtClean="0"/>
              <a:t>13</a:t>
            </a:fld>
            <a:endParaRPr lang="en-US"/>
          </a:p>
        </p:txBody>
      </p:sp>
      <p:pic>
        <p:nvPicPr>
          <p:cNvPr id="7" name="Content Placeholder 3"/>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rcRect l="41310" t="52052" r="24312" b="2849"/>
          <a:stretch/>
        </p:blipFill>
        <p:spPr>
          <a:xfrm>
            <a:off x="5028293" y="2391001"/>
            <a:ext cx="3410857" cy="2939744"/>
          </a:xfrm>
          <a:prstGeom prst="rect">
            <a:avLst/>
          </a:prstGeom>
        </p:spPr>
      </p:pic>
    </p:spTree>
    <p:extLst>
      <p:ext uri="{BB962C8B-B14F-4D97-AF65-F5344CB8AC3E}">
        <p14:creationId xmlns:p14="http://schemas.microsoft.com/office/powerpoint/2010/main" val="299576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235857"/>
            <a:ext cx="9601200" cy="1485900"/>
          </a:xfrm>
        </p:spPr>
        <p:txBody>
          <a:bodyPr/>
          <a:lstStyle/>
          <a:p>
            <a:r>
              <a:rPr lang="en-US" b="1" dirty="0"/>
              <a:t>Example 4</a:t>
            </a:r>
          </a:p>
        </p:txBody>
      </p:sp>
      <p:sp>
        <p:nvSpPr>
          <p:cNvPr id="3" name="Content Placeholder 2"/>
          <p:cNvSpPr>
            <a:spLocks noGrp="1"/>
          </p:cNvSpPr>
          <p:nvPr>
            <p:ph idx="1"/>
          </p:nvPr>
        </p:nvSpPr>
        <p:spPr>
          <a:xfrm>
            <a:off x="772885" y="1484719"/>
            <a:ext cx="10646229" cy="4488543"/>
          </a:xfrm>
        </p:spPr>
        <p:txBody>
          <a:bodyPr>
            <a:normAutofit/>
          </a:bodyPr>
          <a:lstStyle/>
          <a:p>
            <a:r>
              <a:rPr lang="en-US" sz="2400" dirty="0"/>
              <a:t>Find the level of each vertex in the rooted tree shown in Figure. What is the height of this tree?</a:t>
            </a: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248942" y="2043777"/>
            <a:ext cx="3694113" cy="422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C18FB0-36AF-432F-A54F-B767DB87F638}" type="slidenum">
              <a:rPr lang="en-US" smtClean="0"/>
              <a:t>14</a:t>
            </a:fld>
            <a:endParaRPr lang="en-US"/>
          </a:p>
        </p:txBody>
      </p:sp>
    </p:spTree>
    <p:extLst>
      <p:ext uri="{BB962C8B-B14F-4D97-AF65-F5344CB8AC3E}">
        <p14:creationId xmlns:p14="http://schemas.microsoft.com/office/powerpoint/2010/main" val="293263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235857"/>
            <a:ext cx="9601200" cy="1485900"/>
          </a:xfrm>
        </p:spPr>
        <p:txBody>
          <a:bodyPr/>
          <a:lstStyle/>
          <a:p>
            <a:r>
              <a:rPr lang="en-US" b="1" dirty="0"/>
              <a:t>Example 4</a:t>
            </a:r>
          </a:p>
        </p:txBody>
      </p:sp>
      <p:sp>
        <p:nvSpPr>
          <p:cNvPr id="3" name="Content Placeholder 2"/>
          <p:cNvSpPr>
            <a:spLocks noGrp="1"/>
          </p:cNvSpPr>
          <p:nvPr>
            <p:ph idx="1"/>
          </p:nvPr>
        </p:nvSpPr>
        <p:spPr>
          <a:xfrm>
            <a:off x="849086" y="1485580"/>
            <a:ext cx="10646229" cy="4488543"/>
          </a:xfrm>
        </p:spPr>
        <p:txBody>
          <a:bodyPr>
            <a:normAutofit/>
          </a:bodyPr>
          <a:lstStyle/>
          <a:p>
            <a:r>
              <a:rPr lang="en-US" sz="2400" dirty="0"/>
              <a:t>Find the level of each vertex in the rooted tree shown in Figure. What is the height of this tree?</a:t>
            </a: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493779" y="2043777"/>
            <a:ext cx="3694113" cy="422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64528" y="2694764"/>
            <a:ext cx="5921829" cy="2677656"/>
          </a:xfrm>
          <a:prstGeom prst="rect">
            <a:avLst/>
          </a:prstGeom>
        </p:spPr>
        <p:txBody>
          <a:bodyPr wrap="square">
            <a:spAutoFit/>
          </a:bodyPr>
          <a:lstStyle/>
          <a:p>
            <a:pPr algn="just"/>
            <a:r>
              <a:rPr lang="en-US" sz="2400" dirty="0"/>
              <a:t>The root </a:t>
            </a:r>
            <a:r>
              <a:rPr lang="en-US" sz="2400" i="1" dirty="0"/>
              <a:t>a </a:t>
            </a:r>
            <a:r>
              <a:rPr lang="en-US" sz="2400" dirty="0"/>
              <a:t>is at level 0. </a:t>
            </a:r>
          </a:p>
          <a:p>
            <a:pPr algn="just"/>
            <a:r>
              <a:rPr lang="en-US" sz="2400" dirty="0"/>
              <a:t>Vertices </a:t>
            </a:r>
            <a:r>
              <a:rPr lang="en-US" sz="2400" i="1" dirty="0"/>
              <a:t>b</a:t>
            </a:r>
            <a:r>
              <a:rPr lang="en-US" sz="2400" dirty="0"/>
              <a:t>, </a:t>
            </a:r>
            <a:r>
              <a:rPr lang="en-US" sz="2400" i="1" dirty="0"/>
              <a:t>j </a:t>
            </a:r>
            <a:r>
              <a:rPr lang="en-US" sz="2400" dirty="0"/>
              <a:t>, and </a:t>
            </a:r>
            <a:r>
              <a:rPr lang="en-US" sz="2400" i="1" dirty="0"/>
              <a:t>k </a:t>
            </a:r>
            <a:r>
              <a:rPr lang="en-US" sz="2400" dirty="0"/>
              <a:t>are at level 1. </a:t>
            </a:r>
          </a:p>
          <a:p>
            <a:pPr algn="just"/>
            <a:r>
              <a:rPr lang="en-US" sz="2400" dirty="0"/>
              <a:t>Vertices </a:t>
            </a:r>
            <a:r>
              <a:rPr lang="en-US" sz="2400" i="1" dirty="0"/>
              <a:t>c</a:t>
            </a:r>
            <a:r>
              <a:rPr lang="en-US" sz="2400" dirty="0"/>
              <a:t>, </a:t>
            </a:r>
            <a:r>
              <a:rPr lang="en-US" sz="2400" i="1" dirty="0"/>
              <a:t>e</a:t>
            </a:r>
            <a:r>
              <a:rPr lang="en-US" sz="2400" dirty="0"/>
              <a:t>, </a:t>
            </a:r>
            <a:r>
              <a:rPr lang="en-US" sz="2400" i="1" dirty="0"/>
              <a:t>f </a:t>
            </a:r>
            <a:r>
              <a:rPr lang="en-US" sz="2400" dirty="0"/>
              <a:t>, and </a:t>
            </a:r>
            <a:r>
              <a:rPr lang="en-US" sz="2400" i="1" dirty="0"/>
              <a:t>l </a:t>
            </a:r>
            <a:r>
              <a:rPr lang="en-US" sz="2400" dirty="0"/>
              <a:t>are at level 2.</a:t>
            </a:r>
          </a:p>
          <a:p>
            <a:pPr algn="just"/>
            <a:r>
              <a:rPr lang="en-US" sz="2400" dirty="0"/>
              <a:t>Vertices </a:t>
            </a:r>
            <a:r>
              <a:rPr lang="en-US" sz="2400" i="1" dirty="0"/>
              <a:t>d</a:t>
            </a:r>
            <a:r>
              <a:rPr lang="en-US" sz="2400" dirty="0"/>
              <a:t>, </a:t>
            </a:r>
            <a:r>
              <a:rPr lang="en-US" sz="2400" i="1" dirty="0"/>
              <a:t>g</a:t>
            </a:r>
            <a:r>
              <a:rPr lang="en-US" sz="2400" dirty="0"/>
              <a:t>, </a:t>
            </a:r>
            <a:r>
              <a:rPr lang="en-US" sz="2400" i="1" dirty="0"/>
              <a:t>i</a:t>
            </a:r>
            <a:r>
              <a:rPr lang="en-US" sz="2400" dirty="0"/>
              <a:t>, </a:t>
            </a:r>
            <a:r>
              <a:rPr lang="en-US" sz="2400" i="1" dirty="0"/>
              <a:t>m</a:t>
            </a:r>
            <a:r>
              <a:rPr lang="en-US" sz="2400" dirty="0"/>
              <a:t>, and </a:t>
            </a:r>
            <a:r>
              <a:rPr lang="en-US" sz="2400" i="1" dirty="0"/>
              <a:t>n </a:t>
            </a:r>
            <a:r>
              <a:rPr lang="en-US" sz="2400" dirty="0"/>
              <a:t>are at level 3. Finally, vertex </a:t>
            </a:r>
            <a:r>
              <a:rPr lang="en-US" sz="2400" i="1" dirty="0"/>
              <a:t>h </a:t>
            </a:r>
            <a:r>
              <a:rPr lang="en-US" sz="2400" dirty="0"/>
              <a:t>is at level 4. </a:t>
            </a:r>
          </a:p>
          <a:p>
            <a:pPr algn="just"/>
            <a:r>
              <a:rPr lang="en-US" sz="2400" dirty="0"/>
              <a:t>Because the largest level of any vertex is 4, this tree has height 4.</a:t>
            </a:r>
          </a:p>
        </p:txBody>
      </p:sp>
      <p:sp>
        <p:nvSpPr>
          <p:cNvPr id="5" name="Slide Number Placeholder 4"/>
          <p:cNvSpPr>
            <a:spLocks noGrp="1"/>
          </p:cNvSpPr>
          <p:nvPr>
            <p:ph type="sldNum" sz="quarter" idx="12"/>
          </p:nvPr>
        </p:nvSpPr>
        <p:spPr/>
        <p:txBody>
          <a:bodyPr/>
          <a:lstStyle/>
          <a:p>
            <a:fld id="{39C18FB0-36AF-432F-A54F-B767DB87F638}" type="slidenum">
              <a:rPr lang="en-US" smtClean="0"/>
              <a:t>15</a:t>
            </a:fld>
            <a:endParaRPr lang="en-US"/>
          </a:p>
        </p:txBody>
      </p:sp>
    </p:spTree>
    <p:extLst>
      <p:ext uri="{BB962C8B-B14F-4D97-AF65-F5344CB8AC3E}">
        <p14:creationId xmlns:p14="http://schemas.microsoft.com/office/powerpoint/2010/main" val="7837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64886"/>
            <a:ext cx="9601200" cy="1485900"/>
          </a:xfrm>
        </p:spPr>
        <p:txBody>
          <a:bodyPr/>
          <a:lstStyle/>
          <a:p>
            <a:r>
              <a:rPr lang="en-US" b="1" dirty="0"/>
              <a:t>Rooted Tree</a:t>
            </a:r>
          </a:p>
        </p:txBody>
      </p:sp>
      <p:sp>
        <p:nvSpPr>
          <p:cNvPr id="3" name="Content Placeholder 2"/>
          <p:cNvSpPr>
            <a:spLocks noGrp="1"/>
          </p:cNvSpPr>
          <p:nvPr>
            <p:ph idx="1"/>
          </p:nvPr>
        </p:nvSpPr>
        <p:spPr>
          <a:xfrm>
            <a:off x="965200" y="1480456"/>
            <a:ext cx="10355943" cy="5377544"/>
          </a:xfrm>
        </p:spPr>
        <p:txBody>
          <a:bodyPr>
            <a:noAutofit/>
          </a:bodyPr>
          <a:lstStyle/>
          <a:p>
            <a:pPr algn="just"/>
            <a:r>
              <a:rPr lang="en-US" sz="2400" dirty="0"/>
              <a:t>A rooted tree is called an </a:t>
            </a:r>
            <a:r>
              <a:rPr lang="en-US" sz="2400" b="1" dirty="0"/>
              <a:t>m-</a:t>
            </a:r>
            <a:r>
              <a:rPr lang="en-US" sz="2400" b="1" dirty="0" err="1"/>
              <a:t>ary</a:t>
            </a:r>
            <a:r>
              <a:rPr lang="en-US" sz="2400" b="1" dirty="0"/>
              <a:t> tree </a:t>
            </a:r>
            <a:r>
              <a:rPr lang="en-US" sz="2400" dirty="0"/>
              <a:t>if every internal vertex has no more than m children.</a:t>
            </a:r>
          </a:p>
          <a:p>
            <a:pPr algn="just"/>
            <a:r>
              <a:rPr lang="en-US" sz="2400" dirty="0"/>
              <a:t>The tree is called a </a:t>
            </a:r>
            <a:r>
              <a:rPr lang="en-US" sz="2400" b="1" dirty="0"/>
              <a:t>full m-</a:t>
            </a:r>
            <a:r>
              <a:rPr lang="en-US" sz="2400" b="1" dirty="0" err="1"/>
              <a:t>ary</a:t>
            </a:r>
            <a:r>
              <a:rPr lang="en-US" sz="2400" b="1" dirty="0"/>
              <a:t> tree </a:t>
            </a:r>
            <a:r>
              <a:rPr lang="en-US" sz="2400" dirty="0"/>
              <a:t>if every internal vertex has exactly m children. </a:t>
            </a:r>
          </a:p>
          <a:p>
            <a:pPr algn="just"/>
            <a:r>
              <a:rPr lang="en-US" sz="2400" dirty="0"/>
              <a:t>An m-</a:t>
            </a:r>
            <a:r>
              <a:rPr lang="en-US" sz="2400" dirty="0" err="1"/>
              <a:t>ary</a:t>
            </a:r>
            <a:r>
              <a:rPr lang="en-US" sz="2400" dirty="0"/>
              <a:t> tree with m = 2 is called a </a:t>
            </a:r>
            <a:r>
              <a:rPr lang="en-US" sz="2400" b="1" dirty="0"/>
              <a:t>binary tree</a:t>
            </a:r>
            <a:r>
              <a:rPr lang="en-US" sz="2400" dirty="0"/>
              <a:t>.</a:t>
            </a:r>
          </a:p>
          <a:p>
            <a:pPr algn="just"/>
            <a:r>
              <a:rPr lang="en-US" sz="2400" dirty="0"/>
              <a:t>In an ordered binary tree (usually called just a </a:t>
            </a:r>
            <a:r>
              <a:rPr lang="en-US" sz="2400" b="1" dirty="0"/>
              <a:t>binary tree</a:t>
            </a:r>
            <a:r>
              <a:rPr lang="en-US" sz="2400" dirty="0"/>
              <a:t>), if an internal vertex has two children, the first child is called the </a:t>
            </a:r>
            <a:r>
              <a:rPr lang="en-US" sz="2400" b="1" dirty="0"/>
              <a:t>left child </a:t>
            </a:r>
            <a:r>
              <a:rPr lang="en-US" sz="2400" dirty="0"/>
              <a:t>and the second child is called the </a:t>
            </a:r>
            <a:r>
              <a:rPr lang="en-US" sz="2400" b="1" dirty="0"/>
              <a:t>right child</a:t>
            </a:r>
            <a:r>
              <a:rPr lang="en-US" sz="2400" dirty="0"/>
              <a:t>.</a:t>
            </a:r>
          </a:p>
          <a:p>
            <a:pPr algn="just"/>
            <a:r>
              <a:rPr lang="en-US" sz="2400" dirty="0"/>
              <a:t>The tree rooted at the left child of a vertex is called the </a:t>
            </a:r>
            <a:r>
              <a:rPr lang="en-US" sz="2400" b="1" dirty="0"/>
              <a:t>left </a:t>
            </a:r>
            <a:r>
              <a:rPr lang="en-US" sz="2400" b="1" dirty="0" err="1"/>
              <a:t>subtree</a:t>
            </a:r>
            <a:r>
              <a:rPr lang="en-US" sz="2400" b="1" dirty="0"/>
              <a:t> </a:t>
            </a:r>
            <a:r>
              <a:rPr lang="en-US" sz="2400" dirty="0"/>
              <a:t>of this vertex, and the tree rooted at the right child of a vertex is called the </a:t>
            </a:r>
            <a:r>
              <a:rPr lang="en-US" sz="2400" b="1" dirty="0"/>
              <a:t>right </a:t>
            </a:r>
            <a:r>
              <a:rPr lang="en-US" sz="2400" b="1" dirty="0" err="1"/>
              <a:t>subtree</a:t>
            </a:r>
            <a:r>
              <a:rPr lang="en-US" sz="2400" b="1" dirty="0"/>
              <a:t> </a:t>
            </a:r>
            <a:r>
              <a:rPr lang="en-US" sz="2400" dirty="0"/>
              <a:t>of the vertex.</a:t>
            </a:r>
          </a:p>
        </p:txBody>
      </p:sp>
      <p:sp>
        <p:nvSpPr>
          <p:cNvPr id="4" name="Slide Number Placeholder 3"/>
          <p:cNvSpPr>
            <a:spLocks noGrp="1"/>
          </p:cNvSpPr>
          <p:nvPr>
            <p:ph type="sldNum" sz="quarter" idx="12"/>
          </p:nvPr>
        </p:nvSpPr>
        <p:spPr/>
        <p:txBody>
          <a:bodyPr/>
          <a:lstStyle/>
          <a:p>
            <a:fld id="{39C18FB0-36AF-432F-A54F-B767DB87F638}" type="slidenum">
              <a:rPr lang="en-US" smtClean="0"/>
              <a:t>16</a:t>
            </a:fld>
            <a:endParaRPr lang="en-US"/>
          </a:p>
        </p:txBody>
      </p:sp>
    </p:spTree>
    <p:extLst>
      <p:ext uri="{BB962C8B-B14F-4D97-AF65-F5344CB8AC3E}">
        <p14:creationId xmlns:p14="http://schemas.microsoft.com/office/powerpoint/2010/main" val="4033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29" y="177800"/>
            <a:ext cx="9601200" cy="1485900"/>
          </a:xfrm>
        </p:spPr>
        <p:txBody>
          <a:bodyPr/>
          <a:lstStyle/>
          <a:p>
            <a:r>
              <a:rPr lang="en-US" b="1" dirty="0"/>
              <a:t>Example 5</a:t>
            </a:r>
          </a:p>
        </p:txBody>
      </p:sp>
      <p:sp>
        <p:nvSpPr>
          <p:cNvPr id="3" name="Content Placeholder 2"/>
          <p:cNvSpPr>
            <a:spLocks noGrp="1"/>
          </p:cNvSpPr>
          <p:nvPr>
            <p:ph idx="1"/>
          </p:nvPr>
        </p:nvSpPr>
        <p:spPr>
          <a:xfrm>
            <a:off x="885372" y="1560270"/>
            <a:ext cx="10631714" cy="5159829"/>
          </a:xfrm>
        </p:spPr>
        <p:txBody>
          <a:bodyPr>
            <a:normAutofit/>
          </a:bodyPr>
          <a:lstStyle/>
          <a:p>
            <a:r>
              <a:rPr lang="en-US" sz="2400" dirty="0"/>
              <a:t>Are the rooted trees in Figure full m-</a:t>
            </a:r>
            <a:r>
              <a:rPr lang="en-US" sz="2400" dirty="0" err="1"/>
              <a:t>ary</a:t>
            </a:r>
            <a:r>
              <a:rPr lang="en-US" sz="2400" dirty="0"/>
              <a:t> trees for some positive integer m?</a:t>
            </a:r>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434" t="6909"/>
          <a:stretch/>
        </p:blipFill>
        <p:spPr bwMode="auto">
          <a:xfrm>
            <a:off x="791029" y="2322270"/>
            <a:ext cx="10922682" cy="221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C18FB0-36AF-432F-A54F-B767DB87F638}" type="slidenum">
              <a:rPr lang="en-US" smtClean="0"/>
              <a:t>17</a:t>
            </a:fld>
            <a:endParaRPr lang="en-US"/>
          </a:p>
        </p:txBody>
      </p:sp>
    </p:spTree>
    <p:extLst>
      <p:ext uri="{BB962C8B-B14F-4D97-AF65-F5344CB8AC3E}">
        <p14:creationId xmlns:p14="http://schemas.microsoft.com/office/powerpoint/2010/main" val="328856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29" y="177800"/>
            <a:ext cx="9601200" cy="1485900"/>
          </a:xfrm>
        </p:spPr>
        <p:txBody>
          <a:bodyPr/>
          <a:lstStyle/>
          <a:p>
            <a:r>
              <a:rPr lang="en-US" b="1" dirty="0"/>
              <a:t>Example 5</a:t>
            </a:r>
          </a:p>
        </p:txBody>
      </p:sp>
      <p:sp>
        <p:nvSpPr>
          <p:cNvPr id="3" name="Content Placeholder 2"/>
          <p:cNvSpPr>
            <a:spLocks noGrp="1"/>
          </p:cNvSpPr>
          <p:nvPr>
            <p:ph idx="1"/>
          </p:nvPr>
        </p:nvSpPr>
        <p:spPr>
          <a:xfrm>
            <a:off x="791029" y="1589845"/>
            <a:ext cx="10631714" cy="5159829"/>
          </a:xfrm>
        </p:spPr>
        <p:txBody>
          <a:bodyPr>
            <a:normAutofit/>
          </a:bodyPr>
          <a:lstStyle/>
          <a:p>
            <a:r>
              <a:rPr lang="en-US" sz="2400" dirty="0"/>
              <a:t>Are the rooted trees in Figure full m-</a:t>
            </a:r>
            <a:r>
              <a:rPr lang="en-US" sz="2400" dirty="0" err="1"/>
              <a:t>ary</a:t>
            </a:r>
            <a:r>
              <a:rPr lang="en-US" sz="2400" dirty="0"/>
              <a:t> trees for some positive integer m?</a:t>
            </a:r>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434" t="6909"/>
          <a:stretch/>
        </p:blipFill>
        <p:spPr bwMode="auto">
          <a:xfrm>
            <a:off x="791029" y="2061560"/>
            <a:ext cx="10922682" cy="221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0401" y="4300143"/>
            <a:ext cx="11053310" cy="1938992"/>
          </a:xfrm>
          <a:prstGeom prst="rect">
            <a:avLst/>
          </a:prstGeom>
        </p:spPr>
        <p:txBody>
          <a:bodyPr wrap="square">
            <a:spAutoFit/>
          </a:bodyPr>
          <a:lstStyle/>
          <a:p>
            <a:pPr marL="342900" indent="-342900">
              <a:buFont typeface="Wingdings" pitchFamily="2" charset="2"/>
              <a:buChar char="§"/>
            </a:pPr>
            <a:r>
              <a:rPr lang="en-US" sz="2400" dirty="0"/>
              <a:t>T</a:t>
            </a:r>
            <a:r>
              <a:rPr lang="en-US" sz="2400" baseline="-25000" dirty="0"/>
              <a:t>1</a:t>
            </a:r>
            <a:r>
              <a:rPr lang="en-US" sz="2400" dirty="0"/>
              <a:t> is a full binary tree because each of its internal vertices has two children. </a:t>
            </a:r>
          </a:p>
          <a:p>
            <a:pPr marL="342900" indent="-342900">
              <a:buFont typeface="Wingdings" pitchFamily="2" charset="2"/>
              <a:buChar char="§"/>
            </a:pPr>
            <a:r>
              <a:rPr lang="en-US" sz="2400" dirty="0"/>
              <a:t>T</a:t>
            </a:r>
            <a:r>
              <a:rPr lang="en-US" sz="2400" baseline="-25000" dirty="0"/>
              <a:t>2</a:t>
            </a:r>
            <a:r>
              <a:rPr lang="en-US" sz="2400" dirty="0"/>
              <a:t> is a full 3-ary tree because each of its internal vertices has three children. </a:t>
            </a:r>
          </a:p>
          <a:p>
            <a:pPr marL="342900" indent="-342900">
              <a:buFont typeface="Wingdings" pitchFamily="2" charset="2"/>
              <a:buChar char="§"/>
            </a:pPr>
            <a:r>
              <a:rPr lang="en-US" sz="2400" dirty="0"/>
              <a:t>In T</a:t>
            </a:r>
            <a:r>
              <a:rPr lang="en-US" sz="2400" baseline="-25000" dirty="0"/>
              <a:t>3</a:t>
            </a:r>
            <a:r>
              <a:rPr lang="en-US" sz="2400" dirty="0"/>
              <a:t> each internal vertex has five children, so T</a:t>
            </a:r>
            <a:r>
              <a:rPr lang="en-US" sz="2400" baseline="-25000" dirty="0"/>
              <a:t>3</a:t>
            </a:r>
            <a:r>
              <a:rPr lang="en-US" sz="2400" dirty="0"/>
              <a:t> is a full 5-ary tree. </a:t>
            </a:r>
          </a:p>
          <a:p>
            <a:pPr marL="342900" indent="-342900">
              <a:buFont typeface="Wingdings" pitchFamily="2" charset="2"/>
              <a:buChar char="§"/>
            </a:pPr>
            <a:r>
              <a:rPr lang="en-US" sz="2400" dirty="0"/>
              <a:t>T</a:t>
            </a:r>
            <a:r>
              <a:rPr lang="en-US" sz="2400" baseline="-25000" dirty="0"/>
              <a:t>4</a:t>
            </a:r>
            <a:r>
              <a:rPr lang="en-US" sz="2400" dirty="0"/>
              <a:t> is not a full m-</a:t>
            </a:r>
            <a:r>
              <a:rPr lang="en-US" sz="2400" dirty="0" err="1"/>
              <a:t>ary</a:t>
            </a:r>
            <a:r>
              <a:rPr lang="en-US" sz="2400" dirty="0"/>
              <a:t> tree for any m because some of its internal vertices have two children and others have three children so its just 3-ary tree.</a:t>
            </a:r>
          </a:p>
        </p:txBody>
      </p:sp>
      <p:sp>
        <p:nvSpPr>
          <p:cNvPr id="5" name="Slide Number Placeholder 4"/>
          <p:cNvSpPr>
            <a:spLocks noGrp="1"/>
          </p:cNvSpPr>
          <p:nvPr>
            <p:ph type="sldNum" sz="quarter" idx="12"/>
          </p:nvPr>
        </p:nvSpPr>
        <p:spPr/>
        <p:txBody>
          <a:bodyPr/>
          <a:lstStyle/>
          <a:p>
            <a:fld id="{39C18FB0-36AF-432F-A54F-B767DB87F638}" type="slidenum">
              <a:rPr lang="en-US" smtClean="0"/>
              <a:t>18</a:t>
            </a:fld>
            <a:endParaRPr lang="en-US"/>
          </a:p>
        </p:txBody>
      </p:sp>
    </p:spTree>
    <p:extLst>
      <p:ext uri="{BB962C8B-B14F-4D97-AF65-F5344CB8AC3E}">
        <p14:creationId xmlns:p14="http://schemas.microsoft.com/office/powerpoint/2010/main" val="418721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221343"/>
            <a:ext cx="9601200" cy="1485900"/>
          </a:xfrm>
        </p:spPr>
        <p:txBody>
          <a:bodyPr/>
          <a:lstStyle/>
          <a:p>
            <a:r>
              <a:rPr lang="en-US" b="1" dirty="0"/>
              <a:t>Binary Tree</a:t>
            </a:r>
          </a:p>
        </p:txBody>
      </p:sp>
      <p:sp>
        <p:nvSpPr>
          <p:cNvPr id="3" name="Content Placeholder 2"/>
          <p:cNvSpPr>
            <a:spLocks noGrp="1"/>
          </p:cNvSpPr>
          <p:nvPr>
            <p:ph idx="1"/>
          </p:nvPr>
        </p:nvSpPr>
        <p:spPr>
          <a:xfrm>
            <a:off x="717564" y="1328122"/>
            <a:ext cx="10414002" cy="3581400"/>
          </a:xfrm>
        </p:spPr>
        <p:txBody>
          <a:bodyPr>
            <a:normAutofit/>
          </a:bodyPr>
          <a:lstStyle/>
          <a:p>
            <a:pPr algn="just"/>
            <a:r>
              <a:rPr lang="en-US" sz="2200" dirty="0"/>
              <a:t>A binary tree is a rooted tree in which every internal vertex has at most two children. </a:t>
            </a:r>
          </a:p>
          <a:p>
            <a:pPr algn="just"/>
            <a:r>
              <a:rPr lang="en-US" sz="2200" dirty="0"/>
              <a:t>Every child in a binary tree is designated either a left child or a right child (but not both). </a:t>
            </a:r>
          </a:p>
          <a:p>
            <a:pPr algn="just"/>
            <a:r>
              <a:rPr lang="en-US" sz="2200" dirty="0"/>
              <a:t>A full binary tree is a binary tree in which each internal vertex has exactly two children. </a:t>
            </a:r>
          </a:p>
          <a:p>
            <a:endParaRPr lang="en-US" sz="22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2577658" y="2961045"/>
            <a:ext cx="7654019" cy="3896955"/>
          </a:xfrm>
          <a:prstGeom prst="rect">
            <a:avLst/>
          </a:prstGeom>
        </p:spPr>
      </p:pic>
      <p:sp>
        <p:nvSpPr>
          <p:cNvPr id="5" name="Slide Number Placeholder 4"/>
          <p:cNvSpPr>
            <a:spLocks noGrp="1"/>
          </p:cNvSpPr>
          <p:nvPr>
            <p:ph type="sldNum" sz="quarter" idx="12"/>
          </p:nvPr>
        </p:nvSpPr>
        <p:spPr/>
        <p:txBody>
          <a:bodyPr/>
          <a:lstStyle/>
          <a:p>
            <a:fld id="{39C18FB0-36AF-432F-A54F-B767DB87F638}" type="slidenum">
              <a:rPr lang="en-US" smtClean="0"/>
              <a:t>19</a:t>
            </a:fld>
            <a:endParaRPr lang="en-US"/>
          </a:p>
        </p:txBody>
      </p:sp>
    </p:spTree>
    <p:extLst>
      <p:ext uri="{BB962C8B-B14F-4D97-AF65-F5344CB8AC3E}">
        <p14:creationId xmlns:p14="http://schemas.microsoft.com/office/powerpoint/2010/main" val="8518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686" y="279400"/>
            <a:ext cx="9601200" cy="1485900"/>
          </a:xfrm>
        </p:spPr>
        <p:txBody>
          <a:bodyPr/>
          <a:lstStyle/>
          <a:p>
            <a:r>
              <a:rPr lang="en-US" b="1" dirty="0"/>
              <a:t>Introduction to Trees</a:t>
            </a:r>
          </a:p>
        </p:txBody>
      </p:sp>
      <p:sp>
        <p:nvSpPr>
          <p:cNvPr id="3" name="Content Placeholder 2"/>
          <p:cNvSpPr>
            <a:spLocks noGrp="1"/>
          </p:cNvSpPr>
          <p:nvPr>
            <p:ph idx="1"/>
          </p:nvPr>
        </p:nvSpPr>
        <p:spPr>
          <a:xfrm>
            <a:off x="950686" y="1470822"/>
            <a:ext cx="9601200" cy="5167087"/>
          </a:xfrm>
        </p:spPr>
        <p:txBody>
          <a:bodyPr>
            <a:normAutofit/>
          </a:bodyPr>
          <a:lstStyle/>
          <a:p>
            <a:pPr algn="just"/>
            <a:r>
              <a:rPr lang="en-US" sz="2400" dirty="0"/>
              <a:t>In this lecture we will focus on a particular type of graph called a </a:t>
            </a:r>
            <a:r>
              <a:rPr lang="en-US" sz="2400" b="1" dirty="0"/>
              <a:t>tree</a:t>
            </a:r>
            <a:r>
              <a:rPr lang="en-US" sz="2400" dirty="0"/>
              <a:t>, so named because such graphs resemble trees. </a:t>
            </a:r>
          </a:p>
          <a:p>
            <a:pPr algn="just"/>
            <a:r>
              <a:rPr lang="en-US" sz="2400" dirty="0"/>
              <a:t>For example, family trees are graphs that represent genealogical charts.</a:t>
            </a:r>
          </a:p>
          <a:p>
            <a:pPr algn="just"/>
            <a:r>
              <a:rPr lang="en-US" sz="2400" dirty="0"/>
              <a:t>A tree is an undirected graph </a:t>
            </a:r>
            <a:r>
              <a:rPr lang="en-US" sz="2400" b="1" dirty="0"/>
              <a:t>T</a:t>
            </a:r>
            <a:r>
              <a:rPr lang="en-US" sz="2400" dirty="0"/>
              <a:t> such that</a:t>
            </a:r>
          </a:p>
          <a:p>
            <a:pPr lvl="1" algn="just"/>
            <a:r>
              <a:rPr lang="en-US" sz="2400" b="1" i="0" dirty="0"/>
              <a:t>T</a:t>
            </a:r>
            <a:r>
              <a:rPr lang="en-US" sz="2400" i="0" dirty="0"/>
              <a:t> has no simple circuits</a:t>
            </a:r>
          </a:p>
          <a:p>
            <a:pPr lvl="1" algn="just"/>
            <a:r>
              <a:rPr lang="en-US" sz="2400" b="1" i="0" dirty="0"/>
              <a:t>T </a:t>
            </a:r>
            <a:r>
              <a:rPr lang="en-US" sz="2400" i="0" dirty="0"/>
              <a:t>is connected</a:t>
            </a:r>
          </a:p>
          <a:p>
            <a:pPr algn="just"/>
            <a:r>
              <a:rPr lang="en-US" sz="2400" dirty="0"/>
              <a:t>A tree cannot contain multiple edges or loops. Therefore any tree must be a </a:t>
            </a:r>
            <a:r>
              <a:rPr lang="en-US" sz="2400" b="1" dirty="0"/>
              <a:t>simple graph</a:t>
            </a:r>
            <a:r>
              <a:rPr lang="en-US" sz="2400" dirty="0"/>
              <a:t>.</a:t>
            </a:r>
          </a:p>
          <a:p>
            <a:pPr algn="just"/>
            <a:r>
              <a:rPr lang="en-US" sz="2400" dirty="0"/>
              <a:t>A tree with n vertices has n - 1 edges (where n ≥0). </a:t>
            </a:r>
          </a:p>
          <a:p>
            <a:pPr algn="just"/>
            <a:r>
              <a:rPr lang="en-US" sz="2400" b="1" dirty="0"/>
              <a:t>Theorem:</a:t>
            </a:r>
            <a:r>
              <a:rPr lang="en-US" sz="2400" dirty="0"/>
              <a:t> An undirected graph is a tree </a:t>
            </a:r>
            <a:r>
              <a:rPr lang="en-US" sz="2400" dirty="0" err="1"/>
              <a:t>iff</a:t>
            </a:r>
            <a:r>
              <a:rPr lang="en-US" sz="2400" dirty="0"/>
              <a:t> there is a unique simple path between any two of its vertices.</a:t>
            </a:r>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39C18FB0-36AF-432F-A54F-B767DB87F638}" type="slidenum">
              <a:rPr lang="en-US" smtClean="0"/>
              <a:t>2</a:t>
            </a:fld>
            <a:endParaRPr lang="en-US"/>
          </a:p>
        </p:txBody>
      </p:sp>
      <p:grpSp>
        <p:nvGrpSpPr>
          <p:cNvPr id="5" name="Group 4"/>
          <p:cNvGrpSpPr/>
          <p:nvPr/>
        </p:nvGrpSpPr>
        <p:grpSpPr>
          <a:xfrm>
            <a:off x="7976425" y="2747778"/>
            <a:ext cx="2454151" cy="1238755"/>
            <a:chOff x="5524500" y="4419600"/>
            <a:chExt cx="2857500" cy="1633240"/>
          </a:xfrm>
        </p:grpSpPr>
        <p:sp>
          <p:nvSpPr>
            <p:cNvPr id="6" name="Text Box 4"/>
            <p:cNvSpPr txBox="1">
              <a:spLocks noChangeArrowheads="1"/>
            </p:cNvSpPr>
            <p:nvPr/>
          </p:nvSpPr>
          <p:spPr bwMode="auto">
            <a:xfrm>
              <a:off x="5524500" y="5591175"/>
              <a:ext cx="2857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r>
                <a:rPr lang="en-US">
                  <a:latin typeface="Tahoma" pitchFamily="34" charset="0"/>
                </a:rPr>
                <a:t>Tree</a:t>
              </a:r>
            </a:p>
          </p:txBody>
        </p:sp>
        <p:sp>
          <p:nvSpPr>
            <p:cNvPr id="7" name="Oval 6"/>
            <p:cNvSpPr>
              <a:spLocks noChangeAspect="1" noChangeArrowheads="1"/>
            </p:cNvSpPr>
            <p:nvPr/>
          </p:nvSpPr>
          <p:spPr bwMode="auto">
            <a:xfrm>
              <a:off x="7664450" y="4424363"/>
              <a:ext cx="366713" cy="366712"/>
            </a:xfrm>
            <a:prstGeom prst="ellipse">
              <a:avLst/>
            </a:prstGeom>
            <a:solidFill>
              <a:schemeClr val="accent1"/>
            </a:solidFill>
            <a:ln w="19050">
              <a:solidFill>
                <a:schemeClr val="tx1"/>
              </a:solidFill>
              <a:round/>
              <a:headEnd/>
              <a:tailEnd/>
            </a:ln>
          </p:spPr>
          <p:txBody>
            <a:bodyPr wrap="none" anchor="ctr"/>
            <a:lstStyle/>
            <a:p>
              <a:pPr algn="ctr"/>
              <a:endParaRPr lang="en-US">
                <a:latin typeface="Tahoma" pitchFamily="34" charset="0"/>
              </a:endParaRPr>
            </a:p>
          </p:txBody>
        </p:sp>
        <p:sp>
          <p:nvSpPr>
            <p:cNvPr id="8" name="Oval 7"/>
            <p:cNvSpPr>
              <a:spLocks noChangeAspect="1" noChangeArrowheads="1"/>
            </p:cNvSpPr>
            <p:nvPr/>
          </p:nvSpPr>
          <p:spPr bwMode="auto">
            <a:xfrm>
              <a:off x="6754813" y="4425950"/>
              <a:ext cx="366712" cy="366713"/>
            </a:xfrm>
            <a:prstGeom prst="ellipse">
              <a:avLst/>
            </a:prstGeom>
            <a:solidFill>
              <a:schemeClr val="accent1"/>
            </a:solidFill>
            <a:ln w="19050">
              <a:solidFill>
                <a:schemeClr val="tx1"/>
              </a:solidFill>
              <a:round/>
              <a:headEnd/>
              <a:tailEnd/>
            </a:ln>
          </p:spPr>
          <p:txBody>
            <a:bodyPr wrap="none" anchor="ctr"/>
            <a:lstStyle/>
            <a:p>
              <a:pPr algn="ctr"/>
              <a:endParaRPr lang="en-US">
                <a:latin typeface="Tahoma" pitchFamily="34" charset="0"/>
              </a:endParaRPr>
            </a:p>
          </p:txBody>
        </p:sp>
        <p:sp>
          <p:nvSpPr>
            <p:cNvPr id="9" name="Oval 8"/>
            <p:cNvSpPr>
              <a:spLocks noChangeAspect="1" noChangeArrowheads="1"/>
            </p:cNvSpPr>
            <p:nvPr/>
          </p:nvSpPr>
          <p:spPr bwMode="auto">
            <a:xfrm>
              <a:off x="5875338" y="4419600"/>
              <a:ext cx="366712" cy="366713"/>
            </a:xfrm>
            <a:prstGeom prst="ellipse">
              <a:avLst/>
            </a:prstGeom>
            <a:solidFill>
              <a:schemeClr val="accent1"/>
            </a:solidFill>
            <a:ln w="19050">
              <a:solidFill>
                <a:schemeClr val="tx1"/>
              </a:solidFill>
              <a:round/>
              <a:headEnd/>
              <a:tailEnd/>
            </a:ln>
          </p:spPr>
          <p:txBody>
            <a:bodyPr wrap="none" anchor="ctr"/>
            <a:lstStyle/>
            <a:p>
              <a:pPr algn="ctr"/>
              <a:endParaRPr lang="en-US">
                <a:latin typeface="Tahoma" pitchFamily="34" charset="0"/>
              </a:endParaRPr>
            </a:p>
          </p:txBody>
        </p:sp>
        <p:sp>
          <p:nvSpPr>
            <p:cNvPr id="10" name="Oval 9"/>
            <p:cNvSpPr>
              <a:spLocks noChangeAspect="1" noChangeArrowheads="1"/>
            </p:cNvSpPr>
            <p:nvPr/>
          </p:nvSpPr>
          <p:spPr bwMode="auto">
            <a:xfrm>
              <a:off x="6759575" y="5156200"/>
              <a:ext cx="366713" cy="366713"/>
            </a:xfrm>
            <a:prstGeom prst="ellipse">
              <a:avLst/>
            </a:prstGeom>
            <a:solidFill>
              <a:schemeClr val="accent1"/>
            </a:solidFill>
            <a:ln w="19050">
              <a:solidFill>
                <a:schemeClr val="tx1"/>
              </a:solidFill>
              <a:round/>
              <a:headEnd/>
              <a:tailEnd/>
            </a:ln>
          </p:spPr>
          <p:txBody>
            <a:bodyPr wrap="none" anchor="ctr"/>
            <a:lstStyle/>
            <a:p>
              <a:pPr algn="ctr"/>
              <a:endParaRPr lang="en-US">
                <a:latin typeface="Tahoma" pitchFamily="34" charset="0"/>
              </a:endParaRPr>
            </a:p>
          </p:txBody>
        </p:sp>
        <p:cxnSp>
          <p:nvCxnSpPr>
            <p:cNvPr id="11" name="AutoShape 10"/>
            <p:cNvCxnSpPr>
              <a:cxnSpLocks noChangeAspect="1" noChangeShapeType="1"/>
              <a:stCxn id="9" idx="6"/>
              <a:endCxn id="8" idx="2"/>
            </p:cNvCxnSpPr>
            <p:nvPr/>
          </p:nvCxnSpPr>
          <p:spPr bwMode="auto">
            <a:xfrm>
              <a:off x="6249988" y="4602163"/>
              <a:ext cx="493712"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 name="AutoShape 11"/>
            <p:cNvCxnSpPr>
              <a:cxnSpLocks noChangeAspect="1" noChangeShapeType="1"/>
              <a:stCxn id="10" idx="0"/>
              <a:endCxn id="8" idx="4"/>
            </p:cNvCxnSpPr>
            <p:nvPr/>
          </p:nvCxnSpPr>
          <p:spPr bwMode="auto">
            <a:xfrm flipH="1" flipV="1">
              <a:off x="6937375" y="4800600"/>
              <a:ext cx="4763" cy="3444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 name="Oval 12"/>
            <p:cNvSpPr>
              <a:spLocks noChangeAspect="1" noChangeArrowheads="1"/>
            </p:cNvSpPr>
            <p:nvPr/>
          </p:nvSpPr>
          <p:spPr bwMode="auto">
            <a:xfrm>
              <a:off x="7664450" y="5154613"/>
              <a:ext cx="366713" cy="366712"/>
            </a:xfrm>
            <a:prstGeom prst="ellipse">
              <a:avLst/>
            </a:prstGeom>
            <a:solidFill>
              <a:schemeClr val="accent1"/>
            </a:solidFill>
            <a:ln w="19050">
              <a:solidFill>
                <a:schemeClr val="tx1"/>
              </a:solidFill>
              <a:round/>
              <a:headEnd/>
              <a:tailEnd/>
            </a:ln>
          </p:spPr>
          <p:txBody>
            <a:bodyPr wrap="none" anchor="ctr"/>
            <a:lstStyle/>
            <a:p>
              <a:pPr algn="ctr"/>
              <a:endParaRPr lang="en-US">
                <a:latin typeface="Tahoma" pitchFamily="34" charset="0"/>
              </a:endParaRPr>
            </a:p>
          </p:txBody>
        </p:sp>
        <p:cxnSp>
          <p:nvCxnSpPr>
            <p:cNvPr id="14" name="AutoShape 13"/>
            <p:cNvCxnSpPr>
              <a:cxnSpLocks noChangeAspect="1" noChangeShapeType="1"/>
              <a:stCxn id="7" idx="2"/>
              <a:endCxn id="8" idx="6"/>
            </p:cNvCxnSpPr>
            <p:nvPr/>
          </p:nvCxnSpPr>
          <p:spPr bwMode="auto">
            <a:xfrm flipH="1">
              <a:off x="7129463" y="4606925"/>
              <a:ext cx="523875"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 name="AutoShape 14"/>
            <p:cNvCxnSpPr>
              <a:cxnSpLocks noChangeAspect="1" noChangeShapeType="1"/>
              <a:stCxn id="10" idx="6"/>
              <a:endCxn id="13" idx="2"/>
            </p:cNvCxnSpPr>
            <p:nvPr/>
          </p:nvCxnSpPr>
          <p:spPr bwMode="auto">
            <a:xfrm flipV="1">
              <a:off x="7134225" y="5337175"/>
              <a:ext cx="519113"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4932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57" y="148772"/>
            <a:ext cx="9601200" cy="1485900"/>
          </a:xfrm>
        </p:spPr>
        <p:txBody>
          <a:bodyPr/>
          <a:lstStyle/>
          <a:p>
            <a:r>
              <a:rPr lang="en-US" b="1" dirty="0"/>
              <a:t>Example 6</a:t>
            </a:r>
          </a:p>
        </p:txBody>
      </p:sp>
      <p:sp>
        <p:nvSpPr>
          <p:cNvPr id="3" name="Content Placeholder 2"/>
          <p:cNvSpPr>
            <a:spLocks noGrp="1"/>
          </p:cNvSpPr>
          <p:nvPr>
            <p:ph idx="1"/>
          </p:nvPr>
        </p:nvSpPr>
        <p:spPr>
          <a:xfrm>
            <a:off x="820057" y="1623574"/>
            <a:ext cx="10152743" cy="3581400"/>
          </a:xfrm>
        </p:spPr>
        <p:txBody>
          <a:bodyPr>
            <a:normAutofit/>
          </a:bodyPr>
          <a:lstStyle/>
          <a:p>
            <a:pPr algn="just"/>
            <a:r>
              <a:rPr lang="en-US" sz="2400" dirty="0"/>
              <a:t>What are the left and right children of </a:t>
            </a:r>
            <a:r>
              <a:rPr lang="en-US" sz="2400" i="1" dirty="0"/>
              <a:t>d </a:t>
            </a:r>
            <a:r>
              <a:rPr lang="en-US" sz="2400" dirty="0"/>
              <a:t>in the binary tree </a:t>
            </a:r>
            <a:r>
              <a:rPr lang="en-US" sz="2400" i="1" dirty="0"/>
              <a:t>T </a:t>
            </a:r>
            <a:r>
              <a:rPr lang="en-US" sz="2400" dirty="0"/>
              <a:t>shown in Figure (where the order is that implied by the drawing)? What are the left and right </a:t>
            </a:r>
            <a:r>
              <a:rPr lang="en-US" sz="2400" dirty="0" err="1"/>
              <a:t>subtrees</a:t>
            </a:r>
            <a:r>
              <a:rPr lang="en-US" sz="2400" dirty="0"/>
              <a:t> of </a:t>
            </a:r>
            <a:r>
              <a:rPr lang="en-US" sz="2400" i="1" dirty="0"/>
              <a:t>c</a:t>
            </a:r>
            <a:r>
              <a:rPr lang="en-US" sz="2400" dirty="0"/>
              <a:t>?</a:t>
            </a: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258" t="8203"/>
          <a:stretch/>
        </p:blipFill>
        <p:spPr bwMode="auto">
          <a:xfrm>
            <a:off x="4400952" y="2746170"/>
            <a:ext cx="4564063" cy="411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C18FB0-36AF-432F-A54F-B767DB87F638}" type="slidenum">
              <a:rPr lang="en-US" smtClean="0"/>
              <a:t>20</a:t>
            </a:fld>
            <a:endParaRPr lang="en-US"/>
          </a:p>
        </p:txBody>
      </p:sp>
    </p:spTree>
    <p:extLst>
      <p:ext uri="{BB962C8B-B14F-4D97-AF65-F5344CB8AC3E}">
        <p14:creationId xmlns:p14="http://schemas.microsoft.com/office/powerpoint/2010/main" val="372822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57" y="148772"/>
            <a:ext cx="9601200" cy="1485900"/>
          </a:xfrm>
        </p:spPr>
        <p:txBody>
          <a:bodyPr/>
          <a:lstStyle/>
          <a:p>
            <a:r>
              <a:rPr lang="en-US" b="1" dirty="0"/>
              <a:t>Example 6</a:t>
            </a:r>
          </a:p>
        </p:txBody>
      </p:sp>
      <p:sp>
        <p:nvSpPr>
          <p:cNvPr id="3" name="Content Placeholder 2"/>
          <p:cNvSpPr>
            <a:spLocks noGrp="1"/>
          </p:cNvSpPr>
          <p:nvPr>
            <p:ph idx="1"/>
          </p:nvPr>
        </p:nvSpPr>
        <p:spPr>
          <a:xfrm>
            <a:off x="820057" y="1219881"/>
            <a:ext cx="10152743" cy="3581400"/>
          </a:xfrm>
        </p:spPr>
        <p:txBody>
          <a:bodyPr>
            <a:normAutofit/>
          </a:bodyPr>
          <a:lstStyle/>
          <a:p>
            <a:pPr algn="just"/>
            <a:r>
              <a:rPr lang="en-US" dirty="0"/>
              <a:t>What are the left and right children of </a:t>
            </a:r>
            <a:r>
              <a:rPr lang="en-US" i="1" dirty="0"/>
              <a:t>d </a:t>
            </a:r>
            <a:r>
              <a:rPr lang="en-US" dirty="0"/>
              <a:t>in the binary tree </a:t>
            </a:r>
            <a:r>
              <a:rPr lang="en-US" i="1" dirty="0"/>
              <a:t>T </a:t>
            </a:r>
            <a:r>
              <a:rPr lang="en-US" dirty="0"/>
              <a:t>shown in Figure (where the order is that implied by the drawing)? What are the left and right </a:t>
            </a:r>
            <a:r>
              <a:rPr lang="en-US" dirty="0" err="1"/>
              <a:t>subtrees</a:t>
            </a:r>
            <a:r>
              <a:rPr lang="en-US" dirty="0"/>
              <a:t> of </a:t>
            </a:r>
            <a:r>
              <a:rPr lang="en-US" i="1" dirty="0"/>
              <a:t>c</a:t>
            </a:r>
            <a:r>
              <a:rPr lang="en-US" dirty="0"/>
              <a:t>?</a:t>
            </a: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258" t="8203"/>
          <a:stretch/>
        </p:blipFill>
        <p:spPr bwMode="auto">
          <a:xfrm>
            <a:off x="7075890" y="1959428"/>
            <a:ext cx="4135713" cy="3725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80397" y="1920951"/>
            <a:ext cx="5500917" cy="1569660"/>
          </a:xfrm>
          <a:prstGeom prst="rect">
            <a:avLst/>
          </a:prstGeom>
        </p:spPr>
        <p:txBody>
          <a:bodyPr wrap="square">
            <a:spAutoFit/>
          </a:bodyPr>
          <a:lstStyle/>
          <a:p>
            <a:r>
              <a:rPr lang="en-US" sz="2400" b="1" dirty="0"/>
              <a:t>Solution: </a:t>
            </a:r>
          </a:p>
          <a:p>
            <a:r>
              <a:rPr lang="en-US" sz="2400" dirty="0"/>
              <a:t>The left child of d is f and the right child is g. We show the left and right </a:t>
            </a:r>
            <a:r>
              <a:rPr lang="en-US" sz="2400" dirty="0" err="1"/>
              <a:t>subtrees</a:t>
            </a:r>
            <a:endParaRPr lang="en-US" sz="2400" dirty="0"/>
          </a:p>
          <a:p>
            <a:r>
              <a:rPr lang="en-US" sz="2400" dirty="0"/>
              <a:t>of c in Figures below respectively.</a:t>
            </a:r>
          </a:p>
        </p:txBody>
      </p:sp>
      <p:pic>
        <p:nvPicPr>
          <p:cNvPr id="3074"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12328" b="4248"/>
          <a:stretch/>
        </p:blipFill>
        <p:spPr bwMode="auto">
          <a:xfrm>
            <a:off x="2706913" y="3348552"/>
            <a:ext cx="2703968"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4569" y="5189411"/>
            <a:ext cx="1980735" cy="400110"/>
          </a:xfrm>
          <a:prstGeom prst="rect">
            <a:avLst/>
          </a:prstGeom>
          <a:noFill/>
        </p:spPr>
        <p:txBody>
          <a:bodyPr wrap="none" rtlCol="0">
            <a:spAutoFit/>
          </a:bodyPr>
          <a:lstStyle/>
          <a:p>
            <a:r>
              <a:rPr lang="en-US" sz="2000" dirty="0"/>
              <a:t>Left </a:t>
            </a:r>
            <a:r>
              <a:rPr lang="en-US" sz="2000" dirty="0" err="1"/>
              <a:t>Subtree</a:t>
            </a:r>
            <a:r>
              <a:rPr lang="en-US" sz="2000" dirty="0"/>
              <a:t> of c</a:t>
            </a:r>
          </a:p>
        </p:txBody>
      </p:sp>
      <p:sp>
        <p:nvSpPr>
          <p:cNvPr id="6" name="Rectangle 5"/>
          <p:cNvSpPr/>
          <p:nvPr/>
        </p:nvSpPr>
        <p:spPr>
          <a:xfrm>
            <a:off x="4022359" y="5685352"/>
            <a:ext cx="2119491" cy="400110"/>
          </a:xfrm>
          <a:prstGeom prst="rect">
            <a:avLst/>
          </a:prstGeom>
        </p:spPr>
        <p:txBody>
          <a:bodyPr wrap="none">
            <a:spAutoFit/>
          </a:bodyPr>
          <a:lstStyle/>
          <a:p>
            <a:r>
              <a:rPr lang="en-US" sz="2000" dirty="0"/>
              <a:t>Right </a:t>
            </a:r>
            <a:r>
              <a:rPr lang="en-US" sz="2000" dirty="0" err="1"/>
              <a:t>Subtree</a:t>
            </a:r>
            <a:r>
              <a:rPr lang="en-US" sz="2000" dirty="0"/>
              <a:t> of c</a:t>
            </a:r>
          </a:p>
        </p:txBody>
      </p:sp>
      <p:sp>
        <p:nvSpPr>
          <p:cNvPr id="7" name="Slide Number Placeholder 6"/>
          <p:cNvSpPr>
            <a:spLocks noGrp="1"/>
          </p:cNvSpPr>
          <p:nvPr>
            <p:ph type="sldNum" sz="quarter" idx="12"/>
          </p:nvPr>
        </p:nvSpPr>
        <p:spPr/>
        <p:txBody>
          <a:bodyPr/>
          <a:lstStyle/>
          <a:p>
            <a:fld id="{39C18FB0-36AF-432F-A54F-B767DB87F638}" type="slidenum">
              <a:rPr lang="en-US" smtClean="0"/>
              <a:t>21</a:t>
            </a:fld>
            <a:endParaRPr lang="en-US"/>
          </a:p>
        </p:txBody>
      </p:sp>
    </p:spTree>
    <p:extLst>
      <p:ext uri="{BB962C8B-B14F-4D97-AF65-F5344CB8AC3E}">
        <p14:creationId xmlns:p14="http://schemas.microsoft.com/office/powerpoint/2010/main" val="81325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87400"/>
            <a:ext cx="9601200" cy="1485900"/>
          </a:xfrm>
        </p:spPr>
        <p:txBody>
          <a:bodyPr/>
          <a:lstStyle/>
          <a:p>
            <a:r>
              <a:rPr lang="en-US" b="1" dirty="0"/>
              <a:t>Balanced Tree</a:t>
            </a:r>
          </a:p>
        </p:txBody>
      </p:sp>
      <p:sp>
        <p:nvSpPr>
          <p:cNvPr id="3" name="Content Placeholder 2"/>
          <p:cNvSpPr>
            <a:spLocks noGrp="1"/>
          </p:cNvSpPr>
          <p:nvPr>
            <p:ph idx="1"/>
          </p:nvPr>
        </p:nvSpPr>
        <p:spPr>
          <a:xfrm>
            <a:off x="1066800" y="1927385"/>
            <a:ext cx="9608457" cy="4811486"/>
          </a:xfrm>
        </p:spPr>
        <p:txBody>
          <a:bodyPr>
            <a:normAutofit/>
          </a:bodyPr>
          <a:lstStyle/>
          <a:p>
            <a:pPr algn="just"/>
            <a:r>
              <a:rPr lang="en-US" sz="2400" dirty="0"/>
              <a:t>A rooted m-</a:t>
            </a:r>
            <a:r>
              <a:rPr lang="en-US" sz="2400" dirty="0" err="1"/>
              <a:t>ary</a:t>
            </a:r>
            <a:r>
              <a:rPr lang="en-US" sz="2400" dirty="0"/>
              <a:t> tree of height h is </a:t>
            </a:r>
            <a:r>
              <a:rPr lang="en-US" sz="2400" b="1" dirty="0"/>
              <a:t>balanced </a:t>
            </a:r>
            <a:r>
              <a:rPr lang="en-US" sz="2400" dirty="0"/>
              <a:t>if all leaves are at levels h or h−1.</a:t>
            </a:r>
          </a:p>
        </p:txBody>
      </p:sp>
      <p:sp>
        <p:nvSpPr>
          <p:cNvPr id="4" name="Slide Number Placeholder 3"/>
          <p:cNvSpPr>
            <a:spLocks noGrp="1"/>
          </p:cNvSpPr>
          <p:nvPr>
            <p:ph type="sldNum" sz="quarter" idx="12"/>
          </p:nvPr>
        </p:nvSpPr>
        <p:spPr/>
        <p:txBody>
          <a:bodyPr/>
          <a:lstStyle/>
          <a:p>
            <a:fld id="{39C18FB0-36AF-432F-A54F-B767DB87F638}" type="slidenum">
              <a:rPr lang="en-US" smtClean="0"/>
              <a:t>22</a:t>
            </a:fld>
            <a:endParaRPr lang="en-US"/>
          </a:p>
        </p:txBody>
      </p:sp>
    </p:spTree>
    <p:extLst>
      <p:ext uri="{BB962C8B-B14F-4D97-AF65-F5344CB8AC3E}">
        <p14:creationId xmlns:p14="http://schemas.microsoft.com/office/powerpoint/2010/main" val="2573478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257" y="279400"/>
            <a:ext cx="9601200" cy="1485900"/>
          </a:xfrm>
        </p:spPr>
        <p:txBody>
          <a:bodyPr/>
          <a:lstStyle/>
          <a:p>
            <a:r>
              <a:rPr lang="en-US" b="1" dirty="0"/>
              <a:t>Example 7</a:t>
            </a:r>
          </a:p>
        </p:txBody>
      </p:sp>
      <p:sp>
        <p:nvSpPr>
          <p:cNvPr id="3" name="Content Placeholder 2"/>
          <p:cNvSpPr>
            <a:spLocks noGrp="1"/>
          </p:cNvSpPr>
          <p:nvPr>
            <p:ph idx="1"/>
          </p:nvPr>
        </p:nvSpPr>
        <p:spPr>
          <a:xfrm>
            <a:off x="1023257" y="1511301"/>
            <a:ext cx="9601200" cy="3581400"/>
          </a:xfrm>
        </p:spPr>
        <p:txBody>
          <a:bodyPr>
            <a:normAutofit/>
          </a:bodyPr>
          <a:lstStyle/>
          <a:p>
            <a:pPr algn="just"/>
            <a:r>
              <a:rPr lang="en-US" sz="2400" dirty="0"/>
              <a:t>Which of the rooted trees shown in Figure are balanced?</a:t>
            </a: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81890" y="2156034"/>
            <a:ext cx="11069318" cy="282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C18FB0-36AF-432F-A54F-B767DB87F638}" type="slidenum">
              <a:rPr lang="en-US" smtClean="0"/>
              <a:t>23</a:t>
            </a:fld>
            <a:endParaRPr lang="en-US"/>
          </a:p>
        </p:txBody>
      </p:sp>
    </p:spTree>
    <p:extLst>
      <p:ext uri="{BB962C8B-B14F-4D97-AF65-F5344CB8AC3E}">
        <p14:creationId xmlns:p14="http://schemas.microsoft.com/office/powerpoint/2010/main" val="872663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257" y="279400"/>
            <a:ext cx="9601200" cy="1485900"/>
          </a:xfrm>
        </p:spPr>
        <p:txBody>
          <a:bodyPr/>
          <a:lstStyle/>
          <a:p>
            <a:r>
              <a:rPr lang="en-US" b="1" dirty="0"/>
              <a:t>Example 7</a:t>
            </a:r>
          </a:p>
        </p:txBody>
      </p:sp>
      <p:sp>
        <p:nvSpPr>
          <p:cNvPr id="3" name="Content Placeholder 2"/>
          <p:cNvSpPr>
            <a:spLocks noGrp="1"/>
          </p:cNvSpPr>
          <p:nvPr>
            <p:ph idx="1"/>
          </p:nvPr>
        </p:nvSpPr>
        <p:spPr>
          <a:xfrm>
            <a:off x="1127030" y="1511301"/>
            <a:ext cx="9601200" cy="3581400"/>
          </a:xfrm>
        </p:spPr>
        <p:txBody>
          <a:bodyPr>
            <a:normAutofit/>
          </a:bodyPr>
          <a:lstStyle/>
          <a:p>
            <a:pPr algn="just"/>
            <a:r>
              <a:rPr lang="en-US" sz="2400" dirty="0"/>
              <a:t>Which of the rooted trees shown in Figure are balanced?</a:t>
            </a:r>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23257" y="1964419"/>
            <a:ext cx="10300061" cy="206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3945" y="4161110"/>
            <a:ext cx="9550400" cy="1569660"/>
          </a:xfrm>
          <a:prstGeom prst="rect">
            <a:avLst/>
          </a:prstGeom>
        </p:spPr>
        <p:txBody>
          <a:bodyPr wrap="square">
            <a:spAutoFit/>
          </a:bodyPr>
          <a:lstStyle/>
          <a:p>
            <a:pPr marL="342900" indent="-342900" algn="just">
              <a:buFont typeface="Wingdings" pitchFamily="2" charset="2"/>
              <a:buChar char="§"/>
            </a:pPr>
            <a:r>
              <a:rPr lang="en-US" sz="2400" i="1" dirty="0"/>
              <a:t>T</a:t>
            </a:r>
            <a:r>
              <a:rPr lang="en-US" sz="2400" dirty="0"/>
              <a:t>1 is balanced, because all its leaves are at levels 3 and 4. </a:t>
            </a:r>
          </a:p>
          <a:p>
            <a:pPr marL="342900" indent="-342900" algn="just">
              <a:buFont typeface="Wingdings" pitchFamily="2" charset="2"/>
              <a:buChar char="§"/>
            </a:pPr>
            <a:r>
              <a:rPr lang="en-US" sz="2400" dirty="0"/>
              <a:t>However, </a:t>
            </a:r>
            <a:r>
              <a:rPr lang="en-US" sz="2400" i="1" dirty="0"/>
              <a:t>T</a:t>
            </a:r>
            <a:r>
              <a:rPr lang="en-US" sz="2400" dirty="0"/>
              <a:t>2 is not balanced, because it has leaves at levels 2, 3, and 4. </a:t>
            </a:r>
          </a:p>
          <a:p>
            <a:pPr marL="342900" indent="-342900" algn="just">
              <a:buFont typeface="Wingdings" pitchFamily="2" charset="2"/>
              <a:buChar char="§"/>
            </a:pPr>
            <a:r>
              <a:rPr lang="en-US" sz="2400" dirty="0"/>
              <a:t>Finally, </a:t>
            </a:r>
            <a:r>
              <a:rPr lang="en-US" sz="2400" i="1" dirty="0"/>
              <a:t>T</a:t>
            </a:r>
            <a:r>
              <a:rPr lang="en-US" sz="2400" dirty="0"/>
              <a:t>3 is balanced, because all its leaves are at level 3.</a:t>
            </a:r>
          </a:p>
        </p:txBody>
      </p:sp>
      <p:sp>
        <p:nvSpPr>
          <p:cNvPr id="5" name="Slide Number Placeholder 4"/>
          <p:cNvSpPr>
            <a:spLocks noGrp="1"/>
          </p:cNvSpPr>
          <p:nvPr>
            <p:ph type="sldNum" sz="quarter" idx="12"/>
          </p:nvPr>
        </p:nvSpPr>
        <p:spPr/>
        <p:txBody>
          <a:bodyPr/>
          <a:lstStyle/>
          <a:p>
            <a:fld id="{39C18FB0-36AF-432F-A54F-B767DB87F638}" type="slidenum">
              <a:rPr lang="en-US" smtClean="0"/>
              <a:t>24</a:t>
            </a:fld>
            <a:endParaRPr lang="en-US"/>
          </a:p>
        </p:txBody>
      </p:sp>
    </p:spTree>
    <p:extLst>
      <p:ext uri="{BB962C8B-B14F-4D97-AF65-F5344CB8AC3E}">
        <p14:creationId xmlns:p14="http://schemas.microsoft.com/office/powerpoint/2010/main" val="157983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142" y="235857"/>
            <a:ext cx="9601200" cy="1485900"/>
          </a:xfrm>
        </p:spPr>
        <p:txBody>
          <a:bodyPr/>
          <a:lstStyle/>
          <a:p>
            <a:r>
              <a:rPr lang="en-US" b="1" dirty="0"/>
              <a:t>Spanning Tree</a:t>
            </a:r>
          </a:p>
        </p:txBody>
      </p:sp>
      <p:sp>
        <p:nvSpPr>
          <p:cNvPr id="3" name="Content Placeholder 2"/>
          <p:cNvSpPr>
            <a:spLocks noGrp="1"/>
          </p:cNvSpPr>
          <p:nvPr>
            <p:ph idx="1"/>
          </p:nvPr>
        </p:nvSpPr>
        <p:spPr>
          <a:xfrm>
            <a:off x="1217180" y="1486980"/>
            <a:ext cx="10234487" cy="3704771"/>
          </a:xfrm>
        </p:spPr>
        <p:txBody>
          <a:bodyPr>
            <a:normAutofit/>
          </a:bodyPr>
          <a:lstStyle/>
          <a:p>
            <a:pPr algn="just"/>
            <a:r>
              <a:rPr lang="en-US" dirty="0"/>
              <a:t>Suppose it is required to develop a system of roads between six major cities.  A survey of the area revealed that only the roads shown in the graph could be constructed. </a:t>
            </a:r>
          </a:p>
          <a:p>
            <a:endParaRPr lang="en-US" dirty="0"/>
          </a:p>
          <a:p>
            <a:endParaRPr lang="en-US" dirty="0"/>
          </a:p>
          <a:p>
            <a:endParaRPr lang="en-US" dirty="0"/>
          </a:p>
          <a:p>
            <a:endParaRPr lang="en-US" dirty="0"/>
          </a:p>
          <a:p>
            <a:pPr algn="just"/>
            <a:r>
              <a:rPr lang="en-US" dirty="0"/>
              <a:t>For economic reasons, it is desired to construct the least possible number of roads to connect the six cities. One such set of roads 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6123845" y="2226210"/>
            <a:ext cx="2854758" cy="1493340"/>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6018369" y="4282113"/>
            <a:ext cx="3533775" cy="1819275"/>
          </a:xfrm>
          <a:prstGeom prst="rect">
            <a:avLst/>
          </a:prstGeom>
        </p:spPr>
      </p:pic>
      <p:sp>
        <p:nvSpPr>
          <p:cNvPr id="8" name="Rectangle 7"/>
          <p:cNvSpPr/>
          <p:nvPr/>
        </p:nvSpPr>
        <p:spPr>
          <a:xfrm>
            <a:off x="1482006" y="6066480"/>
            <a:ext cx="9704833" cy="707886"/>
          </a:xfrm>
          <a:prstGeom prst="rect">
            <a:avLst/>
          </a:prstGeom>
        </p:spPr>
        <p:txBody>
          <a:bodyPr wrap="square">
            <a:spAutoFit/>
          </a:bodyPr>
          <a:lstStyle/>
          <a:p>
            <a:pPr algn="just"/>
            <a:r>
              <a:rPr lang="en-US" sz="2000" dirty="0"/>
              <a:t>Note that the subgraph representing these roads is a tree, it is connected &amp; circuit-free (six vertices and five edges) </a:t>
            </a:r>
          </a:p>
        </p:txBody>
      </p:sp>
      <p:sp>
        <p:nvSpPr>
          <p:cNvPr id="4" name="Slide Number Placeholder 3"/>
          <p:cNvSpPr>
            <a:spLocks noGrp="1"/>
          </p:cNvSpPr>
          <p:nvPr>
            <p:ph type="sldNum" sz="quarter" idx="12"/>
          </p:nvPr>
        </p:nvSpPr>
        <p:spPr/>
        <p:txBody>
          <a:bodyPr/>
          <a:lstStyle/>
          <a:p>
            <a:fld id="{39C18FB0-36AF-432F-A54F-B767DB87F638}" type="slidenum">
              <a:rPr lang="en-US" smtClean="0"/>
              <a:t>25</a:t>
            </a:fld>
            <a:endParaRPr lang="en-US"/>
          </a:p>
        </p:txBody>
      </p:sp>
    </p:spTree>
    <p:extLst>
      <p:ext uri="{BB962C8B-B14F-4D97-AF65-F5344CB8AC3E}">
        <p14:creationId xmlns:p14="http://schemas.microsoft.com/office/powerpoint/2010/main" val="78878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5" y="453572"/>
            <a:ext cx="9601200" cy="1485900"/>
          </a:xfrm>
        </p:spPr>
        <p:txBody>
          <a:bodyPr/>
          <a:lstStyle/>
          <a:p>
            <a:r>
              <a:rPr lang="en-US" b="1" dirty="0"/>
              <a:t>Spanning Tree</a:t>
            </a:r>
          </a:p>
        </p:txBody>
      </p:sp>
      <p:sp>
        <p:nvSpPr>
          <p:cNvPr id="3" name="Content Placeholder 2"/>
          <p:cNvSpPr>
            <a:spLocks noGrp="1"/>
          </p:cNvSpPr>
          <p:nvPr>
            <p:ph idx="1"/>
          </p:nvPr>
        </p:nvSpPr>
        <p:spPr>
          <a:xfrm>
            <a:off x="979715" y="1767840"/>
            <a:ext cx="10515600" cy="4009571"/>
          </a:xfrm>
        </p:spPr>
        <p:txBody>
          <a:bodyPr>
            <a:normAutofit/>
          </a:bodyPr>
          <a:lstStyle/>
          <a:p>
            <a:r>
              <a:rPr lang="en-US" sz="2400" dirty="0"/>
              <a:t>Let </a:t>
            </a:r>
            <a:r>
              <a:rPr lang="en-US" sz="2400" i="1" dirty="0"/>
              <a:t>G </a:t>
            </a:r>
            <a:r>
              <a:rPr lang="en-US" sz="2400" dirty="0"/>
              <a:t>be a simple graph. A </a:t>
            </a:r>
            <a:r>
              <a:rPr lang="en-US" sz="2400" i="1" dirty="0"/>
              <a:t>spanning tree </a:t>
            </a:r>
            <a:r>
              <a:rPr lang="en-US" sz="2400" dirty="0"/>
              <a:t>of </a:t>
            </a:r>
            <a:r>
              <a:rPr lang="en-US" sz="2400" i="1" dirty="0"/>
              <a:t>G </a:t>
            </a:r>
            <a:r>
              <a:rPr lang="en-US" sz="2400" dirty="0"/>
              <a:t>is a </a:t>
            </a:r>
            <a:r>
              <a:rPr lang="en-US" sz="2400" dirty="0" err="1"/>
              <a:t>subgraph</a:t>
            </a:r>
            <a:r>
              <a:rPr lang="en-US" sz="2400" dirty="0"/>
              <a:t> of </a:t>
            </a:r>
            <a:r>
              <a:rPr lang="en-US" sz="2400" i="1" dirty="0"/>
              <a:t>G </a:t>
            </a:r>
            <a:r>
              <a:rPr lang="en-US" sz="2400" dirty="0"/>
              <a:t>that is a tree containing every vertex of </a:t>
            </a:r>
            <a:r>
              <a:rPr lang="en-US" sz="2400" i="1" dirty="0"/>
              <a:t>G</a:t>
            </a:r>
            <a:r>
              <a:rPr lang="en-US" sz="2400" dirty="0"/>
              <a:t>.</a:t>
            </a:r>
          </a:p>
          <a:p>
            <a:pPr marL="0" indent="0">
              <a:buNone/>
            </a:pPr>
            <a:r>
              <a:rPr lang="en-US" sz="2400" b="1" u="sng" dirty="0"/>
              <a:t>REMARKS:</a:t>
            </a:r>
          </a:p>
          <a:p>
            <a:r>
              <a:rPr lang="en-US" sz="2400" dirty="0"/>
              <a:t>Every connected graph has a spanning tree. </a:t>
            </a:r>
          </a:p>
          <a:p>
            <a:r>
              <a:rPr lang="en-US" sz="2400" dirty="0"/>
              <a:t>A graph may have more than one spanning trees. </a:t>
            </a:r>
          </a:p>
          <a:p>
            <a:r>
              <a:rPr lang="en-US" sz="2400" dirty="0"/>
              <a:t>Any two spanning trees for a graph have the same number of edges. </a:t>
            </a:r>
          </a:p>
        </p:txBody>
      </p:sp>
      <p:sp>
        <p:nvSpPr>
          <p:cNvPr id="4" name="Slide Number Placeholder 3"/>
          <p:cNvSpPr>
            <a:spLocks noGrp="1"/>
          </p:cNvSpPr>
          <p:nvPr>
            <p:ph type="sldNum" sz="quarter" idx="12"/>
          </p:nvPr>
        </p:nvSpPr>
        <p:spPr/>
        <p:txBody>
          <a:bodyPr/>
          <a:lstStyle/>
          <a:p>
            <a:fld id="{39C18FB0-36AF-432F-A54F-B767DB87F638}" type="slidenum">
              <a:rPr lang="en-US" smtClean="0"/>
              <a:t>26</a:t>
            </a:fld>
            <a:endParaRPr lang="en-US"/>
          </a:p>
        </p:txBody>
      </p:sp>
    </p:spTree>
    <p:extLst>
      <p:ext uri="{BB962C8B-B14F-4D97-AF65-F5344CB8AC3E}">
        <p14:creationId xmlns:p14="http://schemas.microsoft.com/office/powerpoint/2010/main" val="185508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15" y="180295"/>
            <a:ext cx="9601200" cy="1485900"/>
          </a:xfrm>
        </p:spPr>
        <p:txBody>
          <a:bodyPr/>
          <a:lstStyle/>
          <a:p>
            <a:r>
              <a:rPr lang="en-US" b="1" dirty="0"/>
              <a:t>Example 8</a:t>
            </a:r>
          </a:p>
        </p:txBody>
      </p:sp>
      <p:sp>
        <p:nvSpPr>
          <p:cNvPr id="3" name="Content Placeholder 2"/>
          <p:cNvSpPr>
            <a:spLocks noGrp="1"/>
          </p:cNvSpPr>
          <p:nvPr>
            <p:ph idx="1"/>
          </p:nvPr>
        </p:nvSpPr>
        <p:spPr>
          <a:xfrm>
            <a:off x="805543" y="1316963"/>
            <a:ext cx="9601200" cy="4430486"/>
          </a:xfrm>
        </p:spPr>
        <p:txBody>
          <a:bodyPr/>
          <a:lstStyle/>
          <a:p>
            <a:r>
              <a:rPr lang="en-US" dirty="0"/>
              <a:t>Find a spanning tree of the simple graph </a:t>
            </a:r>
            <a:r>
              <a:rPr lang="en-US" i="1" dirty="0"/>
              <a:t>G </a:t>
            </a:r>
            <a:r>
              <a:rPr lang="en-US" dirty="0"/>
              <a:t>shown in Figure.</a:t>
            </a:r>
          </a:p>
        </p:txBody>
      </p:sp>
      <p:sp>
        <p:nvSpPr>
          <p:cNvPr id="4" name="Slide Number Placeholder 3"/>
          <p:cNvSpPr>
            <a:spLocks noGrp="1"/>
          </p:cNvSpPr>
          <p:nvPr>
            <p:ph type="sldNum" sz="quarter" idx="12"/>
          </p:nvPr>
        </p:nvSpPr>
        <p:spPr/>
        <p:txBody>
          <a:bodyPr/>
          <a:lstStyle/>
          <a:p>
            <a:fld id="{39C18FB0-36AF-432F-A54F-B767DB87F638}" type="slidenum">
              <a:rPr lang="en-US" smtClean="0"/>
              <a:t>27</a:t>
            </a:fld>
            <a:endParaRPr lang="en-US"/>
          </a:p>
        </p:txBody>
      </p:sp>
      <p:pic>
        <p:nvPicPr>
          <p:cNvPr id="12291"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708078" y="543832"/>
            <a:ext cx="2698665" cy="15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4742" y="4060123"/>
            <a:ext cx="10522858" cy="2462213"/>
          </a:xfrm>
          <a:prstGeom prst="rect">
            <a:avLst/>
          </a:prstGeom>
        </p:spPr>
        <p:txBody>
          <a:bodyPr wrap="square">
            <a:spAutoFit/>
          </a:bodyPr>
          <a:lstStyle/>
          <a:p>
            <a:pPr marL="342900" indent="-342900" algn="just">
              <a:buFont typeface="Arial" pitchFamily="34" charset="0"/>
              <a:buChar char="•"/>
            </a:pPr>
            <a:r>
              <a:rPr lang="en-US" sz="2200" dirty="0"/>
              <a:t>The graph </a:t>
            </a:r>
            <a:r>
              <a:rPr lang="en-US" sz="2200" i="1" dirty="0"/>
              <a:t>G </a:t>
            </a:r>
            <a:r>
              <a:rPr lang="en-US" sz="2200" dirty="0"/>
              <a:t>is connected, but it is not a tree because it contains simple circuits.</a:t>
            </a:r>
          </a:p>
          <a:p>
            <a:pPr marL="342900" indent="-342900" algn="just">
              <a:buFont typeface="Arial" pitchFamily="34" charset="0"/>
              <a:buChar char="•"/>
            </a:pPr>
            <a:r>
              <a:rPr lang="en-US" sz="2200" dirty="0"/>
              <a:t>Remove the edge {</a:t>
            </a:r>
            <a:r>
              <a:rPr lang="en-US" sz="2200" i="1" dirty="0"/>
              <a:t>a, e</a:t>
            </a:r>
            <a:r>
              <a:rPr lang="en-US" sz="2200" dirty="0"/>
              <a:t>}. This eliminates one simple circuit, and the resulting </a:t>
            </a:r>
            <a:r>
              <a:rPr lang="en-US" sz="2200" dirty="0" err="1"/>
              <a:t>subgraph</a:t>
            </a:r>
            <a:r>
              <a:rPr lang="en-US" sz="2200" dirty="0"/>
              <a:t> is still connected and still contains every vertex of </a:t>
            </a:r>
            <a:r>
              <a:rPr lang="en-US" sz="2200" i="1" dirty="0"/>
              <a:t>G</a:t>
            </a:r>
            <a:r>
              <a:rPr lang="en-US" sz="2200" dirty="0"/>
              <a:t>. </a:t>
            </a:r>
          </a:p>
          <a:p>
            <a:pPr marL="342900" indent="-342900" algn="just">
              <a:buFont typeface="Arial" pitchFamily="34" charset="0"/>
              <a:buChar char="•"/>
            </a:pPr>
            <a:r>
              <a:rPr lang="en-US" sz="2200" dirty="0"/>
              <a:t>Next remove the edge {</a:t>
            </a:r>
            <a:r>
              <a:rPr lang="en-US" sz="2200" i="1" dirty="0"/>
              <a:t>e, f </a:t>
            </a:r>
            <a:r>
              <a:rPr lang="en-US" sz="2200" dirty="0"/>
              <a:t>} to eliminate a second simple circuit. </a:t>
            </a:r>
          </a:p>
          <a:p>
            <a:pPr marL="342900" indent="-342900" algn="just">
              <a:buFont typeface="Arial" pitchFamily="34" charset="0"/>
              <a:buChar char="•"/>
            </a:pPr>
            <a:r>
              <a:rPr lang="en-US" sz="2200" dirty="0"/>
              <a:t>Finally, remove edge {</a:t>
            </a:r>
            <a:r>
              <a:rPr lang="en-US" sz="2200" i="1" dirty="0"/>
              <a:t>c, g</a:t>
            </a:r>
            <a:r>
              <a:rPr lang="en-US" sz="2200" dirty="0"/>
              <a:t>} to produce a simple graph with no simple circuits. </a:t>
            </a:r>
          </a:p>
          <a:p>
            <a:pPr marL="342900" indent="-342900" algn="just">
              <a:buFont typeface="Arial" pitchFamily="34" charset="0"/>
              <a:buChar char="•"/>
            </a:pPr>
            <a:r>
              <a:rPr lang="en-US" sz="2200" dirty="0"/>
              <a:t>This </a:t>
            </a:r>
            <a:r>
              <a:rPr lang="en-US" sz="2200" dirty="0" err="1"/>
              <a:t>subgraph</a:t>
            </a:r>
            <a:r>
              <a:rPr lang="en-US" sz="2200" dirty="0"/>
              <a:t> (the last figure on right) is one of the many spanning trees that can be formed, because it is a tree that contains every vertex of </a:t>
            </a:r>
            <a:r>
              <a:rPr lang="en-US" sz="2200" i="1" dirty="0"/>
              <a:t>G</a:t>
            </a:r>
            <a:r>
              <a:rPr lang="en-US" sz="2200" dirty="0"/>
              <a:t>.</a:t>
            </a:r>
          </a:p>
        </p:txBody>
      </p:sp>
      <p:pic>
        <p:nvPicPr>
          <p:cNvPr id="12292"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67070" y="2188973"/>
            <a:ext cx="9616971" cy="185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375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28</a:t>
            </a:fld>
            <a:endParaRPr lang="en-US"/>
          </a:p>
        </p:txBody>
      </p:sp>
      <p:sp>
        <p:nvSpPr>
          <p:cNvPr id="5" name="Title 1"/>
          <p:cNvSpPr>
            <a:spLocks noGrp="1"/>
          </p:cNvSpPr>
          <p:nvPr>
            <p:ph type="title"/>
          </p:nvPr>
        </p:nvSpPr>
        <p:spPr>
          <a:xfrm>
            <a:off x="907143" y="501423"/>
            <a:ext cx="9601200" cy="1485900"/>
          </a:xfrm>
        </p:spPr>
        <p:txBody>
          <a:bodyPr/>
          <a:lstStyle/>
          <a:p>
            <a:r>
              <a:rPr lang="en-US" b="1" dirty="0"/>
              <a:t>Example 8</a:t>
            </a:r>
          </a:p>
        </p:txBody>
      </p:sp>
      <p:pic>
        <p:nvPicPr>
          <p:cNvPr id="6"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06768" y="355146"/>
            <a:ext cx="2624662" cy="150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82688" y="2594880"/>
            <a:ext cx="3300185" cy="182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b="53597"/>
          <a:stretch/>
        </p:blipFill>
        <p:spPr bwMode="auto">
          <a:xfrm>
            <a:off x="4512156" y="2439956"/>
            <a:ext cx="6562243" cy="188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56128"/>
          <a:stretch/>
        </p:blipFill>
        <p:spPr bwMode="auto">
          <a:xfrm>
            <a:off x="2667945" y="4582885"/>
            <a:ext cx="6562243"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13317" y="2069173"/>
            <a:ext cx="8650514" cy="461665"/>
          </a:xfrm>
          <a:prstGeom prst="rect">
            <a:avLst/>
          </a:prstGeom>
        </p:spPr>
        <p:txBody>
          <a:bodyPr wrap="square">
            <a:spAutoFit/>
          </a:bodyPr>
          <a:lstStyle/>
          <a:p>
            <a:r>
              <a:rPr lang="en-US" sz="2400" b="1" dirty="0"/>
              <a:t>Each of the trees shown below is a spanning tree of </a:t>
            </a:r>
            <a:r>
              <a:rPr lang="en-US" sz="2400" b="1" i="1" dirty="0"/>
              <a:t>G</a:t>
            </a:r>
            <a:r>
              <a:rPr lang="en-US" sz="2400" b="1" dirty="0"/>
              <a:t>.</a:t>
            </a:r>
          </a:p>
        </p:txBody>
      </p:sp>
    </p:spTree>
    <p:extLst>
      <p:ext uri="{BB962C8B-B14F-4D97-AF65-F5344CB8AC3E}">
        <p14:creationId xmlns:p14="http://schemas.microsoft.com/office/powerpoint/2010/main" val="844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11601" b="82993"/>
          <a:stretch/>
        </p:blipFill>
        <p:spPr>
          <a:xfrm>
            <a:off x="421601" y="1379405"/>
            <a:ext cx="10889527" cy="348343"/>
          </a:xfrm>
          <a:prstGeom prst="rect">
            <a:avLst/>
          </a:prstGeom>
        </p:spPr>
      </p:pic>
      <p:pic>
        <p:nvPicPr>
          <p:cNvPr id="3" name="Content Placeholder 3"/>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saturation sat="0"/>
                    </a14:imgEffect>
                    <a14:imgEffect>
                      <a14:brightnessContrast contrast="-40000"/>
                    </a14:imgEffect>
                  </a14:imgLayer>
                </a14:imgProps>
              </a:ext>
            </a:extLst>
          </a:blip>
          <a:srcRect t="53726"/>
          <a:stretch/>
        </p:blipFill>
        <p:spPr>
          <a:xfrm>
            <a:off x="881556" y="3358874"/>
            <a:ext cx="10889527" cy="2981573"/>
          </a:xfrm>
          <a:prstGeom prst="rect">
            <a:avLst/>
          </a:prstGeom>
        </p:spPr>
      </p:pic>
      <p:pic>
        <p:nvPicPr>
          <p:cNvPr id="5" name="Content Placeholder 3"/>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saturation sat="0"/>
                    </a14:imgEffect>
                    <a14:imgEffect>
                      <a14:brightnessContrast contrast="-40000"/>
                    </a14:imgEffect>
                  </a14:imgLayer>
                </a14:imgProps>
              </a:ext>
            </a:extLst>
          </a:blip>
          <a:srcRect l="42687" t="25342" r="37187" b="50329"/>
          <a:stretch/>
        </p:blipFill>
        <p:spPr>
          <a:xfrm>
            <a:off x="7721858" y="1514852"/>
            <a:ext cx="2708823" cy="1937438"/>
          </a:xfrm>
          <a:prstGeom prst="rect">
            <a:avLst/>
          </a:prstGeom>
        </p:spPr>
      </p:pic>
      <p:sp>
        <p:nvSpPr>
          <p:cNvPr id="2" name="Slide Number Placeholder 1"/>
          <p:cNvSpPr>
            <a:spLocks noGrp="1"/>
          </p:cNvSpPr>
          <p:nvPr>
            <p:ph type="sldNum" sz="quarter" idx="12"/>
          </p:nvPr>
        </p:nvSpPr>
        <p:spPr/>
        <p:txBody>
          <a:bodyPr/>
          <a:lstStyle/>
          <a:p>
            <a:fld id="{39C18FB0-36AF-432F-A54F-B767DB87F638}" type="slidenum">
              <a:rPr lang="en-US" smtClean="0"/>
              <a:t>29</a:t>
            </a:fld>
            <a:endParaRPr lang="en-US"/>
          </a:p>
        </p:txBody>
      </p:sp>
      <p:sp>
        <p:nvSpPr>
          <p:cNvPr id="6" name="Title 1"/>
          <p:cNvSpPr>
            <a:spLocks noGrp="1"/>
          </p:cNvSpPr>
          <p:nvPr>
            <p:ph type="title"/>
          </p:nvPr>
        </p:nvSpPr>
        <p:spPr>
          <a:xfrm>
            <a:off x="762000" y="182108"/>
            <a:ext cx="9601200" cy="1485900"/>
          </a:xfrm>
        </p:spPr>
        <p:txBody>
          <a:bodyPr/>
          <a:lstStyle/>
          <a:p>
            <a:r>
              <a:rPr lang="en-US" b="1" dirty="0"/>
              <a:t>Example 9</a:t>
            </a:r>
          </a:p>
        </p:txBody>
      </p:sp>
    </p:spTree>
    <p:extLst>
      <p:ext uri="{BB962C8B-B14F-4D97-AF65-F5344CB8AC3E}">
        <p14:creationId xmlns:p14="http://schemas.microsoft.com/office/powerpoint/2010/main" val="136751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5183" t="20052" r="22401" b="37500"/>
          <a:stretch/>
        </p:blipFill>
        <p:spPr bwMode="auto">
          <a:xfrm>
            <a:off x="845787" y="2427094"/>
            <a:ext cx="7521678" cy="34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45787" y="1616844"/>
            <a:ext cx="4949371" cy="523220"/>
          </a:xfrm>
          <a:prstGeom prst="rect">
            <a:avLst/>
          </a:prstGeom>
        </p:spPr>
        <p:txBody>
          <a:bodyPr wrap="square">
            <a:spAutoFit/>
          </a:bodyPr>
          <a:lstStyle/>
          <a:p>
            <a:r>
              <a:rPr lang="en-US" sz="2800" dirty="0"/>
              <a:t>Which of the graphs are trees?</a:t>
            </a:r>
          </a:p>
        </p:txBody>
      </p:sp>
      <p:sp>
        <p:nvSpPr>
          <p:cNvPr id="4" name="Title 1"/>
          <p:cNvSpPr>
            <a:spLocks noGrp="1"/>
          </p:cNvSpPr>
          <p:nvPr>
            <p:ph type="title"/>
          </p:nvPr>
        </p:nvSpPr>
        <p:spPr>
          <a:xfrm>
            <a:off x="845787" y="523370"/>
            <a:ext cx="9601200" cy="1485900"/>
          </a:xfrm>
        </p:spPr>
        <p:txBody>
          <a:bodyPr/>
          <a:lstStyle/>
          <a:p>
            <a:r>
              <a:rPr lang="en-US" b="1" dirty="0"/>
              <a:t>Example 1</a:t>
            </a:r>
          </a:p>
        </p:txBody>
      </p:sp>
      <p:sp>
        <p:nvSpPr>
          <p:cNvPr id="3" name="Slide Number Placeholder 2"/>
          <p:cNvSpPr>
            <a:spLocks noGrp="1"/>
          </p:cNvSpPr>
          <p:nvPr>
            <p:ph type="sldNum" sz="quarter" idx="12"/>
          </p:nvPr>
        </p:nvSpPr>
        <p:spPr/>
        <p:txBody>
          <a:bodyPr/>
          <a:lstStyle/>
          <a:p>
            <a:fld id="{39C18FB0-36AF-432F-A54F-B767DB87F638}" type="slidenum">
              <a:rPr lang="en-US" smtClean="0"/>
              <a:t>3</a:t>
            </a:fld>
            <a:endParaRPr lang="en-US"/>
          </a:p>
        </p:txBody>
      </p:sp>
    </p:spTree>
    <p:extLst>
      <p:ext uri="{BB962C8B-B14F-4D97-AF65-F5344CB8AC3E}">
        <p14:creationId xmlns:p14="http://schemas.microsoft.com/office/powerpoint/2010/main" val="180534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Tree Traversal</a:t>
            </a:r>
          </a:p>
        </p:txBody>
      </p:sp>
      <p:sp>
        <p:nvSpPr>
          <p:cNvPr id="3" name="Content Placeholder 2"/>
          <p:cNvSpPr>
            <a:spLocks noGrp="1"/>
          </p:cNvSpPr>
          <p:nvPr>
            <p:ph idx="1"/>
          </p:nvPr>
        </p:nvSpPr>
        <p:spPr>
          <a:xfrm>
            <a:off x="1429657" y="1429657"/>
            <a:ext cx="9601200" cy="3581400"/>
          </a:xfrm>
        </p:spPr>
        <p:txBody>
          <a:bodyPr>
            <a:normAutofit/>
          </a:bodyPr>
          <a:lstStyle/>
          <a:p>
            <a:pPr algn="just"/>
            <a:r>
              <a:rPr lang="en-US" sz="2400" b="1" dirty="0"/>
              <a:t>Ordered rooted trees </a:t>
            </a:r>
            <a:r>
              <a:rPr lang="en-US" sz="2400" dirty="0"/>
              <a:t>are often used to store information.</a:t>
            </a:r>
          </a:p>
          <a:p>
            <a:pPr algn="just"/>
            <a:r>
              <a:rPr lang="en-US" sz="2400" dirty="0"/>
              <a:t>We need procedures for visiting each vertex of an ordered rooted tree to access data. </a:t>
            </a:r>
          </a:p>
          <a:p>
            <a:pPr algn="just"/>
            <a:r>
              <a:rPr lang="en-US" sz="2400" dirty="0"/>
              <a:t>We will study some important algorithms for visiting all the vertices of an ordered rooted tree. </a:t>
            </a:r>
          </a:p>
          <a:p>
            <a:pPr algn="just"/>
            <a:r>
              <a:rPr lang="en-US" sz="2400" dirty="0"/>
              <a:t>Ordered rooted trees can also be used to represent various types of expressions such as arithmetic expressions involving numbers, variables, and operations.</a:t>
            </a:r>
          </a:p>
        </p:txBody>
      </p:sp>
      <p:sp>
        <p:nvSpPr>
          <p:cNvPr id="4" name="Slide Number Placeholder 3"/>
          <p:cNvSpPr>
            <a:spLocks noGrp="1"/>
          </p:cNvSpPr>
          <p:nvPr>
            <p:ph type="sldNum" sz="quarter" idx="12"/>
          </p:nvPr>
        </p:nvSpPr>
        <p:spPr/>
        <p:txBody>
          <a:bodyPr/>
          <a:lstStyle/>
          <a:p>
            <a:fld id="{39C18FB0-36AF-432F-A54F-B767DB87F638}" type="slidenum">
              <a:rPr lang="en-US" smtClean="0"/>
              <a:t>30</a:t>
            </a:fld>
            <a:endParaRPr lang="en-US"/>
          </a:p>
        </p:txBody>
      </p:sp>
    </p:spTree>
    <p:extLst>
      <p:ext uri="{BB962C8B-B14F-4D97-AF65-F5344CB8AC3E}">
        <p14:creationId xmlns:p14="http://schemas.microsoft.com/office/powerpoint/2010/main" val="27043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828" y="453571"/>
            <a:ext cx="11350172" cy="1485900"/>
          </a:xfrm>
        </p:spPr>
        <p:txBody>
          <a:bodyPr>
            <a:noAutofit/>
          </a:bodyPr>
          <a:lstStyle/>
          <a:p>
            <a:r>
              <a:rPr lang="en-US" b="1" dirty="0"/>
              <a:t>Universal Address Systems</a:t>
            </a:r>
            <a:br>
              <a:rPr lang="en-US" b="1" dirty="0"/>
            </a:br>
            <a:endParaRPr lang="en-US" b="1" dirty="0"/>
          </a:p>
        </p:txBody>
      </p:sp>
      <p:sp>
        <p:nvSpPr>
          <p:cNvPr id="3" name="Content Placeholder 2"/>
          <p:cNvSpPr>
            <a:spLocks noGrp="1"/>
          </p:cNvSpPr>
          <p:nvPr>
            <p:ph idx="1"/>
          </p:nvPr>
        </p:nvSpPr>
        <p:spPr>
          <a:xfrm>
            <a:off x="892627" y="1190172"/>
            <a:ext cx="10660743" cy="4470400"/>
          </a:xfrm>
        </p:spPr>
        <p:txBody>
          <a:bodyPr>
            <a:normAutofit/>
          </a:bodyPr>
          <a:lstStyle/>
          <a:p>
            <a:pPr marL="0" indent="0" algn="just">
              <a:buNone/>
            </a:pPr>
            <a:r>
              <a:rPr lang="en-US" sz="2200" dirty="0"/>
              <a:t>Procedures for traversing all vertices of an ordered rooted tree rely on the orderings of children. In ordered rooted trees, the children of an internal vertex are shown from left to right in the drawings.</a:t>
            </a:r>
          </a:p>
          <a:p>
            <a:pPr marL="0" indent="0" algn="just">
              <a:buNone/>
            </a:pPr>
            <a:r>
              <a:rPr lang="en-US" sz="2200" dirty="0"/>
              <a:t>We will describe one way we can totally order the vertices of an ordered rooted tree. To produce this ordering, we must first label all the vertices. We do this recursively:</a:t>
            </a:r>
          </a:p>
          <a:p>
            <a:pPr marL="0" indent="0" algn="just">
              <a:buNone/>
            </a:pPr>
            <a:r>
              <a:rPr lang="en-US" sz="2200" dirty="0"/>
              <a:t>1. Label the root with the integer 0. Then label its </a:t>
            </a:r>
            <a:r>
              <a:rPr lang="en-US" sz="2200" i="1" dirty="0"/>
              <a:t>k </a:t>
            </a:r>
            <a:r>
              <a:rPr lang="en-US" sz="2200" dirty="0"/>
              <a:t>children (at level 1) from left to right</a:t>
            </a:r>
          </a:p>
          <a:p>
            <a:pPr marL="0" indent="0" algn="just">
              <a:buNone/>
            </a:pPr>
            <a:r>
              <a:rPr lang="en-US" sz="2200" dirty="0"/>
              <a:t>with 1</a:t>
            </a:r>
            <a:r>
              <a:rPr lang="en-US" sz="2200" i="1" dirty="0"/>
              <a:t>, </a:t>
            </a:r>
            <a:r>
              <a:rPr lang="en-US" sz="2200" dirty="0"/>
              <a:t>2</a:t>
            </a:r>
            <a:r>
              <a:rPr lang="en-US" sz="2200" i="1" dirty="0"/>
              <a:t>, </a:t>
            </a:r>
            <a:r>
              <a:rPr lang="en-US" sz="2200" dirty="0"/>
              <a:t>3</a:t>
            </a:r>
            <a:r>
              <a:rPr lang="en-US" sz="2200" i="1" dirty="0"/>
              <a:t>, . . . , k</a:t>
            </a:r>
            <a:r>
              <a:rPr lang="en-US" sz="2200" dirty="0"/>
              <a:t>.</a:t>
            </a:r>
          </a:p>
          <a:p>
            <a:pPr marL="0" indent="0" algn="just">
              <a:buNone/>
            </a:pPr>
            <a:r>
              <a:rPr lang="en-US" sz="2200" dirty="0"/>
              <a:t>2. For each vertex </a:t>
            </a:r>
            <a:r>
              <a:rPr lang="en-US" sz="2200" i="1" dirty="0"/>
              <a:t>v </a:t>
            </a:r>
            <a:r>
              <a:rPr lang="en-US" sz="2200" dirty="0"/>
              <a:t>at level </a:t>
            </a:r>
            <a:r>
              <a:rPr lang="en-US" sz="2200" i="1" dirty="0"/>
              <a:t>n </a:t>
            </a:r>
            <a:r>
              <a:rPr lang="en-US" sz="2200" dirty="0"/>
              <a:t>with label </a:t>
            </a:r>
            <a:r>
              <a:rPr lang="en-US" sz="2200" i="1" dirty="0"/>
              <a:t>A</a:t>
            </a:r>
            <a:r>
              <a:rPr lang="en-US" sz="2200" dirty="0"/>
              <a:t>, label its </a:t>
            </a:r>
            <a:r>
              <a:rPr lang="en-US" sz="2200" i="1" dirty="0" err="1"/>
              <a:t>k</a:t>
            </a:r>
            <a:r>
              <a:rPr lang="en-US" sz="2200" i="1" baseline="-25000" dirty="0" err="1"/>
              <a:t>v</a:t>
            </a:r>
            <a:r>
              <a:rPr lang="en-US" sz="2200" i="1" dirty="0"/>
              <a:t> </a:t>
            </a:r>
            <a:r>
              <a:rPr lang="en-US" sz="2200" dirty="0"/>
              <a:t>children, as they are drawn from left to right, with </a:t>
            </a:r>
            <a:r>
              <a:rPr lang="en-US" sz="2200" i="1" dirty="0"/>
              <a:t>A.</a:t>
            </a:r>
            <a:r>
              <a:rPr lang="en-US" sz="2200" dirty="0"/>
              <a:t>1</a:t>
            </a:r>
            <a:r>
              <a:rPr lang="en-US" sz="2200" i="1" dirty="0"/>
              <a:t>,A.</a:t>
            </a:r>
            <a:r>
              <a:rPr lang="en-US" sz="2200" dirty="0"/>
              <a:t>2</a:t>
            </a:r>
            <a:r>
              <a:rPr lang="en-US" sz="2200" i="1" dirty="0"/>
              <a:t>, . . . , </a:t>
            </a:r>
            <a:r>
              <a:rPr lang="en-US" sz="2200" i="1" dirty="0" err="1"/>
              <a:t>A.k</a:t>
            </a:r>
            <a:r>
              <a:rPr lang="en-US" sz="2200" i="1" baseline="-25000" dirty="0" err="1"/>
              <a:t>v</a:t>
            </a:r>
            <a:r>
              <a:rPr lang="en-US" sz="2200" dirty="0"/>
              <a:t>.</a:t>
            </a:r>
            <a:endParaRPr lang="en-US" sz="2200" b="1" dirty="0"/>
          </a:p>
          <a:p>
            <a:pPr marL="457200" indent="-457200" algn="just">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fld id="{39C18FB0-36AF-432F-A54F-B767DB87F638}" type="slidenum">
              <a:rPr lang="en-US" smtClean="0"/>
              <a:t>31</a:t>
            </a:fld>
            <a:endParaRPr lang="en-US"/>
          </a:p>
        </p:txBody>
      </p:sp>
    </p:spTree>
    <p:extLst>
      <p:ext uri="{BB962C8B-B14F-4D97-AF65-F5344CB8AC3E}">
        <p14:creationId xmlns:p14="http://schemas.microsoft.com/office/powerpoint/2010/main" val="601927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206829"/>
            <a:ext cx="9601200" cy="1485900"/>
          </a:xfrm>
        </p:spPr>
        <p:txBody>
          <a:bodyPr/>
          <a:lstStyle/>
          <a:p>
            <a:r>
              <a:rPr lang="en-US" b="1" dirty="0"/>
              <a:t>Example 10</a:t>
            </a:r>
          </a:p>
        </p:txBody>
      </p:sp>
      <p:sp>
        <p:nvSpPr>
          <p:cNvPr id="3" name="Content Placeholder 2"/>
          <p:cNvSpPr>
            <a:spLocks noGrp="1"/>
          </p:cNvSpPr>
          <p:nvPr>
            <p:ph idx="1"/>
          </p:nvPr>
        </p:nvSpPr>
        <p:spPr>
          <a:xfrm>
            <a:off x="918029" y="1318679"/>
            <a:ext cx="9601200" cy="3581400"/>
          </a:xfrm>
        </p:spPr>
        <p:txBody>
          <a:bodyPr>
            <a:normAutofit/>
          </a:bodyPr>
          <a:lstStyle/>
          <a:p>
            <a:pPr algn="just"/>
            <a:r>
              <a:rPr lang="en-US" sz="2400" dirty="0"/>
              <a:t>Display the labeling of the universal address system next to the vertices in the ordered rooted tree shown in Figure.</a:t>
            </a:r>
          </a:p>
        </p:txBody>
      </p:sp>
      <p:sp>
        <p:nvSpPr>
          <p:cNvPr id="4" name="Slide Number Placeholder 3"/>
          <p:cNvSpPr>
            <a:spLocks noGrp="1"/>
          </p:cNvSpPr>
          <p:nvPr>
            <p:ph type="sldNum" sz="quarter" idx="12"/>
          </p:nvPr>
        </p:nvSpPr>
        <p:spPr/>
        <p:txBody>
          <a:bodyPr/>
          <a:lstStyle/>
          <a:p>
            <a:fld id="{39C18FB0-36AF-432F-A54F-B767DB87F638}" type="slidenum">
              <a:rPr lang="en-US" smtClean="0"/>
              <a:t>32</a:t>
            </a:fld>
            <a:endParaRPr lang="en-US"/>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1"/>
          <a:stretch/>
        </p:blipFill>
        <p:spPr bwMode="auto">
          <a:xfrm>
            <a:off x="3543300" y="2405515"/>
            <a:ext cx="5105400" cy="424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00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206829"/>
            <a:ext cx="9601200" cy="1485900"/>
          </a:xfrm>
        </p:spPr>
        <p:txBody>
          <a:bodyPr/>
          <a:lstStyle/>
          <a:p>
            <a:r>
              <a:rPr lang="en-US" b="1" dirty="0"/>
              <a:t>Example 10</a:t>
            </a:r>
          </a:p>
        </p:txBody>
      </p:sp>
      <p:sp>
        <p:nvSpPr>
          <p:cNvPr id="3" name="Content Placeholder 2"/>
          <p:cNvSpPr>
            <a:spLocks noGrp="1"/>
          </p:cNvSpPr>
          <p:nvPr>
            <p:ph idx="1"/>
          </p:nvPr>
        </p:nvSpPr>
        <p:spPr>
          <a:xfrm>
            <a:off x="892629" y="1186711"/>
            <a:ext cx="9601200" cy="3581400"/>
          </a:xfrm>
        </p:spPr>
        <p:txBody>
          <a:bodyPr>
            <a:normAutofit/>
          </a:bodyPr>
          <a:lstStyle/>
          <a:p>
            <a:pPr algn="just"/>
            <a:r>
              <a:rPr lang="en-US" sz="2400" dirty="0"/>
              <a:t>Display the labeling of the universal address system next to the vertices in the ordered rooted tree shown in Figure.</a:t>
            </a:r>
          </a:p>
        </p:txBody>
      </p:sp>
      <p:sp>
        <p:nvSpPr>
          <p:cNvPr id="4" name="Slide Number Placeholder 3"/>
          <p:cNvSpPr>
            <a:spLocks noGrp="1"/>
          </p:cNvSpPr>
          <p:nvPr>
            <p:ph type="sldNum" sz="quarter" idx="12"/>
          </p:nvPr>
        </p:nvSpPr>
        <p:spPr/>
        <p:txBody>
          <a:bodyPr/>
          <a:lstStyle/>
          <a:p>
            <a:fld id="{39C18FB0-36AF-432F-A54F-B767DB87F638}" type="slidenum">
              <a:rPr lang="en-US" smtClean="0"/>
              <a:t>33</a:t>
            </a:fld>
            <a:endParaRPr lang="en-US"/>
          </a:p>
        </p:txBody>
      </p:sp>
      <p:pic>
        <p:nvPicPr>
          <p:cNvPr id="717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43" t="8980" r="2326"/>
          <a:stretch/>
        </p:blipFill>
        <p:spPr bwMode="auto">
          <a:xfrm>
            <a:off x="5879626" y="1787508"/>
            <a:ext cx="5181600" cy="48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72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8" y="671285"/>
            <a:ext cx="11058579" cy="1485900"/>
          </a:xfrm>
        </p:spPr>
        <p:txBody>
          <a:bodyPr>
            <a:normAutofit fontScale="90000"/>
          </a:bodyPr>
          <a:lstStyle/>
          <a:p>
            <a:r>
              <a:rPr lang="en-US" b="1" dirty="0"/>
              <a:t>Tree Traversal Algorithms</a:t>
            </a:r>
          </a:p>
        </p:txBody>
      </p:sp>
      <p:sp>
        <p:nvSpPr>
          <p:cNvPr id="3" name="Content Placeholder 2"/>
          <p:cNvSpPr>
            <a:spLocks noGrp="1"/>
          </p:cNvSpPr>
          <p:nvPr>
            <p:ph idx="1"/>
          </p:nvPr>
        </p:nvSpPr>
        <p:spPr>
          <a:xfrm>
            <a:off x="1128876" y="1944579"/>
            <a:ext cx="9528630" cy="5014686"/>
          </a:xfrm>
        </p:spPr>
        <p:txBody>
          <a:bodyPr>
            <a:normAutofit/>
          </a:bodyPr>
          <a:lstStyle/>
          <a:p>
            <a:pPr algn="just"/>
            <a:r>
              <a:rPr lang="en-US" sz="2400" dirty="0"/>
              <a:t>Procedures for systematically visiting every vertex of an ordered rooted tree are called </a:t>
            </a:r>
            <a:r>
              <a:rPr lang="en-US" sz="2400" b="1" dirty="0"/>
              <a:t>traversal algorithms</a:t>
            </a:r>
            <a:r>
              <a:rPr lang="en-US" sz="2400" dirty="0"/>
              <a:t>. </a:t>
            </a:r>
          </a:p>
          <a:p>
            <a:pPr algn="just"/>
            <a:r>
              <a:rPr lang="en-US" sz="2400" dirty="0"/>
              <a:t>We will describe three of the most commonly used such algorithm:</a:t>
            </a:r>
          </a:p>
          <a:p>
            <a:pPr marL="457200" indent="-457200" algn="just">
              <a:buFont typeface="+mj-lt"/>
              <a:buAutoNum type="arabicPeriod"/>
            </a:pPr>
            <a:r>
              <a:rPr lang="en-US" sz="2400" b="1" dirty="0"/>
              <a:t>Preorder traversal</a:t>
            </a:r>
          </a:p>
          <a:p>
            <a:pPr marL="457200" indent="-457200" algn="just">
              <a:buFont typeface="+mj-lt"/>
              <a:buAutoNum type="arabicPeriod"/>
            </a:pPr>
            <a:r>
              <a:rPr lang="en-US" sz="2400" b="1" dirty="0" err="1"/>
              <a:t>Inorder</a:t>
            </a:r>
            <a:r>
              <a:rPr lang="en-US" sz="2400" b="1" dirty="0"/>
              <a:t> traversal</a:t>
            </a:r>
            <a:r>
              <a:rPr lang="en-US" sz="2400" dirty="0"/>
              <a:t> </a:t>
            </a:r>
          </a:p>
          <a:p>
            <a:pPr marL="457200" indent="-457200" algn="just">
              <a:buFont typeface="+mj-lt"/>
              <a:buAutoNum type="arabicPeriod"/>
            </a:pPr>
            <a:r>
              <a:rPr lang="en-US" sz="2400" b="1" dirty="0" err="1"/>
              <a:t>Postorder</a:t>
            </a:r>
            <a:r>
              <a:rPr lang="en-US" sz="2400" b="1" dirty="0"/>
              <a:t> traversal</a:t>
            </a:r>
            <a:endParaRPr lang="en-US" sz="2400" dirty="0"/>
          </a:p>
        </p:txBody>
      </p:sp>
      <p:sp>
        <p:nvSpPr>
          <p:cNvPr id="4" name="Slide Number Placeholder 3"/>
          <p:cNvSpPr>
            <a:spLocks noGrp="1"/>
          </p:cNvSpPr>
          <p:nvPr>
            <p:ph type="sldNum" sz="quarter" idx="12"/>
          </p:nvPr>
        </p:nvSpPr>
        <p:spPr/>
        <p:txBody>
          <a:bodyPr/>
          <a:lstStyle/>
          <a:p>
            <a:fld id="{39C18FB0-36AF-432F-A54F-B767DB87F638}" type="slidenum">
              <a:rPr lang="en-US" smtClean="0"/>
              <a:t>34</a:t>
            </a:fld>
            <a:endParaRPr lang="en-US"/>
          </a:p>
        </p:txBody>
      </p:sp>
    </p:spTree>
    <p:extLst>
      <p:ext uri="{BB962C8B-B14F-4D97-AF65-F5344CB8AC3E}">
        <p14:creationId xmlns:p14="http://schemas.microsoft.com/office/powerpoint/2010/main" val="2351435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35857"/>
            <a:ext cx="9601200" cy="1485900"/>
          </a:xfrm>
        </p:spPr>
        <p:txBody>
          <a:bodyPr/>
          <a:lstStyle/>
          <a:p>
            <a:pPr>
              <a:buClr>
                <a:schemeClr val="accent3"/>
              </a:buClr>
              <a:defRPr/>
            </a:pPr>
            <a:r>
              <a:rPr lang="en-US" b="1" dirty="0"/>
              <a:t>Preorder Traversal </a:t>
            </a:r>
          </a:p>
        </p:txBody>
      </p:sp>
      <p:sp>
        <p:nvSpPr>
          <p:cNvPr id="3" name="Content Placeholder 2"/>
          <p:cNvSpPr>
            <a:spLocks noGrp="1"/>
          </p:cNvSpPr>
          <p:nvPr>
            <p:ph idx="1"/>
          </p:nvPr>
        </p:nvSpPr>
        <p:spPr>
          <a:xfrm>
            <a:off x="1026431" y="1319784"/>
            <a:ext cx="10421257" cy="4953000"/>
          </a:xfrm>
        </p:spPr>
        <p:txBody>
          <a:bodyPr/>
          <a:lstStyle/>
          <a:p>
            <a:pPr algn="just"/>
            <a:r>
              <a:rPr lang="en-US" altLang="en-US" sz="2200" dirty="0">
                <a:solidFill>
                  <a:srgbClr val="000000"/>
                </a:solidFill>
                <a:latin typeface="+mj-lt"/>
              </a:rPr>
              <a:t>In this traversal method, the root node is visited first, then the left subtree and finally the right </a:t>
            </a:r>
            <a:r>
              <a:rPr lang="en-US" altLang="en-US" sz="2200" dirty="0" err="1">
                <a:solidFill>
                  <a:srgbClr val="000000"/>
                </a:solidFill>
                <a:latin typeface="+mj-lt"/>
              </a:rPr>
              <a:t>subtree</a:t>
            </a:r>
            <a:r>
              <a:rPr lang="en-US" altLang="en-US" sz="2200" dirty="0">
                <a:solidFill>
                  <a:srgbClr val="000000"/>
                </a:solidFill>
                <a:latin typeface="+mj-lt"/>
              </a:rPr>
              <a:t>.</a:t>
            </a:r>
          </a:p>
          <a:p>
            <a:pPr algn="just"/>
            <a:endParaRPr lang="en-US" altLang="en-US" sz="2200" dirty="0">
              <a:solidFill>
                <a:srgbClr val="000000"/>
              </a:solidFill>
              <a:latin typeface="+mj-lt"/>
            </a:endParaRPr>
          </a:p>
          <a:p>
            <a:pPr algn="just"/>
            <a:endParaRPr lang="en-US" altLang="en-US" sz="2200" dirty="0">
              <a:solidFill>
                <a:srgbClr val="000000"/>
              </a:solidFill>
              <a:latin typeface="+mj-lt"/>
            </a:endParaRPr>
          </a:p>
          <a:p>
            <a:pPr algn="just"/>
            <a:endParaRPr lang="en-US" altLang="en-US" sz="2200" dirty="0">
              <a:solidFill>
                <a:srgbClr val="000000"/>
              </a:solidFill>
              <a:latin typeface="+mj-lt"/>
            </a:endParaRPr>
          </a:p>
        </p:txBody>
      </p:sp>
      <p:sp>
        <p:nvSpPr>
          <p:cNvPr id="4" name="Slide Number Placeholder 3"/>
          <p:cNvSpPr>
            <a:spLocks noGrp="1"/>
          </p:cNvSpPr>
          <p:nvPr>
            <p:ph type="sldNum" sz="quarter" idx="12"/>
          </p:nvPr>
        </p:nvSpPr>
        <p:spPr/>
        <p:txBody>
          <a:bodyPr/>
          <a:lstStyle/>
          <a:p>
            <a:fld id="{39C18FB0-36AF-432F-A54F-B767DB87F638}" type="slidenum">
              <a:rPr lang="en-US" smtClean="0"/>
              <a:t>35</a:t>
            </a:fld>
            <a:endParaRPr lang="en-US" dirty="0"/>
          </a:p>
        </p:txBody>
      </p:sp>
      <p:pic>
        <p:nvPicPr>
          <p:cNvPr id="819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31579" y="2102081"/>
            <a:ext cx="10277340" cy="140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7153"/>
          <a:stretch/>
        </p:blipFill>
        <p:spPr bwMode="auto">
          <a:xfrm>
            <a:off x="4551281" y="3509286"/>
            <a:ext cx="4618015" cy="301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831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35857"/>
            <a:ext cx="9601200" cy="1485900"/>
          </a:xfrm>
        </p:spPr>
        <p:txBody>
          <a:bodyPr/>
          <a:lstStyle/>
          <a:p>
            <a:pPr>
              <a:buClr>
                <a:schemeClr val="accent3"/>
              </a:buClr>
              <a:defRPr/>
            </a:pPr>
            <a:r>
              <a:rPr lang="en-US" b="1" dirty="0"/>
              <a:t>Preorder Traversal</a:t>
            </a:r>
          </a:p>
        </p:txBody>
      </p:sp>
      <p:sp>
        <p:nvSpPr>
          <p:cNvPr id="3" name="Content Placeholder 2"/>
          <p:cNvSpPr>
            <a:spLocks noGrp="1"/>
          </p:cNvSpPr>
          <p:nvPr>
            <p:ph idx="1"/>
          </p:nvPr>
        </p:nvSpPr>
        <p:spPr>
          <a:xfrm>
            <a:off x="889871" y="1502346"/>
            <a:ext cx="10421257" cy="4953000"/>
          </a:xfrm>
        </p:spPr>
        <p:txBody>
          <a:bodyPr/>
          <a:lstStyle/>
          <a:p>
            <a:pPr algn="just"/>
            <a:r>
              <a:rPr lang="en-US" altLang="en-US" sz="2200" dirty="0">
                <a:solidFill>
                  <a:srgbClr val="000000"/>
                </a:solidFill>
                <a:latin typeface="+mj-lt"/>
              </a:rPr>
              <a:t>We start from </a:t>
            </a:r>
            <a:r>
              <a:rPr lang="en-US" altLang="en-US" sz="2200" b="1" dirty="0">
                <a:solidFill>
                  <a:srgbClr val="000000"/>
                </a:solidFill>
                <a:latin typeface="+mj-lt"/>
              </a:rPr>
              <a:t>A</a:t>
            </a:r>
            <a:r>
              <a:rPr lang="en-US" altLang="en-US" sz="2200" dirty="0">
                <a:solidFill>
                  <a:srgbClr val="000000"/>
                </a:solidFill>
                <a:latin typeface="+mj-lt"/>
              </a:rPr>
              <a:t>, and following pre-order traversal, we first visit </a:t>
            </a:r>
            <a:r>
              <a:rPr lang="en-US" altLang="en-US" sz="2200" b="1" dirty="0">
                <a:solidFill>
                  <a:srgbClr val="000000"/>
                </a:solidFill>
                <a:latin typeface="+mj-lt"/>
              </a:rPr>
              <a:t>A</a:t>
            </a:r>
            <a:r>
              <a:rPr lang="en-US" altLang="en-US" sz="2200" dirty="0">
                <a:solidFill>
                  <a:srgbClr val="000000"/>
                </a:solidFill>
                <a:latin typeface="+mj-lt"/>
              </a:rPr>
              <a:t> itself and then move to its left subtree </a:t>
            </a:r>
            <a:r>
              <a:rPr lang="en-US" altLang="en-US" sz="2200" b="1" dirty="0">
                <a:solidFill>
                  <a:srgbClr val="000000"/>
                </a:solidFill>
                <a:latin typeface="+mj-lt"/>
              </a:rPr>
              <a:t>B</a:t>
            </a:r>
            <a:r>
              <a:rPr lang="en-US" altLang="en-US" sz="2200" dirty="0">
                <a:solidFill>
                  <a:srgbClr val="000000"/>
                </a:solidFill>
                <a:latin typeface="+mj-lt"/>
              </a:rPr>
              <a:t>. </a:t>
            </a:r>
            <a:r>
              <a:rPr lang="en-US" altLang="en-US" sz="2200" b="1" dirty="0">
                <a:solidFill>
                  <a:srgbClr val="000000"/>
                </a:solidFill>
                <a:latin typeface="+mj-lt"/>
              </a:rPr>
              <a:t>B</a:t>
            </a:r>
            <a:r>
              <a:rPr lang="en-US" altLang="en-US" sz="2200" dirty="0">
                <a:solidFill>
                  <a:srgbClr val="000000"/>
                </a:solidFill>
                <a:latin typeface="+mj-lt"/>
              </a:rPr>
              <a:t> is also traversed pre-order. The process goes on until all the nodes are visited. The output of pre-order traversal of this tree will be </a:t>
            </a:r>
            <a:endParaRPr lang="en-US" altLang="en-US" sz="2200" dirty="0">
              <a:latin typeface="+mj-lt"/>
            </a:endParaRPr>
          </a:p>
          <a:p>
            <a:pPr algn="just"/>
            <a:r>
              <a:rPr lang="en-US" altLang="en-US" sz="2200" b="1" i="1" dirty="0">
                <a:solidFill>
                  <a:srgbClr val="000000"/>
                </a:solidFill>
                <a:latin typeface="+mj-lt"/>
              </a:rPr>
              <a:t>A → B → D → E → C → F → G</a:t>
            </a:r>
            <a:endParaRPr lang="en-US" altLang="en-US" sz="2200" dirty="0">
              <a:latin typeface="+mj-lt"/>
            </a:endParaRPr>
          </a:p>
          <a:p>
            <a:pPr algn="just"/>
            <a:endParaRPr lang="en-US" dirty="0"/>
          </a:p>
        </p:txBody>
      </p:sp>
      <p:pic>
        <p:nvPicPr>
          <p:cNvPr id="28674" name="Picture 2" descr="Pre Order Traversal"/>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579291" y="2594307"/>
            <a:ext cx="4987109" cy="40436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9C18FB0-36AF-432F-A54F-B767DB87F638}" type="slidenum">
              <a:rPr lang="en-US" smtClean="0"/>
              <a:t>36</a:t>
            </a:fld>
            <a:endParaRPr lang="en-US" dirty="0"/>
          </a:p>
        </p:txBody>
      </p:sp>
    </p:spTree>
    <p:extLst>
      <p:ext uri="{BB962C8B-B14F-4D97-AF65-F5344CB8AC3E}">
        <p14:creationId xmlns:p14="http://schemas.microsoft.com/office/powerpoint/2010/main" val="1271467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250371"/>
            <a:ext cx="9601200" cy="1485900"/>
          </a:xfrm>
        </p:spPr>
        <p:txBody>
          <a:bodyPr/>
          <a:lstStyle/>
          <a:p>
            <a:r>
              <a:rPr lang="en-US" b="1" dirty="0"/>
              <a:t>Example 11</a:t>
            </a:r>
          </a:p>
        </p:txBody>
      </p:sp>
      <p:sp>
        <p:nvSpPr>
          <p:cNvPr id="3" name="Content Placeholder 2"/>
          <p:cNvSpPr>
            <a:spLocks noGrp="1"/>
          </p:cNvSpPr>
          <p:nvPr>
            <p:ph idx="1"/>
          </p:nvPr>
        </p:nvSpPr>
        <p:spPr>
          <a:xfrm>
            <a:off x="892629" y="1436914"/>
            <a:ext cx="10544629" cy="5421086"/>
          </a:xfrm>
        </p:spPr>
        <p:txBody>
          <a:bodyPr>
            <a:normAutofit/>
          </a:bodyPr>
          <a:lstStyle/>
          <a:p>
            <a:r>
              <a:rPr lang="en-US" sz="2200" dirty="0"/>
              <a:t>In which order does a preorder traversal visit the vertices in the ordered rooted tree T shown in Figure?</a:t>
            </a:r>
          </a:p>
          <a:p>
            <a:r>
              <a:rPr lang="en-US" sz="2400" b="1" dirty="0"/>
              <a:t>Solution:</a:t>
            </a:r>
          </a:p>
          <a:p>
            <a:pPr marL="0" indent="0">
              <a:buNone/>
            </a:pPr>
            <a:r>
              <a:rPr lang="en-US" sz="2200" b="1" dirty="0"/>
              <a:t>Preorder traversal:</a:t>
            </a:r>
            <a:r>
              <a:rPr lang="en-US" sz="2200" dirty="0"/>
              <a:t> Visit root, </a:t>
            </a:r>
          </a:p>
          <a:p>
            <a:pPr marL="0" indent="0">
              <a:buNone/>
            </a:pPr>
            <a:r>
              <a:rPr lang="en-US" sz="2200" dirty="0"/>
              <a:t>visit </a:t>
            </a:r>
            <a:r>
              <a:rPr lang="en-US" sz="2200" dirty="0" err="1"/>
              <a:t>subtrees</a:t>
            </a:r>
            <a:r>
              <a:rPr lang="en-US" sz="2200" dirty="0"/>
              <a:t> left to right.</a:t>
            </a:r>
          </a:p>
          <a:p>
            <a:endParaRPr lang="en-US" sz="2200" dirty="0"/>
          </a:p>
          <a:p>
            <a:endParaRPr lang="en-US" sz="2200" dirty="0"/>
          </a:p>
        </p:txBody>
      </p:sp>
      <p:sp>
        <p:nvSpPr>
          <p:cNvPr id="4" name="Slide Number Placeholder 3"/>
          <p:cNvSpPr>
            <a:spLocks noGrp="1"/>
          </p:cNvSpPr>
          <p:nvPr>
            <p:ph type="sldNum" sz="quarter" idx="12"/>
          </p:nvPr>
        </p:nvSpPr>
        <p:spPr/>
        <p:txBody>
          <a:bodyPr/>
          <a:lstStyle/>
          <a:p>
            <a:fld id="{39C18FB0-36AF-432F-A54F-B767DB87F638}" type="slidenum">
              <a:rPr lang="en-US" smtClean="0"/>
              <a:t>37</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11" t="3188" r="6311"/>
          <a:stretch/>
        </p:blipFill>
        <p:spPr bwMode="auto">
          <a:xfrm>
            <a:off x="6096000" y="1895498"/>
            <a:ext cx="3918858" cy="4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254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38</a:t>
            </a:fld>
            <a:endParaRPr lang="en-US"/>
          </a:p>
        </p:txBody>
      </p:sp>
      <p:pic>
        <p:nvPicPr>
          <p:cNvPr id="512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572"/>
          <a:stretch/>
        </p:blipFill>
        <p:spPr bwMode="auto">
          <a:xfrm>
            <a:off x="1558015" y="1736271"/>
            <a:ext cx="3191488" cy="401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096000" y="2186214"/>
            <a:ext cx="4624110" cy="356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892629" y="250371"/>
            <a:ext cx="9601200" cy="1485900"/>
          </a:xfrm>
        </p:spPr>
        <p:txBody>
          <a:bodyPr/>
          <a:lstStyle/>
          <a:p>
            <a:r>
              <a:rPr lang="en-US" b="1" dirty="0"/>
              <a:t>Example 11</a:t>
            </a:r>
          </a:p>
        </p:txBody>
      </p:sp>
    </p:spTree>
    <p:extLst>
      <p:ext uri="{BB962C8B-B14F-4D97-AF65-F5344CB8AC3E}">
        <p14:creationId xmlns:p14="http://schemas.microsoft.com/office/powerpoint/2010/main" val="4175023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39</a:t>
            </a:fld>
            <a:endParaRPr lang="en-US"/>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77446" y="1283192"/>
            <a:ext cx="5405072" cy="260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586514" y="3429000"/>
            <a:ext cx="6502400" cy="184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892629" y="250371"/>
            <a:ext cx="9601200" cy="1485900"/>
          </a:xfrm>
        </p:spPr>
        <p:txBody>
          <a:bodyPr/>
          <a:lstStyle/>
          <a:p>
            <a:r>
              <a:rPr lang="en-US" b="1" dirty="0"/>
              <a:t>Example 11 </a:t>
            </a:r>
          </a:p>
        </p:txBody>
      </p:sp>
      <p:pic>
        <p:nvPicPr>
          <p:cNvPr id="8" name="Picture 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77446" y="5005001"/>
            <a:ext cx="9473747" cy="135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12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4937324"/>
            <a:ext cx="11103429" cy="1861515"/>
          </a:xfrm>
        </p:spPr>
        <p:txBody>
          <a:bodyPr>
            <a:noAutofit/>
          </a:bodyPr>
          <a:lstStyle/>
          <a:p>
            <a:r>
              <a:rPr lang="en-US" sz="2400" i="1" dirty="0"/>
              <a:t>G</a:t>
            </a:r>
            <a:r>
              <a:rPr lang="en-US" sz="2400" dirty="0"/>
              <a:t>1 and </a:t>
            </a:r>
            <a:r>
              <a:rPr lang="en-US" sz="2400" i="1" dirty="0"/>
              <a:t>G</a:t>
            </a:r>
            <a:r>
              <a:rPr lang="en-US" sz="2400" dirty="0"/>
              <a:t>2 are trees, because both are connected graphs with no simple circuits.</a:t>
            </a:r>
          </a:p>
          <a:p>
            <a:r>
              <a:rPr lang="en-US" sz="2400" i="1" dirty="0"/>
              <a:t>G</a:t>
            </a:r>
            <a:r>
              <a:rPr lang="en-US" sz="2400" dirty="0"/>
              <a:t>3 is not a tree because </a:t>
            </a:r>
            <a:r>
              <a:rPr lang="en-US" sz="2400" i="1" dirty="0"/>
              <a:t>e</a:t>
            </a:r>
            <a:r>
              <a:rPr lang="en-US" sz="2400" dirty="0"/>
              <a:t>, </a:t>
            </a:r>
            <a:r>
              <a:rPr lang="en-US" sz="2400" i="1" dirty="0"/>
              <a:t>b</a:t>
            </a:r>
            <a:r>
              <a:rPr lang="en-US" sz="2400" dirty="0"/>
              <a:t>, </a:t>
            </a:r>
            <a:r>
              <a:rPr lang="en-US" sz="2400" i="1" dirty="0"/>
              <a:t>a</a:t>
            </a:r>
            <a:r>
              <a:rPr lang="en-US" sz="2400" dirty="0"/>
              <a:t>, </a:t>
            </a:r>
            <a:r>
              <a:rPr lang="en-US" sz="2400" i="1" dirty="0"/>
              <a:t>d</a:t>
            </a:r>
            <a:r>
              <a:rPr lang="en-US" sz="2400" dirty="0"/>
              <a:t>, </a:t>
            </a:r>
            <a:r>
              <a:rPr lang="en-US" sz="2400" i="1" dirty="0"/>
              <a:t>e </a:t>
            </a:r>
            <a:r>
              <a:rPr lang="en-US" sz="2400" dirty="0"/>
              <a:t>is a simple circuit in this graph. </a:t>
            </a:r>
          </a:p>
          <a:p>
            <a:r>
              <a:rPr lang="en-US" sz="2400" i="1" dirty="0"/>
              <a:t>G</a:t>
            </a:r>
            <a:r>
              <a:rPr lang="en-US" sz="2400" dirty="0"/>
              <a:t>4 is not a tree because it is not connected.</a:t>
            </a: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5183" t="20052" r="22401" b="37500"/>
          <a:stretch/>
        </p:blipFill>
        <p:spPr bwMode="auto">
          <a:xfrm>
            <a:off x="2087422" y="1920676"/>
            <a:ext cx="6790698" cy="309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2171" y="1272689"/>
            <a:ext cx="4949371" cy="461665"/>
          </a:xfrm>
          <a:prstGeom prst="rect">
            <a:avLst/>
          </a:prstGeom>
        </p:spPr>
        <p:txBody>
          <a:bodyPr wrap="square">
            <a:spAutoFit/>
          </a:bodyPr>
          <a:lstStyle/>
          <a:p>
            <a:r>
              <a:rPr lang="en-US" sz="2400" dirty="0"/>
              <a:t>Which of the graphs are trees?</a:t>
            </a:r>
          </a:p>
        </p:txBody>
      </p:sp>
      <p:sp>
        <p:nvSpPr>
          <p:cNvPr id="5" name="Title 1"/>
          <p:cNvSpPr>
            <a:spLocks noGrp="1"/>
          </p:cNvSpPr>
          <p:nvPr>
            <p:ph type="title"/>
          </p:nvPr>
        </p:nvSpPr>
        <p:spPr>
          <a:xfrm>
            <a:off x="682171" y="246478"/>
            <a:ext cx="9601200" cy="1485900"/>
          </a:xfrm>
        </p:spPr>
        <p:txBody>
          <a:bodyPr/>
          <a:lstStyle/>
          <a:p>
            <a:r>
              <a:rPr lang="en-US" b="1" dirty="0"/>
              <a:t>Example 1</a:t>
            </a:r>
          </a:p>
        </p:txBody>
      </p:sp>
      <p:sp>
        <p:nvSpPr>
          <p:cNvPr id="4" name="Slide Number Placeholder 3"/>
          <p:cNvSpPr>
            <a:spLocks noGrp="1"/>
          </p:cNvSpPr>
          <p:nvPr>
            <p:ph type="sldNum" sz="quarter" idx="12"/>
          </p:nvPr>
        </p:nvSpPr>
        <p:spPr/>
        <p:txBody>
          <a:bodyPr/>
          <a:lstStyle/>
          <a:p>
            <a:fld id="{39C18FB0-36AF-432F-A54F-B767DB87F638}" type="slidenum">
              <a:rPr lang="en-US" smtClean="0"/>
              <a:t>4</a:t>
            </a:fld>
            <a:endParaRPr lang="en-US"/>
          </a:p>
        </p:txBody>
      </p:sp>
    </p:spTree>
    <p:extLst>
      <p:ext uri="{BB962C8B-B14F-4D97-AF65-F5344CB8AC3E}">
        <p14:creationId xmlns:p14="http://schemas.microsoft.com/office/powerpoint/2010/main" val="382293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743" y="381000"/>
            <a:ext cx="9601200" cy="1485900"/>
          </a:xfrm>
        </p:spPr>
        <p:txBody>
          <a:bodyPr/>
          <a:lstStyle/>
          <a:p>
            <a:pPr>
              <a:buClr>
                <a:schemeClr val="accent3"/>
              </a:buClr>
              <a:defRPr/>
            </a:pPr>
            <a:r>
              <a:rPr lang="en-US" b="1" dirty="0" err="1"/>
              <a:t>Inorder</a:t>
            </a:r>
            <a:r>
              <a:rPr lang="en-US" b="1" dirty="0"/>
              <a:t> Traversal</a:t>
            </a:r>
          </a:p>
        </p:txBody>
      </p:sp>
      <p:sp>
        <p:nvSpPr>
          <p:cNvPr id="3" name="Content Placeholder 2"/>
          <p:cNvSpPr>
            <a:spLocks noGrp="1"/>
          </p:cNvSpPr>
          <p:nvPr>
            <p:ph idx="1"/>
          </p:nvPr>
        </p:nvSpPr>
        <p:spPr>
          <a:xfrm>
            <a:off x="1008743" y="1603158"/>
            <a:ext cx="10617200" cy="3581400"/>
          </a:xfrm>
        </p:spPr>
        <p:txBody>
          <a:bodyPr>
            <a:normAutofit/>
          </a:bodyPr>
          <a:lstStyle/>
          <a:p>
            <a:r>
              <a:rPr lang="en-US" altLang="en-US" sz="2400" dirty="0">
                <a:solidFill>
                  <a:srgbClr val="000000"/>
                </a:solidFill>
              </a:rPr>
              <a:t>If a binary tree is traversed </a:t>
            </a:r>
            <a:r>
              <a:rPr lang="en-US" altLang="en-US" sz="2400" b="1" dirty="0">
                <a:solidFill>
                  <a:srgbClr val="000000"/>
                </a:solidFill>
              </a:rPr>
              <a:t>in-order</a:t>
            </a:r>
            <a:r>
              <a:rPr lang="en-US" altLang="en-US" sz="2400" dirty="0">
                <a:solidFill>
                  <a:srgbClr val="000000"/>
                </a:solidFill>
              </a:rPr>
              <a:t>, the output will produce sorted key values in an ascending order.</a:t>
            </a:r>
          </a:p>
          <a:p>
            <a:endParaRPr lang="en-US" altLang="en-US" dirty="0">
              <a:solidFill>
                <a:srgbClr val="000000"/>
              </a:solidFill>
              <a:latin typeface="Verdana" panose="020B0604030504040204" pitchFamily="34" charset="0"/>
            </a:endParaRPr>
          </a:p>
          <a:p>
            <a:endParaRPr lang="en-US" altLang="en-US" dirty="0">
              <a:solidFill>
                <a:srgbClr val="000000"/>
              </a:solidFill>
              <a:latin typeface="Verdana" panose="020B0604030504040204" pitchFamily="34" charset="0"/>
            </a:endParaRPr>
          </a:p>
          <a:p>
            <a:endParaRPr lang="en-US" dirty="0"/>
          </a:p>
        </p:txBody>
      </p:sp>
      <p:sp>
        <p:nvSpPr>
          <p:cNvPr id="4" name="Slide Number Placeholder 3"/>
          <p:cNvSpPr>
            <a:spLocks noGrp="1"/>
          </p:cNvSpPr>
          <p:nvPr>
            <p:ph type="sldNum" sz="quarter" idx="12"/>
          </p:nvPr>
        </p:nvSpPr>
        <p:spPr/>
        <p:txBody>
          <a:bodyPr/>
          <a:lstStyle/>
          <a:p>
            <a:fld id="{39C18FB0-36AF-432F-A54F-B767DB87F638}" type="slidenum">
              <a:rPr lang="en-US" smtClean="0"/>
              <a:t>40</a:t>
            </a:fld>
            <a:endParaRPr lang="en-US"/>
          </a:p>
        </p:txBody>
      </p:sp>
      <p:pic>
        <p:nvPicPr>
          <p:cNvPr id="1126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152072" y="2510754"/>
            <a:ext cx="10488386" cy="139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8088"/>
          <a:stretch/>
        </p:blipFill>
        <p:spPr bwMode="auto">
          <a:xfrm>
            <a:off x="4132602" y="4153313"/>
            <a:ext cx="4369481" cy="248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648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743" y="381000"/>
            <a:ext cx="9601200" cy="1485900"/>
          </a:xfrm>
        </p:spPr>
        <p:txBody>
          <a:bodyPr/>
          <a:lstStyle/>
          <a:p>
            <a:pPr>
              <a:buClr>
                <a:schemeClr val="accent3"/>
              </a:buClr>
              <a:defRPr/>
            </a:pPr>
            <a:r>
              <a:rPr lang="en-US" b="1" dirty="0" err="1"/>
              <a:t>Inorder</a:t>
            </a:r>
            <a:r>
              <a:rPr lang="en-US" b="1" dirty="0"/>
              <a:t> Traversal</a:t>
            </a:r>
          </a:p>
        </p:txBody>
      </p:sp>
      <p:sp>
        <p:nvSpPr>
          <p:cNvPr id="3" name="Content Placeholder 2"/>
          <p:cNvSpPr>
            <a:spLocks noGrp="1"/>
          </p:cNvSpPr>
          <p:nvPr>
            <p:ph idx="1"/>
          </p:nvPr>
        </p:nvSpPr>
        <p:spPr>
          <a:xfrm>
            <a:off x="1008743" y="1757903"/>
            <a:ext cx="9601200" cy="3581400"/>
          </a:xfrm>
        </p:spPr>
        <p:txBody>
          <a:bodyPr>
            <a:normAutofit/>
          </a:bodyPr>
          <a:lstStyle/>
          <a:p>
            <a:pPr algn="just"/>
            <a:r>
              <a:rPr lang="en-US" altLang="en-US" sz="2400" dirty="0">
                <a:solidFill>
                  <a:srgbClr val="000000"/>
                </a:solidFill>
              </a:rPr>
              <a:t>We start from </a:t>
            </a:r>
            <a:r>
              <a:rPr lang="en-US" altLang="en-US" sz="2400" b="1" dirty="0">
                <a:solidFill>
                  <a:srgbClr val="000000"/>
                </a:solidFill>
              </a:rPr>
              <a:t>A</a:t>
            </a:r>
            <a:r>
              <a:rPr lang="en-US" altLang="en-US" sz="2400" dirty="0">
                <a:solidFill>
                  <a:srgbClr val="000000"/>
                </a:solidFill>
              </a:rPr>
              <a:t>, and following in-order traversal, we move to its left subtree </a:t>
            </a:r>
            <a:r>
              <a:rPr lang="en-US" altLang="en-US" sz="2400" b="1" dirty="0">
                <a:solidFill>
                  <a:srgbClr val="000000"/>
                </a:solidFill>
              </a:rPr>
              <a:t>B</a:t>
            </a:r>
            <a:r>
              <a:rPr lang="en-US" altLang="en-US" sz="2400" dirty="0">
                <a:solidFill>
                  <a:srgbClr val="000000"/>
                </a:solidFill>
              </a:rPr>
              <a:t>. </a:t>
            </a:r>
            <a:r>
              <a:rPr lang="en-US" altLang="en-US" sz="2400" b="1" dirty="0">
                <a:solidFill>
                  <a:srgbClr val="000000"/>
                </a:solidFill>
              </a:rPr>
              <a:t>B</a:t>
            </a:r>
            <a:r>
              <a:rPr lang="en-US" altLang="en-US" sz="2400" dirty="0">
                <a:solidFill>
                  <a:srgbClr val="000000"/>
                </a:solidFill>
              </a:rPr>
              <a:t> is also traversed in-order. The process goes on until all the nodes are visited. The output of </a:t>
            </a:r>
            <a:r>
              <a:rPr lang="en-US" altLang="en-US" sz="2400" dirty="0" err="1">
                <a:solidFill>
                  <a:srgbClr val="000000"/>
                </a:solidFill>
              </a:rPr>
              <a:t>inorder</a:t>
            </a:r>
            <a:r>
              <a:rPr lang="en-US" altLang="en-US" sz="2400" dirty="0">
                <a:solidFill>
                  <a:srgbClr val="000000"/>
                </a:solidFill>
              </a:rPr>
              <a:t> traversal of this tree will be</a:t>
            </a:r>
            <a:endParaRPr lang="en-US" altLang="en-US" sz="2400" dirty="0"/>
          </a:p>
          <a:p>
            <a:pPr algn="just"/>
            <a:r>
              <a:rPr lang="en-US" altLang="en-US" sz="2400" b="1" dirty="0">
                <a:solidFill>
                  <a:srgbClr val="000000"/>
                </a:solidFill>
              </a:rPr>
              <a:t>D → B → E → A → F → C → G</a:t>
            </a:r>
            <a:endParaRPr lang="en-US" altLang="en-US" sz="2400" dirty="0"/>
          </a:p>
          <a:p>
            <a:pPr algn="just"/>
            <a:endParaRPr lang="en-US" sz="2400" dirty="0"/>
          </a:p>
        </p:txBody>
      </p:sp>
      <p:pic>
        <p:nvPicPr>
          <p:cNvPr id="3076" name="Picture 4" descr="In Order Traversal"/>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096000" y="2967064"/>
            <a:ext cx="4077055" cy="33057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9C18FB0-36AF-432F-A54F-B767DB87F638}" type="slidenum">
              <a:rPr lang="en-US" smtClean="0"/>
              <a:t>41</a:t>
            </a:fld>
            <a:endParaRPr lang="en-US"/>
          </a:p>
        </p:txBody>
      </p:sp>
    </p:spTree>
    <p:extLst>
      <p:ext uri="{BB962C8B-B14F-4D97-AF65-F5344CB8AC3E}">
        <p14:creationId xmlns:p14="http://schemas.microsoft.com/office/powerpoint/2010/main" val="2726777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250371"/>
            <a:ext cx="9601200" cy="1485900"/>
          </a:xfrm>
        </p:spPr>
        <p:txBody>
          <a:bodyPr/>
          <a:lstStyle/>
          <a:p>
            <a:r>
              <a:rPr lang="en-US" b="1" dirty="0"/>
              <a:t>Example 12</a:t>
            </a:r>
          </a:p>
        </p:txBody>
      </p:sp>
      <p:sp>
        <p:nvSpPr>
          <p:cNvPr id="3" name="Content Placeholder 2"/>
          <p:cNvSpPr>
            <a:spLocks noGrp="1"/>
          </p:cNvSpPr>
          <p:nvPr>
            <p:ph idx="1"/>
          </p:nvPr>
        </p:nvSpPr>
        <p:spPr>
          <a:xfrm>
            <a:off x="1086539" y="1436914"/>
            <a:ext cx="10544629" cy="5421086"/>
          </a:xfrm>
        </p:spPr>
        <p:txBody>
          <a:bodyPr>
            <a:normAutofit/>
          </a:bodyPr>
          <a:lstStyle/>
          <a:p>
            <a:r>
              <a:rPr lang="en-US" sz="2200" dirty="0"/>
              <a:t>In which order does a </a:t>
            </a:r>
            <a:r>
              <a:rPr lang="en-US" sz="2200" dirty="0" err="1"/>
              <a:t>inorder</a:t>
            </a:r>
            <a:r>
              <a:rPr lang="en-US" sz="2200" dirty="0"/>
              <a:t> traversal visit the vertices in the ordered rooted tree T shown in Figure?</a:t>
            </a:r>
          </a:p>
        </p:txBody>
      </p:sp>
      <p:sp>
        <p:nvSpPr>
          <p:cNvPr id="4" name="Slide Number Placeholder 3"/>
          <p:cNvSpPr>
            <a:spLocks noGrp="1"/>
          </p:cNvSpPr>
          <p:nvPr>
            <p:ph type="sldNum" sz="quarter" idx="12"/>
          </p:nvPr>
        </p:nvSpPr>
        <p:spPr/>
        <p:txBody>
          <a:bodyPr/>
          <a:lstStyle/>
          <a:p>
            <a:fld id="{39C18FB0-36AF-432F-A54F-B767DB87F638}" type="slidenum">
              <a:rPr lang="en-US" smtClean="0"/>
              <a:t>42</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11" t="3188" r="6311"/>
          <a:stretch/>
        </p:blipFill>
        <p:spPr bwMode="auto">
          <a:xfrm>
            <a:off x="7186603" y="1976052"/>
            <a:ext cx="3918858" cy="4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30670" y="2375027"/>
            <a:ext cx="5392056" cy="1569660"/>
          </a:xfrm>
          <a:prstGeom prst="rect">
            <a:avLst/>
          </a:prstGeom>
        </p:spPr>
        <p:txBody>
          <a:bodyPr wrap="square">
            <a:spAutoFit/>
          </a:bodyPr>
          <a:lstStyle/>
          <a:p>
            <a:pPr algn="just"/>
            <a:r>
              <a:rPr lang="en-US" sz="2400" b="1" dirty="0"/>
              <a:t>Solution:</a:t>
            </a:r>
          </a:p>
          <a:p>
            <a:pPr algn="just"/>
            <a:endParaRPr lang="en-US" sz="2400" b="1" dirty="0"/>
          </a:p>
          <a:p>
            <a:r>
              <a:rPr lang="en-US" sz="2400" b="1" dirty="0" err="1"/>
              <a:t>Inorder</a:t>
            </a:r>
            <a:r>
              <a:rPr lang="en-US" sz="2400" b="1" dirty="0"/>
              <a:t> traversal: </a:t>
            </a:r>
            <a:r>
              <a:rPr lang="en-US" sz="2400" dirty="0"/>
              <a:t>Visit leftmost </a:t>
            </a:r>
            <a:r>
              <a:rPr lang="en-US" sz="2400" dirty="0" err="1"/>
              <a:t>subtree</a:t>
            </a:r>
            <a:r>
              <a:rPr lang="en-US" sz="2400" dirty="0"/>
              <a:t>, visit root, visit other </a:t>
            </a:r>
            <a:r>
              <a:rPr lang="en-US" sz="2400" dirty="0" err="1"/>
              <a:t>subtrees</a:t>
            </a:r>
            <a:r>
              <a:rPr lang="en-US" sz="2400" dirty="0"/>
              <a:t> left to right</a:t>
            </a:r>
            <a:endParaRPr lang="en-US" sz="2400" b="1" dirty="0"/>
          </a:p>
        </p:txBody>
      </p:sp>
    </p:spTree>
    <p:extLst>
      <p:ext uri="{BB962C8B-B14F-4D97-AF65-F5344CB8AC3E}">
        <p14:creationId xmlns:p14="http://schemas.microsoft.com/office/powerpoint/2010/main" val="310646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43</a:t>
            </a:fld>
            <a:endParaRPr lang="en-US"/>
          </a:p>
        </p:txBody>
      </p:sp>
      <p:sp>
        <p:nvSpPr>
          <p:cNvPr id="5" name="Title 1"/>
          <p:cNvSpPr txBox="1">
            <a:spLocks/>
          </p:cNvSpPr>
          <p:nvPr/>
        </p:nvSpPr>
        <p:spPr>
          <a:xfrm>
            <a:off x="892629" y="250371"/>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Example 12</a:t>
            </a:r>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49828" y="993321"/>
            <a:ext cx="3084286"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48980" y="1238533"/>
            <a:ext cx="5168497" cy="396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806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44</a:t>
            </a:fld>
            <a:endParaRPr lang="en-US"/>
          </a:p>
        </p:txBody>
      </p:sp>
      <p:sp>
        <p:nvSpPr>
          <p:cNvPr id="5" name="Title 1"/>
          <p:cNvSpPr txBox="1">
            <a:spLocks/>
          </p:cNvSpPr>
          <p:nvPr/>
        </p:nvSpPr>
        <p:spPr>
          <a:xfrm>
            <a:off x="892629" y="250371"/>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Example 12</a:t>
            </a: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08425" y="885038"/>
            <a:ext cx="5400487" cy="275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93228" y="2392021"/>
            <a:ext cx="6266543" cy="176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92629" y="4331150"/>
            <a:ext cx="9064171" cy="132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778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3600" y="413265"/>
            <a:ext cx="9601200" cy="1485900"/>
          </a:xfrm>
        </p:spPr>
        <p:txBody>
          <a:bodyPr/>
          <a:lstStyle/>
          <a:p>
            <a:r>
              <a:rPr lang="en-US" b="1" dirty="0" err="1"/>
              <a:t>Postorder</a:t>
            </a:r>
            <a:r>
              <a:rPr lang="en-US" b="1" dirty="0"/>
              <a:t> Traversal</a:t>
            </a:r>
          </a:p>
        </p:txBody>
      </p:sp>
      <p:sp>
        <p:nvSpPr>
          <p:cNvPr id="3" name="Content Placeholder 2"/>
          <p:cNvSpPr>
            <a:spLocks noGrp="1"/>
          </p:cNvSpPr>
          <p:nvPr>
            <p:ph idx="1"/>
          </p:nvPr>
        </p:nvSpPr>
        <p:spPr>
          <a:xfrm>
            <a:off x="914824" y="1139371"/>
            <a:ext cx="10667576" cy="2619829"/>
          </a:xfrm>
        </p:spPr>
        <p:txBody>
          <a:bodyPr>
            <a:normAutofit/>
          </a:bodyPr>
          <a:lstStyle/>
          <a:p>
            <a:pPr algn="just"/>
            <a:endParaRPr lang="en-US" altLang="en-US" sz="2200" dirty="0"/>
          </a:p>
          <a:p>
            <a:pPr algn="just"/>
            <a:endParaRPr lang="en-US" sz="2200" dirty="0"/>
          </a:p>
        </p:txBody>
      </p:sp>
      <p:sp>
        <p:nvSpPr>
          <p:cNvPr id="5" name="Slide Number Placeholder 4"/>
          <p:cNvSpPr>
            <a:spLocks noGrp="1"/>
          </p:cNvSpPr>
          <p:nvPr>
            <p:ph type="sldNum" sz="quarter" idx="12"/>
          </p:nvPr>
        </p:nvSpPr>
        <p:spPr/>
        <p:txBody>
          <a:bodyPr/>
          <a:lstStyle/>
          <a:p>
            <a:fld id="{39C18FB0-36AF-432F-A54F-B767DB87F638}" type="slidenum">
              <a:rPr lang="en-US" smtClean="0"/>
              <a:t>45</a:t>
            </a:fld>
            <a:endParaRPr lang="en-US"/>
          </a:p>
        </p:txBody>
      </p:sp>
      <p:sp>
        <p:nvSpPr>
          <p:cNvPr id="4" name="Rectangle 1"/>
          <p:cNvSpPr>
            <a:spLocks noChangeArrowheads="1"/>
          </p:cNvSpPr>
          <p:nvPr/>
        </p:nvSpPr>
        <p:spPr bwMode="auto">
          <a:xfrm>
            <a:off x="5939547" y="439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0" b="0" i="0" u="none" strike="noStrike" cap="none" normalizeH="0" baseline="0" dirty="0">
              <a:ln>
                <a:noFill/>
              </a:ln>
              <a:solidFill>
                <a:schemeClr val="tx1"/>
              </a:solidFill>
              <a:effectLst/>
              <a:latin typeface="Arial" panose="020B0604020202020204" pitchFamily="34" charset="0"/>
            </a:endParaRP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50272" y="1373187"/>
            <a:ext cx="10404362" cy="1399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120572" y="2772228"/>
            <a:ext cx="5202720" cy="338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659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3600" y="413265"/>
            <a:ext cx="9601200" cy="1485900"/>
          </a:xfrm>
        </p:spPr>
        <p:txBody>
          <a:bodyPr/>
          <a:lstStyle/>
          <a:p>
            <a:r>
              <a:rPr lang="en-US" b="1" dirty="0" err="1"/>
              <a:t>Postorder</a:t>
            </a:r>
            <a:r>
              <a:rPr lang="en-US" b="1" dirty="0"/>
              <a:t> Traversal</a:t>
            </a:r>
          </a:p>
        </p:txBody>
      </p:sp>
      <p:sp>
        <p:nvSpPr>
          <p:cNvPr id="3" name="Content Placeholder 2"/>
          <p:cNvSpPr>
            <a:spLocks noGrp="1"/>
          </p:cNvSpPr>
          <p:nvPr>
            <p:ph idx="1"/>
          </p:nvPr>
        </p:nvSpPr>
        <p:spPr>
          <a:xfrm>
            <a:off x="918665" y="1626412"/>
            <a:ext cx="10667576" cy="2619829"/>
          </a:xfrm>
        </p:spPr>
        <p:txBody>
          <a:bodyPr>
            <a:normAutofit/>
          </a:bodyPr>
          <a:lstStyle/>
          <a:p>
            <a:pPr algn="just"/>
            <a:r>
              <a:rPr lang="en-US" altLang="en-US" sz="2200" dirty="0">
                <a:solidFill>
                  <a:srgbClr val="000000"/>
                </a:solidFill>
              </a:rPr>
              <a:t>We start from </a:t>
            </a:r>
            <a:r>
              <a:rPr lang="en-US" altLang="en-US" sz="2200" b="1" dirty="0">
                <a:solidFill>
                  <a:srgbClr val="000000"/>
                </a:solidFill>
              </a:rPr>
              <a:t>A</a:t>
            </a:r>
            <a:r>
              <a:rPr lang="en-US" altLang="en-US" sz="2200" dirty="0">
                <a:solidFill>
                  <a:srgbClr val="000000"/>
                </a:solidFill>
              </a:rPr>
              <a:t>, and following pre-order traversal, we first visit the left subtree </a:t>
            </a:r>
            <a:r>
              <a:rPr lang="en-US" altLang="en-US" sz="2200" b="1" dirty="0">
                <a:solidFill>
                  <a:srgbClr val="000000"/>
                </a:solidFill>
              </a:rPr>
              <a:t>B</a:t>
            </a:r>
            <a:r>
              <a:rPr lang="en-US" altLang="en-US" sz="2200" dirty="0">
                <a:solidFill>
                  <a:srgbClr val="000000"/>
                </a:solidFill>
              </a:rPr>
              <a:t>. </a:t>
            </a:r>
            <a:r>
              <a:rPr lang="en-US" altLang="en-US" sz="2200" b="1" dirty="0">
                <a:solidFill>
                  <a:srgbClr val="000000"/>
                </a:solidFill>
              </a:rPr>
              <a:t>B</a:t>
            </a:r>
            <a:r>
              <a:rPr lang="en-US" altLang="en-US" sz="2200" dirty="0">
                <a:solidFill>
                  <a:srgbClr val="000000"/>
                </a:solidFill>
              </a:rPr>
              <a:t> is also traversed post-order. The process goes on until all the nodes are visited. The output of post-order traversal of this tree will be </a:t>
            </a:r>
          </a:p>
          <a:p>
            <a:pPr algn="just"/>
            <a:r>
              <a:rPr lang="en-US" altLang="en-US" sz="2200" b="1" i="1" dirty="0">
                <a:solidFill>
                  <a:srgbClr val="000000"/>
                </a:solidFill>
              </a:rPr>
              <a:t>D → E → B → F → G → C → A</a:t>
            </a:r>
            <a:endParaRPr lang="en-US" altLang="en-US" sz="2200" dirty="0"/>
          </a:p>
          <a:p>
            <a:pPr algn="just"/>
            <a:endParaRPr lang="en-US" altLang="en-US" sz="2200" dirty="0"/>
          </a:p>
          <a:p>
            <a:pPr algn="just"/>
            <a:endParaRPr lang="en-US" altLang="en-US" sz="2200" dirty="0"/>
          </a:p>
          <a:p>
            <a:pPr algn="just"/>
            <a:endParaRPr lang="en-US" sz="2200" dirty="0"/>
          </a:p>
        </p:txBody>
      </p:sp>
      <p:sp>
        <p:nvSpPr>
          <p:cNvPr id="5" name="Slide Number Placeholder 4"/>
          <p:cNvSpPr>
            <a:spLocks noGrp="1"/>
          </p:cNvSpPr>
          <p:nvPr>
            <p:ph type="sldNum" sz="quarter" idx="12"/>
          </p:nvPr>
        </p:nvSpPr>
        <p:spPr/>
        <p:txBody>
          <a:bodyPr/>
          <a:lstStyle/>
          <a:p>
            <a:fld id="{39C18FB0-36AF-432F-A54F-B767DB87F638}" type="slidenum">
              <a:rPr lang="en-US" smtClean="0"/>
              <a:t>46</a:t>
            </a:fld>
            <a:endParaRPr lang="en-US"/>
          </a:p>
        </p:txBody>
      </p:sp>
      <p:sp>
        <p:nvSpPr>
          <p:cNvPr id="4" name="Rectangle 1"/>
          <p:cNvSpPr>
            <a:spLocks noChangeArrowheads="1"/>
          </p:cNvSpPr>
          <p:nvPr/>
        </p:nvSpPr>
        <p:spPr bwMode="auto">
          <a:xfrm>
            <a:off x="5939547" y="439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0" b="0" i="0" u="none" strike="noStrike" cap="none" normalizeH="0" baseline="0" dirty="0">
              <a:ln>
                <a:noFill/>
              </a:ln>
              <a:solidFill>
                <a:schemeClr val="tx1"/>
              </a:solidFill>
              <a:effectLst/>
              <a:latin typeface="Arial" panose="020B0604020202020204" pitchFamily="34" charset="0"/>
            </a:endParaRPr>
          </a:p>
        </p:txBody>
      </p:sp>
      <p:pic>
        <p:nvPicPr>
          <p:cNvPr id="29698" name="Picture 2" descr="Post Order Traversal"/>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547661" y="2258179"/>
            <a:ext cx="4917140" cy="397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519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250371"/>
            <a:ext cx="9601200" cy="1485900"/>
          </a:xfrm>
        </p:spPr>
        <p:txBody>
          <a:bodyPr/>
          <a:lstStyle/>
          <a:p>
            <a:r>
              <a:rPr lang="en-US" b="1" dirty="0"/>
              <a:t>Example 13 </a:t>
            </a:r>
          </a:p>
        </p:txBody>
      </p:sp>
      <p:sp>
        <p:nvSpPr>
          <p:cNvPr id="3" name="Content Placeholder 2"/>
          <p:cNvSpPr>
            <a:spLocks noGrp="1"/>
          </p:cNvSpPr>
          <p:nvPr>
            <p:ph idx="1"/>
          </p:nvPr>
        </p:nvSpPr>
        <p:spPr>
          <a:xfrm>
            <a:off x="1023256" y="1349827"/>
            <a:ext cx="10544629" cy="5007429"/>
          </a:xfrm>
        </p:spPr>
        <p:txBody>
          <a:bodyPr>
            <a:normAutofit/>
          </a:bodyPr>
          <a:lstStyle/>
          <a:p>
            <a:pPr algn="just"/>
            <a:r>
              <a:rPr lang="en-US" sz="2400" dirty="0"/>
              <a:t>In which order does a </a:t>
            </a:r>
            <a:r>
              <a:rPr lang="en-US" sz="2400" dirty="0" err="1"/>
              <a:t>postorder</a:t>
            </a:r>
            <a:r>
              <a:rPr lang="en-US" sz="2400" dirty="0"/>
              <a:t> traversal visit the vertices in the ordered rooted tree T shown in Figure?</a:t>
            </a:r>
          </a:p>
        </p:txBody>
      </p:sp>
      <p:sp>
        <p:nvSpPr>
          <p:cNvPr id="4" name="Slide Number Placeholder 3"/>
          <p:cNvSpPr>
            <a:spLocks noGrp="1"/>
          </p:cNvSpPr>
          <p:nvPr>
            <p:ph type="sldNum" sz="quarter" idx="12"/>
          </p:nvPr>
        </p:nvSpPr>
        <p:spPr/>
        <p:txBody>
          <a:bodyPr/>
          <a:lstStyle/>
          <a:p>
            <a:fld id="{39C18FB0-36AF-432F-A54F-B767DB87F638}" type="slidenum">
              <a:rPr lang="en-US" smtClean="0"/>
              <a:t>47</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11" t="3188" r="6311"/>
          <a:stretch/>
        </p:blipFill>
        <p:spPr bwMode="auto">
          <a:xfrm>
            <a:off x="7008947" y="2054725"/>
            <a:ext cx="3918858" cy="4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91478" y="2283881"/>
            <a:ext cx="5392056" cy="1569660"/>
          </a:xfrm>
          <a:prstGeom prst="rect">
            <a:avLst/>
          </a:prstGeom>
        </p:spPr>
        <p:txBody>
          <a:bodyPr wrap="square">
            <a:spAutoFit/>
          </a:bodyPr>
          <a:lstStyle/>
          <a:p>
            <a:pPr algn="just"/>
            <a:r>
              <a:rPr lang="en-US" sz="2400" b="1" dirty="0"/>
              <a:t>Solution:</a:t>
            </a:r>
          </a:p>
          <a:p>
            <a:pPr algn="just"/>
            <a:endParaRPr lang="en-US" sz="2400" b="1" dirty="0"/>
          </a:p>
          <a:p>
            <a:pPr algn="just"/>
            <a:r>
              <a:rPr lang="en-US" sz="2400" b="1" dirty="0" err="1"/>
              <a:t>Postorder</a:t>
            </a:r>
            <a:r>
              <a:rPr lang="en-US" sz="2400" b="1" dirty="0"/>
              <a:t> traversal: </a:t>
            </a:r>
            <a:r>
              <a:rPr lang="en-US" sz="2400" dirty="0"/>
              <a:t>Visit </a:t>
            </a:r>
            <a:r>
              <a:rPr lang="en-US" sz="2400" dirty="0" err="1"/>
              <a:t>subtrees</a:t>
            </a:r>
            <a:r>
              <a:rPr lang="en-US" sz="2400" dirty="0"/>
              <a:t> left to right; visit root.</a:t>
            </a:r>
            <a:endParaRPr lang="en-US" sz="2400" b="1" dirty="0"/>
          </a:p>
        </p:txBody>
      </p:sp>
    </p:spTree>
    <p:extLst>
      <p:ext uri="{BB962C8B-B14F-4D97-AF65-F5344CB8AC3E}">
        <p14:creationId xmlns:p14="http://schemas.microsoft.com/office/powerpoint/2010/main" val="4159803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48</a:t>
            </a:fld>
            <a:endParaRPr lang="en-US"/>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11049" y="1269321"/>
            <a:ext cx="2872694"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892629" y="250371"/>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Example 13 </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9869" y="1523321"/>
            <a:ext cx="4851445" cy="366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331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18FB0-36AF-432F-A54F-B767DB87F638}" type="slidenum">
              <a:rPr lang="en-US" smtClean="0"/>
              <a:t>49</a:t>
            </a:fld>
            <a:endParaRPr lang="en-US"/>
          </a:p>
        </p:txBody>
      </p:sp>
      <p:sp>
        <p:nvSpPr>
          <p:cNvPr id="6" name="Title 1"/>
          <p:cNvSpPr txBox="1">
            <a:spLocks/>
          </p:cNvSpPr>
          <p:nvPr/>
        </p:nvSpPr>
        <p:spPr>
          <a:xfrm>
            <a:off x="892629" y="250371"/>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Example 13</a:t>
            </a:r>
          </a:p>
        </p:txBody>
      </p:sp>
      <p:pic>
        <p:nvPicPr>
          <p:cNvPr id="1024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92628" y="993320"/>
            <a:ext cx="5304971" cy="245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637114" y="2804620"/>
            <a:ext cx="6952996" cy="183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39371" y="4636141"/>
            <a:ext cx="8826371" cy="138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71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Forest</a:t>
            </a:r>
          </a:p>
        </p:txBody>
      </p:sp>
      <p:sp>
        <p:nvSpPr>
          <p:cNvPr id="3" name="Content Placeholder 2"/>
          <p:cNvSpPr>
            <a:spLocks noGrp="1"/>
          </p:cNvSpPr>
          <p:nvPr>
            <p:ph idx="1"/>
          </p:nvPr>
        </p:nvSpPr>
        <p:spPr>
          <a:xfrm>
            <a:off x="1520952" y="1963911"/>
            <a:ext cx="9601200" cy="3581400"/>
          </a:xfrm>
        </p:spPr>
        <p:txBody>
          <a:bodyPr>
            <a:normAutofit/>
          </a:bodyPr>
          <a:lstStyle/>
          <a:p>
            <a:r>
              <a:rPr lang="en-US" sz="2400" dirty="0"/>
              <a:t>A </a:t>
            </a:r>
            <a:r>
              <a:rPr lang="en-US" sz="2400" b="1" dirty="0"/>
              <a:t>forest</a:t>
            </a:r>
            <a:r>
              <a:rPr lang="en-US" sz="2400" dirty="0"/>
              <a:t> is an undirected graph such that</a:t>
            </a:r>
          </a:p>
          <a:p>
            <a:pPr lvl="1"/>
            <a:r>
              <a:rPr lang="en-US" sz="2400" i="0" dirty="0"/>
              <a:t>It has no simple circuits</a:t>
            </a:r>
          </a:p>
          <a:p>
            <a:pPr lvl="1"/>
            <a:r>
              <a:rPr lang="en-US" sz="2400" b="1" i="0" dirty="0"/>
              <a:t>It is not necessarily connected</a:t>
            </a:r>
            <a:endParaRPr lang="en-US" sz="2400" i="0" dirty="0"/>
          </a:p>
          <a:p>
            <a:pPr>
              <a:defRPr/>
            </a:pPr>
            <a:r>
              <a:rPr lang="en-US" sz="2400" dirty="0"/>
              <a:t>The connected components of a forest are trees</a:t>
            </a:r>
          </a:p>
          <a:p>
            <a:endParaRPr lang="en-US" sz="2400" dirty="0"/>
          </a:p>
        </p:txBody>
      </p:sp>
      <p:grpSp>
        <p:nvGrpSpPr>
          <p:cNvPr id="6" name="Group 5"/>
          <p:cNvGrpSpPr/>
          <p:nvPr/>
        </p:nvGrpSpPr>
        <p:grpSpPr>
          <a:xfrm>
            <a:off x="2868895" y="3786913"/>
            <a:ext cx="5577114" cy="1985814"/>
            <a:chOff x="1233714" y="3396342"/>
            <a:chExt cx="5577114" cy="1985814"/>
          </a:xfrm>
        </p:grpSpPr>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9499"/>
            <a:stretch/>
          </p:blipFill>
          <p:spPr bwMode="auto">
            <a:xfrm>
              <a:off x="1233714" y="3396342"/>
              <a:ext cx="5577114" cy="198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920999" y="3445750"/>
              <a:ext cx="33346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r>
                <a:rPr lang="en-US" sz="2000" dirty="0">
                  <a:latin typeface="Tahoma" pitchFamily="34" charset="0"/>
                </a:rPr>
                <a:t>A Forest</a:t>
              </a:r>
            </a:p>
            <a:p>
              <a:pPr algn="ctr"/>
              <a:r>
                <a:rPr lang="en-US" sz="2000" dirty="0">
                  <a:latin typeface="Tahoma" pitchFamily="34" charset="0"/>
                </a:rPr>
                <a:t>One graph with 3 trees</a:t>
              </a:r>
            </a:p>
          </p:txBody>
        </p:sp>
        <p:sp>
          <p:nvSpPr>
            <p:cNvPr id="4" name="Rectangle 3"/>
            <p:cNvSpPr/>
            <p:nvPr/>
          </p:nvSpPr>
          <p:spPr>
            <a:xfrm>
              <a:off x="1233714" y="3396342"/>
              <a:ext cx="5577114" cy="1985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39C18FB0-36AF-432F-A54F-B767DB87F638}" type="slidenum">
              <a:rPr lang="en-US" smtClean="0"/>
              <a:t>5</a:t>
            </a:fld>
            <a:endParaRPr lang="en-US"/>
          </a:p>
        </p:txBody>
      </p:sp>
    </p:spTree>
    <p:extLst>
      <p:ext uri="{BB962C8B-B14F-4D97-AF65-F5344CB8AC3E}">
        <p14:creationId xmlns:p14="http://schemas.microsoft.com/office/powerpoint/2010/main" val="4223197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14</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6545942" y="1255570"/>
            <a:ext cx="4410093" cy="4204326"/>
          </a:xfrm>
          <a:prstGeom prst="rect">
            <a:avLst/>
          </a:prstGeom>
        </p:spPr>
      </p:pic>
      <p:pic>
        <p:nvPicPr>
          <p:cNvPr id="3073" name="Picture 1" descr="Illustrations for Traversals (Contd.) &#10;• Assume: visiting a node &#10;is printing its data &#10;• Preorder: 15 8 2 6 3 7 &#10;2 &#10;11 10 12 14 20 27 22 30 &#10;• Inorder: 236 78 10 11 &#10;15 &#10;8 &#10;11 &#10;20 &#10;27 &#10;30 &#10;2 &#10;12 14 15 20 22 27 30 &#10;• Postorder: 3 76 2 10 14 3 &#10;12 11 8 22 30 27 20 15 "/>
          <p:cNvPicPr>
            <a:picLocks noChangeAspect="1" noChangeArrowheads="1"/>
          </p:cNvPicPr>
          <p:nvPr/>
        </p:nvPicPr>
        <p:blipFill rotWithShape="1">
          <a:blip r:embed="rId4">
            <a:extLst>
              <a:ext uri="{28A0092B-C50C-407E-A947-70E740481C1C}">
                <a14:useLocalDpi xmlns:a14="http://schemas.microsoft.com/office/drawing/2010/main" val="0"/>
              </a:ext>
            </a:extLst>
          </a:blip>
          <a:srcRect l="3251" t="39651" r="39575" b="6423"/>
          <a:stretch/>
        </p:blipFill>
        <p:spPr bwMode="auto">
          <a:xfrm>
            <a:off x="1069847" y="1658547"/>
            <a:ext cx="4677809" cy="301507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9C18FB0-36AF-432F-A54F-B767DB87F638}" type="slidenum">
              <a:rPr lang="en-US" smtClean="0"/>
              <a:t>50</a:t>
            </a:fld>
            <a:endParaRPr lang="en-US"/>
          </a:p>
        </p:txBody>
      </p:sp>
    </p:spTree>
    <p:extLst>
      <p:ext uri="{BB962C8B-B14F-4D97-AF65-F5344CB8AC3E}">
        <p14:creationId xmlns:p14="http://schemas.microsoft.com/office/powerpoint/2010/main" val="381062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_pc\AppData\Local\Packages\Microsoft.Office.OneNote_8wekyb3d8bbwe\TempState\msohtmlclipclip_image001.png"/>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119" b="4965"/>
          <a:stretch/>
        </p:blipFill>
        <p:spPr bwMode="auto">
          <a:xfrm>
            <a:off x="4168982" y="1997528"/>
            <a:ext cx="5416970" cy="4005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24857" y="511628"/>
            <a:ext cx="9601200" cy="1485900"/>
          </a:xfrm>
        </p:spPr>
        <p:txBody>
          <a:bodyPr/>
          <a:lstStyle/>
          <a:p>
            <a:r>
              <a:rPr lang="en-US" b="1" dirty="0"/>
              <a:t>Example 15</a:t>
            </a:r>
          </a:p>
        </p:txBody>
      </p:sp>
      <p:sp>
        <p:nvSpPr>
          <p:cNvPr id="3" name="Slide Number Placeholder 2"/>
          <p:cNvSpPr>
            <a:spLocks noGrp="1"/>
          </p:cNvSpPr>
          <p:nvPr>
            <p:ph type="sldNum" sz="quarter" idx="12"/>
          </p:nvPr>
        </p:nvSpPr>
        <p:spPr/>
        <p:txBody>
          <a:bodyPr/>
          <a:lstStyle/>
          <a:p>
            <a:fld id="{39C18FB0-36AF-432F-A54F-B767DB87F638}" type="slidenum">
              <a:rPr lang="en-US" smtClean="0"/>
              <a:t>51</a:t>
            </a:fld>
            <a:endParaRPr lang="en-US"/>
          </a:p>
        </p:txBody>
      </p:sp>
    </p:spTree>
    <p:extLst>
      <p:ext uri="{BB962C8B-B14F-4D97-AF65-F5344CB8AC3E}">
        <p14:creationId xmlns:p14="http://schemas.microsoft.com/office/powerpoint/2010/main" val="3304957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57" y="511628"/>
            <a:ext cx="9601200" cy="1485900"/>
          </a:xfrm>
        </p:spPr>
        <p:txBody>
          <a:bodyPr/>
          <a:lstStyle/>
          <a:p>
            <a:r>
              <a:rPr lang="en-US" b="1" dirty="0"/>
              <a:t>Example 15</a:t>
            </a:r>
          </a:p>
        </p:txBody>
      </p:sp>
      <p:pic>
        <p:nvPicPr>
          <p:cNvPr id="4098" name="Picture 2" descr="C:\Users\HP_pc\AppData\Local\Packages\Microsoft.Office.OneNote_8wekyb3d8bbwe\TempState\msohtmlclipclip_image001.png"/>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119" b="4965"/>
          <a:stretch/>
        </p:blipFill>
        <p:spPr bwMode="auto">
          <a:xfrm>
            <a:off x="4325256" y="697084"/>
            <a:ext cx="4659357" cy="34453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54763" y="4273045"/>
            <a:ext cx="7860749" cy="1686616"/>
          </a:xfrm>
          <a:prstGeom prst="rect">
            <a:avLst/>
          </a:prstGeom>
        </p:spPr>
        <p:txBody>
          <a:bodyPr wrap="square">
            <a:spAutoFit/>
          </a:bodyPr>
          <a:lstStyle/>
          <a:p>
            <a:pPr marL="102870" indent="-182880">
              <a:lnSpc>
                <a:spcPct val="150000"/>
              </a:lnSpc>
              <a:buClr>
                <a:schemeClr val="accent1">
                  <a:lumMod val="75000"/>
                </a:schemeClr>
              </a:buClr>
              <a:buSzPct val="85000"/>
              <a:buFont typeface="Wingdings" pitchFamily="2" charset="2"/>
              <a:buChar char="§"/>
            </a:pPr>
            <a:r>
              <a:rPr lang="en-US" sz="2400" dirty="0"/>
              <a:t>In-order: 4,13,14,15,34,40,45,47,48,49,55</a:t>
            </a:r>
          </a:p>
          <a:p>
            <a:pPr marL="102870" indent="-182880">
              <a:lnSpc>
                <a:spcPct val="150000"/>
              </a:lnSpc>
              <a:buClr>
                <a:schemeClr val="accent1">
                  <a:lumMod val="75000"/>
                </a:schemeClr>
              </a:buClr>
              <a:buSzPct val="85000"/>
              <a:buFont typeface="Wingdings" pitchFamily="2" charset="2"/>
              <a:buChar char="§"/>
            </a:pPr>
            <a:r>
              <a:rPr lang="en-US" sz="2400" dirty="0"/>
              <a:t>Pre-order : 40,4,34,14,13,15,45,55,48,47,49</a:t>
            </a:r>
          </a:p>
          <a:p>
            <a:pPr marL="102870" indent="-182880">
              <a:lnSpc>
                <a:spcPct val="150000"/>
              </a:lnSpc>
              <a:buClr>
                <a:schemeClr val="accent1">
                  <a:lumMod val="75000"/>
                </a:schemeClr>
              </a:buClr>
              <a:buSzPct val="85000"/>
              <a:buFont typeface="Wingdings" pitchFamily="2" charset="2"/>
              <a:buChar char="§"/>
            </a:pPr>
            <a:r>
              <a:rPr lang="en-US" sz="2400" dirty="0"/>
              <a:t>Post-order: 13, 15, 14, 34, 4, 47, 49, 48, 55, 45, 40 </a:t>
            </a:r>
          </a:p>
        </p:txBody>
      </p:sp>
      <p:sp>
        <p:nvSpPr>
          <p:cNvPr id="3" name="Slide Number Placeholder 2"/>
          <p:cNvSpPr>
            <a:spLocks noGrp="1"/>
          </p:cNvSpPr>
          <p:nvPr>
            <p:ph type="sldNum" sz="quarter" idx="12"/>
          </p:nvPr>
        </p:nvSpPr>
        <p:spPr/>
        <p:txBody>
          <a:bodyPr/>
          <a:lstStyle/>
          <a:p>
            <a:fld id="{39C18FB0-36AF-432F-A54F-B767DB87F638}" type="slidenum">
              <a:rPr lang="en-US" smtClean="0"/>
              <a:t>52</a:t>
            </a:fld>
            <a:endParaRPr lang="en-US"/>
          </a:p>
        </p:txBody>
      </p:sp>
    </p:spTree>
    <p:extLst>
      <p:ext uri="{BB962C8B-B14F-4D97-AF65-F5344CB8AC3E}">
        <p14:creationId xmlns:p14="http://schemas.microsoft.com/office/powerpoint/2010/main" val="246431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141" y="502920"/>
            <a:ext cx="9601200" cy="1485900"/>
          </a:xfrm>
        </p:spPr>
        <p:txBody>
          <a:bodyPr/>
          <a:lstStyle/>
          <a:p>
            <a:r>
              <a:rPr lang="en-US" b="1" dirty="0"/>
              <a:t>Prefix, Infix &amp; Postfix</a:t>
            </a:r>
          </a:p>
        </p:txBody>
      </p:sp>
      <p:sp>
        <p:nvSpPr>
          <p:cNvPr id="3" name="Content Placeholder 2"/>
          <p:cNvSpPr>
            <a:spLocks noGrp="1"/>
          </p:cNvSpPr>
          <p:nvPr>
            <p:ph idx="1"/>
          </p:nvPr>
        </p:nvSpPr>
        <p:spPr>
          <a:xfrm>
            <a:off x="907141" y="1618342"/>
            <a:ext cx="10515602" cy="4898571"/>
          </a:xfrm>
        </p:spPr>
        <p:txBody>
          <a:bodyPr>
            <a:noAutofit/>
          </a:bodyPr>
          <a:lstStyle/>
          <a:p>
            <a:pPr algn="just"/>
            <a:r>
              <a:rPr lang="en-US" sz="2200" dirty="0"/>
              <a:t>An </a:t>
            </a:r>
            <a:r>
              <a:rPr lang="en-US" sz="2200" dirty="0" err="1"/>
              <a:t>inorder</a:t>
            </a:r>
            <a:r>
              <a:rPr lang="en-US" sz="2200" dirty="0"/>
              <a:t> traversal of the </a:t>
            </a:r>
            <a:r>
              <a:rPr lang="en-US" sz="2200" b="1" dirty="0"/>
              <a:t>binary tree representing an expression </a:t>
            </a:r>
            <a:r>
              <a:rPr lang="en-US" sz="2200" dirty="0"/>
              <a:t>produces the original expression with the elements and operations in the same order as they originally occurred. The fully parenthesized expression obtained in this way is said to be in </a:t>
            </a:r>
            <a:r>
              <a:rPr lang="en-US" sz="2200" b="1" dirty="0"/>
              <a:t>infix form</a:t>
            </a:r>
            <a:r>
              <a:rPr lang="en-US" sz="2200" dirty="0"/>
              <a:t>.</a:t>
            </a:r>
          </a:p>
          <a:p>
            <a:pPr algn="just"/>
            <a:r>
              <a:rPr lang="en-US" sz="2200" dirty="0"/>
              <a:t>We obtain the </a:t>
            </a:r>
            <a:r>
              <a:rPr lang="en-US" sz="2200" b="1" dirty="0"/>
              <a:t>prefix form </a:t>
            </a:r>
            <a:r>
              <a:rPr lang="en-US" sz="2200" dirty="0"/>
              <a:t>of an expression when we traverse its rooted tree in preorder. Expressions written in prefix form are said to be in </a:t>
            </a:r>
            <a:r>
              <a:rPr lang="en-US" sz="2200" b="1" dirty="0"/>
              <a:t>Polish notation</a:t>
            </a:r>
            <a:r>
              <a:rPr lang="en-US" sz="2200" dirty="0"/>
              <a:t>. </a:t>
            </a:r>
          </a:p>
          <a:p>
            <a:pPr algn="just"/>
            <a:r>
              <a:rPr lang="en-US" sz="2200" dirty="0"/>
              <a:t>We obtain the </a:t>
            </a:r>
            <a:r>
              <a:rPr lang="en-US" sz="2200" b="1" dirty="0"/>
              <a:t>postfix form </a:t>
            </a:r>
            <a:r>
              <a:rPr lang="en-US" sz="2200" dirty="0"/>
              <a:t>of an expression by traversing its binary tree in </a:t>
            </a:r>
            <a:r>
              <a:rPr lang="en-US" sz="2200" dirty="0" err="1"/>
              <a:t>postorder</a:t>
            </a:r>
            <a:r>
              <a:rPr lang="en-US" sz="2200" dirty="0"/>
              <a:t>. Expressions written in postfix form are said to be in </a:t>
            </a:r>
            <a:r>
              <a:rPr lang="en-US" sz="2200" b="1" dirty="0"/>
              <a:t>reverse Polish notation</a:t>
            </a:r>
            <a:r>
              <a:rPr lang="en-US" sz="2200" dirty="0"/>
              <a:t>. </a:t>
            </a:r>
          </a:p>
        </p:txBody>
      </p:sp>
      <p:sp>
        <p:nvSpPr>
          <p:cNvPr id="4" name="Slide Number Placeholder 3"/>
          <p:cNvSpPr>
            <a:spLocks noGrp="1"/>
          </p:cNvSpPr>
          <p:nvPr>
            <p:ph type="sldNum" sz="quarter" idx="12"/>
          </p:nvPr>
        </p:nvSpPr>
        <p:spPr/>
        <p:txBody>
          <a:bodyPr/>
          <a:lstStyle/>
          <a:p>
            <a:fld id="{39C18FB0-36AF-432F-A54F-B767DB87F638}" type="slidenum">
              <a:rPr lang="en-US" smtClean="0"/>
              <a:t>53</a:t>
            </a:fld>
            <a:endParaRPr lang="en-US"/>
          </a:p>
        </p:txBody>
      </p:sp>
    </p:spTree>
    <p:extLst>
      <p:ext uri="{BB962C8B-B14F-4D97-AF65-F5344CB8AC3E}">
        <p14:creationId xmlns:p14="http://schemas.microsoft.com/office/powerpoint/2010/main" val="4128750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86561" y="327329"/>
            <a:ext cx="10424615" cy="1143000"/>
          </a:xfrm>
        </p:spPr>
        <p:txBody>
          <a:bodyPr>
            <a:noAutofit/>
          </a:bodyPr>
          <a:lstStyle/>
          <a:p>
            <a:r>
              <a:rPr lang="en-US" altLang="en-US" b="1" dirty="0"/>
              <a:t>Example 16</a:t>
            </a:r>
          </a:p>
        </p:txBody>
      </p:sp>
      <p:sp>
        <p:nvSpPr>
          <p:cNvPr id="30724" name="Rectangle 3"/>
          <p:cNvSpPr>
            <a:spLocks noGrp="1" noChangeArrowheads="1"/>
          </p:cNvSpPr>
          <p:nvPr>
            <p:ph type="body" idx="4294967295"/>
          </p:nvPr>
        </p:nvSpPr>
        <p:spPr>
          <a:xfrm>
            <a:off x="886561" y="1504043"/>
            <a:ext cx="4047401" cy="5321868"/>
          </a:xfrm>
        </p:spPr>
        <p:txBody>
          <a:bodyPr>
            <a:noAutofit/>
          </a:bodyPr>
          <a:lstStyle/>
          <a:p>
            <a:pPr eaLnBrk="1" hangingPunct="1">
              <a:lnSpc>
                <a:spcPct val="90000"/>
              </a:lnSpc>
            </a:pPr>
            <a:r>
              <a:rPr lang="en-US" altLang="en-US" sz="2200" b="1" dirty="0"/>
              <a:t>Pre-order traversal</a:t>
            </a:r>
          </a:p>
          <a:p>
            <a:pPr lvl="1" eaLnBrk="1" hangingPunct="1">
              <a:lnSpc>
                <a:spcPct val="90000"/>
              </a:lnSpc>
            </a:pPr>
            <a:r>
              <a:rPr lang="en-US" altLang="en-US" sz="2200" i="0" dirty="0"/>
              <a:t>node, left, right</a:t>
            </a:r>
          </a:p>
          <a:p>
            <a:pPr lvl="1" eaLnBrk="1" hangingPunct="1">
              <a:lnSpc>
                <a:spcPct val="90000"/>
              </a:lnSpc>
            </a:pPr>
            <a:r>
              <a:rPr lang="en-US" altLang="en-US" sz="2200" i="0" dirty="0"/>
              <a:t>prefix expression</a:t>
            </a:r>
          </a:p>
          <a:p>
            <a:pPr lvl="2" eaLnBrk="1" hangingPunct="1">
              <a:lnSpc>
                <a:spcPct val="90000"/>
              </a:lnSpc>
            </a:pPr>
            <a:r>
              <a:rPr lang="en-US" altLang="en-US" sz="2200" dirty="0"/>
              <a:t>++a*</a:t>
            </a:r>
            <a:r>
              <a:rPr lang="en-US" altLang="en-US" sz="2200" dirty="0" err="1"/>
              <a:t>bc</a:t>
            </a:r>
            <a:r>
              <a:rPr lang="en-US" altLang="en-US" sz="2200" dirty="0"/>
              <a:t>*+*</a:t>
            </a:r>
            <a:r>
              <a:rPr lang="en-US" altLang="en-US" sz="2200" dirty="0" err="1"/>
              <a:t>defg</a:t>
            </a:r>
            <a:endParaRPr lang="en-US" altLang="en-US" sz="2200" dirty="0"/>
          </a:p>
          <a:p>
            <a:pPr eaLnBrk="1" hangingPunct="1">
              <a:lnSpc>
                <a:spcPct val="90000"/>
              </a:lnSpc>
            </a:pPr>
            <a:r>
              <a:rPr lang="en-US" altLang="en-US" sz="2200" b="1" dirty="0"/>
              <a:t>In-order traversal</a:t>
            </a:r>
          </a:p>
          <a:p>
            <a:pPr lvl="1" eaLnBrk="1" hangingPunct="1">
              <a:lnSpc>
                <a:spcPct val="90000"/>
              </a:lnSpc>
            </a:pPr>
            <a:r>
              <a:rPr lang="en-US" altLang="en-US" sz="2200" i="0" dirty="0"/>
              <a:t>left, node, right.</a:t>
            </a:r>
          </a:p>
          <a:p>
            <a:pPr lvl="1" eaLnBrk="1" hangingPunct="1">
              <a:lnSpc>
                <a:spcPct val="90000"/>
              </a:lnSpc>
            </a:pPr>
            <a:r>
              <a:rPr lang="en-US" altLang="en-US" sz="2200" i="0" dirty="0"/>
              <a:t>infix expression</a:t>
            </a:r>
          </a:p>
          <a:p>
            <a:pPr lvl="2" eaLnBrk="1" hangingPunct="1">
              <a:lnSpc>
                <a:spcPct val="90000"/>
              </a:lnSpc>
            </a:pPr>
            <a:r>
              <a:rPr lang="en-US" altLang="en-US" sz="2200" dirty="0" err="1"/>
              <a:t>a+b</a:t>
            </a:r>
            <a:r>
              <a:rPr lang="en-US" altLang="en-US" sz="2200" dirty="0"/>
              <a:t>*</a:t>
            </a:r>
            <a:r>
              <a:rPr lang="en-US" altLang="en-US" sz="2200" dirty="0" err="1"/>
              <a:t>c+d</a:t>
            </a:r>
            <a:r>
              <a:rPr lang="en-US" altLang="en-US" sz="2200" dirty="0"/>
              <a:t>*</a:t>
            </a:r>
            <a:r>
              <a:rPr lang="en-US" altLang="en-US" sz="2200" dirty="0" err="1"/>
              <a:t>e+f</a:t>
            </a:r>
            <a:r>
              <a:rPr lang="en-US" altLang="en-US" sz="2200" dirty="0"/>
              <a:t>*g</a:t>
            </a:r>
          </a:p>
          <a:p>
            <a:pPr eaLnBrk="1" hangingPunct="1">
              <a:lnSpc>
                <a:spcPct val="90000"/>
              </a:lnSpc>
            </a:pPr>
            <a:r>
              <a:rPr lang="en-US" altLang="en-US" sz="2200" b="1" dirty="0"/>
              <a:t>Post-order traversal</a:t>
            </a:r>
          </a:p>
          <a:p>
            <a:pPr lvl="1" eaLnBrk="1" hangingPunct="1">
              <a:lnSpc>
                <a:spcPct val="90000"/>
              </a:lnSpc>
            </a:pPr>
            <a:r>
              <a:rPr lang="en-US" altLang="en-US" sz="2200" i="0" dirty="0"/>
              <a:t>left, right, node.</a:t>
            </a:r>
          </a:p>
          <a:p>
            <a:pPr lvl="1" eaLnBrk="1" hangingPunct="1">
              <a:lnSpc>
                <a:spcPct val="90000"/>
              </a:lnSpc>
            </a:pPr>
            <a:r>
              <a:rPr lang="en-US" altLang="en-US" sz="2200" i="0" dirty="0"/>
              <a:t>postfix expression</a:t>
            </a:r>
          </a:p>
          <a:p>
            <a:pPr lvl="2" eaLnBrk="1" hangingPunct="1">
              <a:lnSpc>
                <a:spcPct val="90000"/>
              </a:lnSpc>
            </a:pPr>
            <a:r>
              <a:rPr lang="en-US" altLang="en-US" sz="2200" dirty="0" err="1"/>
              <a:t>abc</a:t>
            </a:r>
            <a:r>
              <a:rPr lang="en-US" altLang="en-US" sz="2200" dirty="0"/>
              <a:t>*+de*</a:t>
            </a:r>
            <a:r>
              <a:rPr lang="en-US" altLang="en-US" sz="2200" dirty="0" err="1"/>
              <a:t>f+g</a:t>
            </a:r>
            <a:r>
              <a:rPr lang="en-US" altLang="en-US" sz="2200" dirty="0"/>
              <a:t>*+</a:t>
            </a:r>
          </a:p>
          <a:p>
            <a:pPr lvl="2" eaLnBrk="1" hangingPunct="1">
              <a:lnSpc>
                <a:spcPct val="90000"/>
              </a:lnSpc>
            </a:pPr>
            <a:endParaRPr lang="en-US" altLang="en-US" sz="2200" dirty="0"/>
          </a:p>
        </p:txBody>
      </p:sp>
      <p:sp>
        <p:nvSpPr>
          <p:cNvPr id="2" name="Slide Number Placeholder 1"/>
          <p:cNvSpPr>
            <a:spLocks noGrp="1"/>
          </p:cNvSpPr>
          <p:nvPr>
            <p:ph type="sldNum" sz="quarter" idx="12"/>
          </p:nvPr>
        </p:nvSpPr>
        <p:spPr/>
        <p:txBody>
          <a:bodyPr/>
          <a:lstStyle/>
          <a:p>
            <a:fld id="{39C18FB0-36AF-432F-A54F-B767DB87F638}" type="slidenum">
              <a:rPr lang="en-US" smtClean="0"/>
              <a:t>54</a:t>
            </a:fld>
            <a:endParaRPr lang="en-US"/>
          </a:p>
        </p:txBody>
      </p:sp>
      <p:pic>
        <p:nvPicPr>
          <p:cNvPr id="11266" name="Picture 2"/>
          <p:cNvPicPr>
            <a:picLocks noChangeAspect="1" noChangeArrowheads="1"/>
          </p:cNvPicPr>
          <p:nvPr/>
        </p:nvPicPr>
        <p:blipFill rotWithShape="1">
          <a:blip r:embed="rId2">
            <a:biLevel thresh="75000"/>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009"/>
          <a:stretch/>
        </p:blipFill>
        <p:spPr bwMode="auto">
          <a:xfrm>
            <a:off x="4775199" y="1504043"/>
            <a:ext cx="6358002" cy="280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1343890" y="1939636"/>
            <a:ext cx="10141527" cy="3581400"/>
          </a:xfrm>
        </p:spPr>
        <p:txBody>
          <a:bodyPr>
            <a:normAutofit/>
          </a:bodyPr>
          <a:lstStyle/>
          <a:p>
            <a:r>
              <a:rPr lang="en-US" sz="2400" dirty="0"/>
              <a:t>Kenneth Rosen Discrete Mathematics and Its Applications – Chapter # 11</a:t>
            </a:r>
          </a:p>
          <a:p>
            <a:pPr marL="0" indent="0">
              <a:buNone/>
            </a:pPr>
            <a:endParaRPr lang="en-US" sz="2400" dirty="0"/>
          </a:p>
          <a:p>
            <a:endParaRPr lang="en-US" sz="2400" dirty="0"/>
          </a:p>
          <a:p>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39C18FB0-36AF-432F-A54F-B767DB87F638}" type="slidenum">
              <a:rPr lang="en-US" smtClean="0"/>
              <a:t>55</a:t>
            </a:fld>
            <a:endParaRPr lang="en-US"/>
          </a:p>
        </p:txBody>
      </p:sp>
    </p:spTree>
    <p:extLst>
      <p:ext uri="{BB962C8B-B14F-4D97-AF65-F5344CB8AC3E}">
        <p14:creationId xmlns:p14="http://schemas.microsoft.com/office/powerpoint/2010/main" val="9705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136" y="328414"/>
            <a:ext cx="8229600" cy="1143000"/>
          </a:xfrm>
        </p:spPr>
        <p:txBody>
          <a:bodyPr/>
          <a:lstStyle/>
          <a:p>
            <a:r>
              <a:rPr lang="en-US" b="1" dirty="0"/>
              <a:t>Rooted Tree</a:t>
            </a:r>
          </a:p>
        </p:txBody>
      </p:sp>
      <p:sp>
        <p:nvSpPr>
          <p:cNvPr id="3" name="Content Placeholder 2"/>
          <p:cNvSpPr>
            <a:spLocks noGrp="1"/>
          </p:cNvSpPr>
          <p:nvPr>
            <p:ph idx="1"/>
          </p:nvPr>
        </p:nvSpPr>
        <p:spPr>
          <a:xfrm>
            <a:off x="1335500" y="1081725"/>
            <a:ext cx="10043700" cy="5105400"/>
          </a:xfrm>
        </p:spPr>
        <p:txBody>
          <a:bodyPr>
            <a:normAutofit/>
          </a:bodyPr>
          <a:lstStyle/>
          <a:p>
            <a:pPr algn="just"/>
            <a:r>
              <a:rPr lang="en-US" sz="2400" dirty="0"/>
              <a:t>A </a:t>
            </a:r>
            <a:r>
              <a:rPr lang="en-US" sz="2400" b="1" dirty="0"/>
              <a:t>rooted tree</a:t>
            </a:r>
            <a:r>
              <a:rPr lang="en-US" sz="2400" dirty="0"/>
              <a:t> is a tree in which one vertex has been designated as the root and every edge is directed away from the root.</a:t>
            </a:r>
          </a:p>
          <a:p>
            <a:pPr algn="just"/>
            <a:r>
              <a:rPr lang="en-US" sz="2400" dirty="0"/>
              <a:t>The terminology for trees has botanical and genealogical origins, like parent, child, siblings, descendants and ancestors.</a:t>
            </a:r>
          </a:p>
        </p:txBody>
      </p:sp>
      <p:sp>
        <p:nvSpPr>
          <p:cNvPr id="5" name="TextBox 4"/>
          <p:cNvSpPr txBox="1"/>
          <p:nvPr/>
        </p:nvSpPr>
        <p:spPr>
          <a:xfrm>
            <a:off x="4066990" y="5143213"/>
            <a:ext cx="2928109" cy="461665"/>
          </a:xfrm>
          <a:prstGeom prst="rect">
            <a:avLst/>
          </a:prstGeom>
          <a:noFill/>
        </p:spPr>
        <p:txBody>
          <a:bodyPr wrap="none" rtlCol="0">
            <a:spAutoFit/>
          </a:bodyPr>
          <a:lstStyle/>
          <a:p>
            <a:r>
              <a:rPr lang="en-US" sz="2400" b="1" dirty="0"/>
              <a:t>Tree and Rooted Tree</a:t>
            </a:r>
          </a:p>
        </p:txBody>
      </p:sp>
      <p:grpSp>
        <p:nvGrpSpPr>
          <p:cNvPr id="4" name="Group 3"/>
          <p:cNvGrpSpPr/>
          <p:nvPr/>
        </p:nvGrpSpPr>
        <p:grpSpPr>
          <a:xfrm>
            <a:off x="1756139" y="2886394"/>
            <a:ext cx="8033192" cy="2350464"/>
            <a:chOff x="2098356" y="3233612"/>
            <a:chExt cx="8033192" cy="2350464"/>
          </a:xfrm>
        </p:grpSpPr>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9575" t="54427" r="55907" b="15105"/>
            <a:stretch/>
          </p:blipFill>
          <p:spPr bwMode="auto">
            <a:xfrm>
              <a:off x="2098356" y="3233612"/>
              <a:ext cx="1992025" cy="235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Group 47"/>
            <p:cNvGrpSpPr/>
            <p:nvPr/>
          </p:nvGrpSpPr>
          <p:grpSpPr>
            <a:xfrm>
              <a:off x="4675314" y="3752623"/>
              <a:ext cx="2375409" cy="1478621"/>
              <a:chOff x="4675314" y="3752623"/>
              <a:chExt cx="2375409" cy="1478621"/>
            </a:xfrm>
          </p:grpSpPr>
          <p:cxnSp>
            <p:nvCxnSpPr>
              <p:cNvPr id="14" name="Straight Connector 13"/>
              <p:cNvCxnSpPr/>
              <p:nvPr/>
            </p:nvCxnSpPr>
            <p:spPr>
              <a:xfrm flipH="1">
                <a:off x="5346023" y="4042256"/>
                <a:ext cx="695351" cy="52555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41374" y="4025421"/>
                <a:ext cx="684244" cy="57605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983350" y="4584645"/>
                <a:ext cx="357120" cy="52913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35820" y="4052724"/>
                <a:ext cx="0" cy="53192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57955" y="4571394"/>
                <a:ext cx="320945" cy="54238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35820" y="4584645"/>
                <a:ext cx="0" cy="53192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867626" y="3752623"/>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9" name="Rectangle 48"/>
              <p:cNvSpPr/>
              <p:nvPr/>
            </p:nvSpPr>
            <p:spPr>
              <a:xfrm>
                <a:off x="4990569" y="4413448"/>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0" name="Rectangle 49"/>
              <p:cNvSpPr/>
              <p:nvPr/>
            </p:nvSpPr>
            <p:spPr>
              <a:xfrm>
                <a:off x="6714336" y="4447118"/>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51" name="Rectangle 50"/>
              <p:cNvSpPr/>
              <p:nvPr/>
            </p:nvSpPr>
            <p:spPr>
              <a:xfrm>
                <a:off x="5992801" y="4438503"/>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2" name="Rectangle 51"/>
              <p:cNvSpPr/>
              <p:nvPr/>
            </p:nvSpPr>
            <p:spPr>
              <a:xfrm>
                <a:off x="6047109" y="4983990"/>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53" name="Rectangle 52"/>
              <p:cNvSpPr/>
              <p:nvPr/>
            </p:nvSpPr>
            <p:spPr>
              <a:xfrm>
                <a:off x="4675314" y="5022504"/>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54" name="Rectangle 53"/>
              <p:cNvSpPr/>
              <p:nvPr/>
            </p:nvSpPr>
            <p:spPr>
              <a:xfrm>
                <a:off x="5371286" y="5009038"/>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grpSp>
        <p:grpSp>
          <p:nvGrpSpPr>
            <p:cNvPr id="3072" name="Group 3071"/>
            <p:cNvGrpSpPr/>
            <p:nvPr/>
          </p:nvGrpSpPr>
          <p:grpSpPr>
            <a:xfrm>
              <a:off x="7934675" y="3634425"/>
              <a:ext cx="2196873" cy="1856006"/>
              <a:chOff x="7934675" y="3634425"/>
              <a:chExt cx="2196873" cy="1856006"/>
            </a:xfrm>
          </p:grpSpPr>
          <p:cxnSp>
            <p:nvCxnSpPr>
              <p:cNvPr id="30" name="Straight Connector 29"/>
              <p:cNvCxnSpPr/>
              <p:nvPr/>
            </p:nvCxnSpPr>
            <p:spPr>
              <a:xfrm flipH="1">
                <a:off x="8911209" y="3949390"/>
                <a:ext cx="325305" cy="35564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236513" y="3932555"/>
                <a:ext cx="684244" cy="57605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554288" y="4320076"/>
                <a:ext cx="357120" cy="37247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911209" y="4320076"/>
                <a:ext cx="561527" cy="52913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554288" y="4692554"/>
                <a:ext cx="561527" cy="52913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8215858" y="4673251"/>
                <a:ext cx="330761" cy="39178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9075863" y="3634425"/>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6" name="Rectangle 55"/>
              <p:cNvSpPr/>
              <p:nvPr/>
            </p:nvSpPr>
            <p:spPr>
              <a:xfrm>
                <a:off x="8661655" y="4051187"/>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57" name="Rectangle 56"/>
              <p:cNvSpPr/>
              <p:nvPr/>
            </p:nvSpPr>
            <p:spPr>
              <a:xfrm>
                <a:off x="8291596" y="4408844"/>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8" name="Rectangle 57"/>
              <p:cNvSpPr/>
              <p:nvPr/>
            </p:nvSpPr>
            <p:spPr>
              <a:xfrm>
                <a:off x="7934675" y="4869141"/>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59" name="Rectangle 58"/>
              <p:cNvSpPr/>
              <p:nvPr/>
            </p:nvSpPr>
            <p:spPr>
              <a:xfrm>
                <a:off x="8987688" y="5281691"/>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60" name="Rectangle 59"/>
              <p:cNvSpPr/>
              <p:nvPr/>
            </p:nvSpPr>
            <p:spPr>
              <a:xfrm>
                <a:off x="9412250" y="4918134"/>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61" name="Rectangle 60"/>
              <p:cNvSpPr/>
              <p:nvPr/>
            </p:nvSpPr>
            <p:spPr>
              <a:xfrm>
                <a:off x="9795161" y="4540581"/>
                <a:ext cx="336387" cy="20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grpSp>
        <p:sp>
          <p:nvSpPr>
            <p:cNvPr id="62" name="Rectangle 61"/>
            <p:cNvSpPr/>
            <p:nvPr/>
          </p:nvSpPr>
          <p:spPr>
            <a:xfrm>
              <a:off x="8102868" y="3407175"/>
              <a:ext cx="1822007" cy="230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With root  c</a:t>
              </a:r>
            </a:p>
          </p:txBody>
        </p:sp>
        <p:sp>
          <p:nvSpPr>
            <p:cNvPr id="63" name="Rectangle 62"/>
            <p:cNvSpPr/>
            <p:nvPr/>
          </p:nvSpPr>
          <p:spPr>
            <a:xfrm>
              <a:off x="5389145" y="3532066"/>
              <a:ext cx="1661578" cy="211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With root  a</a:t>
              </a:r>
            </a:p>
          </p:txBody>
        </p:sp>
      </p:grpSp>
      <p:sp>
        <p:nvSpPr>
          <p:cNvPr id="6" name="Slide Number Placeholder 5"/>
          <p:cNvSpPr>
            <a:spLocks noGrp="1"/>
          </p:cNvSpPr>
          <p:nvPr>
            <p:ph type="sldNum" sz="quarter" idx="12"/>
          </p:nvPr>
        </p:nvSpPr>
        <p:spPr/>
        <p:txBody>
          <a:bodyPr/>
          <a:lstStyle/>
          <a:p>
            <a:fld id="{39C18FB0-36AF-432F-A54F-B767DB87F638}" type="slidenum">
              <a:rPr lang="en-US" smtClean="0"/>
              <a:t>6</a:t>
            </a:fld>
            <a:endParaRPr lang="en-US"/>
          </a:p>
        </p:txBody>
      </p:sp>
    </p:spTree>
    <p:extLst>
      <p:ext uri="{BB962C8B-B14F-4D97-AF65-F5344CB8AC3E}">
        <p14:creationId xmlns:p14="http://schemas.microsoft.com/office/powerpoint/2010/main" val="312777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23" y="201031"/>
            <a:ext cx="12174025" cy="1485900"/>
          </a:xfrm>
        </p:spPr>
        <p:txBody>
          <a:bodyPr>
            <a:normAutofit/>
          </a:bodyPr>
          <a:lstStyle/>
          <a:p>
            <a:r>
              <a:rPr lang="en-US" b="1" dirty="0"/>
              <a:t>Rooted Tree Terminologies</a:t>
            </a:r>
            <a:endParaRPr lang="en-US" dirty="0"/>
          </a:p>
        </p:txBody>
      </p:sp>
      <p:sp>
        <p:nvSpPr>
          <p:cNvPr id="3" name="Content Placeholder 2"/>
          <p:cNvSpPr>
            <a:spLocks noGrp="1"/>
          </p:cNvSpPr>
          <p:nvPr>
            <p:ph idx="1"/>
          </p:nvPr>
        </p:nvSpPr>
        <p:spPr>
          <a:xfrm>
            <a:off x="934865" y="1318791"/>
            <a:ext cx="11016343" cy="5776685"/>
          </a:xfrm>
        </p:spPr>
        <p:txBody>
          <a:bodyPr>
            <a:noAutofit/>
          </a:bodyPr>
          <a:lstStyle/>
          <a:p>
            <a:pPr algn="just"/>
            <a:r>
              <a:rPr lang="en-US" sz="1800" dirty="0"/>
              <a:t>Suppose that T is a rooted tree. If v is a vertex in T other than the root, the </a:t>
            </a:r>
            <a:r>
              <a:rPr lang="en-US" sz="1800" b="1" dirty="0"/>
              <a:t>parent </a:t>
            </a:r>
            <a:r>
              <a:rPr lang="en-US" sz="1800" dirty="0"/>
              <a:t>of v is the unique vertex u such that there is a directed edge from u to v. </a:t>
            </a:r>
          </a:p>
          <a:p>
            <a:pPr algn="just"/>
            <a:r>
              <a:rPr lang="en-US" sz="1800" dirty="0"/>
              <a:t>When u is the parent of v, v is called a </a:t>
            </a:r>
            <a:r>
              <a:rPr lang="en-US" sz="1800" b="1" dirty="0"/>
              <a:t>child </a:t>
            </a:r>
            <a:r>
              <a:rPr lang="en-US" sz="1800" dirty="0"/>
              <a:t>of u. Vertices with the same parent are called </a:t>
            </a:r>
            <a:r>
              <a:rPr lang="en-US" sz="1800" b="1" dirty="0"/>
              <a:t>siblings</a:t>
            </a:r>
            <a:r>
              <a:rPr lang="en-US" sz="1800" dirty="0"/>
              <a:t>. </a:t>
            </a:r>
          </a:p>
          <a:p>
            <a:pPr algn="just"/>
            <a:r>
              <a:rPr lang="en-US" sz="1800" dirty="0"/>
              <a:t>The </a:t>
            </a:r>
            <a:r>
              <a:rPr lang="en-US" sz="1800" b="1" dirty="0"/>
              <a:t>ancestors </a:t>
            </a:r>
            <a:r>
              <a:rPr lang="en-US" sz="1800" dirty="0"/>
              <a:t>of a vertex other than the root are the vertices in the path from the root to this vertex, excluding the vertex itself and including the root.</a:t>
            </a:r>
          </a:p>
          <a:p>
            <a:pPr algn="just"/>
            <a:r>
              <a:rPr lang="en-US" sz="1800" dirty="0"/>
              <a:t>The </a:t>
            </a:r>
            <a:r>
              <a:rPr lang="en-US" sz="1800" b="1" dirty="0"/>
              <a:t>descendants </a:t>
            </a:r>
            <a:r>
              <a:rPr lang="en-US" sz="1800" dirty="0"/>
              <a:t>of a vertex v are those vertices that have v as an ancestor. </a:t>
            </a:r>
          </a:p>
          <a:p>
            <a:pPr algn="just"/>
            <a:r>
              <a:rPr lang="en-US" sz="1800" dirty="0"/>
              <a:t>A vertex of a rooted tree is called a </a:t>
            </a:r>
            <a:r>
              <a:rPr lang="en-US" sz="1800" b="1" dirty="0"/>
              <a:t>leaf </a:t>
            </a:r>
            <a:r>
              <a:rPr lang="en-US" sz="1800" dirty="0"/>
              <a:t>if it has no children. </a:t>
            </a:r>
          </a:p>
          <a:p>
            <a:pPr algn="just"/>
            <a:r>
              <a:rPr lang="en-US" sz="1800" dirty="0"/>
              <a:t>Vertices that have children are called </a:t>
            </a:r>
            <a:r>
              <a:rPr lang="en-US" sz="1800" b="1" dirty="0"/>
              <a:t>internal vertices</a:t>
            </a:r>
            <a:r>
              <a:rPr lang="en-US" sz="1800" dirty="0"/>
              <a:t>. </a:t>
            </a:r>
          </a:p>
          <a:p>
            <a:pPr algn="just"/>
            <a:r>
              <a:rPr lang="en-US" sz="1800" dirty="0"/>
              <a:t>The root is an internal vertex unless it is the only vertex in the graph, in which case it is a leaf.</a:t>
            </a:r>
          </a:p>
          <a:p>
            <a:pPr algn="just"/>
            <a:r>
              <a:rPr lang="en-US" sz="1800" dirty="0"/>
              <a:t>If a is a vertex in a tree, the </a:t>
            </a:r>
            <a:r>
              <a:rPr lang="en-US" sz="1800" b="1" dirty="0" err="1"/>
              <a:t>subtree</a:t>
            </a:r>
            <a:r>
              <a:rPr lang="en-US" sz="1800" b="1" dirty="0"/>
              <a:t> </a:t>
            </a:r>
            <a:r>
              <a:rPr lang="en-US" sz="1800" dirty="0"/>
              <a:t>with a as its root is the </a:t>
            </a:r>
            <a:r>
              <a:rPr lang="en-US" sz="1800" dirty="0" err="1"/>
              <a:t>subgraph</a:t>
            </a:r>
            <a:r>
              <a:rPr lang="en-US" sz="1800" dirty="0"/>
              <a:t> of the tree consisting of a and its descendants and all edges incident to these descendants.</a:t>
            </a:r>
          </a:p>
          <a:p>
            <a:pPr algn="just"/>
            <a:r>
              <a:rPr lang="en-US" sz="1800" dirty="0"/>
              <a:t>The </a:t>
            </a:r>
            <a:r>
              <a:rPr lang="en-US" sz="1800" b="1" dirty="0"/>
              <a:t>level </a:t>
            </a:r>
            <a:r>
              <a:rPr lang="en-US" sz="1800" dirty="0"/>
              <a:t>of a vertex v in a rooted tree is the length of the unique path from the root to this vertex. The level of the root is defined to be zero. </a:t>
            </a:r>
          </a:p>
          <a:p>
            <a:pPr algn="just"/>
            <a:r>
              <a:rPr lang="en-US" sz="1800" dirty="0"/>
              <a:t>The </a:t>
            </a:r>
            <a:r>
              <a:rPr lang="en-US" sz="1800" b="1" dirty="0"/>
              <a:t>height </a:t>
            </a:r>
            <a:r>
              <a:rPr lang="en-US" sz="1800" dirty="0"/>
              <a:t>of a rooted tree is the maximum of the levels of vertices. In other words, the height of a rooted tree is the length of the longest path from the root to any vertex.</a:t>
            </a:r>
          </a:p>
        </p:txBody>
      </p:sp>
      <p:sp>
        <p:nvSpPr>
          <p:cNvPr id="4" name="Slide Number Placeholder 3"/>
          <p:cNvSpPr>
            <a:spLocks noGrp="1"/>
          </p:cNvSpPr>
          <p:nvPr>
            <p:ph type="sldNum" sz="quarter" idx="12"/>
          </p:nvPr>
        </p:nvSpPr>
        <p:spPr/>
        <p:txBody>
          <a:bodyPr/>
          <a:lstStyle/>
          <a:p>
            <a:fld id="{39C18FB0-36AF-432F-A54F-B767DB87F638}" type="slidenum">
              <a:rPr lang="en-US" smtClean="0"/>
              <a:t>7</a:t>
            </a:fld>
            <a:endParaRPr lang="en-US"/>
          </a:p>
        </p:txBody>
      </p:sp>
    </p:spTree>
    <p:extLst>
      <p:ext uri="{BB962C8B-B14F-4D97-AF65-F5344CB8AC3E}">
        <p14:creationId xmlns:p14="http://schemas.microsoft.com/office/powerpoint/2010/main" val="330159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Rooted Tree</a:t>
            </a:r>
          </a:p>
        </p:txBody>
      </p:sp>
      <p:pic>
        <p:nvPicPr>
          <p:cNvPr id="4" name="Content Placeholder 3"/>
          <p:cNvPicPr>
            <a:picLocks noGrp="1" noChangeAspect="1"/>
          </p:cNvPicPr>
          <p:nvPr>
            <p:ph idx="1"/>
          </p:nvPr>
        </p:nvPicPr>
        <p:blipFill>
          <a:blip r:embed="rId2"/>
          <a:stretch>
            <a:fillRect/>
          </a:stretch>
        </p:blipFill>
        <p:spPr>
          <a:xfrm>
            <a:off x="1048417" y="1491343"/>
            <a:ext cx="8244593" cy="4564742"/>
          </a:xfrm>
          <a:prstGeom prst="rect">
            <a:avLst/>
          </a:prstGeom>
        </p:spPr>
      </p:pic>
      <p:sp>
        <p:nvSpPr>
          <p:cNvPr id="5" name="Rectangle 4"/>
          <p:cNvSpPr/>
          <p:nvPr/>
        </p:nvSpPr>
        <p:spPr>
          <a:xfrm>
            <a:off x="5036456" y="5023995"/>
            <a:ext cx="5399315" cy="646331"/>
          </a:xfrm>
          <a:prstGeom prst="rect">
            <a:avLst/>
          </a:prstGeom>
        </p:spPr>
        <p:txBody>
          <a:bodyPr wrap="square">
            <a:spAutoFit/>
          </a:bodyPr>
          <a:lstStyle/>
          <a:p>
            <a:pPr algn="ctr"/>
            <a:r>
              <a:rPr lang="en-US" dirty="0"/>
              <a:t>The </a:t>
            </a:r>
            <a:r>
              <a:rPr lang="en-US" b="1" dirty="0"/>
              <a:t>height </a:t>
            </a:r>
            <a:r>
              <a:rPr lang="en-US" dirty="0"/>
              <a:t>of a rooted tree is the maximum level of any vertex of the tree.</a:t>
            </a:r>
          </a:p>
        </p:txBody>
      </p:sp>
      <p:cxnSp>
        <p:nvCxnSpPr>
          <p:cNvPr id="6" name="Straight Arrow Connector 5"/>
          <p:cNvCxnSpPr/>
          <p:nvPr/>
        </p:nvCxnSpPr>
        <p:spPr>
          <a:xfrm flipH="1">
            <a:off x="7968343" y="2710151"/>
            <a:ext cx="1480458" cy="43542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850744" y="3424589"/>
            <a:ext cx="2598057" cy="4209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77828" y="2485962"/>
            <a:ext cx="609462" cy="369332"/>
          </a:xfrm>
          <a:prstGeom prst="rect">
            <a:avLst/>
          </a:prstGeom>
          <a:noFill/>
        </p:spPr>
        <p:txBody>
          <a:bodyPr wrap="none" rtlCol="0">
            <a:spAutoFit/>
          </a:bodyPr>
          <a:lstStyle/>
          <a:p>
            <a:r>
              <a:rPr lang="en-US" dirty="0"/>
              <a:t>Leaf</a:t>
            </a:r>
          </a:p>
        </p:txBody>
      </p:sp>
      <p:sp>
        <p:nvSpPr>
          <p:cNvPr id="12" name="TextBox 11"/>
          <p:cNvSpPr txBox="1"/>
          <p:nvPr/>
        </p:nvSpPr>
        <p:spPr>
          <a:xfrm>
            <a:off x="9477828" y="3239923"/>
            <a:ext cx="1585690" cy="369332"/>
          </a:xfrm>
          <a:prstGeom prst="rect">
            <a:avLst/>
          </a:prstGeom>
          <a:noFill/>
        </p:spPr>
        <p:txBody>
          <a:bodyPr wrap="none" rtlCol="0">
            <a:spAutoFit/>
          </a:bodyPr>
          <a:lstStyle/>
          <a:p>
            <a:r>
              <a:rPr lang="en-US" dirty="0"/>
              <a:t>Internal Vertex</a:t>
            </a:r>
          </a:p>
        </p:txBody>
      </p:sp>
      <p:sp>
        <p:nvSpPr>
          <p:cNvPr id="3" name="Slide Number Placeholder 2"/>
          <p:cNvSpPr>
            <a:spLocks noGrp="1"/>
          </p:cNvSpPr>
          <p:nvPr>
            <p:ph type="sldNum" sz="quarter" idx="12"/>
          </p:nvPr>
        </p:nvSpPr>
        <p:spPr/>
        <p:txBody>
          <a:bodyPr/>
          <a:lstStyle/>
          <a:p>
            <a:fld id="{39C18FB0-36AF-432F-A54F-B767DB87F638}" type="slidenum">
              <a:rPr lang="en-US" smtClean="0"/>
              <a:t>8</a:t>
            </a:fld>
            <a:endParaRPr lang="en-US"/>
          </a:p>
        </p:txBody>
      </p:sp>
    </p:spTree>
    <p:extLst>
      <p:ext uri="{BB962C8B-B14F-4D97-AF65-F5344CB8AC3E}">
        <p14:creationId xmlns:p14="http://schemas.microsoft.com/office/powerpoint/2010/main" val="88929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Subtree</a:t>
            </a:r>
            <a:endParaRPr lang="en-US" b="1" dirty="0"/>
          </a:p>
        </p:txBody>
      </p:sp>
      <p:pic>
        <p:nvPicPr>
          <p:cNvPr id="2050"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83076" y="2312591"/>
            <a:ext cx="3800702" cy="355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55656" y="2312591"/>
            <a:ext cx="2119085" cy="257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78018" y="5905726"/>
            <a:ext cx="1810817" cy="369332"/>
          </a:xfrm>
          <a:prstGeom prst="rect">
            <a:avLst/>
          </a:prstGeom>
        </p:spPr>
        <p:txBody>
          <a:bodyPr wrap="none">
            <a:spAutoFit/>
          </a:bodyPr>
          <a:lstStyle/>
          <a:p>
            <a:r>
              <a:rPr lang="en-US" b="1" dirty="0"/>
              <a:t>A Rooted Tree </a:t>
            </a:r>
            <a:r>
              <a:rPr lang="en-US" b="1" i="1" dirty="0"/>
              <a:t>T </a:t>
            </a:r>
            <a:endParaRPr lang="en-US" dirty="0"/>
          </a:p>
        </p:txBody>
      </p:sp>
      <p:sp>
        <p:nvSpPr>
          <p:cNvPr id="5" name="Rectangle 4"/>
          <p:cNvSpPr/>
          <p:nvPr/>
        </p:nvSpPr>
        <p:spPr>
          <a:xfrm>
            <a:off x="6030684" y="4888484"/>
            <a:ext cx="2569028" cy="369332"/>
          </a:xfrm>
          <a:prstGeom prst="rect">
            <a:avLst/>
          </a:prstGeom>
        </p:spPr>
        <p:txBody>
          <a:bodyPr wrap="square">
            <a:spAutoFit/>
          </a:bodyPr>
          <a:lstStyle/>
          <a:p>
            <a:r>
              <a:rPr lang="en-US" b="1" dirty="0"/>
              <a:t>The </a:t>
            </a:r>
            <a:r>
              <a:rPr lang="en-US" b="1" dirty="0" err="1"/>
              <a:t>Subtree</a:t>
            </a:r>
            <a:r>
              <a:rPr lang="en-US" b="1" dirty="0"/>
              <a:t> Rooted at </a:t>
            </a:r>
            <a:r>
              <a:rPr lang="en-US" b="1" i="1" dirty="0"/>
              <a:t>g</a:t>
            </a:r>
            <a:endParaRPr lang="en-US" dirty="0"/>
          </a:p>
        </p:txBody>
      </p:sp>
      <p:sp>
        <p:nvSpPr>
          <p:cNvPr id="3" name="Slide Number Placeholder 2"/>
          <p:cNvSpPr>
            <a:spLocks noGrp="1"/>
          </p:cNvSpPr>
          <p:nvPr>
            <p:ph type="sldNum" sz="quarter" idx="12"/>
          </p:nvPr>
        </p:nvSpPr>
        <p:spPr/>
        <p:txBody>
          <a:bodyPr/>
          <a:lstStyle/>
          <a:p>
            <a:fld id="{39C18FB0-36AF-432F-A54F-B767DB87F638}" type="slidenum">
              <a:rPr lang="en-US" smtClean="0"/>
              <a:t>9</a:t>
            </a:fld>
            <a:endParaRPr lang="en-US"/>
          </a:p>
        </p:txBody>
      </p:sp>
    </p:spTree>
    <p:extLst>
      <p:ext uri="{BB962C8B-B14F-4D97-AF65-F5344CB8AC3E}">
        <p14:creationId xmlns:p14="http://schemas.microsoft.com/office/powerpoint/2010/main" val="1281248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Garamond"/>
        <a:ea typeface=""/>
        <a:cs typeface=""/>
      </a:majorFont>
      <a:minorFont>
        <a:latin typeface="Garamond"/>
        <a:ea typeface=""/>
        <a:cs typeface=""/>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23257</TotalTime>
  <Words>2676</Words>
  <Application>Microsoft Office PowerPoint</Application>
  <PresentationFormat>Widescreen</PresentationFormat>
  <Paragraphs>298</Paragraphs>
  <Slides>55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Garamond</vt:lpstr>
      <vt:lpstr>Rockwell Condensed</vt:lpstr>
      <vt:lpstr>Tahoma</vt:lpstr>
      <vt:lpstr>Verdana</vt:lpstr>
      <vt:lpstr>Wingdings</vt:lpstr>
      <vt:lpstr>Wood Type</vt:lpstr>
      <vt:lpstr>Lecture 19 </vt:lpstr>
      <vt:lpstr>Introduction to Trees</vt:lpstr>
      <vt:lpstr>Example 1</vt:lpstr>
      <vt:lpstr>Example 1</vt:lpstr>
      <vt:lpstr>Forest</vt:lpstr>
      <vt:lpstr>Rooted Tree</vt:lpstr>
      <vt:lpstr>Rooted Tree Terminologies</vt:lpstr>
      <vt:lpstr>Rooted Tree</vt:lpstr>
      <vt:lpstr>Subtree</vt:lpstr>
      <vt:lpstr>Example 2</vt:lpstr>
      <vt:lpstr>Example 2</vt:lpstr>
      <vt:lpstr>Example 3</vt:lpstr>
      <vt:lpstr>Example 3</vt:lpstr>
      <vt:lpstr>Example 4</vt:lpstr>
      <vt:lpstr>Example 4</vt:lpstr>
      <vt:lpstr>Rooted Tree</vt:lpstr>
      <vt:lpstr>Example 5</vt:lpstr>
      <vt:lpstr>Example 5</vt:lpstr>
      <vt:lpstr>Binary Tree</vt:lpstr>
      <vt:lpstr>Example 6</vt:lpstr>
      <vt:lpstr>Example 6</vt:lpstr>
      <vt:lpstr>Balanced Tree</vt:lpstr>
      <vt:lpstr>Example 7</vt:lpstr>
      <vt:lpstr>Example 7</vt:lpstr>
      <vt:lpstr>Spanning Tree</vt:lpstr>
      <vt:lpstr>Spanning Tree</vt:lpstr>
      <vt:lpstr>Example 8</vt:lpstr>
      <vt:lpstr>Example 8</vt:lpstr>
      <vt:lpstr>Example 9</vt:lpstr>
      <vt:lpstr>Tree Traversal</vt:lpstr>
      <vt:lpstr>Universal Address Systems </vt:lpstr>
      <vt:lpstr>Example 10</vt:lpstr>
      <vt:lpstr>Example 10</vt:lpstr>
      <vt:lpstr>Tree Traversal Algorithms</vt:lpstr>
      <vt:lpstr>Preorder Traversal </vt:lpstr>
      <vt:lpstr>Preorder Traversal</vt:lpstr>
      <vt:lpstr>Example 11</vt:lpstr>
      <vt:lpstr>Example 11</vt:lpstr>
      <vt:lpstr>Example 11 </vt:lpstr>
      <vt:lpstr>Inorder Traversal</vt:lpstr>
      <vt:lpstr>Inorder Traversal</vt:lpstr>
      <vt:lpstr>Example 12</vt:lpstr>
      <vt:lpstr>PowerPoint Presentation</vt:lpstr>
      <vt:lpstr>PowerPoint Presentation</vt:lpstr>
      <vt:lpstr>Postorder Traversal</vt:lpstr>
      <vt:lpstr>Postorder Traversal</vt:lpstr>
      <vt:lpstr>Example 13 </vt:lpstr>
      <vt:lpstr>PowerPoint Presentation</vt:lpstr>
      <vt:lpstr>PowerPoint Presentation</vt:lpstr>
      <vt:lpstr>Example 14</vt:lpstr>
      <vt:lpstr>Example 15</vt:lpstr>
      <vt:lpstr>Example 15</vt:lpstr>
      <vt:lpstr>Prefix, Infix &amp; Postfix</vt:lpstr>
      <vt:lpstr>Example 16</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Ammarah Khalid BUKC</cp:lastModifiedBy>
  <cp:revision>1053</cp:revision>
  <dcterms:created xsi:type="dcterms:W3CDTF">2017-09-13T17:40:14Z</dcterms:created>
  <dcterms:modified xsi:type="dcterms:W3CDTF">2022-06-23T06:18:48Z</dcterms:modified>
</cp:coreProperties>
</file>