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46"/>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311" r:id="rId26"/>
    <p:sldId id="283" r:id="rId27"/>
    <p:sldId id="312" r:id="rId28"/>
    <p:sldId id="313" r:id="rId29"/>
    <p:sldId id="286" r:id="rId30"/>
    <p:sldId id="287" r:id="rId31"/>
    <p:sldId id="288" r:id="rId32"/>
    <p:sldId id="291" r:id="rId33"/>
    <p:sldId id="292" r:id="rId34"/>
    <p:sldId id="296" r:id="rId35"/>
    <p:sldId id="297" r:id="rId36"/>
    <p:sldId id="298" r:id="rId37"/>
    <p:sldId id="300" r:id="rId38"/>
    <p:sldId id="301" r:id="rId39"/>
    <p:sldId id="302" r:id="rId40"/>
    <p:sldId id="303" r:id="rId41"/>
    <p:sldId id="305" r:id="rId42"/>
    <p:sldId id="306" r:id="rId43"/>
    <p:sldId id="326" r:id="rId44"/>
    <p:sldId id="325"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56" autoAdjust="0"/>
    <p:restoredTop sz="62364" autoAdjust="0"/>
  </p:normalViewPr>
  <p:slideViewPr>
    <p:cSldViewPr snapToGrid="0">
      <p:cViewPr varScale="1">
        <p:scale>
          <a:sx n="68" d="100"/>
          <a:sy n="68" d="100"/>
        </p:scale>
        <p:origin x="90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E7093-4BA2-4295-8667-EC15066892C0}"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13DB6-9FF1-4DEA-86BA-4A2E12DD8092}" type="slidenum">
              <a:rPr lang="en-US" smtClean="0"/>
              <a:t>‹#›</a:t>
            </a:fld>
            <a:endParaRPr lang="en-US"/>
          </a:p>
        </p:txBody>
      </p:sp>
    </p:spTree>
    <p:extLst>
      <p:ext uri="{BB962C8B-B14F-4D97-AF65-F5344CB8AC3E}">
        <p14:creationId xmlns:p14="http://schemas.microsoft.com/office/powerpoint/2010/main" val="376915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713DB6-9FF1-4DEA-86BA-4A2E12DD8092}" type="slidenum">
              <a:rPr lang="en-US" smtClean="0"/>
              <a:t>7</a:t>
            </a:fld>
            <a:endParaRPr lang="en-US"/>
          </a:p>
        </p:txBody>
      </p:sp>
    </p:spTree>
    <p:extLst>
      <p:ext uri="{BB962C8B-B14F-4D97-AF65-F5344CB8AC3E}">
        <p14:creationId xmlns:p14="http://schemas.microsoft.com/office/powerpoint/2010/main" val="3840451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mean that students who have taken both calculus and computer science can take the</a:t>
            </a:r>
          </a:p>
          <a:p>
            <a:r>
              <a:rPr lang="en-US" dirty="0"/>
              <a:t>class, as well as the students who have taken only one of the two subjects. On the other hand,</a:t>
            </a:r>
          </a:p>
          <a:p>
            <a:r>
              <a:rPr lang="en-US" dirty="0"/>
              <a:t>we are using the </a:t>
            </a:r>
            <a:r>
              <a:rPr lang="en-US"/>
              <a:t>exclusive or when </a:t>
            </a:r>
            <a:r>
              <a:rPr lang="en-US" dirty="0"/>
              <a:t>we say</a:t>
            </a:r>
          </a:p>
          <a:p>
            <a:r>
              <a:rPr lang="en-US" dirty="0"/>
              <a:t>“Students who have taken calculus or computer science, but not both, can enroll in this</a:t>
            </a:r>
          </a:p>
          <a:p>
            <a:r>
              <a:rPr lang="en-US" dirty="0"/>
              <a:t>class.”</a:t>
            </a:r>
          </a:p>
          <a:p>
            <a:r>
              <a:rPr lang="en-US" dirty="0"/>
              <a:t>Here, we mean that students who have taken both calculus and a computer science course cannot</a:t>
            </a:r>
          </a:p>
          <a:p>
            <a:r>
              <a:rPr lang="en-US" dirty="0"/>
              <a:t>take the class. Only those who have taken exactly one of the two courses can take the class.</a:t>
            </a:r>
          </a:p>
          <a:p>
            <a:r>
              <a:rPr lang="en-US" dirty="0"/>
              <a:t>Similarly, when a menu at a restaurant states, “Soup or salad comes with an entrée,” the</a:t>
            </a:r>
          </a:p>
          <a:p>
            <a:r>
              <a:rPr lang="en-US" dirty="0"/>
              <a:t>restaurant almost always means that customers can have either soup or salad, but not both.</a:t>
            </a:r>
          </a:p>
          <a:p>
            <a:r>
              <a:rPr lang="en-US" dirty="0"/>
              <a:t>Hence, this is an exclusive, rather than an inclusive, or</a:t>
            </a:r>
          </a:p>
        </p:txBody>
      </p:sp>
      <p:sp>
        <p:nvSpPr>
          <p:cNvPr id="4" name="Slide Number Placeholder 3"/>
          <p:cNvSpPr>
            <a:spLocks noGrp="1"/>
          </p:cNvSpPr>
          <p:nvPr>
            <p:ph type="sldNum" sz="quarter" idx="10"/>
          </p:nvPr>
        </p:nvSpPr>
        <p:spPr/>
        <p:txBody>
          <a:bodyPr/>
          <a:lstStyle/>
          <a:p>
            <a:fld id="{139E118E-5444-4000-A895-974DF0F81B64}" type="slidenum">
              <a:rPr lang="en-US" smtClean="0"/>
              <a:t>22</a:t>
            </a:fld>
            <a:endParaRPr lang="en-US"/>
          </a:p>
        </p:txBody>
      </p:sp>
    </p:spTree>
    <p:extLst>
      <p:ext uri="{BB962C8B-B14F-4D97-AF65-F5344CB8AC3E}">
        <p14:creationId xmlns:p14="http://schemas.microsoft.com/office/powerpoint/2010/main" val="96389917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F00248-F038-486A-BE29-5B9FD7918485}" type="datetime1">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82DD3B7-8DC5-4E77-8094-4AAEEF99A37F}" type="slidenum">
              <a:rPr lang="en-US" smtClean="0"/>
              <a:t>‹#›</a:t>
            </a:fld>
            <a:endParaRPr lang="en-US"/>
          </a:p>
        </p:txBody>
      </p:sp>
    </p:spTree>
    <p:extLst>
      <p:ext uri="{BB962C8B-B14F-4D97-AF65-F5344CB8AC3E}">
        <p14:creationId xmlns:p14="http://schemas.microsoft.com/office/powerpoint/2010/main" val="74176103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E1F98-5375-4337-8EC2-8AF11B9BA758}" type="datetime1">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DD3B7-8DC5-4E77-8094-4AAEEF99A37F}" type="slidenum">
              <a:rPr lang="en-US" smtClean="0"/>
              <a:t>‹#›</a:t>
            </a:fld>
            <a:endParaRPr lang="en-US"/>
          </a:p>
        </p:txBody>
      </p:sp>
    </p:spTree>
    <p:extLst>
      <p:ext uri="{BB962C8B-B14F-4D97-AF65-F5344CB8AC3E}">
        <p14:creationId xmlns:p14="http://schemas.microsoft.com/office/powerpoint/2010/main" val="342982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548A-842B-476A-85E9-D779B54F893F}" type="datetime1">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DD3B7-8DC5-4E77-8094-4AAEEF99A37F}" type="slidenum">
              <a:rPr lang="en-US" smtClean="0"/>
              <a:t>‹#›</a:t>
            </a:fld>
            <a:endParaRPr lang="en-US"/>
          </a:p>
        </p:txBody>
      </p:sp>
    </p:spTree>
    <p:extLst>
      <p:ext uri="{BB962C8B-B14F-4D97-AF65-F5344CB8AC3E}">
        <p14:creationId xmlns:p14="http://schemas.microsoft.com/office/powerpoint/2010/main" val="2589259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E12E3-4CF6-4926-910A-700032808E64}" type="datetime1">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DD3B7-8DC5-4E77-8094-4AAEEF99A37F}" type="slidenum">
              <a:rPr lang="en-US" smtClean="0"/>
              <a:t>‹#›</a:t>
            </a:fld>
            <a:endParaRPr lang="en-US"/>
          </a:p>
        </p:txBody>
      </p:sp>
    </p:spTree>
    <p:extLst>
      <p:ext uri="{BB962C8B-B14F-4D97-AF65-F5344CB8AC3E}">
        <p14:creationId xmlns:p14="http://schemas.microsoft.com/office/powerpoint/2010/main" val="15082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B66F777-C69E-4510-BA38-60394F794F14}" type="datetime1">
              <a:rPr lang="en-US" smtClean="0"/>
              <a:t>3/16/2022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82DD3B7-8DC5-4E77-8094-4AAEEF99A37F}" type="slidenum">
              <a:rPr lang="en-US" smtClean="0"/>
              <a:t>‹#›</a:t>
            </a:fld>
            <a:endParaRPr lang="en-US"/>
          </a:p>
        </p:txBody>
      </p:sp>
    </p:spTree>
    <p:extLst>
      <p:ext uri="{BB962C8B-B14F-4D97-AF65-F5344CB8AC3E}">
        <p14:creationId xmlns:p14="http://schemas.microsoft.com/office/powerpoint/2010/main" val="615223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12951D-0135-43BC-B751-77875090A3FD}" type="datetime1">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DD3B7-8DC5-4E77-8094-4AAEEF99A37F}" type="slidenum">
              <a:rPr lang="en-US" smtClean="0"/>
              <a:t>‹#›</a:t>
            </a:fld>
            <a:endParaRPr lang="en-US"/>
          </a:p>
        </p:txBody>
      </p:sp>
    </p:spTree>
    <p:extLst>
      <p:ext uri="{BB962C8B-B14F-4D97-AF65-F5344CB8AC3E}">
        <p14:creationId xmlns:p14="http://schemas.microsoft.com/office/powerpoint/2010/main" val="2417385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79B06E-7C74-4053-B9BD-9DABB973F4E4}" type="datetime1">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DD3B7-8DC5-4E77-8094-4AAEEF99A37F}" type="slidenum">
              <a:rPr lang="en-US" smtClean="0"/>
              <a:t>‹#›</a:t>
            </a:fld>
            <a:endParaRPr lang="en-US"/>
          </a:p>
        </p:txBody>
      </p:sp>
    </p:spTree>
    <p:extLst>
      <p:ext uri="{BB962C8B-B14F-4D97-AF65-F5344CB8AC3E}">
        <p14:creationId xmlns:p14="http://schemas.microsoft.com/office/powerpoint/2010/main" val="325931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129303-74B8-4C72-BD27-4745EB6AAD7B}" type="datetime1">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DD3B7-8DC5-4E77-8094-4AAEEF99A37F}" type="slidenum">
              <a:rPr lang="en-US" smtClean="0"/>
              <a:t>‹#›</a:t>
            </a:fld>
            <a:endParaRPr lang="en-US"/>
          </a:p>
        </p:txBody>
      </p:sp>
    </p:spTree>
    <p:extLst>
      <p:ext uri="{BB962C8B-B14F-4D97-AF65-F5344CB8AC3E}">
        <p14:creationId xmlns:p14="http://schemas.microsoft.com/office/powerpoint/2010/main" val="4279906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E288C-887B-4134-8FA8-C4CC31CDB53E}" type="datetime1">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2DD3B7-8DC5-4E77-8094-4AAEEF99A37F}" type="slidenum">
              <a:rPr lang="en-US" smtClean="0"/>
              <a:t>‹#›</a:t>
            </a:fld>
            <a:endParaRPr lang="en-US"/>
          </a:p>
        </p:txBody>
      </p:sp>
    </p:spTree>
    <p:extLst>
      <p:ext uri="{BB962C8B-B14F-4D97-AF65-F5344CB8AC3E}">
        <p14:creationId xmlns:p14="http://schemas.microsoft.com/office/powerpoint/2010/main" val="71056835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7C02CE-6E98-4307-B822-899AE7977281}" type="datetime1">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82DD3B7-8DC5-4E77-8094-4AAEEF99A37F}" type="slidenum">
              <a:rPr lang="en-US" smtClean="0"/>
              <a:t>‹#›</a:t>
            </a:fld>
            <a:endParaRPr lang="en-US"/>
          </a:p>
        </p:txBody>
      </p:sp>
    </p:spTree>
    <p:extLst>
      <p:ext uri="{BB962C8B-B14F-4D97-AF65-F5344CB8AC3E}">
        <p14:creationId xmlns:p14="http://schemas.microsoft.com/office/powerpoint/2010/main" val="14593600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0067E-A9AA-45A3-AC97-3FC8E65DEFE5}" type="datetime1">
              <a:rPr lang="en-US" smtClean="0"/>
              <a:t>3/16/2022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82DD3B7-8DC5-4E77-8094-4AAEEF99A37F}" type="slidenum">
              <a:rPr lang="en-US" smtClean="0"/>
              <a:t>‹#›</a:t>
            </a:fld>
            <a:endParaRPr lang="en-US"/>
          </a:p>
        </p:txBody>
      </p:sp>
    </p:spTree>
    <p:extLst>
      <p:ext uri="{BB962C8B-B14F-4D97-AF65-F5344CB8AC3E}">
        <p14:creationId xmlns:p14="http://schemas.microsoft.com/office/powerpoint/2010/main" val="135176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65BF300-129F-4924-BE3F-A24DF87742F5}" type="datetime1">
              <a:rPr lang="en-US" smtClean="0"/>
              <a:t>3/16/2022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82DD3B7-8DC5-4E77-8094-4AAEEF99A37F}" type="slidenum">
              <a:rPr lang="en-US" smtClean="0"/>
              <a:t>‹#›</a:t>
            </a:fld>
            <a:endParaRPr lang="en-US"/>
          </a:p>
        </p:txBody>
      </p:sp>
    </p:spTree>
    <p:extLst>
      <p:ext uri="{BB962C8B-B14F-4D97-AF65-F5344CB8AC3E}">
        <p14:creationId xmlns:p14="http://schemas.microsoft.com/office/powerpoint/2010/main" val="630865860"/>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1825095"/>
            <a:ext cx="7772400" cy="1362075"/>
          </a:xfrm>
        </p:spPr>
        <p:txBody>
          <a:bodyPr>
            <a:normAutofit/>
          </a:bodyPr>
          <a:lstStyle/>
          <a:p>
            <a:r>
              <a:rPr lang="en-US" b="1" dirty="0">
                <a:solidFill>
                  <a:schemeClr val="tx1"/>
                </a:solidFill>
              </a:rPr>
              <a:t>Lecture 2</a:t>
            </a:r>
          </a:p>
        </p:txBody>
      </p:sp>
      <p:sp>
        <p:nvSpPr>
          <p:cNvPr id="5" name="Text Placeholder 4"/>
          <p:cNvSpPr>
            <a:spLocks noGrp="1"/>
          </p:cNvSpPr>
          <p:nvPr>
            <p:ph type="body" idx="1"/>
          </p:nvPr>
        </p:nvSpPr>
        <p:spPr>
          <a:xfrm>
            <a:off x="2246313" y="2924630"/>
            <a:ext cx="8040687" cy="1500187"/>
          </a:xfrm>
        </p:spPr>
        <p:txBody>
          <a:bodyPr>
            <a:normAutofit/>
          </a:bodyPr>
          <a:lstStyle/>
          <a:p>
            <a:r>
              <a:rPr lang="en-GB" sz="3600" b="1" dirty="0">
                <a:solidFill>
                  <a:schemeClr val="tx1"/>
                </a:solidFill>
              </a:rPr>
              <a:t>Propositional Logic</a:t>
            </a:r>
            <a:br>
              <a:rPr lang="en-GB" sz="3600" b="1">
                <a:solidFill>
                  <a:schemeClr val="tx1"/>
                </a:solidFill>
              </a:rPr>
            </a:br>
            <a:endParaRPr lang="en-GB" sz="3600" b="1" dirty="0">
              <a:solidFill>
                <a:schemeClr val="tx1"/>
              </a:solidFill>
            </a:endParaRPr>
          </a:p>
        </p:txBody>
      </p:sp>
      <p:sp>
        <p:nvSpPr>
          <p:cNvPr id="2" name="Slide Number Placeholder 1"/>
          <p:cNvSpPr>
            <a:spLocks noGrp="1"/>
          </p:cNvSpPr>
          <p:nvPr>
            <p:ph type="sldNum" sz="quarter" idx="12"/>
          </p:nvPr>
        </p:nvSpPr>
        <p:spPr/>
        <p:txBody>
          <a:bodyPr/>
          <a:lstStyle/>
          <a:p>
            <a:r>
              <a:rPr lang="en-US" dirty="0"/>
              <a:t>2</a:t>
            </a:r>
          </a:p>
        </p:txBody>
      </p:sp>
    </p:spTree>
    <p:extLst>
      <p:ext uri="{BB962C8B-B14F-4D97-AF65-F5344CB8AC3E}">
        <p14:creationId xmlns:p14="http://schemas.microsoft.com/office/powerpoint/2010/main" val="1119557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3600" dirty="0"/>
                  <a:t>Are these propositions?</a:t>
                </a:r>
              </a:p>
              <a:p>
                <a:pPr lvl="1"/>
                <a:r>
                  <a:rPr lang="en-US" sz="3600" dirty="0"/>
                  <a:t>Are you hungry? 	</a:t>
                </a:r>
                <a:r>
                  <a:rPr lang="en-US" sz="3600" b="1" dirty="0"/>
                  <a:t>NO</a:t>
                </a:r>
              </a:p>
              <a:p>
                <a:pPr lvl="1"/>
                <a14:m>
                  <m:oMath xmlns:m="http://schemas.openxmlformats.org/officeDocument/2006/math">
                    <m:r>
                      <a:rPr lang="en-US" sz="3600" b="1" dirty="0">
                        <a:latin typeface="Cambria Math" panose="02040503050406030204" pitchFamily="18" charset="0"/>
                      </a:rPr>
                      <m:t>𝑥</m:t>
                    </m:r>
                    <m:r>
                      <a:rPr lang="en-US" sz="3600" b="1" dirty="0">
                        <a:latin typeface="Cambria Math" panose="02040503050406030204" pitchFamily="18" charset="0"/>
                      </a:rPr>
                      <m:t>+</m:t>
                    </m:r>
                    <m:r>
                      <a:rPr lang="en-US" sz="3600" b="1" dirty="0">
                        <a:latin typeface="Cambria Math" panose="02040503050406030204" pitchFamily="18" charset="0"/>
                      </a:rPr>
                      <m:t>𝑦</m:t>
                    </m:r>
                    <m:r>
                      <a:rPr lang="en-US" sz="3600" b="1" dirty="0">
                        <a:latin typeface="Cambria Math" panose="02040503050406030204" pitchFamily="18" charset="0"/>
                      </a:rPr>
                      <m:t> = 3</m:t>
                    </m:r>
                    <m:r>
                      <m:rPr>
                        <m:nor/>
                      </m:rPr>
                      <a:rPr lang="en-US" sz="3600" b="1" dirty="0"/>
                      <m:t>            </m:t>
                    </m:r>
                    <m:r>
                      <m:rPr>
                        <m:nor/>
                      </m:rPr>
                      <a:rPr lang="en-US" sz="3600" b="1" i="0" dirty="0" smtClean="0"/>
                      <m:t>  </m:t>
                    </m:r>
                    <m:r>
                      <m:rPr>
                        <m:nor/>
                      </m:rPr>
                      <a:rPr lang="en-US" sz="3600" b="1" dirty="0"/>
                      <m:t>NO</m:t>
                    </m:r>
                  </m:oMath>
                </a14:m>
                <a:endParaRPr lang="en-US" sz="3600" b="1" dirty="0"/>
              </a:p>
              <a:p>
                <a:pPr lvl="1"/>
                <a:r>
                  <a:rPr lang="en-US" sz="3600" dirty="0"/>
                  <a:t>I am happy 		</a:t>
                </a:r>
                <a:r>
                  <a:rPr lang="en-US" sz="3600" b="1" dirty="0"/>
                  <a:t>YES</a:t>
                </a:r>
              </a:p>
              <a:p>
                <a:pPr lvl="1"/>
                <a:r>
                  <a:rPr lang="en-US" sz="3600" dirty="0"/>
                  <a:t>It is raining 		</a:t>
                </a:r>
                <a:r>
                  <a:rPr lang="en-US" sz="3600" b="1" dirty="0"/>
                  <a:t>YES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78" t="-357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t>10</a:t>
            </a:fld>
            <a:endParaRPr lang="en-US"/>
          </a:p>
        </p:txBody>
      </p:sp>
    </p:spTree>
    <p:extLst>
      <p:ext uri="{BB962C8B-B14F-4D97-AF65-F5344CB8AC3E}">
        <p14:creationId xmlns:p14="http://schemas.microsoft.com/office/powerpoint/2010/main" val="410962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1.1 Propositional logic</a:t>
            </a:r>
            <a:endParaRPr lang="en-US" dirty="0"/>
          </a:p>
        </p:txBody>
      </p:sp>
      <p:sp>
        <p:nvSpPr>
          <p:cNvPr id="3" name="Content Placeholder 2"/>
          <p:cNvSpPr>
            <a:spLocks noGrp="1"/>
          </p:cNvSpPr>
          <p:nvPr>
            <p:ph idx="1"/>
          </p:nvPr>
        </p:nvSpPr>
        <p:spPr/>
        <p:txBody>
          <a:bodyPr>
            <a:normAutofit/>
          </a:bodyPr>
          <a:lstStyle/>
          <a:p>
            <a:r>
              <a:rPr lang="en-US" sz="3600" dirty="0"/>
              <a:t>The area of logic that deals with propositions is called the </a:t>
            </a:r>
            <a:r>
              <a:rPr lang="en-US" sz="3600" b="1" dirty="0"/>
              <a:t>propositional logic</a:t>
            </a:r>
            <a:endParaRPr lang="en-US" sz="3600" dirty="0"/>
          </a:p>
          <a:p>
            <a:pPr marL="0" indent="0">
              <a:buNone/>
            </a:pPr>
            <a:endParaRPr lang="en-US" sz="3600" dirty="0"/>
          </a:p>
          <a:p>
            <a:r>
              <a:rPr lang="en-US" sz="3600" dirty="0"/>
              <a:t>It was first developed systematically by the Greek philosopher Aristotle more than 2300 years ago</a:t>
            </a:r>
          </a:p>
        </p:txBody>
      </p:sp>
      <p:sp>
        <p:nvSpPr>
          <p:cNvPr id="4" name="Slide Number Placeholder 3"/>
          <p:cNvSpPr>
            <a:spLocks noGrp="1"/>
          </p:cNvSpPr>
          <p:nvPr>
            <p:ph type="sldNum" sz="quarter" idx="12"/>
          </p:nvPr>
        </p:nvSpPr>
        <p:spPr/>
        <p:txBody>
          <a:bodyPr/>
          <a:lstStyle/>
          <a:p>
            <a:fld id="{FDFCE4C1-E6A0-4AA9-9965-F1CD6F0FDCC0}" type="slidenum">
              <a:rPr lang="en-US" smtClean="0"/>
              <a:t>11</a:t>
            </a:fld>
            <a:endParaRPr lang="en-US"/>
          </a:p>
        </p:txBody>
      </p:sp>
    </p:spTree>
    <p:extLst>
      <p:ext uri="{BB962C8B-B14F-4D97-AF65-F5344CB8AC3E}">
        <p14:creationId xmlns:p14="http://schemas.microsoft.com/office/powerpoint/2010/main" val="2783880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Compound Propositions</a:t>
            </a:r>
          </a:p>
        </p:txBody>
      </p:sp>
      <p:sp>
        <p:nvSpPr>
          <p:cNvPr id="3" name="Content Placeholder 2"/>
          <p:cNvSpPr>
            <a:spLocks noGrp="1"/>
          </p:cNvSpPr>
          <p:nvPr>
            <p:ph idx="1"/>
          </p:nvPr>
        </p:nvSpPr>
        <p:spPr/>
        <p:txBody>
          <a:bodyPr>
            <a:noAutofit/>
          </a:bodyPr>
          <a:lstStyle/>
          <a:p>
            <a:r>
              <a:rPr lang="en-US" sz="3200" b="1" dirty="0"/>
              <a:t>Compound propositions</a:t>
            </a:r>
            <a:r>
              <a:rPr lang="en-US" sz="3200" dirty="0"/>
              <a:t>, are formed from existing propositions using logical operators (also called as </a:t>
            </a:r>
            <a:r>
              <a:rPr lang="en-US" sz="3200" b="1" dirty="0"/>
              <a:t>connectives</a:t>
            </a:r>
            <a:r>
              <a:rPr lang="en-US" sz="3200" dirty="0"/>
              <a:t>)</a:t>
            </a:r>
          </a:p>
          <a:p>
            <a:r>
              <a:rPr lang="en-US" sz="3200" dirty="0"/>
              <a:t>The methods to produce new propositions (from those that we already have) were discussed by the English mathematician George Boole in 1854 in his book </a:t>
            </a:r>
            <a:r>
              <a:rPr lang="en-US" sz="3200" i="1" dirty="0"/>
              <a:t>The Laws of Thought</a:t>
            </a:r>
            <a:endParaRPr lang="en-US" sz="3200" dirty="0"/>
          </a:p>
        </p:txBody>
      </p:sp>
      <p:sp>
        <p:nvSpPr>
          <p:cNvPr id="4" name="Slide Number Placeholder 3"/>
          <p:cNvSpPr>
            <a:spLocks noGrp="1"/>
          </p:cNvSpPr>
          <p:nvPr>
            <p:ph type="sldNum" sz="quarter" idx="12"/>
          </p:nvPr>
        </p:nvSpPr>
        <p:spPr/>
        <p:txBody>
          <a:bodyPr/>
          <a:lstStyle/>
          <a:p>
            <a:fld id="{FDFCE4C1-E6A0-4AA9-9965-F1CD6F0FDCC0}" type="slidenum">
              <a:rPr lang="en-US" smtClean="0"/>
              <a:t>12</a:t>
            </a:fld>
            <a:endParaRPr lang="en-US"/>
          </a:p>
        </p:txBody>
      </p:sp>
    </p:spTree>
    <p:extLst>
      <p:ext uri="{BB962C8B-B14F-4D97-AF65-F5344CB8AC3E}">
        <p14:creationId xmlns:p14="http://schemas.microsoft.com/office/powerpoint/2010/main" val="2027508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Symbols for Connectives</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nvPr>
            </p:nvGraphicFramePr>
            <p:xfrm>
              <a:off x="1904997" y="2119313"/>
              <a:ext cx="8229602" cy="3474720"/>
            </p:xfrm>
            <a:graphic>
              <a:graphicData uri="http://schemas.openxmlformats.org/drawingml/2006/table">
                <a:tbl>
                  <a:tblPr firstRow="1" bandRow="1">
                    <a:tableStyleId>{5C22544A-7EE6-4342-B048-85BDC9FD1C3A}</a:tableStyleId>
                  </a:tblPr>
                  <a:tblGrid>
                    <a:gridCol w="4114801">
                      <a:extLst>
                        <a:ext uri="{9D8B030D-6E8A-4147-A177-3AD203B41FA5}">
                          <a16:colId xmlns:a16="http://schemas.microsoft.com/office/drawing/2014/main" val="20000"/>
                        </a:ext>
                      </a:extLst>
                    </a:gridCol>
                    <a:gridCol w="4114801">
                      <a:extLst>
                        <a:ext uri="{9D8B030D-6E8A-4147-A177-3AD203B41FA5}">
                          <a16:colId xmlns:a16="http://schemas.microsoft.com/office/drawing/2014/main" val="20001"/>
                        </a:ext>
                      </a:extLst>
                    </a:gridCol>
                  </a:tblGrid>
                  <a:tr h="370840">
                    <a:tc>
                      <a:txBody>
                        <a:bodyPr/>
                        <a:lstStyle/>
                        <a:p>
                          <a:pPr algn="ctr"/>
                          <a:r>
                            <a:rPr lang="en-US" sz="3200" dirty="0"/>
                            <a:t>Symbol</a:t>
                          </a:r>
                        </a:p>
                      </a:txBody>
                      <a:tcPr/>
                    </a:tc>
                    <a:tc>
                      <a:txBody>
                        <a:bodyPr/>
                        <a:lstStyle/>
                        <a:p>
                          <a:pPr algn="ctr"/>
                          <a:r>
                            <a:rPr lang="en-US" sz="3200" dirty="0"/>
                            <a:t>Meaning</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200" b="0" i="1" smtClean="0">
                                    <a:latin typeface="Cambria Math"/>
                                  </a:rPr>
                                  <m:t>¬</m:t>
                                </m:r>
                              </m:oMath>
                            </m:oMathPara>
                          </a14:m>
                          <a:endParaRPr lang="en-US" sz="3200" dirty="0"/>
                        </a:p>
                      </a:txBody>
                      <a:tcPr/>
                    </a:tc>
                    <a:tc>
                      <a:txBody>
                        <a:bodyPr/>
                        <a:lstStyle/>
                        <a:p>
                          <a:pPr algn="ctr"/>
                          <a:r>
                            <a:rPr lang="en-US" sz="3200" dirty="0"/>
                            <a:t>Negation</a:t>
                          </a:r>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lang="en-US" sz="3200" b="0" i="1" smtClean="0">
                                    <a:latin typeface="Cambria Math"/>
                                  </a:rPr>
                                  <m:t>∨</m:t>
                                </m:r>
                              </m:oMath>
                            </m:oMathPara>
                          </a14:m>
                          <a:endParaRPr lang="en-US" sz="3200" dirty="0"/>
                        </a:p>
                      </a:txBody>
                      <a:tcPr/>
                    </a:tc>
                    <a:tc>
                      <a:txBody>
                        <a:bodyPr/>
                        <a:lstStyle/>
                        <a:p>
                          <a:pPr algn="ctr"/>
                          <a:r>
                            <a:rPr lang="en-US" sz="3200" dirty="0"/>
                            <a:t>Or, disjunction</a:t>
                          </a: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200" b="0" i="1" smtClean="0">
                                    <a:latin typeface="Cambria Math"/>
                                  </a:rPr>
                                  <m:t>∧</m:t>
                                </m:r>
                              </m:oMath>
                            </m:oMathPara>
                          </a14:m>
                          <a:endParaRPr lang="en-US" sz="3200" dirty="0"/>
                        </a:p>
                      </a:txBody>
                      <a:tcPr/>
                    </a:tc>
                    <a:tc>
                      <a:txBody>
                        <a:bodyPr/>
                        <a:lstStyle/>
                        <a:p>
                          <a:pPr algn="ctr"/>
                          <a:r>
                            <a:rPr lang="en-US" sz="3200" dirty="0"/>
                            <a:t>And, conjunction</a:t>
                          </a:r>
                        </a:p>
                      </a:txBody>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r>
                                  <a:rPr lang="en-US" sz="3200" b="0" i="1" smtClean="0">
                                    <a:latin typeface="Cambria Math"/>
                                  </a:rPr>
                                  <m:t>⇒</m:t>
                                </m:r>
                              </m:oMath>
                            </m:oMathPara>
                          </a14:m>
                          <a:endParaRPr lang="en-US" sz="3200" dirty="0"/>
                        </a:p>
                      </a:txBody>
                      <a:tcPr/>
                    </a:tc>
                    <a:tc>
                      <a:txBody>
                        <a:bodyPr/>
                        <a:lstStyle/>
                        <a:p>
                          <a:pPr algn="ctr"/>
                          <a:r>
                            <a:rPr lang="en-US" sz="3200" dirty="0"/>
                            <a:t>Implication</a:t>
                          </a:r>
                        </a:p>
                      </a:txBody>
                      <a:tcPr/>
                    </a:tc>
                    <a:extLst>
                      <a:ext uri="{0D108BD9-81ED-4DB2-BD59-A6C34878D82A}">
                        <a16:rowId xmlns:a16="http://schemas.microsoft.com/office/drawing/2014/main" val="10004"/>
                      </a:ext>
                    </a:extLst>
                  </a:tr>
                  <a:tr h="370840">
                    <a:tc>
                      <a:txBody>
                        <a:bodyPr/>
                        <a:lstStyle/>
                        <a:p>
                          <a:pPr algn="ctr"/>
                          <a14:m>
                            <m:oMathPara xmlns:m="http://schemas.openxmlformats.org/officeDocument/2006/math">
                              <m:oMathParaPr>
                                <m:jc m:val="centerGroup"/>
                              </m:oMathParaPr>
                              <m:oMath xmlns:m="http://schemas.openxmlformats.org/officeDocument/2006/math">
                                <m:r>
                                  <a:rPr lang="en-US" sz="3200" b="0" i="1" smtClean="0">
                                    <a:latin typeface="Cambria Math"/>
                                  </a:rPr>
                                  <m:t>⇔</m:t>
                                </m:r>
                              </m:oMath>
                            </m:oMathPara>
                          </a14:m>
                          <a:endParaRPr lang="en-US" sz="3200" dirty="0"/>
                        </a:p>
                      </a:txBody>
                      <a:tcPr/>
                    </a:tc>
                    <a:tc>
                      <a:txBody>
                        <a:bodyPr/>
                        <a:lstStyle/>
                        <a:p>
                          <a:pPr algn="ctr"/>
                          <a:r>
                            <a:rPr lang="en-US" sz="3200" dirty="0"/>
                            <a:t>Bi-implication</a:t>
                          </a:r>
                        </a:p>
                      </a:txBody>
                      <a:tcPr/>
                    </a:tc>
                    <a:extLst>
                      <a:ext uri="{0D108BD9-81ED-4DB2-BD59-A6C34878D82A}">
                        <a16:rowId xmlns:a16="http://schemas.microsoft.com/office/drawing/2014/main" val="10005"/>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2422678117"/>
                  </p:ext>
                </p:extLst>
              </p:nvPr>
            </p:nvGraphicFramePr>
            <p:xfrm>
              <a:off x="380997" y="2119313"/>
              <a:ext cx="8229602" cy="3474720"/>
            </p:xfrm>
            <a:graphic>
              <a:graphicData uri="http://schemas.openxmlformats.org/drawingml/2006/table">
                <a:tbl>
                  <a:tblPr firstRow="1" bandRow="1">
                    <a:tableStyleId>{5C22544A-7EE6-4342-B048-85BDC9FD1C3A}</a:tableStyleId>
                  </a:tblPr>
                  <a:tblGrid>
                    <a:gridCol w="4114801"/>
                    <a:gridCol w="4114801"/>
                  </a:tblGrid>
                  <a:tr h="579120">
                    <a:tc>
                      <a:txBody>
                        <a:bodyPr/>
                        <a:lstStyle/>
                        <a:p>
                          <a:pPr algn="ctr"/>
                          <a:r>
                            <a:rPr lang="en-US" sz="3200" dirty="0" smtClean="0"/>
                            <a:t>Symbol</a:t>
                          </a:r>
                          <a:endParaRPr lang="en-US" sz="3200" dirty="0"/>
                        </a:p>
                      </a:txBody>
                      <a:tcPr/>
                    </a:tc>
                    <a:tc>
                      <a:txBody>
                        <a:bodyPr/>
                        <a:lstStyle/>
                        <a:p>
                          <a:pPr algn="ctr"/>
                          <a:r>
                            <a:rPr lang="en-US" sz="3200" dirty="0" smtClean="0"/>
                            <a:t>Meaning</a:t>
                          </a:r>
                          <a:endParaRPr lang="en-US" sz="3200" dirty="0"/>
                        </a:p>
                      </a:txBody>
                      <a:tcPr/>
                    </a:tc>
                  </a:tr>
                  <a:tr h="579120">
                    <a:tc>
                      <a:txBody>
                        <a:bodyPr/>
                        <a:lstStyle/>
                        <a:p>
                          <a:endParaRPr lang="en-US"/>
                        </a:p>
                      </a:txBody>
                      <a:tcPr>
                        <a:blipFill rotWithShape="1">
                          <a:blip r:embed="rId2"/>
                          <a:stretch>
                            <a:fillRect t="-113684" r="-100148" b="-434737"/>
                          </a:stretch>
                        </a:blipFill>
                      </a:tcPr>
                    </a:tc>
                    <a:tc>
                      <a:txBody>
                        <a:bodyPr/>
                        <a:lstStyle/>
                        <a:p>
                          <a:pPr algn="ctr"/>
                          <a:r>
                            <a:rPr lang="en-US" sz="3200" dirty="0" smtClean="0"/>
                            <a:t>Negation</a:t>
                          </a:r>
                          <a:endParaRPr lang="en-US" sz="3200" dirty="0"/>
                        </a:p>
                      </a:txBody>
                      <a:tcPr/>
                    </a:tc>
                  </a:tr>
                  <a:tr h="579120">
                    <a:tc>
                      <a:txBody>
                        <a:bodyPr/>
                        <a:lstStyle/>
                        <a:p>
                          <a:endParaRPr lang="en-US"/>
                        </a:p>
                      </a:txBody>
                      <a:tcPr>
                        <a:blipFill rotWithShape="1">
                          <a:blip r:embed="rId2"/>
                          <a:stretch>
                            <a:fillRect t="-213684" r="-100148" b="-334737"/>
                          </a:stretch>
                        </a:blipFill>
                      </a:tcPr>
                    </a:tc>
                    <a:tc>
                      <a:txBody>
                        <a:bodyPr/>
                        <a:lstStyle/>
                        <a:p>
                          <a:pPr algn="ctr"/>
                          <a:r>
                            <a:rPr lang="en-US" sz="3200" dirty="0" smtClean="0"/>
                            <a:t>Or, disjunction</a:t>
                          </a:r>
                          <a:endParaRPr lang="en-US" sz="3200" dirty="0"/>
                        </a:p>
                      </a:txBody>
                      <a:tcPr/>
                    </a:tc>
                  </a:tr>
                  <a:tr h="579120">
                    <a:tc>
                      <a:txBody>
                        <a:bodyPr/>
                        <a:lstStyle/>
                        <a:p>
                          <a:endParaRPr lang="en-US"/>
                        </a:p>
                      </a:txBody>
                      <a:tcPr>
                        <a:blipFill rotWithShape="1">
                          <a:blip r:embed="rId2"/>
                          <a:stretch>
                            <a:fillRect t="-313684" r="-100148" b="-234737"/>
                          </a:stretch>
                        </a:blipFill>
                      </a:tcPr>
                    </a:tc>
                    <a:tc>
                      <a:txBody>
                        <a:bodyPr/>
                        <a:lstStyle/>
                        <a:p>
                          <a:pPr algn="ctr"/>
                          <a:r>
                            <a:rPr lang="en-US" sz="3200" dirty="0" smtClean="0"/>
                            <a:t>And, conjunction</a:t>
                          </a:r>
                          <a:endParaRPr lang="en-US" sz="3200" dirty="0"/>
                        </a:p>
                      </a:txBody>
                      <a:tcPr/>
                    </a:tc>
                  </a:tr>
                  <a:tr h="579120">
                    <a:tc>
                      <a:txBody>
                        <a:bodyPr/>
                        <a:lstStyle/>
                        <a:p>
                          <a:endParaRPr lang="en-US"/>
                        </a:p>
                      </a:txBody>
                      <a:tcPr>
                        <a:blipFill rotWithShape="1">
                          <a:blip r:embed="rId2"/>
                          <a:stretch>
                            <a:fillRect t="-413684" r="-100148" b="-134737"/>
                          </a:stretch>
                        </a:blipFill>
                      </a:tcPr>
                    </a:tc>
                    <a:tc>
                      <a:txBody>
                        <a:bodyPr/>
                        <a:lstStyle/>
                        <a:p>
                          <a:pPr algn="ctr"/>
                          <a:r>
                            <a:rPr lang="en-US" sz="3200" dirty="0" smtClean="0"/>
                            <a:t>Implication</a:t>
                          </a:r>
                          <a:endParaRPr lang="en-US" sz="3200" dirty="0"/>
                        </a:p>
                      </a:txBody>
                      <a:tcPr/>
                    </a:tc>
                  </a:tr>
                  <a:tr h="579120">
                    <a:tc>
                      <a:txBody>
                        <a:bodyPr/>
                        <a:lstStyle/>
                        <a:p>
                          <a:endParaRPr lang="en-US"/>
                        </a:p>
                      </a:txBody>
                      <a:tcPr>
                        <a:blipFill rotWithShape="1">
                          <a:blip r:embed="rId2"/>
                          <a:stretch>
                            <a:fillRect t="-513684" r="-100148" b="-34737"/>
                          </a:stretch>
                        </a:blipFill>
                      </a:tcPr>
                    </a:tc>
                    <a:tc>
                      <a:txBody>
                        <a:bodyPr/>
                        <a:lstStyle/>
                        <a:p>
                          <a:pPr algn="ctr"/>
                          <a:r>
                            <a:rPr lang="en-US" sz="3200" dirty="0" smtClean="0"/>
                            <a:t>Bi-implication</a:t>
                          </a:r>
                          <a:endParaRPr lang="en-US" sz="3200" dirty="0"/>
                        </a:p>
                      </a:txBody>
                      <a:tcPr/>
                    </a:tc>
                  </a:tr>
                </a:tbl>
              </a:graphicData>
            </a:graphic>
          </p:graphicFrame>
        </mc:Fallback>
      </mc:AlternateContent>
      <p:sp>
        <p:nvSpPr>
          <p:cNvPr id="6" name="Slide Number Placeholder 5"/>
          <p:cNvSpPr>
            <a:spLocks noGrp="1"/>
          </p:cNvSpPr>
          <p:nvPr>
            <p:ph type="sldNum" sz="quarter" idx="12"/>
          </p:nvPr>
        </p:nvSpPr>
        <p:spPr/>
        <p:txBody>
          <a:bodyPr/>
          <a:lstStyle/>
          <a:p>
            <a:fld id="{EED51F74-2420-4DCC-A49A-016D042C19F5}" type="slidenum">
              <a:rPr lang="en-US" smtClean="0"/>
              <a:t>13</a:t>
            </a:fld>
            <a:endParaRPr lang="en-US"/>
          </a:p>
        </p:txBody>
      </p:sp>
    </p:spTree>
    <p:extLst>
      <p:ext uri="{BB962C8B-B14F-4D97-AF65-F5344CB8AC3E}">
        <p14:creationId xmlns:p14="http://schemas.microsoft.com/office/powerpoint/2010/main" val="3051481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lstStyle/>
          <a:p>
            <a:r>
              <a:rPr lang="en-US" b="1" dirty="0"/>
              <a:t>Negation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28800" y="1066800"/>
                <a:ext cx="9768114" cy="5638800"/>
              </a:xfrm>
            </p:spPr>
            <p:txBody>
              <a:bodyPr>
                <a:normAutofit/>
              </a:bodyPr>
              <a:lstStyle/>
              <a:p>
                <a:pPr marL="0" indent="0">
                  <a:buNone/>
                </a:pPr>
                <a:r>
                  <a:rPr lang="en-US" sz="2800" b="1" dirty="0"/>
                  <a:t>Definition 1</a:t>
                </a:r>
              </a:p>
              <a:p>
                <a:pPr marL="0" indent="0">
                  <a:buNone/>
                </a:pPr>
                <a:r>
                  <a:rPr lang="en-US" sz="3600" dirty="0"/>
                  <a:t>Let </a:t>
                </a:r>
                <a:r>
                  <a:rPr lang="en-US" sz="3600" i="1" dirty="0"/>
                  <a:t>p </a:t>
                </a:r>
                <a:r>
                  <a:rPr lang="en-US" sz="3600" dirty="0"/>
                  <a:t>be a proposition. The </a:t>
                </a:r>
                <a:r>
                  <a:rPr lang="en-US" sz="3600" i="1" dirty="0"/>
                  <a:t>negation of p</a:t>
                </a:r>
                <a:r>
                  <a:rPr lang="en-US" sz="3600" dirty="0"/>
                  <a:t>, denoted by ￢</a:t>
                </a:r>
                <a:r>
                  <a:rPr lang="en-US" sz="3600" i="1" dirty="0"/>
                  <a:t>p </a:t>
                </a:r>
                <a:r>
                  <a:rPr lang="en-US" sz="3600" dirty="0"/>
                  <a:t>(also denoted by </a:t>
                </a:r>
                <a14:m>
                  <m:oMath xmlns:m="http://schemas.openxmlformats.org/officeDocument/2006/math">
                    <m:bar>
                      <m:barPr>
                        <m:pos m:val="top"/>
                        <m:ctrlPr>
                          <a:rPr lang="en-US" sz="3600" i="1" dirty="0" smtClean="0">
                            <a:latin typeface="Cambria Math" panose="02040503050406030204" pitchFamily="18" charset="0"/>
                          </a:rPr>
                        </m:ctrlPr>
                      </m:barPr>
                      <m:e>
                        <m:r>
                          <a:rPr lang="en-US" sz="3600" b="0" i="1" dirty="0" smtClean="0">
                            <a:latin typeface="Cambria Math" panose="02040503050406030204" pitchFamily="18" charset="0"/>
                          </a:rPr>
                          <m:t>𝑝</m:t>
                        </m:r>
                      </m:e>
                    </m:bar>
                  </m:oMath>
                </a14:m>
                <a:r>
                  <a:rPr lang="en-US" sz="3600" dirty="0"/>
                  <a:t>), is the statement </a:t>
                </a:r>
              </a:p>
              <a:p>
                <a:pPr marL="0" indent="0">
                  <a:buNone/>
                </a:pPr>
                <a:r>
                  <a:rPr lang="en-US" sz="3600" dirty="0"/>
                  <a:t>	“It is not the case that </a:t>
                </a:r>
                <a:r>
                  <a:rPr lang="en-US" sz="3600" i="1" dirty="0"/>
                  <a:t>p</a:t>
                </a:r>
                <a:r>
                  <a:rPr lang="en-US" sz="3600" dirty="0"/>
                  <a:t>.”</a:t>
                </a:r>
              </a:p>
              <a:p>
                <a:pPr marL="0" indent="0">
                  <a:buNone/>
                </a:pPr>
                <a:endParaRPr lang="en-US" sz="2400" dirty="0"/>
              </a:p>
              <a:p>
                <a:pPr marL="0" indent="0">
                  <a:buNone/>
                </a:pPr>
                <a:r>
                  <a:rPr lang="en-US" sz="3600" dirty="0"/>
                  <a:t>The proposition ￢</a:t>
                </a:r>
                <a:r>
                  <a:rPr lang="en-US" sz="3600" i="1" dirty="0"/>
                  <a:t>p </a:t>
                </a:r>
                <a:r>
                  <a:rPr lang="en-US" sz="3600" dirty="0"/>
                  <a:t>is read “not </a:t>
                </a:r>
                <a:r>
                  <a:rPr lang="en-US" sz="3600" i="1" dirty="0"/>
                  <a:t>p</a:t>
                </a:r>
                <a:r>
                  <a:rPr lang="en-US" sz="3600" dirty="0"/>
                  <a:t>.” </a:t>
                </a:r>
              </a:p>
              <a:p>
                <a:pPr marL="0" indent="0">
                  <a:buNone/>
                </a:pPr>
                <a:endParaRPr lang="en-US" sz="2400" dirty="0"/>
              </a:p>
              <a:p>
                <a:pPr marL="0" indent="0">
                  <a:buNone/>
                </a:pPr>
                <a:r>
                  <a:rPr lang="en-US" sz="3600" dirty="0"/>
                  <a:t>The truth value of the negation of </a:t>
                </a:r>
                <a:r>
                  <a:rPr lang="en-US" sz="3600" i="1" dirty="0"/>
                  <a:t>p</a:t>
                </a:r>
                <a:r>
                  <a:rPr lang="en-US" sz="3600" dirty="0"/>
                  <a:t>, ￢</a:t>
                </a:r>
                <a:r>
                  <a:rPr lang="en-US" sz="3600" i="1" dirty="0"/>
                  <a:t>p</a:t>
                </a:r>
                <a:r>
                  <a:rPr lang="en-US" sz="3600" dirty="0"/>
                  <a:t>, is the opposite of the truth value of </a:t>
                </a:r>
                <a:r>
                  <a:rPr lang="en-US" sz="3600" i="1" dirty="0"/>
                  <a:t>p</a:t>
                </a:r>
                <a:r>
                  <a:rPr lang="en-US" sz="36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28800" y="1066800"/>
                <a:ext cx="9768114" cy="5638800"/>
              </a:xfrm>
              <a:blipFill>
                <a:blip r:embed="rId2"/>
                <a:stretch>
                  <a:fillRect l="-1873" t="-1946" r="-2871" b="-16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t>14</a:t>
            </a:fld>
            <a:endParaRPr lang="en-US"/>
          </a:p>
        </p:txBody>
      </p:sp>
    </p:spTree>
    <p:extLst>
      <p:ext uri="{BB962C8B-B14F-4D97-AF65-F5344CB8AC3E}">
        <p14:creationId xmlns:p14="http://schemas.microsoft.com/office/powerpoint/2010/main" val="202413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200" y="1600200"/>
                <a:ext cx="8458200" cy="5029200"/>
              </a:xfrm>
            </p:spPr>
            <p:txBody>
              <a:bodyPr>
                <a:normAutofit lnSpcReduction="10000"/>
              </a:bodyPr>
              <a:lstStyle/>
              <a:p>
                <a:r>
                  <a:rPr lang="en-US" sz="3900" dirty="0"/>
                  <a:t>“My PC runs Linux”</a:t>
                </a:r>
              </a:p>
              <a:p>
                <a:pPr marL="0" indent="0">
                  <a:buNone/>
                </a:pPr>
                <a:r>
                  <a:rPr lang="en-US" sz="3900" dirty="0"/>
                  <a:t>“It is not the case that my PC runs Linux”</a:t>
                </a:r>
              </a:p>
              <a:p>
                <a:pPr marL="0" indent="0">
                  <a:buNone/>
                </a:pPr>
                <a:r>
                  <a:rPr lang="en-US" sz="3900" dirty="0"/>
                  <a:t>“My PC does not run Linux”</a:t>
                </a:r>
              </a:p>
              <a:p>
                <a:pPr marL="0" indent="0">
                  <a:buNone/>
                </a:pPr>
                <a:endParaRPr lang="en-US" sz="3900" dirty="0"/>
              </a:p>
              <a:p>
                <a:pPr marL="57150" indent="-457200"/>
                <a14:m>
                  <m:oMath xmlns:m="http://schemas.openxmlformats.org/officeDocument/2006/math">
                    <m:r>
                      <a:rPr lang="en-US" sz="3900" i="1" dirty="0" smtClean="0">
                        <a:latin typeface="Cambria Math"/>
                      </a:rPr>
                      <m:t>2+2 = 4</m:t>
                    </m:r>
                  </m:oMath>
                </a14:m>
                <a:endParaRPr lang="en-US" sz="3900" dirty="0"/>
              </a:p>
              <a:p>
                <a:pPr marL="0" indent="0">
                  <a:buNone/>
                </a:pPr>
                <a:r>
                  <a:rPr lang="en-US" sz="3900" dirty="0"/>
                  <a:t>“It is not the case that </a:t>
                </a:r>
                <a14:m>
                  <m:oMath xmlns:m="http://schemas.openxmlformats.org/officeDocument/2006/math">
                    <m:r>
                      <a:rPr lang="en-US" sz="3900" i="1" dirty="0">
                        <a:latin typeface="Cambria Math"/>
                      </a:rPr>
                      <m:t>2+2 = 4</m:t>
                    </m:r>
                  </m:oMath>
                </a14:m>
                <a:r>
                  <a:rPr lang="en-US" sz="3900" dirty="0"/>
                  <a:t>”</a:t>
                </a:r>
              </a:p>
              <a:p>
                <a:pPr marL="0" indent="0">
                  <a:buNone/>
                </a:pPr>
                <a14:m>
                  <m:oMathPara xmlns:m="http://schemas.openxmlformats.org/officeDocument/2006/math">
                    <m:oMathParaPr>
                      <m:jc m:val="left"/>
                    </m:oMathParaPr>
                    <m:oMath xmlns:m="http://schemas.openxmlformats.org/officeDocument/2006/math">
                      <m:r>
                        <a:rPr lang="en-US" sz="3900" i="1" dirty="0">
                          <a:latin typeface="Cambria Math"/>
                        </a:rPr>
                        <m:t>2+2</m:t>
                      </m:r>
                      <m:r>
                        <a:rPr lang="en-US" sz="3900" b="0" i="1" dirty="0" smtClean="0">
                          <a:latin typeface="Cambria Math"/>
                        </a:rPr>
                        <m:t>≠</m:t>
                      </m:r>
                      <m:r>
                        <a:rPr lang="en-US" sz="3900" i="1" dirty="0">
                          <a:latin typeface="Cambria Math"/>
                        </a:rPr>
                        <m:t>4</m:t>
                      </m:r>
                    </m:oMath>
                  </m:oMathPara>
                </a14:m>
                <a:endParaRPr lang="en-US" sz="39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200" y="1600200"/>
                <a:ext cx="8458200" cy="5029200"/>
              </a:xfrm>
              <a:blipFill rotWithShape="0">
                <a:blip r:embed="rId2"/>
                <a:stretch>
                  <a:fillRect l="-2450" t="-4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t>15</a:t>
            </a:fld>
            <a:endParaRPr lang="en-US"/>
          </a:p>
        </p:txBody>
      </p:sp>
    </p:spTree>
    <p:extLst>
      <p:ext uri="{BB962C8B-B14F-4D97-AF65-F5344CB8AC3E}">
        <p14:creationId xmlns:p14="http://schemas.microsoft.com/office/powerpoint/2010/main" val="527322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039" y="764274"/>
            <a:ext cx="8229600" cy="1143000"/>
          </a:xfrm>
        </p:spPr>
        <p:txBody>
          <a:bodyPr>
            <a:noAutofit/>
          </a:bodyPr>
          <a:lstStyle/>
          <a:p>
            <a:r>
              <a:rPr lang="en-US" b="1" dirty="0"/>
              <a:t>Truth Table for the Negation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30739" y="2157349"/>
                <a:ext cx="8458200" cy="5029200"/>
              </a:xfrm>
            </p:spPr>
            <p:txBody>
              <a:bodyPr>
                <a:normAutofit/>
              </a:bodyPr>
              <a:lstStyle/>
              <a:p>
                <a:r>
                  <a:rPr lang="en-US" sz="3200" b="1" dirty="0"/>
                  <a:t>Other Notation for negation: </a:t>
                </a:r>
                <a14:m>
                  <m:oMath xmlns:m="http://schemas.openxmlformats.org/officeDocument/2006/math">
                    <m:r>
                      <m:rPr>
                        <m:nor/>
                      </m:rPr>
                      <a:rPr lang="en-US" sz="3200" dirty="0">
                        <a:latin typeface="Cambria Math"/>
                      </a:rPr>
                      <m:t>~</m:t>
                    </m:r>
                    <m:r>
                      <m:rPr>
                        <m:nor/>
                      </m:rPr>
                      <a:rPr lang="en-US" sz="3200" i="1" dirty="0"/>
                      <m:t>p</m:t>
                    </m:r>
                  </m:oMath>
                </a14:m>
                <a:endParaRPr lang="en-US" sz="3200" dirty="0"/>
              </a:p>
              <a:p>
                <a:r>
                  <a:rPr lang="en-US" sz="3200" dirty="0"/>
                  <a:t>What is the negation of “It is not the case that </a:t>
                </a:r>
                <a14:m>
                  <m:oMath xmlns:m="http://schemas.openxmlformats.org/officeDocument/2006/math">
                    <m:r>
                      <a:rPr lang="en-US" sz="3200" i="1" dirty="0">
                        <a:latin typeface="Cambria Math"/>
                      </a:rPr>
                      <m:t>2+2 = 4</m:t>
                    </m:r>
                  </m:oMath>
                </a14:m>
                <a:r>
                  <a:rPr lang="en-US" sz="3200" dirty="0"/>
                  <a:t>”</a:t>
                </a:r>
              </a:p>
              <a:p>
                <a:pPr marL="0" indent="0">
                  <a:buNone/>
                </a:pPr>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30739" y="2157349"/>
                <a:ext cx="8458200" cy="5029200"/>
              </a:xfrm>
              <a:blipFill>
                <a:blip r:embed="rId2"/>
                <a:stretch>
                  <a:fillRect l="-1226" t="-26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t>16</a:t>
            </a:fld>
            <a:endParaRPr 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825" t="69444" r="74789" b="15278"/>
          <a:stretch/>
        </p:blipFill>
        <p:spPr bwMode="auto">
          <a:xfrm>
            <a:off x="5697939" y="3766122"/>
            <a:ext cx="4191000" cy="2689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9042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Conjunction</a:t>
            </a:r>
          </a:p>
        </p:txBody>
      </p:sp>
      <p:sp>
        <p:nvSpPr>
          <p:cNvPr id="3" name="Content Placeholder 2"/>
          <p:cNvSpPr>
            <a:spLocks noGrp="1"/>
          </p:cNvSpPr>
          <p:nvPr>
            <p:ph idx="1"/>
          </p:nvPr>
        </p:nvSpPr>
        <p:spPr>
          <a:xfrm>
            <a:off x="1371599" y="2286000"/>
            <a:ext cx="10384971" cy="3581400"/>
          </a:xfrm>
        </p:spPr>
        <p:txBody>
          <a:bodyPr>
            <a:noAutofit/>
          </a:bodyPr>
          <a:lstStyle/>
          <a:p>
            <a:pPr marL="0" indent="0">
              <a:buNone/>
            </a:pPr>
            <a:r>
              <a:rPr lang="en-US" sz="4000" b="1" dirty="0"/>
              <a:t>Definition 2</a:t>
            </a:r>
          </a:p>
          <a:p>
            <a:pPr marL="0" indent="0">
              <a:buNone/>
            </a:pPr>
            <a:r>
              <a:rPr lang="en-US" sz="4000" dirty="0"/>
              <a:t>Let </a:t>
            </a:r>
            <a:r>
              <a:rPr lang="en-US" sz="4000" i="1" dirty="0"/>
              <a:t>p </a:t>
            </a:r>
            <a:r>
              <a:rPr lang="en-US" sz="4000" dirty="0"/>
              <a:t>and </a:t>
            </a:r>
            <a:r>
              <a:rPr lang="en-US" sz="4000" i="1" dirty="0"/>
              <a:t>q </a:t>
            </a:r>
            <a:r>
              <a:rPr lang="en-US" sz="4000" dirty="0"/>
              <a:t>be propositions. The </a:t>
            </a:r>
            <a:r>
              <a:rPr lang="en-US" sz="4000" i="1" dirty="0"/>
              <a:t>conjunction </a:t>
            </a:r>
            <a:r>
              <a:rPr lang="en-US" sz="4000" dirty="0"/>
              <a:t>of </a:t>
            </a:r>
            <a:r>
              <a:rPr lang="en-US" sz="4000" i="1" dirty="0"/>
              <a:t>p </a:t>
            </a:r>
            <a:r>
              <a:rPr lang="en-US" sz="4000" dirty="0"/>
              <a:t>and </a:t>
            </a:r>
            <a:r>
              <a:rPr lang="en-US" sz="4000" i="1" dirty="0"/>
              <a:t>q</a:t>
            </a:r>
            <a:r>
              <a:rPr lang="en-US" sz="4000" dirty="0"/>
              <a:t>, denoted by </a:t>
            </a:r>
            <a:r>
              <a:rPr lang="en-US" sz="4000" i="1" dirty="0"/>
              <a:t>p </a:t>
            </a:r>
            <a:r>
              <a:rPr lang="en-US" sz="4000" dirty="0"/>
              <a:t>∧ </a:t>
            </a:r>
            <a:r>
              <a:rPr lang="en-US" sz="4000" i="1" dirty="0"/>
              <a:t>q</a:t>
            </a:r>
            <a:r>
              <a:rPr lang="en-US" sz="4000" dirty="0"/>
              <a:t>, is the proposition </a:t>
            </a:r>
          </a:p>
          <a:p>
            <a:pPr marL="0" indent="0">
              <a:buNone/>
            </a:pPr>
            <a:r>
              <a:rPr lang="en-US" sz="4000" dirty="0"/>
              <a:t>“</a:t>
            </a:r>
            <a:r>
              <a:rPr lang="en-US" sz="4000" i="1" dirty="0"/>
              <a:t>p </a:t>
            </a:r>
            <a:r>
              <a:rPr lang="en-US" sz="4000" dirty="0"/>
              <a:t>and </a:t>
            </a:r>
            <a:r>
              <a:rPr lang="en-US" sz="4000" i="1" dirty="0"/>
              <a:t>q</a:t>
            </a:r>
            <a:r>
              <a:rPr lang="en-US" sz="4000" dirty="0"/>
              <a:t>.”</a:t>
            </a:r>
          </a:p>
          <a:p>
            <a:pPr marL="0" indent="0">
              <a:buNone/>
            </a:pPr>
            <a:r>
              <a:rPr lang="en-US" sz="4000" dirty="0"/>
              <a:t>The conjunction </a:t>
            </a:r>
            <a:r>
              <a:rPr lang="en-US" sz="4000" i="1" dirty="0"/>
              <a:t>p </a:t>
            </a:r>
            <a:r>
              <a:rPr lang="en-US" sz="4000" dirty="0"/>
              <a:t>∧ </a:t>
            </a:r>
            <a:r>
              <a:rPr lang="en-US" sz="4000" i="1" dirty="0"/>
              <a:t>q </a:t>
            </a:r>
            <a:r>
              <a:rPr lang="en-US" sz="4000" dirty="0"/>
              <a:t>is true when both </a:t>
            </a:r>
            <a:r>
              <a:rPr lang="en-US" sz="4000" i="1" dirty="0"/>
              <a:t>p </a:t>
            </a:r>
            <a:r>
              <a:rPr lang="en-US" sz="4000" dirty="0"/>
              <a:t>and </a:t>
            </a:r>
            <a:r>
              <a:rPr lang="en-US" sz="4000" i="1" dirty="0"/>
              <a:t>q </a:t>
            </a:r>
            <a:r>
              <a:rPr lang="en-US" sz="4000" dirty="0"/>
              <a:t>are true and is false otherwise</a:t>
            </a:r>
            <a:r>
              <a:rPr lang="en-US" sz="2800" dirty="0"/>
              <a:t>.</a:t>
            </a:r>
          </a:p>
        </p:txBody>
      </p:sp>
      <p:sp>
        <p:nvSpPr>
          <p:cNvPr id="4" name="Slide Number Placeholder 3"/>
          <p:cNvSpPr>
            <a:spLocks noGrp="1"/>
          </p:cNvSpPr>
          <p:nvPr>
            <p:ph type="sldNum" sz="quarter" idx="12"/>
          </p:nvPr>
        </p:nvSpPr>
        <p:spPr/>
        <p:txBody>
          <a:bodyPr/>
          <a:lstStyle/>
          <a:p>
            <a:fld id="{FDFCE4C1-E6A0-4AA9-9965-F1CD6F0FDCC0}" type="slidenum">
              <a:rPr lang="en-US" smtClean="0"/>
              <a:t>17</a:t>
            </a:fld>
            <a:endParaRPr lang="en-US"/>
          </a:p>
        </p:txBody>
      </p:sp>
    </p:spTree>
    <p:extLst>
      <p:ext uri="{BB962C8B-B14F-4D97-AF65-F5344CB8AC3E}">
        <p14:creationId xmlns:p14="http://schemas.microsoft.com/office/powerpoint/2010/main" val="334535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1752600" y="1600200"/>
                <a:ext cx="8686800" cy="5029200"/>
              </a:xfrm>
            </p:spPr>
            <p:txBody>
              <a:bodyPr>
                <a:noAutofit/>
              </a:bodyPr>
              <a:lstStyle/>
              <a:p>
                <a:pPr marL="0" lvl="1" indent="0">
                  <a:buNone/>
                </a:pPr>
                <a:r>
                  <a:rPr lang="en-US" sz="4000" i="1" dirty="0"/>
                  <a:t>p</a:t>
                </a:r>
                <a:r>
                  <a:rPr lang="en-US" sz="4000" dirty="0"/>
                  <a:t>: It is raining </a:t>
                </a:r>
              </a:p>
              <a:p>
                <a:pPr marL="0" lvl="1" indent="0">
                  <a:buNone/>
                </a:pPr>
                <a:r>
                  <a:rPr lang="en-US" sz="4000" i="1" dirty="0"/>
                  <a:t>q</a:t>
                </a:r>
                <a:r>
                  <a:rPr lang="en-US" sz="4000" dirty="0"/>
                  <a:t>: It is windy</a:t>
                </a:r>
              </a:p>
              <a:p>
                <a:pPr marL="0" lvl="1" indent="0">
                  <a:buNone/>
                </a:pPr>
                <a14:m>
                  <m:oMath xmlns:m="http://schemas.openxmlformats.org/officeDocument/2006/math">
                    <m:r>
                      <a:rPr lang="en-US" sz="4000" i="1" dirty="0">
                        <a:latin typeface="Cambria Math"/>
                      </a:rPr>
                      <m:t>𝑝</m:t>
                    </m:r>
                    <m:r>
                      <a:rPr lang="en-US" sz="4000" i="1" dirty="0">
                        <a:latin typeface="Cambria Math"/>
                      </a:rPr>
                      <m:t> ∧ </m:t>
                    </m:r>
                    <m:r>
                      <a:rPr lang="en-US" sz="4000" i="1" dirty="0">
                        <a:latin typeface="Cambria Math"/>
                      </a:rPr>
                      <m:t>𝑞</m:t>
                    </m:r>
                  </m:oMath>
                </a14:m>
                <a:r>
                  <a:rPr lang="en-US" sz="4000" i="1" dirty="0"/>
                  <a:t> ?</a:t>
                </a:r>
              </a:p>
              <a:p>
                <a:endParaRPr lang="en-US" sz="1800" dirty="0"/>
              </a:p>
              <a:p>
                <a:pPr marL="0" indent="0">
                  <a:buNone/>
                </a:pPr>
                <a:r>
                  <a:rPr lang="en-US" sz="2800" dirty="0"/>
                  <a:t>I am thirsty </a:t>
                </a:r>
              </a:p>
              <a:p>
                <a:pPr marL="0" indent="0">
                  <a:buNone/>
                </a:pPr>
                <a:r>
                  <a:rPr lang="en-US" sz="2800" dirty="0"/>
                  <a:t>I am hungry</a:t>
                </a:r>
              </a:p>
              <a:p>
                <a:pPr marL="0" indent="0">
                  <a:buNone/>
                </a:pPr>
                <a:r>
                  <a:rPr lang="en-US" sz="2800" dirty="0"/>
                  <a:t>Conjunction?</a:t>
                </a:r>
              </a:p>
              <a:p>
                <a:pPr marL="0" indent="0">
                  <a:buNone/>
                </a:pPr>
                <a:endParaRPr lang="en-US" dirty="0"/>
              </a:p>
              <a:p>
                <a:pPr marL="0" indent="0">
                  <a:buNone/>
                </a:pPr>
                <a:r>
                  <a:rPr lang="en-US" sz="2800" dirty="0"/>
                  <a:t>It is cold but sunny.</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1752600" y="1600200"/>
                <a:ext cx="8686800" cy="5029200"/>
              </a:xfrm>
              <a:blipFill rotWithShape="0">
                <a:blip r:embed="rId2"/>
                <a:stretch>
                  <a:fillRect l="-2526" t="-2909" b="-3758"/>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FDFCE4C1-E6A0-4AA9-9965-F1CD6F0FDCC0}" type="slidenum">
              <a:rPr lang="en-US" smtClean="0"/>
              <a:t>18</a:t>
            </a:fld>
            <a:endParaRPr lang="en-US"/>
          </a:p>
        </p:txBody>
      </p:sp>
    </p:spTree>
    <p:extLst>
      <p:ext uri="{BB962C8B-B14F-4D97-AF65-F5344CB8AC3E}">
        <p14:creationId xmlns:p14="http://schemas.microsoft.com/office/powerpoint/2010/main" val="3813120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Truth Table</a:t>
            </a:r>
          </a:p>
        </p:txBody>
      </p:sp>
      <p:sp>
        <p:nvSpPr>
          <p:cNvPr id="3" name="Content Placeholder 2"/>
          <p:cNvSpPr>
            <a:spLocks noGrp="1"/>
          </p:cNvSpPr>
          <p:nvPr>
            <p:ph idx="1"/>
          </p:nvPr>
        </p:nvSpPr>
        <p:spPr>
          <a:xfrm>
            <a:off x="1981200" y="1600200"/>
            <a:ext cx="8229600" cy="5029200"/>
          </a:xfrm>
        </p:spPr>
        <p:txBody>
          <a:bodyPr>
            <a:normAutofit/>
          </a:bodyPr>
          <a:lstStyle/>
          <a:p>
            <a:r>
              <a:rPr lang="en-US" sz="3200" dirty="0"/>
              <a:t>Can you do it for three propositions?</a:t>
            </a:r>
          </a:p>
          <a:p>
            <a:r>
              <a:rPr lang="en-US" sz="3200" dirty="0"/>
              <a:t>How many possible answers?</a:t>
            </a:r>
          </a:p>
        </p:txBody>
      </p:sp>
      <p:sp>
        <p:nvSpPr>
          <p:cNvPr id="4" name="Slide Number Placeholder 3"/>
          <p:cNvSpPr>
            <a:spLocks noGrp="1"/>
          </p:cNvSpPr>
          <p:nvPr>
            <p:ph type="sldNum" sz="quarter" idx="12"/>
          </p:nvPr>
        </p:nvSpPr>
        <p:spPr/>
        <p:txBody>
          <a:bodyPr/>
          <a:lstStyle/>
          <a:p>
            <a:fld id="{FDFCE4C1-E6A0-4AA9-9965-F1CD6F0FDCC0}" type="slidenum">
              <a:rPr lang="en-US" smtClean="0"/>
              <a:t>19</a:t>
            </a:fld>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103" t="38690" r="51252" b="27381"/>
          <a:stretch/>
        </p:blipFill>
        <p:spPr bwMode="auto">
          <a:xfrm>
            <a:off x="4082685" y="2947016"/>
            <a:ext cx="4371486" cy="3682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175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74320" lvl="1" algn="l" rtl="0">
              <a:lnSpc>
                <a:spcPct val="90000"/>
              </a:lnSpc>
              <a:spcBef>
                <a:spcPts val="400"/>
              </a:spcBef>
              <a:spcAft>
                <a:spcPts val="200"/>
              </a:spcAft>
              <a:buClr>
                <a:schemeClr val="accent1">
                  <a:lumMod val="75000"/>
                </a:schemeClr>
              </a:buClr>
              <a:buSzPct val="85000"/>
            </a:pPr>
            <a:r>
              <a:rPr lang="en-US" sz="5400" b="1" kern="12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INTRODUCTION</a:t>
            </a:r>
          </a:p>
        </p:txBody>
      </p:sp>
      <p:sp>
        <p:nvSpPr>
          <p:cNvPr id="3" name="Content Placeholder 2"/>
          <p:cNvSpPr>
            <a:spLocks noGrp="1"/>
          </p:cNvSpPr>
          <p:nvPr>
            <p:ph idx="1"/>
          </p:nvPr>
        </p:nvSpPr>
        <p:spPr>
          <a:xfrm>
            <a:off x="1908048" y="2093976"/>
            <a:ext cx="8382000" cy="5029200"/>
          </a:xfrm>
        </p:spPr>
        <p:txBody>
          <a:bodyPr>
            <a:normAutofit/>
          </a:bodyPr>
          <a:lstStyle/>
          <a:p>
            <a:pPr marL="0" indent="0" algn="ctr">
              <a:buNone/>
            </a:pPr>
            <a:r>
              <a:rPr lang="en-US" sz="4000" dirty="0"/>
              <a:t>Logic is the study of the principles and methods that distinguishes between a </a:t>
            </a:r>
            <a:r>
              <a:rPr lang="en-US" sz="4000" b="1" dirty="0">
                <a:solidFill>
                  <a:schemeClr val="tx2">
                    <a:lumMod val="75000"/>
                  </a:schemeClr>
                </a:solidFill>
              </a:rPr>
              <a:t>valid</a:t>
            </a:r>
            <a:r>
              <a:rPr lang="en-US" sz="4000" dirty="0">
                <a:solidFill>
                  <a:schemeClr val="tx2">
                    <a:lumMod val="75000"/>
                  </a:schemeClr>
                </a:solidFill>
              </a:rPr>
              <a:t> </a:t>
            </a:r>
            <a:r>
              <a:rPr lang="en-US" sz="4000" dirty="0"/>
              <a:t>and an </a:t>
            </a:r>
            <a:r>
              <a:rPr lang="en-US" sz="4000" b="1" dirty="0">
                <a:solidFill>
                  <a:schemeClr val="tx2">
                    <a:lumMod val="75000"/>
                  </a:schemeClr>
                </a:solidFill>
              </a:rPr>
              <a:t>invalid argument</a:t>
            </a:r>
          </a:p>
          <a:p>
            <a:pPr marL="0" indent="0" algn="ctr">
              <a:buNone/>
            </a:pPr>
            <a:endParaRPr lang="en-US" sz="4000" b="1" dirty="0"/>
          </a:p>
          <a:p>
            <a:pPr marL="0" indent="0" algn="ctr">
              <a:buNone/>
            </a:pPr>
            <a:r>
              <a:rPr lang="en-US" sz="4000" dirty="0"/>
              <a:t>Logic deals with general reasoning laws, which you can trust</a:t>
            </a:r>
          </a:p>
        </p:txBody>
      </p:sp>
      <p:sp>
        <p:nvSpPr>
          <p:cNvPr id="4" name="Slide Number Placeholder 3"/>
          <p:cNvSpPr>
            <a:spLocks noGrp="1"/>
          </p:cNvSpPr>
          <p:nvPr>
            <p:ph type="sldNum" sz="quarter" idx="12"/>
          </p:nvPr>
        </p:nvSpPr>
        <p:spPr/>
        <p:txBody>
          <a:bodyPr/>
          <a:lstStyle/>
          <a:p>
            <a:fld id="{FDFCE4C1-E6A0-4AA9-9965-F1CD6F0FDCC0}" type="slidenum">
              <a:rPr lang="en-US" smtClean="0"/>
              <a:t>2</a:t>
            </a:fld>
            <a:endParaRPr lang="en-US"/>
          </a:p>
        </p:txBody>
      </p:sp>
    </p:spTree>
    <p:extLst>
      <p:ext uri="{BB962C8B-B14F-4D97-AF65-F5344CB8AC3E}">
        <p14:creationId xmlns:p14="http://schemas.microsoft.com/office/powerpoint/2010/main" val="3217384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Disjunction</a:t>
            </a:r>
          </a:p>
        </p:txBody>
      </p:sp>
      <p:sp>
        <p:nvSpPr>
          <p:cNvPr id="3" name="Content Placeholder 2"/>
          <p:cNvSpPr>
            <a:spLocks noGrp="1"/>
          </p:cNvSpPr>
          <p:nvPr>
            <p:ph idx="1"/>
          </p:nvPr>
        </p:nvSpPr>
        <p:spPr>
          <a:xfrm>
            <a:off x="1371600" y="2286000"/>
            <a:ext cx="9398000" cy="3581400"/>
          </a:xfrm>
        </p:spPr>
        <p:txBody>
          <a:bodyPr>
            <a:noAutofit/>
          </a:bodyPr>
          <a:lstStyle/>
          <a:p>
            <a:pPr marL="0" indent="0">
              <a:buNone/>
            </a:pPr>
            <a:r>
              <a:rPr lang="en-US" sz="3600" b="1" dirty="0"/>
              <a:t>Definition 3</a:t>
            </a:r>
          </a:p>
          <a:p>
            <a:pPr marL="0" indent="0">
              <a:buNone/>
            </a:pPr>
            <a:r>
              <a:rPr lang="en-US" sz="3600" dirty="0"/>
              <a:t>Let </a:t>
            </a:r>
            <a:r>
              <a:rPr lang="en-US" sz="3600" i="1" dirty="0"/>
              <a:t>p </a:t>
            </a:r>
            <a:r>
              <a:rPr lang="en-US" sz="3600" dirty="0"/>
              <a:t>and </a:t>
            </a:r>
            <a:r>
              <a:rPr lang="en-US" sz="3600" i="1" dirty="0"/>
              <a:t>q </a:t>
            </a:r>
            <a:r>
              <a:rPr lang="en-US" sz="3600" dirty="0"/>
              <a:t>be propositions. The </a:t>
            </a:r>
            <a:r>
              <a:rPr lang="en-US" sz="3600" i="1" dirty="0"/>
              <a:t>disjunction </a:t>
            </a:r>
            <a:r>
              <a:rPr lang="en-US" sz="3600" dirty="0"/>
              <a:t>of </a:t>
            </a:r>
            <a:r>
              <a:rPr lang="en-US" sz="3600" i="1" dirty="0"/>
              <a:t>p </a:t>
            </a:r>
            <a:r>
              <a:rPr lang="en-US" sz="3600" dirty="0"/>
              <a:t>and </a:t>
            </a:r>
            <a:r>
              <a:rPr lang="en-US" sz="3600" i="1" dirty="0"/>
              <a:t>q</a:t>
            </a:r>
            <a:r>
              <a:rPr lang="en-US" sz="3600" dirty="0"/>
              <a:t>, denoted by </a:t>
            </a:r>
            <a:r>
              <a:rPr lang="en-US" sz="3600" i="1" dirty="0"/>
              <a:t>p </a:t>
            </a:r>
            <a:r>
              <a:rPr lang="en-US" sz="3600" dirty="0"/>
              <a:t>∨ </a:t>
            </a:r>
            <a:r>
              <a:rPr lang="en-US" sz="3600" i="1" dirty="0"/>
              <a:t>q</a:t>
            </a:r>
            <a:r>
              <a:rPr lang="en-US" sz="3600" dirty="0"/>
              <a:t>, is the proposition</a:t>
            </a:r>
          </a:p>
          <a:p>
            <a:pPr marL="0" indent="0">
              <a:buNone/>
            </a:pPr>
            <a:r>
              <a:rPr lang="en-US" sz="3600" dirty="0"/>
              <a:t>“</a:t>
            </a:r>
            <a:r>
              <a:rPr lang="en-US" sz="3600" i="1" dirty="0"/>
              <a:t>p </a:t>
            </a:r>
            <a:r>
              <a:rPr lang="en-US" sz="3600" dirty="0"/>
              <a:t>or </a:t>
            </a:r>
            <a:r>
              <a:rPr lang="en-US" sz="3600" i="1" dirty="0"/>
              <a:t>q</a:t>
            </a:r>
            <a:r>
              <a:rPr lang="en-US" sz="3600" dirty="0"/>
              <a:t>.” </a:t>
            </a:r>
          </a:p>
          <a:p>
            <a:pPr marL="0" indent="0">
              <a:buNone/>
            </a:pPr>
            <a:r>
              <a:rPr lang="en-US" sz="3600" dirty="0"/>
              <a:t>The disjunction </a:t>
            </a:r>
            <a:r>
              <a:rPr lang="en-US" sz="3600" i="1" dirty="0"/>
              <a:t>p </a:t>
            </a:r>
            <a:r>
              <a:rPr lang="en-US" sz="3600" dirty="0"/>
              <a:t>∨ </a:t>
            </a:r>
            <a:r>
              <a:rPr lang="en-US" sz="3600" i="1" dirty="0"/>
              <a:t>q </a:t>
            </a:r>
            <a:r>
              <a:rPr lang="en-US" sz="3600" dirty="0"/>
              <a:t>is </a:t>
            </a:r>
            <a:r>
              <a:rPr lang="en-US" sz="3600" b="1" dirty="0"/>
              <a:t>false</a:t>
            </a:r>
            <a:r>
              <a:rPr lang="en-US" sz="3600" dirty="0"/>
              <a:t> when both </a:t>
            </a:r>
            <a:r>
              <a:rPr lang="en-US" sz="3600" i="1" dirty="0"/>
              <a:t>p </a:t>
            </a:r>
            <a:r>
              <a:rPr lang="en-US" sz="3600" dirty="0"/>
              <a:t>and </a:t>
            </a:r>
            <a:r>
              <a:rPr lang="en-US" sz="3600" i="1" dirty="0"/>
              <a:t>q </a:t>
            </a:r>
            <a:r>
              <a:rPr lang="en-US" sz="3600" dirty="0"/>
              <a:t>are </a:t>
            </a:r>
            <a:r>
              <a:rPr lang="en-US" sz="3600" b="1" dirty="0"/>
              <a:t>false</a:t>
            </a:r>
            <a:r>
              <a:rPr lang="en-US" sz="3600" dirty="0"/>
              <a:t> and is true otherwise.</a:t>
            </a:r>
          </a:p>
        </p:txBody>
      </p:sp>
      <p:sp>
        <p:nvSpPr>
          <p:cNvPr id="4" name="Slide Number Placeholder 3"/>
          <p:cNvSpPr>
            <a:spLocks noGrp="1"/>
          </p:cNvSpPr>
          <p:nvPr>
            <p:ph type="sldNum" sz="quarter" idx="12"/>
          </p:nvPr>
        </p:nvSpPr>
        <p:spPr/>
        <p:txBody>
          <a:bodyPr/>
          <a:lstStyle/>
          <a:p>
            <a:fld id="{FDFCE4C1-E6A0-4AA9-9965-F1CD6F0FDCC0}" type="slidenum">
              <a:rPr lang="en-US" smtClean="0"/>
              <a:t>20</a:t>
            </a:fld>
            <a:endParaRPr lang="en-US"/>
          </a:p>
        </p:txBody>
      </p:sp>
    </p:spTree>
    <p:extLst>
      <p:ext uri="{BB962C8B-B14F-4D97-AF65-F5344CB8AC3E}">
        <p14:creationId xmlns:p14="http://schemas.microsoft.com/office/powerpoint/2010/main" val="1468872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Truth Table</a:t>
            </a:r>
          </a:p>
        </p:txBody>
      </p:sp>
      <p:sp>
        <p:nvSpPr>
          <p:cNvPr id="4" name="Slide Number Placeholder 3"/>
          <p:cNvSpPr>
            <a:spLocks noGrp="1"/>
          </p:cNvSpPr>
          <p:nvPr>
            <p:ph type="sldNum" sz="quarter" idx="12"/>
          </p:nvPr>
        </p:nvSpPr>
        <p:spPr/>
        <p:txBody>
          <a:bodyPr/>
          <a:lstStyle/>
          <a:p>
            <a:fld id="{FDFCE4C1-E6A0-4AA9-9965-F1CD6F0FDCC0}" type="slidenum">
              <a:rPr lang="en-US" smtClean="0"/>
              <a:t>21</a:t>
            </a:fld>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1649" t="39087" r="25706" b="27381"/>
          <a:stretch/>
        </p:blipFill>
        <p:spPr bwMode="auto">
          <a:xfrm>
            <a:off x="3305627" y="1508285"/>
            <a:ext cx="5939971" cy="4945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876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Inclusive vs. Exclusive</a:t>
            </a:r>
          </a:p>
        </p:txBody>
      </p:sp>
      <p:sp>
        <p:nvSpPr>
          <p:cNvPr id="3" name="Content Placeholder 2"/>
          <p:cNvSpPr>
            <a:spLocks noGrp="1"/>
          </p:cNvSpPr>
          <p:nvPr>
            <p:ph idx="1"/>
          </p:nvPr>
        </p:nvSpPr>
        <p:spPr>
          <a:xfrm>
            <a:off x="1752600" y="1600200"/>
            <a:ext cx="8763000" cy="5029200"/>
          </a:xfrm>
        </p:spPr>
        <p:txBody>
          <a:bodyPr>
            <a:normAutofit/>
          </a:bodyPr>
          <a:lstStyle/>
          <a:p>
            <a:pPr marL="0" indent="0">
              <a:buNone/>
            </a:pPr>
            <a:r>
              <a:rPr lang="en-US" sz="2800" dirty="0"/>
              <a:t>“Students who have taken calculus or computer science can take this class.”</a:t>
            </a:r>
          </a:p>
          <a:p>
            <a:pPr marL="0" indent="0">
              <a:buNone/>
            </a:pPr>
            <a:r>
              <a:rPr lang="en-US" sz="2800" b="1" dirty="0"/>
              <a:t>(Inclusive or)</a:t>
            </a:r>
            <a:endParaRPr lang="en-US" sz="2800" dirty="0"/>
          </a:p>
          <a:p>
            <a:pPr marL="0" indent="0">
              <a:buNone/>
            </a:pPr>
            <a:endParaRPr lang="en-US" sz="1600" dirty="0"/>
          </a:p>
          <a:p>
            <a:pPr marL="0" indent="0">
              <a:buNone/>
            </a:pPr>
            <a:r>
              <a:rPr lang="en-US" sz="2800" dirty="0"/>
              <a:t>“Students who have taken calculus or computer science, </a:t>
            </a:r>
            <a:r>
              <a:rPr lang="en-US" sz="2800" b="1" dirty="0"/>
              <a:t>but not both,</a:t>
            </a:r>
            <a:r>
              <a:rPr lang="en-US" sz="2800" dirty="0"/>
              <a:t> can enroll in this class.”</a:t>
            </a:r>
          </a:p>
          <a:p>
            <a:pPr marL="0" indent="0">
              <a:buNone/>
            </a:pPr>
            <a:endParaRPr lang="en-US" sz="1200" dirty="0"/>
          </a:p>
          <a:p>
            <a:pPr marL="0" indent="0">
              <a:buNone/>
            </a:pPr>
            <a:r>
              <a:rPr lang="en-US" sz="2800" dirty="0"/>
              <a:t>Students who have taken </a:t>
            </a:r>
            <a:r>
              <a:rPr lang="en-US" sz="2800" b="1" dirty="0"/>
              <a:t>either</a:t>
            </a:r>
            <a:r>
              <a:rPr lang="en-US" sz="2800" dirty="0"/>
              <a:t> calculus </a:t>
            </a:r>
            <a:r>
              <a:rPr lang="en-US" sz="2800" b="1" dirty="0"/>
              <a:t>or</a:t>
            </a:r>
            <a:r>
              <a:rPr lang="en-US" sz="2800" dirty="0"/>
              <a:t> computer science, can enroll in this class.</a:t>
            </a:r>
          </a:p>
          <a:p>
            <a:pPr marL="0" indent="0">
              <a:buNone/>
            </a:pPr>
            <a:r>
              <a:rPr lang="en-US" sz="2800" b="1" dirty="0"/>
              <a:t>(exclusive or)</a:t>
            </a:r>
            <a:endParaRPr lang="en-US" sz="2800" dirty="0"/>
          </a:p>
        </p:txBody>
      </p:sp>
      <p:sp>
        <p:nvSpPr>
          <p:cNvPr id="4" name="Slide Number Placeholder 3"/>
          <p:cNvSpPr>
            <a:spLocks noGrp="1"/>
          </p:cNvSpPr>
          <p:nvPr>
            <p:ph type="sldNum" sz="quarter" idx="12"/>
          </p:nvPr>
        </p:nvSpPr>
        <p:spPr/>
        <p:txBody>
          <a:bodyPr/>
          <a:lstStyle/>
          <a:p>
            <a:fld id="{FDFCE4C1-E6A0-4AA9-9965-F1CD6F0FDCC0}" type="slidenum">
              <a:rPr lang="en-US" smtClean="0"/>
              <a:t>22</a:t>
            </a:fld>
            <a:endParaRPr lang="en-US"/>
          </a:p>
        </p:txBody>
      </p:sp>
    </p:spTree>
    <p:extLst>
      <p:ext uri="{BB962C8B-B14F-4D97-AF65-F5344CB8AC3E}">
        <p14:creationId xmlns:p14="http://schemas.microsoft.com/office/powerpoint/2010/main" val="3119360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Exclusive Disjunction</a:t>
            </a:r>
          </a:p>
        </p:txBody>
      </p:sp>
      <p:sp>
        <p:nvSpPr>
          <p:cNvPr id="3" name="Content Placeholder 2"/>
          <p:cNvSpPr>
            <a:spLocks noGrp="1"/>
          </p:cNvSpPr>
          <p:nvPr>
            <p:ph idx="1"/>
          </p:nvPr>
        </p:nvSpPr>
        <p:spPr/>
        <p:txBody>
          <a:bodyPr>
            <a:noAutofit/>
          </a:bodyPr>
          <a:lstStyle/>
          <a:p>
            <a:pPr marL="0" indent="0">
              <a:buNone/>
            </a:pPr>
            <a:r>
              <a:rPr lang="en-US" sz="3200" b="1" dirty="0"/>
              <a:t>Definition 4:</a:t>
            </a:r>
          </a:p>
          <a:p>
            <a:pPr marL="0" indent="0">
              <a:buNone/>
            </a:pPr>
            <a:r>
              <a:rPr lang="en-US" sz="3200" dirty="0"/>
              <a:t>Let </a:t>
            </a:r>
            <a:r>
              <a:rPr lang="en-US" sz="3200" i="1" dirty="0"/>
              <a:t>p </a:t>
            </a:r>
            <a:r>
              <a:rPr lang="en-US" sz="3200" dirty="0"/>
              <a:t>and </a:t>
            </a:r>
            <a:r>
              <a:rPr lang="en-US" sz="3200" i="1" dirty="0"/>
              <a:t>q </a:t>
            </a:r>
            <a:r>
              <a:rPr lang="en-US" sz="3200" dirty="0"/>
              <a:t>be propositions. The </a:t>
            </a:r>
            <a:r>
              <a:rPr lang="en-US" sz="3200" i="1" dirty="0"/>
              <a:t>exclusive or </a:t>
            </a:r>
            <a:r>
              <a:rPr lang="en-US" sz="3200" dirty="0"/>
              <a:t>of </a:t>
            </a:r>
            <a:r>
              <a:rPr lang="en-US" sz="3200" i="1" dirty="0"/>
              <a:t>p </a:t>
            </a:r>
            <a:r>
              <a:rPr lang="en-US" sz="3200" dirty="0"/>
              <a:t>and </a:t>
            </a:r>
            <a:r>
              <a:rPr lang="en-US" sz="3200" i="1" dirty="0"/>
              <a:t>q</a:t>
            </a:r>
            <a:r>
              <a:rPr lang="en-US" sz="3200" dirty="0"/>
              <a:t>, denoted by </a:t>
            </a:r>
            <a:r>
              <a:rPr lang="en-US" sz="3200" i="1" dirty="0"/>
              <a:t>p </a:t>
            </a:r>
            <a:r>
              <a:rPr lang="en-US" sz="3200" dirty="0"/>
              <a:t>⊕ </a:t>
            </a:r>
            <a:r>
              <a:rPr lang="en-US" sz="3200" i="1" dirty="0"/>
              <a:t>q</a:t>
            </a:r>
            <a:r>
              <a:rPr lang="en-US" sz="3200" dirty="0"/>
              <a:t>, is the proposition that is </a:t>
            </a:r>
            <a:r>
              <a:rPr lang="en-US" sz="3200" b="1" dirty="0"/>
              <a:t>true</a:t>
            </a:r>
            <a:r>
              <a:rPr lang="en-US" sz="3200" dirty="0"/>
              <a:t> when exactly </a:t>
            </a:r>
            <a:r>
              <a:rPr lang="en-US" sz="3200" b="1" dirty="0"/>
              <a:t>one</a:t>
            </a:r>
            <a:r>
              <a:rPr lang="en-US" sz="3200" dirty="0"/>
              <a:t> of </a:t>
            </a:r>
            <a:r>
              <a:rPr lang="en-US" sz="3200" i="1" dirty="0"/>
              <a:t>p </a:t>
            </a:r>
            <a:r>
              <a:rPr lang="en-US" sz="3200" dirty="0"/>
              <a:t>and </a:t>
            </a:r>
            <a:r>
              <a:rPr lang="en-US" sz="3200" i="1" dirty="0"/>
              <a:t>q </a:t>
            </a:r>
            <a:r>
              <a:rPr lang="en-US" sz="3200" dirty="0"/>
              <a:t>is </a:t>
            </a:r>
            <a:r>
              <a:rPr lang="en-US" sz="3200" b="1" dirty="0"/>
              <a:t>true </a:t>
            </a:r>
            <a:r>
              <a:rPr lang="en-US" sz="3200" dirty="0"/>
              <a:t>and is </a:t>
            </a:r>
            <a:r>
              <a:rPr lang="en-US" sz="3200" b="1" dirty="0"/>
              <a:t>false</a:t>
            </a:r>
            <a:r>
              <a:rPr lang="en-US" sz="3200" dirty="0"/>
              <a:t> otherwise.</a:t>
            </a:r>
          </a:p>
          <a:p>
            <a:r>
              <a:rPr lang="en-US" sz="3200" dirty="0"/>
              <a:t>Either </a:t>
            </a:r>
            <a:r>
              <a:rPr lang="en-US" sz="3200" i="1" dirty="0"/>
              <a:t>p</a:t>
            </a:r>
            <a:r>
              <a:rPr lang="en-US" sz="3200" dirty="0"/>
              <a:t> or </a:t>
            </a:r>
            <a:r>
              <a:rPr lang="en-US" sz="3200" i="1" dirty="0"/>
              <a:t>q</a:t>
            </a:r>
            <a:r>
              <a:rPr lang="en-US" sz="3200" dirty="0"/>
              <a:t>.</a:t>
            </a:r>
          </a:p>
          <a:p>
            <a:r>
              <a:rPr lang="en-US" sz="3200" i="1" dirty="0"/>
              <a:t>p</a:t>
            </a:r>
            <a:r>
              <a:rPr lang="en-US" sz="3200" dirty="0"/>
              <a:t> or </a:t>
            </a:r>
            <a:r>
              <a:rPr lang="en-US" sz="3200" i="1" dirty="0"/>
              <a:t>q</a:t>
            </a:r>
            <a:r>
              <a:rPr lang="en-US" sz="3200" dirty="0"/>
              <a:t> but not both.</a:t>
            </a:r>
          </a:p>
        </p:txBody>
      </p:sp>
      <p:sp>
        <p:nvSpPr>
          <p:cNvPr id="4" name="Slide Number Placeholder 3"/>
          <p:cNvSpPr>
            <a:spLocks noGrp="1"/>
          </p:cNvSpPr>
          <p:nvPr>
            <p:ph type="sldNum" sz="quarter" idx="12"/>
          </p:nvPr>
        </p:nvSpPr>
        <p:spPr/>
        <p:txBody>
          <a:bodyPr/>
          <a:lstStyle/>
          <a:p>
            <a:fld id="{FDFCE4C1-E6A0-4AA9-9965-F1CD6F0FDCC0}" type="slidenum">
              <a:rPr lang="en-US" smtClean="0"/>
              <a:t>23</a:t>
            </a:fld>
            <a:endParaRPr lang="en-US"/>
          </a:p>
        </p:txBody>
      </p:sp>
    </p:spTree>
    <p:extLst>
      <p:ext uri="{BB962C8B-B14F-4D97-AF65-F5344CB8AC3E}">
        <p14:creationId xmlns:p14="http://schemas.microsoft.com/office/powerpoint/2010/main" val="3306237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Truth Table </a:t>
            </a:r>
          </a:p>
        </p:txBody>
      </p:sp>
      <p:sp>
        <p:nvSpPr>
          <p:cNvPr id="3" name="Content Placeholder 2"/>
          <p:cNvSpPr>
            <a:spLocks noGrp="1"/>
          </p:cNvSpPr>
          <p:nvPr>
            <p:ph idx="1"/>
          </p:nvPr>
        </p:nvSpPr>
        <p:spPr>
          <a:xfrm>
            <a:off x="1981200" y="1600200"/>
            <a:ext cx="8382000" cy="5029200"/>
          </a:xfrm>
        </p:spPr>
        <p:txBody>
          <a:bodyPr>
            <a:normAutofit/>
          </a:bodyPr>
          <a:lstStyle/>
          <a:p>
            <a:r>
              <a:rPr lang="en-US" sz="3200" dirty="0"/>
              <a:t>Either </a:t>
            </a:r>
            <a:r>
              <a:rPr lang="en-US" sz="3200" i="1" dirty="0"/>
              <a:t>p</a:t>
            </a:r>
            <a:r>
              <a:rPr lang="en-US" sz="3200" dirty="0"/>
              <a:t> or </a:t>
            </a:r>
            <a:r>
              <a:rPr lang="en-US" sz="3200" i="1" dirty="0"/>
              <a:t>q</a:t>
            </a:r>
            <a:r>
              <a:rPr lang="en-US" sz="3200" dirty="0"/>
              <a:t>.</a:t>
            </a:r>
          </a:p>
          <a:p>
            <a:r>
              <a:rPr lang="en-US" sz="3200" i="1" dirty="0"/>
              <a:t>p</a:t>
            </a:r>
            <a:r>
              <a:rPr lang="en-US" sz="3200" dirty="0"/>
              <a:t> or </a:t>
            </a:r>
            <a:r>
              <a:rPr lang="en-US" sz="3200" i="1" dirty="0"/>
              <a:t>q</a:t>
            </a:r>
            <a:r>
              <a:rPr lang="en-US" sz="3200" dirty="0"/>
              <a:t> but not both.</a:t>
            </a:r>
          </a:p>
        </p:txBody>
      </p:sp>
      <p:sp>
        <p:nvSpPr>
          <p:cNvPr id="4" name="Slide Number Placeholder 3"/>
          <p:cNvSpPr>
            <a:spLocks noGrp="1"/>
          </p:cNvSpPr>
          <p:nvPr>
            <p:ph type="sldNum" sz="quarter" idx="12"/>
          </p:nvPr>
        </p:nvSpPr>
        <p:spPr/>
        <p:txBody>
          <a:bodyPr/>
          <a:lstStyle/>
          <a:p>
            <a:fld id="{FDFCE4C1-E6A0-4AA9-9965-F1CD6F0FDCC0}" type="slidenum">
              <a:rPr lang="en-US" smtClean="0"/>
              <a:t>24</a:t>
            </a:fld>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549" t="29365" r="51252" b="47818"/>
          <a:stretch/>
        </p:blipFill>
        <p:spPr bwMode="auto">
          <a:xfrm>
            <a:off x="3151998" y="2848719"/>
            <a:ext cx="6040404" cy="3490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7691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Conditional Statements</a:t>
            </a:r>
          </a:p>
        </p:txBody>
      </p:sp>
      <p:sp>
        <p:nvSpPr>
          <p:cNvPr id="3" name="Content Placeholder 2"/>
          <p:cNvSpPr>
            <a:spLocks noGrp="1"/>
          </p:cNvSpPr>
          <p:nvPr>
            <p:ph idx="1"/>
          </p:nvPr>
        </p:nvSpPr>
        <p:spPr>
          <a:xfrm>
            <a:off x="1378423" y="1409131"/>
            <a:ext cx="10208525" cy="5029200"/>
          </a:xfrm>
        </p:spPr>
        <p:txBody>
          <a:bodyPr>
            <a:noAutofit/>
          </a:bodyPr>
          <a:lstStyle/>
          <a:p>
            <a:pPr marL="0" indent="0" algn="just">
              <a:buNone/>
            </a:pPr>
            <a:r>
              <a:rPr lang="en-US" sz="2800" b="1" dirty="0"/>
              <a:t>Definition 5:</a:t>
            </a:r>
          </a:p>
          <a:p>
            <a:pPr marL="0" indent="0" algn="just">
              <a:buNone/>
            </a:pPr>
            <a:r>
              <a:rPr lang="en-US" sz="2800" dirty="0"/>
              <a:t>Let </a:t>
            </a:r>
            <a:r>
              <a:rPr lang="en-US" sz="2800" i="1" dirty="0"/>
              <a:t>p </a:t>
            </a:r>
            <a:r>
              <a:rPr lang="en-US" sz="2800" dirty="0"/>
              <a:t>and </a:t>
            </a:r>
            <a:r>
              <a:rPr lang="en-US" sz="2800" i="1" dirty="0"/>
              <a:t>q </a:t>
            </a:r>
            <a:r>
              <a:rPr lang="en-US" sz="2800" dirty="0"/>
              <a:t>be propositions. The </a:t>
            </a:r>
            <a:r>
              <a:rPr lang="en-US" sz="2800" i="1" dirty="0"/>
              <a:t>conditional statement p </a:t>
            </a:r>
            <a:r>
              <a:rPr lang="en-US" sz="2800" dirty="0"/>
              <a:t>→ </a:t>
            </a:r>
            <a:r>
              <a:rPr lang="en-US" sz="2800" i="1" dirty="0"/>
              <a:t>q </a:t>
            </a:r>
            <a:r>
              <a:rPr lang="en-US" sz="2800" dirty="0"/>
              <a:t>is the proposition “if </a:t>
            </a:r>
            <a:r>
              <a:rPr lang="en-US" sz="2800" i="1" dirty="0"/>
              <a:t>p</a:t>
            </a:r>
            <a:r>
              <a:rPr lang="en-US" sz="2800" dirty="0"/>
              <a:t>, then </a:t>
            </a:r>
            <a:r>
              <a:rPr lang="en-US" sz="2800" i="1" dirty="0"/>
              <a:t>q</a:t>
            </a:r>
            <a:r>
              <a:rPr lang="en-US" sz="2800" dirty="0"/>
              <a:t>.” The conditional statement </a:t>
            </a:r>
            <a:r>
              <a:rPr lang="en-US" sz="2800" i="1" dirty="0"/>
              <a:t>p </a:t>
            </a:r>
            <a:r>
              <a:rPr lang="en-US" sz="2800" dirty="0"/>
              <a:t>→ </a:t>
            </a:r>
            <a:r>
              <a:rPr lang="en-US" sz="2800" i="1" dirty="0"/>
              <a:t>q </a:t>
            </a:r>
            <a:r>
              <a:rPr lang="en-US" sz="2800" dirty="0"/>
              <a:t>is </a:t>
            </a:r>
            <a:r>
              <a:rPr lang="en-US" sz="2800" b="1" dirty="0"/>
              <a:t>false</a:t>
            </a:r>
            <a:r>
              <a:rPr lang="en-US" sz="2800" dirty="0"/>
              <a:t> when </a:t>
            </a:r>
            <a:r>
              <a:rPr lang="en-US" sz="2800" i="1" dirty="0"/>
              <a:t>p </a:t>
            </a:r>
            <a:r>
              <a:rPr lang="en-US" sz="2800" dirty="0"/>
              <a:t>is </a:t>
            </a:r>
            <a:r>
              <a:rPr lang="en-US" sz="2800" b="1" dirty="0"/>
              <a:t>true</a:t>
            </a:r>
            <a:r>
              <a:rPr lang="en-US" sz="2800" dirty="0"/>
              <a:t> and </a:t>
            </a:r>
            <a:r>
              <a:rPr lang="en-US" sz="2800" i="1" dirty="0"/>
              <a:t>q </a:t>
            </a:r>
            <a:r>
              <a:rPr lang="en-US" sz="2800" dirty="0"/>
              <a:t>is </a:t>
            </a:r>
            <a:r>
              <a:rPr lang="en-US" sz="2800" b="1" dirty="0"/>
              <a:t>false</a:t>
            </a:r>
            <a:r>
              <a:rPr lang="en-US" sz="2800" dirty="0"/>
              <a:t>, and </a:t>
            </a:r>
            <a:r>
              <a:rPr lang="en-US" sz="2800" b="1" dirty="0"/>
              <a:t>true</a:t>
            </a:r>
            <a:r>
              <a:rPr lang="en-US" sz="2800" dirty="0"/>
              <a:t> otherwise.</a:t>
            </a:r>
          </a:p>
          <a:p>
            <a:pPr marL="0" indent="0" algn="just">
              <a:buNone/>
            </a:pPr>
            <a:r>
              <a:rPr lang="en-US" sz="2800" dirty="0"/>
              <a:t>In the conditional statement </a:t>
            </a:r>
            <a:r>
              <a:rPr lang="en-US" sz="2800" i="1" dirty="0"/>
              <a:t>p </a:t>
            </a:r>
            <a:r>
              <a:rPr lang="en-US" sz="2800" dirty="0"/>
              <a:t>→ </a:t>
            </a:r>
            <a:r>
              <a:rPr lang="en-US" sz="2800" i="1" dirty="0"/>
              <a:t>q</a:t>
            </a:r>
            <a:r>
              <a:rPr lang="en-US" sz="2800" dirty="0"/>
              <a:t>, </a:t>
            </a:r>
            <a:r>
              <a:rPr lang="en-US" sz="2800" i="1" dirty="0"/>
              <a:t>p </a:t>
            </a:r>
            <a:r>
              <a:rPr lang="en-US" sz="2800" dirty="0"/>
              <a:t>is called the </a:t>
            </a:r>
            <a:r>
              <a:rPr lang="en-US" sz="2800" i="1" dirty="0"/>
              <a:t>hypothesis </a:t>
            </a:r>
            <a:r>
              <a:rPr lang="en-US" sz="2800" dirty="0"/>
              <a:t>(or </a:t>
            </a:r>
            <a:r>
              <a:rPr lang="en-US" sz="2800" i="1" dirty="0"/>
              <a:t>antecedent </a:t>
            </a:r>
            <a:r>
              <a:rPr lang="en-US" sz="2800" dirty="0"/>
              <a:t>or </a:t>
            </a:r>
            <a:r>
              <a:rPr lang="en-US" sz="2800" i="1" dirty="0"/>
              <a:t>premise</a:t>
            </a:r>
            <a:r>
              <a:rPr lang="en-US" sz="2800" dirty="0"/>
              <a:t>) and </a:t>
            </a:r>
            <a:r>
              <a:rPr lang="en-US" sz="2800" i="1" dirty="0"/>
              <a:t>q </a:t>
            </a:r>
            <a:r>
              <a:rPr lang="en-US" sz="2800" dirty="0"/>
              <a:t>is called the </a:t>
            </a:r>
            <a:r>
              <a:rPr lang="en-US" sz="2800" i="1" dirty="0"/>
              <a:t>conclusion </a:t>
            </a:r>
            <a:r>
              <a:rPr lang="en-US" sz="2800" dirty="0"/>
              <a:t>(or </a:t>
            </a:r>
            <a:r>
              <a:rPr lang="en-US" sz="2800" i="1" dirty="0"/>
              <a:t>consequence</a:t>
            </a:r>
            <a:r>
              <a:rPr lang="en-US" sz="2800" dirty="0"/>
              <a:t>).</a:t>
            </a:r>
          </a:p>
          <a:p>
            <a:pPr algn="just"/>
            <a:r>
              <a:rPr lang="en-US" sz="2800" dirty="0"/>
              <a:t>The statement </a:t>
            </a:r>
            <a:r>
              <a:rPr lang="en-US" sz="2800" i="1" dirty="0"/>
              <a:t>p </a:t>
            </a:r>
            <a:r>
              <a:rPr lang="en-US" sz="2800" dirty="0"/>
              <a:t>→ </a:t>
            </a:r>
            <a:r>
              <a:rPr lang="en-US" sz="2800" i="1" dirty="0"/>
              <a:t>q </a:t>
            </a:r>
            <a:r>
              <a:rPr lang="en-US" sz="2800" dirty="0"/>
              <a:t>is called a conditional statement because </a:t>
            </a:r>
            <a:r>
              <a:rPr lang="en-US" sz="2800" i="1" dirty="0"/>
              <a:t>p </a:t>
            </a:r>
            <a:r>
              <a:rPr lang="en-US" sz="2800" dirty="0"/>
              <a:t>→ </a:t>
            </a:r>
            <a:r>
              <a:rPr lang="en-US" sz="2800" i="1" dirty="0"/>
              <a:t>q </a:t>
            </a:r>
            <a:r>
              <a:rPr lang="en-US" sz="2800" b="1" dirty="0"/>
              <a:t>asserts</a:t>
            </a:r>
            <a:r>
              <a:rPr lang="en-US" sz="2800" dirty="0"/>
              <a:t> that </a:t>
            </a:r>
            <a:r>
              <a:rPr lang="en-US" sz="2800" i="1" dirty="0"/>
              <a:t>q </a:t>
            </a:r>
            <a:r>
              <a:rPr lang="en-US" sz="2800" dirty="0"/>
              <a:t>is true on the condition that </a:t>
            </a:r>
            <a:r>
              <a:rPr lang="en-US" sz="2800" i="1" dirty="0"/>
              <a:t>p </a:t>
            </a:r>
            <a:r>
              <a:rPr lang="en-US" sz="2800" dirty="0"/>
              <a:t>holds. </a:t>
            </a:r>
          </a:p>
          <a:p>
            <a:pPr algn="just"/>
            <a:r>
              <a:rPr lang="en-US" sz="2800" dirty="0"/>
              <a:t>A conditional statement is also called an </a:t>
            </a:r>
            <a:r>
              <a:rPr lang="en-US" sz="2800" b="1" dirty="0"/>
              <a:t>implication</a:t>
            </a:r>
            <a:r>
              <a:rPr lang="en-US" sz="2800" dirty="0"/>
              <a:t>.</a:t>
            </a:r>
          </a:p>
          <a:p>
            <a:pPr marL="0" indent="0" algn="just">
              <a:buNone/>
            </a:pPr>
            <a:endParaRPr lang="en-US" sz="2800" dirty="0"/>
          </a:p>
        </p:txBody>
      </p:sp>
      <p:sp>
        <p:nvSpPr>
          <p:cNvPr id="4" name="Slide Number Placeholder 3"/>
          <p:cNvSpPr>
            <a:spLocks noGrp="1"/>
          </p:cNvSpPr>
          <p:nvPr>
            <p:ph type="sldNum" sz="quarter" idx="12"/>
          </p:nvPr>
        </p:nvSpPr>
        <p:spPr/>
        <p:txBody>
          <a:bodyPr/>
          <a:lstStyle/>
          <a:p>
            <a:fld id="{FDFCE4C1-E6A0-4AA9-9965-F1CD6F0FDCC0}" type="slidenum">
              <a:rPr lang="en-US" smtClean="0"/>
              <a:t>25</a:t>
            </a:fld>
            <a:endParaRPr lang="en-US"/>
          </a:p>
        </p:txBody>
      </p:sp>
    </p:spTree>
    <p:extLst>
      <p:ext uri="{BB962C8B-B14F-4D97-AF65-F5344CB8AC3E}">
        <p14:creationId xmlns:p14="http://schemas.microsoft.com/office/powerpoint/2010/main" val="2385957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070" y="681841"/>
            <a:ext cx="8229600" cy="1143000"/>
          </a:xfrm>
        </p:spPr>
        <p:txBody>
          <a:bodyPr>
            <a:normAutofit fontScale="90000"/>
          </a:bodyPr>
          <a:lstStyle/>
          <a:p>
            <a:r>
              <a:rPr lang="en-US" b="1" dirty="0"/>
              <a:t>Conditional Statements/ Implication</a:t>
            </a:r>
          </a:p>
        </p:txBody>
      </p:sp>
      <p:sp>
        <p:nvSpPr>
          <p:cNvPr id="3" name="Content Placeholder 2"/>
          <p:cNvSpPr>
            <a:spLocks noGrp="1"/>
          </p:cNvSpPr>
          <p:nvPr>
            <p:ph idx="1"/>
          </p:nvPr>
        </p:nvSpPr>
        <p:spPr>
          <a:xfrm>
            <a:off x="1316501" y="1824841"/>
            <a:ext cx="8839200" cy="5486400"/>
          </a:xfrm>
        </p:spPr>
        <p:txBody>
          <a:bodyPr>
            <a:normAutofit/>
          </a:bodyPr>
          <a:lstStyle/>
          <a:p>
            <a:pPr marL="0" indent="0">
              <a:buNone/>
            </a:pPr>
            <a:r>
              <a:rPr lang="en-US" sz="3200" dirty="0"/>
              <a:t>p: Premise, Hypothesis, antecedent </a:t>
            </a:r>
          </a:p>
          <a:p>
            <a:pPr marL="0" indent="0">
              <a:buNone/>
            </a:pPr>
            <a:r>
              <a:rPr lang="en-US" sz="3200" dirty="0"/>
              <a:t>q: Conclusion, Consequence</a:t>
            </a:r>
          </a:p>
          <a:p>
            <a:endParaRPr lang="en-US" dirty="0"/>
          </a:p>
          <a:p>
            <a:endParaRPr lang="en-US" dirty="0"/>
          </a:p>
          <a:p>
            <a:endParaRPr lang="en-US" dirty="0"/>
          </a:p>
          <a:p>
            <a:endParaRPr lang="en-US" dirty="0"/>
          </a:p>
          <a:p>
            <a:endParaRPr lang="en-US" dirty="0"/>
          </a:p>
          <a:p>
            <a:r>
              <a:rPr lang="en-US" sz="3200" dirty="0"/>
              <a:t>The statement </a:t>
            </a:r>
            <a:r>
              <a:rPr lang="en-US" sz="3200" i="1" dirty="0"/>
              <a:t>p </a:t>
            </a:r>
            <a:r>
              <a:rPr lang="en-US" sz="3200" dirty="0"/>
              <a:t>→ </a:t>
            </a:r>
            <a:r>
              <a:rPr lang="en-US" sz="3200" i="1" dirty="0"/>
              <a:t>q </a:t>
            </a:r>
            <a:r>
              <a:rPr lang="en-US" sz="3200" dirty="0"/>
              <a:t>is true when </a:t>
            </a:r>
          </a:p>
          <a:p>
            <a:pPr lvl="1"/>
            <a:r>
              <a:rPr lang="en-US" sz="3200" b="1" dirty="0"/>
              <a:t>both </a:t>
            </a:r>
            <a:r>
              <a:rPr lang="en-US" sz="3200" b="1" i="1" dirty="0"/>
              <a:t>p </a:t>
            </a:r>
            <a:r>
              <a:rPr lang="en-US" sz="3200" b="1" dirty="0"/>
              <a:t>and </a:t>
            </a:r>
            <a:r>
              <a:rPr lang="en-US" sz="3200" b="1" i="1" dirty="0"/>
              <a:t>q </a:t>
            </a:r>
            <a:r>
              <a:rPr lang="en-US" sz="3200" b="1" dirty="0"/>
              <a:t>are true </a:t>
            </a:r>
          </a:p>
          <a:p>
            <a:pPr lvl="1"/>
            <a:r>
              <a:rPr lang="en-US" sz="3200" b="1" i="1" dirty="0"/>
              <a:t>p </a:t>
            </a:r>
            <a:r>
              <a:rPr lang="en-US" sz="3200" b="1" dirty="0"/>
              <a:t>is false</a:t>
            </a:r>
            <a:r>
              <a:rPr lang="en-US" sz="3200" dirty="0"/>
              <a:t> (no matter what truth value </a:t>
            </a:r>
            <a:r>
              <a:rPr lang="en-US" sz="3200" i="1" dirty="0"/>
              <a:t>q </a:t>
            </a:r>
            <a:r>
              <a:rPr lang="en-US" sz="3200" dirty="0"/>
              <a:t>has)</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FDFCE4C1-E6A0-4AA9-9965-F1CD6F0FDCC0}" type="slidenum">
              <a:rPr lang="en-US" smtClean="0"/>
              <a:t>26</a:t>
            </a:fld>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3657" t="39286" r="23172" b="38293"/>
          <a:stretch/>
        </p:blipFill>
        <p:spPr bwMode="auto">
          <a:xfrm>
            <a:off x="6453406" y="2820572"/>
            <a:ext cx="4081956" cy="2220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3841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620000" cy="1143000"/>
          </a:xfrm>
        </p:spPr>
        <p:txBody>
          <a:bodyPr/>
          <a:lstStyle/>
          <a:p>
            <a:r>
              <a:rPr lang="en-US" b="1" dirty="0"/>
              <a:t>Example </a:t>
            </a:r>
            <a:endParaRPr lang="en-US" dirty="0"/>
          </a:p>
        </p:txBody>
      </p:sp>
      <p:sp>
        <p:nvSpPr>
          <p:cNvPr id="3" name="Content Placeholder 2"/>
          <p:cNvSpPr>
            <a:spLocks noGrp="1"/>
          </p:cNvSpPr>
          <p:nvPr>
            <p:ph idx="1"/>
          </p:nvPr>
        </p:nvSpPr>
        <p:spPr>
          <a:xfrm>
            <a:off x="697131" y="924058"/>
            <a:ext cx="7888406" cy="6181299"/>
          </a:xfrm>
        </p:spPr>
        <p:txBody>
          <a:bodyPr>
            <a:normAutofit lnSpcReduction="10000"/>
          </a:bodyPr>
          <a:lstStyle/>
          <a:p>
            <a:pPr algn="just"/>
            <a:r>
              <a:rPr lang="en-US" sz="2400" dirty="0"/>
              <a:t>A useful way to understand the truth value of a conditional statement is to think of an obligation or a contract. For example, the pledge many politicians make when running for office is</a:t>
            </a:r>
          </a:p>
          <a:p>
            <a:pPr marL="0" indent="0" algn="ctr">
              <a:buNone/>
            </a:pPr>
            <a:r>
              <a:rPr lang="en-US" sz="2400" b="1" dirty="0"/>
              <a:t>“If I am elected, then I will lower taxes.”</a:t>
            </a:r>
          </a:p>
          <a:p>
            <a:pPr algn="just"/>
            <a:r>
              <a:rPr lang="en-US" sz="2400" dirty="0"/>
              <a:t>If the politician is elected, voters would expect this politician to lower taxes. </a:t>
            </a:r>
          </a:p>
          <a:p>
            <a:pPr algn="just"/>
            <a:r>
              <a:rPr lang="en-US" sz="2400" dirty="0"/>
              <a:t>Furthermore, if the politician is not elected, then voters will not have any expectation that this person will lower taxes, although the person may have sufficient influence to cause those in power to lower taxes.</a:t>
            </a:r>
          </a:p>
          <a:p>
            <a:pPr algn="just"/>
            <a:r>
              <a:rPr lang="en-US" sz="2400" dirty="0"/>
              <a:t>It is only when the politician is elected but does not lower taxes that voters can say that the politician has broken the campaign pledge. This last scenario corresponds to the case when </a:t>
            </a:r>
            <a:r>
              <a:rPr lang="en-US" sz="2400" i="1" dirty="0"/>
              <a:t>p </a:t>
            </a:r>
            <a:r>
              <a:rPr lang="en-US" sz="2400" dirty="0"/>
              <a:t>is true but </a:t>
            </a:r>
            <a:r>
              <a:rPr lang="en-US" sz="2400" i="1" dirty="0"/>
              <a:t>q </a:t>
            </a:r>
            <a:r>
              <a:rPr lang="en-US" sz="2400" dirty="0"/>
              <a:t>is false in </a:t>
            </a:r>
            <a:r>
              <a:rPr lang="en-US" sz="2400" i="1" dirty="0"/>
              <a:t>p </a:t>
            </a:r>
            <a:r>
              <a:rPr lang="en-US" sz="2400" dirty="0"/>
              <a:t>→ </a:t>
            </a:r>
            <a:r>
              <a:rPr lang="en-US" sz="2400" i="1" dirty="0"/>
              <a:t>q</a:t>
            </a:r>
            <a:r>
              <a:rPr lang="en-US" sz="2400" dirty="0"/>
              <a:t>.</a:t>
            </a:r>
          </a:p>
        </p:txBody>
      </p:sp>
      <p:sp>
        <p:nvSpPr>
          <p:cNvPr id="6" name="Slide Number Placeholder 5"/>
          <p:cNvSpPr>
            <a:spLocks noGrp="1"/>
          </p:cNvSpPr>
          <p:nvPr>
            <p:ph type="sldNum" sz="quarter" idx="12"/>
          </p:nvPr>
        </p:nvSpPr>
        <p:spPr/>
        <p:txBody>
          <a:bodyPr/>
          <a:lstStyle/>
          <a:p>
            <a:fld id="{FDFCE4C1-E6A0-4AA9-9965-F1CD6F0FDCC0}" type="slidenum">
              <a:rPr lang="en-US" smtClean="0"/>
              <a:t>27</a:t>
            </a:fld>
            <a:endParaRPr lang="en-US"/>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3657" t="39286" r="23172" b="38293"/>
          <a:stretch/>
        </p:blipFill>
        <p:spPr bwMode="auto">
          <a:xfrm>
            <a:off x="8585537" y="2641977"/>
            <a:ext cx="3415393" cy="1857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9363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620000" cy="1143000"/>
          </a:xfrm>
        </p:spPr>
        <p:txBody>
          <a:bodyPr/>
          <a:lstStyle/>
          <a:p>
            <a:r>
              <a:rPr lang="en-US" b="1" dirty="0"/>
              <a:t>Example </a:t>
            </a:r>
            <a:endParaRPr lang="en-US" dirty="0"/>
          </a:p>
        </p:txBody>
      </p:sp>
      <p:sp>
        <p:nvSpPr>
          <p:cNvPr id="3" name="Content Placeholder 2"/>
          <p:cNvSpPr>
            <a:spLocks noGrp="1"/>
          </p:cNvSpPr>
          <p:nvPr>
            <p:ph idx="1"/>
          </p:nvPr>
        </p:nvSpPr>
        <p:spPr>
          <a:xfrm>
            <a:off x="982639" y="818866"/>
            <a:ext cx="10727140" cy="5962934"/>
          </a:xfrm>
        </p:spPr>
        <p:txBody>
          <a:bodyPr>
            <a:normAutofit/>
          </a:bodyPr>
          <a:lstStyle/>
          <a:p>
            <a:pPr algn="just"/>
            <a:r>
              <a:rPr lang="en-US" sz="2400" dirty="0"/>
              <a:t>Similarly, consider a statement that a professor might make:</a:t>
            </a:r>
          </a:p>
          <a:p>
            <a:pPr marL="0" indent="0" algn="ctr">
              <a:buNone/>
            </a:pPr>
            <a:r>
              <a:rPr lang="en-US" sz="2400" b="1" dirty="0"/>
              <a:t>“If you get 100% on the final, then you will get an A.”</a:t>
            </a:r>
          </a:p>
          <a:p>
            <a:pPr algn="just"/>
            <a:r>
              <a:rPr lang="en-US" sz="2400" dirty="0"/>
              <a:t>If you manage to get a 100% on the final, then you would expect to receive an A. (First condition)</a:t>
            </a:r>
          </a:p>
          <a:p>
            <a:pPr algn="just"/>
            <a:r>
              <a:rPr lang="en-US" sz="2400" dirty="0"/>
              <a:t>If you do not get 100% you may or may not receive an A depending on other factors. (Third and Fourth condition)</a:t>
            </a:r>
          </a:p>
          <a:p>
            <a:pPr algn="just"/>
            <a:r>
              <a:rPr lang="en-US" sz="2400" dirty="0"/>
              <a:t>However, if you do get 100%, but the professor does not give you an A, you will feel cheated. (Second condition)</a:t>
            </a:r>
          </a:p>
          <a:p>
            <a:pPr algn="just"/>
            <a:endParaRPr lang="en-US" sz="2400" dirty="0"/>
          </a:p>
        </p:txBody>
      </p:sp>
      <p:sp>
        <p:nvSpPr>
          <p:cNvPr id="6" name="Slide Number Placeholder 5"/>
          <p:cNvSpPr>
            <a:spLocks noGrp="1"/>
          </p:cNvSpPr>
          <p:nvPr>
            <p:ph type="sldNum" sz="quarter" idx="12"/>
          </p:nvPr>
        </p:nvSpPr>
        <p:spPr/>
        <p:txBody>
          <a:bodyPr/>
          <a:lstStyle/>
          <a:p>
            <a:fld id="{FDFCE4C1-E6A0-4AA9-9965-F1CD6F0FDCC0}" type="slidenum">
              <a:rPr lang="en-US" smtClean="0"/>
              <a:t>28</a:t>
            </a:fld>
            <a:endParaRPr lang="en-US"/>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3657" t="39286" r="23172" b="38293"/>
          <a:stretch/>
        </p:blipFill>
        <p:spPr bwMode="auto">
          <a:xfrm>
            <a:off x="6420682" y="4060722"/>
            <a:ext cx="3415393" cy="1857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5633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Other forms</a:t>
            </a:r>
          </a:p>
        </p:txBody>
      </p:sp>
      <p:sp>
        <p:nvSpPr>
          <p:cNvPr id="3" name="Content Placeholder 2"/>
          <p:cNvSpPr>
            <a:spLocks noGrp="1"/>
          </p:cNvSpPr>
          <p:nvPr>
            <p:ph idx="1"/>
          </p:nvPr>
        </p:nvSpPr>
        <p:spPr>
          <a:xfrm>
            <a:off x="1371600" y="1669143"/>
            <a:ext cx="10147110" cy="4198257"/>
          </a:xfrm>
        </p:spPr>
        <p:txBody>
          <a:bodyPr>
            <a:normAutofit/>
          </a:bodyPr>
          <a:lstStyle/>
          <a:p>
            <a:r>
              <a:rPr lang="en-US" sz="2800" dirty="0"/>
              <a:t>Conditional statements play an </a:t>
            </a:r>
            <a:r>
              <a:rPr lang="en-US" sz="2800" b="1" dirty="0"/>
              <a:t>essential role</a:t>
            </a:r>
            <a:r>
              <a:rPr lang="en-US" sz="2800" dirty="0"/>
              <a:t> in mathematical reasoning</a:t>
            </a:r>
          </a:p>
          <a:p>
            <a:r>
              <a:rPr lang="en-US" sz="2800" dirty="0"/>
              <a:t>Many ways to express an implication (p -&gt; q) :</a:t>
            </a:r>
          </a:p>
        </p:txBody>
      </p:sp>
      <p:sp>
        <p:nvSpPr>
          <p:cNvPr id="4" name="Slide Number Placeholder 3"/>
          <p:cNvSpPr>
            <a:spLocks noGrp="1"/>
          </p:cNvSpPr>
          <p:nvPr>
            <p:ph type="sldNum" sz="quarter" idx="12"/>
          </p:nvPr>
        </p:nvSpPr>
        <p:spPr/>
        <p:txBody>
          <a:bodyPr/>
          <a:lstStyle/>
          <a:p>
            <a:fld id="{FDFCE4C1-E6A0-4AA9-9965-F1CD6F0FDCC0}" type="slidenum">
              <a:rPr lang="en-US" smtClean="0"/>
              <a:t>29</a:t>
            </a:fld>
            <a:endParaRPr lang="en-US"/>
          </a:p>
        </p:txBody>
      </p:sp>
      <p:pic>
        <p:nvPicPr>
          <p:cNvPr id="6146"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8334" t="62897" r="23587" b="11906"/>
          <a:stretch/>
        </p:blipFill>
        <p:spPr bwMode="auto">
          <a:xfrm>
            <a:off x="1054462" y="3278872"/>
            <a:ext cx="10502242" cy="3094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103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a:t>
            </a:r>
          </a:p>
        </p:txBody>
      </p:sp>
      <p:sp>
        <p:nvSpPr>
          <p:cNvPr id="3" name="Content Placeholder 2"/>
          <p:cNvSpPr>
            <a:spLocks noGrp="1"/>
          </p:cNvSpPr>
          <p:nvPr>
            <p:ph idx="1"/>
          </p:nvPr>
        </p:nvSpPr>
        <p:spPr/>
        <p:txBody>
          <a:bodyPr>
            <a:normAutofit/>
          </a:bodyPr>
          <a:lstStyle/>
          <a:p>
            <a:r>
              <a:rPr lang="en-US" sz="4000" dirty="0"/>
              <a:t>Applied in proving </a:t>
            </a:r>
            <a:r>
              <a:rPr lang="en-US" sz="4000" b="1" dirty="0"/>
              <a:t>program correctness </a:t>
            </a:r>
            <a:r>
              <a:rPr lang="en-US" sz="4000" dirty="0"/>
              <a:t>and</a:t>
            </a:r>
            <a:r>
              <a:rPr lang="en-US" sz="4000" b="1" dirty="0"/>
              <a:t> verification </a:t>
            </a:r>
          </a:p>
          <a:p>
            <a:r>
              <a:rPr lang="en-US" sz="4000" dirty="0"/>
              <a:t>Databases (Relational Algebra and Calculus)</a:t>
            </a:r>
          </a:p>
          <a:p>
            <a:r>
              <a:rPr lang="en-US" sz="4000" dirty="0"/>
              <a:t>Artificial Intelligence</a:t>
            </a:r>
          </a:p>
        </p:txBody>
      </p:sp>
      <p:sp>
        <p:nvSpPr>
          <p:cNvPr id="4" name="Slide Number Placeholder 3"/>
          <p:cNvSpPr>
            <a:spLocks noGrp="1"/>
          </p:cNvSpPr>
          <p:nvPr>
            <p:ph type="sldNum" sz="quarter" idx="12"/>
          </p:nvPr>
        </p:nvSpPr>
        <p:spPr/>
        <p:txBody>
          <a:bodyPr/>
          <a:lstStyle/>
          <a:p>
            <a:fld id="{FDFCE4C1-E6A0-4AA9-9965-F1CD6F0FDCC0}" type="slidenum">
              <a:rPr lang="en-US" smtClean="0"/>
              <a:t>3</a:t>
            </a:fld>
            <a:endParaRPr lang="en-US"/>
          </a:p>
        </p:txBody>
      </p:sp>
    </p:spTree>
    <p:extLst>
      <p:ext uri="{BB962C8B-B14F-4D97-AF65-F5344CB8AC3E}">
        <p14:creationId xmlns:p14="http://schemas.microsoft.com/office/powerpoint/2010/main" val="221721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271517" y="210403"/>
                <a:ext cx="8229600" cy="1143000"/>
              </a:xfrm>
            </p:spPr>
            <p:txBody>
              <a:bodyPr>
                <a:normAutofit/>
              </a:bodyPr>
              <a:lstStyle/>
              <a:p>
                <a14:m>
                  <m:oMath xmlns:m="http://schemas.openxmlformats.org/officeDocument/2006/math">
                    <m:r>
                      <a:rPr lang="en-US" b="1" i="1" dirty="0" smtClean="0">
                        <a:latin typeface="Cambria Math"/>
                      </a:rPr>
                      <m:t>𝒑</m:t>
                    </m:r>
                    <m:r>
                      <a:rPr lang="en-US" b="1" i="1" dirty="0" smtClean="0">
                        <a:latin typeface="Cambria Math"/>
                      </a:rPr>
                      <m:t> ⟶</m:t>
                    </m:r>
                    <m:r>
                      <a:rPr lang="en-US" b="1" i="1" dirty="0" smtClean="0">
                        <a:latin typeface="Cambria Math"/>
                      </a:rPr>
                      <m:t>𝒒</m:t>
                    </m:r>
                    <m:r>
                      <a:rPr lang="en-US" b="1" i="1" dirty="0" smtClean="0">
                        <a:latin typeface="Cambria Math"/>
                      </a:rPr>
                      <m:t> </m:t>
                    </m:r>
                  </m:oMath>
                </a14:m>
                <a:r>
                  <a:rPr lang="en-US" b="1" dirty="0"/>
                  <a:t>Example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271517" y="210403"/>
                <a:ext cx="8229600" cy="1143000"/>
              </a:xfrm>
              <a:blipFill rotWithShape="1">
                <a:blip r:embed="rId2"/>
                <a:stretch>
                  <a:fillRect t="-17112"/>
                </a:stretch>
              </a:blipFill>
            </p:spPr>
            <p:txBody>
              <a:bodyPr/>
              <a:lstStyle/>
              <a:p>
                <a:r>
                  <a:rPr lang="en-US">
                    <a:noFill/>
                  </a:rPr>
                  <a:t> </a:t>
                </a:r>
              </a:p>
            </p:txBody>
          </p:sp>
        </mc:Fallback>
      </mc:AlternateContent>
      <p:sp>
        <p:nvSpPr>
          <p:cNvPr id="3" name="Content Placeholder 2"/>
          <p:cNvSpPr>
            <a:spLocks noGrp="1"/>
          </p:cNvSpPr>
          <p:nvPr>
            <p:ph idx="1"/>
          </p:nvPr>
        </p:nvSpPr>
        <p:spPr>
          <a:xfrm>
            <a:off x="900752" y="1066800"/>
            <a:ext cx="11150221" cy="5562600"/>
          </a:xfrm>
        </p:spPr>
        <p:txBody>
          <a:bodyPr>
            <a:normAutofit fontScale="92500" lnSpcReduction="10000"/>
          </a:bodyPr>
          <a:lstStyle/>
          <a:p>
            <a:pPr marL="0" indent="0" algn="just">
              <a:buNone/>
            </a:pPr>
            <a:r>
              <a:rPr lang="en-US" sz="3200" dirty="0"/>
              <a:t>Similarly, consider a statement that a professor might make:</a:t>
            </a:r>
          </a:p>
          <a:p>
            <a:pPr marL="0" indent="0" algn="ctr">
              <a:buNone/>
            </a:pPr>
            <a:r>
              <a:rPr lang="en-US" sz="3200" b="1" dirty="0"/>
              <a:t>“If you get 100% on the final, then you will get an A.”</a:t>
            </a:r>
          </a:p>
          <a:p>
            <a:pPr marL="0" indent="0" algn="just">
              <a:buNone/>
            </a:pPr>
            <a:r>
              <a:rPr lang="en-US" sz="3200" dirty="0"/>
              <a:t>Let p:= you get 100% on the final</a:t>
            </a:r>
          </a:p>
          <a:p>
            <a:pPr marL="0" indent="0" algn="just">
              <a:buNone/>
            </a:pPr>
            <a:r>
              <a:rPr lang="en-US" sz="3200" dirty="0"/>
              <a:t>q:= you will get an A</a:t>
            </a:r>
          </a:p>
          <a:p>
            <a:pPr marL="0" indent="0" algn="just">
              <a:buNone/>
            </a:pPr>
            <a:r>
              <a:rPr lang="en-US" sz="3200" b="1" dirty="0"/>
              <a:t>Express the statement </a:t>
            </a:r>
            <a:r>
              <a:rPr lang="en-US" sz="3200" b="1" i="1" dirty="0"/>
              <a:t>p </a:t>
            </a:r>
            <a:r>
              <a:rPr lang="en-US" sz="3200" b="1" dirty="0"/>
              <a:t>→ </a:t>
            </a:r>
            <a:r>
              <a:rPr lang="en-US" sz="3200" b="1" i="1" dirty="0"/>
              <a:t>q </a:t>
            </a:r>
            <a:r>
              <a:rPr lang="en-US" sz="3200" b="1" dirty="0"/>
              <a:t>as a statement in English.</a:t>
            </a:r>
          </a:p>
          <a:p>
            <a:pPr marL="0" indent="0" algn="just">
              <a:buNone/>
            </a:pPr>
            <a:endParaRPr lang="en-US" sz="1600" dirty="0"/>
          </a:p>
          <a:p>
            <a:pPr marL="0" indent="0" algn="just">
              <a:buNone/>
            </a:pPr>
            <a:r>
              <a:rPr lang="en-US" sz="3200" b="1" dirty="0"/>
              <a:t>p implies that q.</a:t>
            </a:r>
          </a:p>
          <a:p>
            <a:pPr marL="0" indent="0" algn="just">
              <a:buNone/>
            </a:pPr>
            <a:r>
              <a:rPr lang="en-US" sz="3200" dirty="0"/>
              <a:t>you get 100% on the final </a:t>
            </a:r>
            <a:r>
              <a:rPr lang="en-US" sz="3200" dirty="0">
                <a:solidFill>
                  <a:srgbClr val="FF0000"/>
                </a:solidFill>
              </a:rPr>
              <a:t>implies that </a:t>
            </a:r>
            <a:r>
              <a:rPr lang="en-US" sz="3200" dirty="0"/>
              <a:t>you will get an A.</a:t>
            </a:r>
          </a:p>
          <a:p>
            <a:pPr marL="0" indent="0" algn="just">
              <a:buNone/>
            </a:pPr>
            <a:endParaRPr lang="en-US" sz="1800" dirty="0"/>
          </a:p>
          <a:p>
            <a:pPr marL="0" indent="0" algn="just">
              <a:buNone/>
            </a:pPr>
            <a:r>
              <a:rPr lang="en-US" sz="3200" b="1" dirty="0"/>
              <a:t>If p, then q.</a:t>
            </a:r>
          </a:p>
          <a:p>
            <a:pPr marL="0" indent="0" algn="just">
              <a:buNone/>
            </a:pPr>
            <a:r>
              <a:rPr lang="en-US" sz="3200" dirty="0">
                <a:solidFill>
                  <a:srgbClr val="FF0000"/>
                </a:solidFill>
              </a:rPr>
              <a:t>If</a:t>
            </a:r>
            <a:r>
              <a:rPr lang="en-US" sz="3200" dirty="0"/>
              <a:t> you get 100% on the final</a:t>
            </a:r>
            <a:r>
              <a:rPr lang="en-US" sz="3200" dirty="0">
                <a:solidFill>
                  <a:srgbClr val="FF0000"/>
                </a:solidFill>
              </a:rPr>
              <a:t>, then</a:t>
            </a:r>
            <a:r>
              <a:rPr lang="en-US" sz="3200" dirty="0"/>
              <a:t> that you will get an A.</a:t>
            </a:r>
          </a:p>
        </p:txBody>
      </p:sp>
      <p:sp>
        <p:nvSpPr>
          <p:cNvPr id="4" name="Slide Number Placeholder 3"/>
          <p:cNvSpPr>
            <a:spLocks noGrp="1"/>
          </p:cNvSpPr>
          <p:nvPr>
            <p:ph type="sldNum" sz="quarter" idx="12"/>
          </p:nvPr>
        </p:nvSpPr>
        <p:spPr/>
        <p:txBody>
          <a:bodyPr/>
          <a:lstStyle/>
          <a:p>
            <a:fld id="{FDFCE4C1-E6A0-4AA9-9965-F1CD6F0FDCC0}" type="slidenum">
              <a:rPr lang="en-US" smtClean="0"/>
              <a:t>30</a:t>
            </a:fld>
            <a:endParaRPr lang="en-US"/>
          </a:p>
        </p:txBody>
      </p:sp>
    </p:spTree>
    <p:extLst>
      <p:ext uri="{BB962C8B-B14F-4D97-AF65-F5344CB8AC3E}">
        <p14:creationId xmlns:p14="http://schemas.microsoft.com/office/powerpoint/2010/main" val="3692332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r>
                      <a:rPr lang="en-US" b="1" i="1" dirty="0">
                        <a:latin typeface="Cambria Math"/>
                      </a:rPr>
                      <m:t>𝒑</m:t>
                    </m:r>
                    <m:r>
                      <a:rPr lang="en-US" b="1" i="1" dirty="0">
                        <a:latin typeface="Cambria Math"/>
                      </a:rPr>
                      <m:t> ⟶</m:t>
                    </m:r>
                    <m:r>
                      <a:rPr lang="en-US" b="1" i="1" dirty="0">
                        <a:latin typeface="Cambria Math"/>
                      </a:rPr>
                      <m:t>𝒒</m:t>
                    </m:r>
                    <m:r>
                      <a:rPr lang="en-US" b="1" i="1" dirty="0">
                        <a:latin typeface="Cambria Math"/>
                      </a:rPr>
                      <m:t> </m:t>
                    </m:r>
                  </m:oMath>
                </a14:m>
                <a:r>
                  <a:rPr lang="en-US" b="1" dirty="0"/>
                  <a:t>Example Cont.</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8511"/>
                </a:stretch>
              </a:blipFill>
            </p:spPr>
            <p:txBody>
              <a:bodyPr/>
              <a:lstStyle/>
              <a:p>
                <a:r>
                  <a:rPr lang="en-US">
                    <a:noFill/>
                  </a:rPr>
                  <a:t> </a:t>
                </a:r>
              </a:p>
            </p:txBody>
          </p:sp>
        </mc:Fallback>
      </mc:AlternateContent>
      <p:sp>
        <p:nvSpPr>
          <p:cNvPr id="3" name="Content Placeholder 2"/>
          <p:cNvSpPr>
            <a:spLocks noGrp="1"/>
          </p:cNvSpPr>
          <p:nvPr>
            <p:ph idx="1"/>
          </p:nvPr>
        </p:nvSpPr>
        <p:spPr>
          <a:xfrm>
            <a:off x="1371600" y="1428750"/>
            <a:ext cx="10457543" cy="5105400"/>
          </a:xfrm>
        </p:spPr>
        <p:txBody>
          <a:bodyPr>
            <a:noAutofit/>
          </a:bodyPr>
          <a:lstStyle/>
          <a:p>
            <a:pPr marL="0" indent="0">
              <a:buNone/>
            </a:pPr>
            <a:r>
              <a:rPr lang="en-US" sz="3200" b="1" dirty="0"/>
              <a:t>If p, q.</a:t>
            </a:r>
          </a:p>
          <a:p>
            <a:pPr marL="0" indent="0">
              <a:buNone/>
            </a:pPr>
            <a:r>
              <a:rPr lang="en-US" sz="3200" dirty="0">
                <a:solidFill>
                  <a:srgbClr val="FF0000"/>
                </a:solidFill>
              </a:rPr>
              <a:t>If </a:t>
            </a:r>
            <a:r>
              <a:rPr lang="en-US" sz="3200" dirty="0"/>
              <a:t>you get 100% on the final</a:t>
            </a:r>
            <a:r>
              <a:rPr lang="en-US" sz="3200" dirty="0">
                <a:solidFill>
                  <a:srgbClr val="FF0000"/>
                </a:solidFill>
              </a:rPr>
              <a:t>, </a:t>
            </a:r>
            <a:r>
              <a:rPr lang="en-US" sz="3200" dirty="0"/>
              <a:t>that you will get an A.</a:t>
            </a:r>
          </a:p>
          <a:p>
            <a:pPr marL="0" indent="0">
              <a:buNone/>
            </a:pPr>
            <a:endParaRPr lang="en-US" sz="1050" dirty="0"/>
          </a:p>
          <a:p>
            <a:pPr marL="0" indent="0">
              <a:buNone/>
            </a:pPr>
            <a:r>
              <a:rPr lang="en-US" sz="3200" b="1" dirty="0"/>
              <a:t>p is sufficient for q.</a:t>
            </a:r>
          </a:p>
          <a:p>
            <a:pPr marL="0" indent="0">
              <a:buNone/>
            </a:pPr>
            <a:r>
              <a:rPr lang="en-US" sz="3200" dirty="0"/>
              <a:t>Get 100% on the final </a:t>
            </a:r>
            <a:r>
              <a:rPr lang="en-US" sz="3200" dirty="0">
                <a:solidFill>
                  <a:srgbClr val="FF0000"/>
                </a:solidFill>
              </a:rPr>
              <a:t>is sufficient for</a:t>
            </a:r>
            <a:r>
              <a:rPr lang="en-US" sz="3200" dirty="0"/>
              <a:t> getting an A.</a:t>
            </a:r>
          </a:p>
          <a:p>
            <a:pPr marL="0" indent="0">
              <a:buNone/>
            </a:pPr>
            <a:r>
              <a:rPr lang="en-US" sz="3200" b="1" dirty="0"/>
              <a:t>q only if p.</a:t>
            </a:r>
          </a:p>
          <a:p>
            <a:pPr marL="0" indent="0">
              <a:buNone/>
            </a:pPr>
            <a:r>
              <a:rPr lang="en-US" sz="3200" dirty="0"/>
              <a:t>you will get an A </a:t>
            </a:r>
            <a:r>
              <a:rPr lang="en-US" sz="3200" dirty="0">
                <a:solidFill>
                  <a:srgbClr val="FF0000"/>
                </a:solidFill>
              </a:rPr>
              <a:t>only if</a:t>
            </a:r>
            <a:r>
              <a:rPr lang="en-US" sz="3200" dirty="0"/>
              <a:t> you get 100% on the final.</a:t>
            </a:r>
          </a:p>
          <a:p>
            <a:pPr marL="0" indent="0">
              <a:buNone/>
            </a:pPr>
            <a:r>
              <a:rPr lang="en-US" sz="3200" b="1" dirty="0"/>
              <a:t>q unless </a:t>
            </a:r>
            <a:r>
              <a:rPr lang="en-US" sz="3200" b="1" dirty="0">
                <a:solidFill>
                  <a:srgbClr val="FF0000"/>
                </a:solidFill>
              </a:rPr>
              <a:t>￢</a:t>
            </a:r>
            <a:r>
              <a:rPr lang="en-US" sz="3200" b="1" dirty="0"/>
              <a:t> p.</a:t>
            </a:r>
          </a:p>
          <a:p>
            <a:pPr marL="0" indent="0">
              <a:buNone/>
            </a:pPr>
            <a:r>
              <a:rPr lang="en-US" sz="3200" dirty="0"/>
              <a:t>you will get an A </a:t>
            </a:r>
            <a:r>
              <a:rPr lang="en-US" sz="3200" dirty="0">
                <a:solidFill>
                  <a:srgbClr val="FF0000"/>
                </a:solidFill>
              </a:rPr>
              <a:t>unless</a:t>
            </a:r>
            <a:r>
              <a:rPr lang="en-US" sz="3200" dirty="0"/>
              <a:t> you </a:t>
            </a:r>
            <a:r>
              <a:rPr lang="en-US" sz="3200" dirty="0">
                <a:solidFill>
                  <a:srgbClr val="FF0000"/>
                </a:solidFill>
              </a:rPr>
              <a:t>don’t</a:t>
            </a:r>
            <a:r>
              <a:rPr lang="en-US" sz="3200" dirty="0"/>
              <a:t> get 100% on final.</a:t>
            </a:r>
          </a:p>
        </p:txBody>
      </p:sp>
      <p:sp>
        <p:nvSpPr>
          <p:cNvPr id="4" name="Slide Number Placeholder 3"/>
          <p:cNvSpPr>
            <a:spLocks noGrp="1"/>
          </p:cNvSpPr>
          <p:nvPr>
            <p:ph type="sldNum" sz="quarter" idx="12"/>
          </p:nvPr>
        </p:nvSpPr>
        <p:spPr/>
        <p:txBody>
          <a:bodyPr/>
          <a:lstStyle/>
          <a:p>
            <a:fld id="{FDFCE4C1-E6A0-4AA9-9965-F1CD6F0FDCC0}" type="slidenum">
              <a:rPr lang="en-US" smtClean="0"/>
              <a:t>31</a:t>
            </a:fld>
            <a:endParaRPr lang="en-US"/>
          </a:p>
        </p:txBody>
      </p:sp>
    </p:spTree>
    <p:extLst>
      <p:ext uri="{BB962C8B-B14F-4D97-AF65-F5344CB8AC3E}">
        <p14:creationId xmlns:p14="http://schemas.microsoft.com/office/powerpoint/2010/main" val="877928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8889" y="595114"/>
            <a:ext cx="8763000" cy="1143000"/>
          </a:xfrm>
        </p:spPr>
        <p:txBody>
          <a:bodyPr>
            <a:normAutofit/>
          </a:bodyPr>
          <a:lstStyle/>
          <a:p>
            <a:r>
              <a:rPr lang="en-US" b="1" dirty="0"/>
              <a:t>Exercise</a:t>
            </a:r>
          </a:p>
        </p:txBody>
      </p:sp>
      <p:sp>
        <p:nvSpPr>
          <p:cNvPr id="3" name="Content Placeholder 2"/>
          <p:cNvSpPr>
            <a:spLocks noGrp="1"/>
          </p:cNvSpPr>
          <p:nvPr>
            <p:ph idx="1"/>
          </p:nvPr>
        </p:nvSpPr>
        <p:spPr>
          <a:xfrm>
            <a:off x="1752600" y="1524000"/>
            <a:ext cx="8610600" cy="4572000"/>
          </a:xfrm>
        </p:spPr>
        <p:txBody>
          <a:bodyPr>
            <a:noAutofit/>
          </a:bodyPr>
          <a:lstStyle/>
          <a:p>
            <a:r>
              <a:rPr lang="en-US" sz="3600" dirty="0"/>
              <a:t>Translate the propositions into respective formulae</a:t>
            </a:r>
          </a:p>
          <a:p>
            <a:endParaRPr lang="en-US" sz="3600" dirty="0"/>
          </a:p>
          <a:p>
            <a:pPr lvl="1"/>
            <a:r>
              <a:rPr lang="en-US" sz="3600" dirty="0"/>
              <a:t>It is raining and windy.</a:t>
            </a:r>
          </a:p>
          <a:p>
            <a:pPr lvl="1"/>
            <a:r>
              <a:rPr lang="en-US" sz="3600" dirty="0"/>
              <a:t>It is sunny but freezing.</a:t>
            </a:r>
          </a:p>
          <a:p>
            <a:pPr lvl="1"/>
            <a:r>
              <a:rPr lang="en-US" sz="3600" dirty="0"/>
              <a:t>Give me tea or coffee. </a:t>
            </a:r>
          </a:p>
        </p:txBody>
      </p:sp>
      <p:sp>
        <p:nvSpPr>
          <p:cNvPr id="5" name="Slide Number Placeholder 4"/>
          <p:cNvSpPr>
            <a:spLocks noGrp="1"/>
          </p:cNvSpPr>
          <p:nvPr>
            <p:ph type="sldNum" sz="quarter" idx="12"/>
          </p:nvPr>
        </p:nvSpPr>
        <p:spPr/>
        <p:txBody>
          <a:bodyPr/>
          <a:lstStyle/>
          <a:p>
            <a:fld id="{EED51F74-2420-4DCC-A49A-016D042C19F5}" type="slidenum">
              <a:rPr lang="en-US" smtClean="0"/>
              <a:t>32</a:t>
            </a:fld>
            <a:endParaRPr lang="en-US"/>
          </a:p>
        </p:txBody>
      </p:sp>
    </p:spTree>
    <p:extLst>
      <p:ext uri="{BB962C8B-B14F-4D97-AF65-F5344CB8AC3E}">
        <p14:creationId xmlns:p14="http://schemas.microsoft.com/office/powerpoint/2010/main" val="1075793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803" y="0"/>
            <a:ext cx="9601200" cy="1485900"/>
          </a:xfrm>
        </p:spPr>
        <p:txBody>
          <a:bodyPr/>
          <a:lstStyle/>
          <a:p>
            <a:r>
              <a:rPr lang="en-US" b="1" dirty="0"/>
              <a:t>Truth tables</a:t>
            </a:r>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050240214"/>
                  </p:ext>
                </p:extLst>
              </p:nvPr>
            </p:nvGraphicFramePr>
            <p:xfrm>
              <a:off x="3124200" y="1139824"/>
              <a:ext cx="6688540" cy="1981200"/>
            </p:xfrm>
            <a:graphic>
              <a:graphicData uri="http://schemas.openxmlformats.org/drawingml/2006/table">
                <a:tbl>
                  <a:tblPr firstRow="1" bandRow="1">
                    <a:tableStyleId>{5C22544A-7EE6-4342-B048-85BDC9FD1C3A}</a:tableStyleId>
                  </a:tblPr>
                  <a:tblGrid>
                    <a:gridCol w="1337708">
                      <a:extLst>
                        <a:ext uri="{9D8B030D-6E8A-4147-A177-3AD203B41FA5}">
                          <a16:colId xmlns:a16="http://schemas.microsoft.com/office/drawing/2014/main" val="20000"/>
                        </a:ext>
                      </a:extLst>
                    </a:gridCol>
                    <a:gridCol w="1337708">
                      <a:extLst>
                        <a:ext uri="{9D8B030D-6E8A-4147-A177-3AD203B41FA5}">
                          <a16:colId xmlns:a16="http://schemas.microsoft.com/office/drawing/2014/main" val="20001"/>
                        </a:ext>
                      </a:extLst>
                    </a:gridCol>
                    <a:gridCol w="1337708">
                      <a:extLst>
                        <a:ext uri="{9D8B030D-6E8A-4147-A177-3AD203B41FA5}">
                          <a16:colId xmlns:a16="http://schemas.microsoft.com/office/drawing/2014/main" val="20002"/>
                        </a:ext>
                      </a:extLst>
                    </a:gridCol>
                    <a:gridCol w="1337708">
                      <a:extLst>
                        <a:ext uri="{9D8B030D-6E8A-4147-A177-3AD203B41FA5}">
                          <a16:colId xmlns:a16="http://schemas.microsoft.com/office/drawing/2014/main" val="20003"/>
                        </a:ext>
                      </a:extLst>
                    </a:gridCol>
                    <a:gridCol w="1337708">
                      <a:extLst>
                        <a:ext uri="{9D8B030D-6E8A-4147-A177-3AD203B41FA5}">
                          <a16:colId xmlns:a16="http://schemas.microsoft.com/office/drawing/2014/main" val="20004"/>
                        </a:ext>
                      </a:extLst>
                    </a:gridCol>
                  </a:tblGrid>
                  <a:tr h="370840">
                    <a:tc>
                      <a:txBody>
                        <a:bodyPr/>
                        <a:lstStyle/>
                        <a:p>
                          <a:pPr algn="ctr"/>
                          <a:r>
                            <a:rPr lang="en-US" sz="2000" dirty="0"/>
                            <a:t>p</a:t>
                          </a:r>
                        </a:p>
                      </a:txBody>
                      <a:tcPr/>
                    </a:tc>
                    <a:tc>
                      <a:txBody>
                        <a:bodyPr/>
                        <a:lstStyle/>
                        <a:p>
                          <a:pPr algn="ctr"/>
                          <a:r>
                            <a:rPr lang="en-US" sz="2000" dirty="0"/>
                            <a:t>q</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b="1" i="1" smtClean="0">
                                    <a:latin typeface="Cambria Math"/>
                                  </a:rPr>
                                  <m:t>𝒑</m:t>
                                </m:r>
                                <m:r>
                                  <a:rPr lang="en-US" sz="2000" b="1" i="1" smtClean="0">
                                    <a:latin typeface="Cambria Math"/>
                                  </a:rPr>
                                  <m:t>∧</m:t>
                                </m:r>
                                <m:r>
                                  <a:rPr lang="en-US" sz="2000" b="1" i="1" smtClean="0">
                                    <a:latin typeface="Cambria Math"/>
                                  </a:rPr>
                                  <m:t>𝒒</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1" i="1" smtClean="0">
                                    <a:latin typeface="Cambria Math"/>
                                  </a:rPr>
                                  <m:t>𝒑</m:t>
                                </m:r>
                                <m:r>
                                  <a:rPr lang="en-US" sz="2000" b="1" i="1" smtClean="0">
                                    <a:latin typeface="Cambria Math"/>
                                  </a:rPr>
                                  <m:t>∨</m:t>
                                </m:r>
                                <m:r>
                                  <a:rPr lang="en-US" sz="2000" b="1" i="1" smtClean="0">
                                    <a:latin typeface="Cambria Math"/>
                                  </a:rPr>
                                  <m:t>𝒒</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1" i="1" smtClean="0">
                                    <a:latin typeface="Cambria Math"/>
                                  </a:rPr>
                                  <m:t>¬</m:t>
                                </m:r>
                                <m:r>
                                  <a:rPr lang="en-US" sz="2000" b="1" i="1" smtClean="0">
                                    <a:latin typeface="Cambria Math"/>
                                  </a:rPr>
                                  <m:t>𝒑</m:t>
                                </m:r>
                              </m:oMath>
                            </m:oMathPara>
                          </a14:m>
                          <a:endParaRPr lang="en-US" sz="2000" dirty="0"/>
                        </a:p>
                      </a:txBody>
                      <a:tcPr/>
                    </a:tc>
                    <a:extLst>
                      <a:ext uri="{0D108BD9-81ED-4DB2-BD59-A6C34878D82A}">
                        <a16:rowId xmlns:a16="http://schemas.microsoft.com/office/drawing/2014/main" val="10000"/>
                      </a:ext>
                    </a:extLst>
                  </a:tr>
                  <a:tr h="370840">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1</a:t>
                          </a:r>
                        </a:p>
                      </a:txBody>
                      <a:tcPr/>
                    </a:tc>
                    <a:extLst>
                      <a:ext uri="{0D108BD9-81ED-4DB2-BD59-A6C34878D82A}">
                        <a16:rowId xmlns:a16="http://schemas.microsoft.com/office/drawing/2014/main" val="10001"/>
                      </a:ext>
                    </a:extLst>
                  </a:tr>
                  <a:tr h="370840">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1</a:t>
                          </a:r>
                        </a:p>
                      </a:txBody>
                      <a:tcPr/>
                    </a:tc>
                    <a:extLst>
                      <a:ext uri="{0D108BD9-81ED-4DB2-BD59-A6C34878D82A}">
                        <a16:rowId xmlns:a16="http://schemas.microsoft.com/office/drawing/2014/main" val="10002"/>
                      </a:ext>
                    </a:extLst>
                  </a:tr>
                  <a:tr h="370840">
                    <a:tc>
                      <a:txBody>
                        <a:bodyPr/>
                        <a:lstStyle/>
                        <a:p>
                          <a:pPr algn="ctr"/>
                          <a:r>
                            <a:rPr lang="en-US" sz="2000" dirty="0"/>
                            <a:t>1</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0</a:t>
                          </a:r>
                        </a:p>
                      </a:txBody>
                      <a:tcPr/>
                    </a:tc>
                    <a:extLst>
                      <a:ext uri="{0D108BD9-81ED-4DB2-BD59-A6C34878D82A}">
                        <a16:rowId xmlns:a16="http://schemas.microsoft.com/office/drawing/2014/main" val="10003"/>
                      </a:ext>
                    </a:extLst>
                  </a:tr>
                  <a:tr h="370840">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0</a:t>
                          </a:r>
                        </a:p>
                      </a:txBody>
                      <a:tcPr/>
                    </a:tc>
                    <a:extLst>
                      <a:ext uri="{0D108BD9-81ED-4DB2-BD59-A6C34878D82A}">
                        <a16:rowId xmlns:a16="http://schemas.microsoft.com/office/drawing/2014/main" val="10004"/>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3050240214"/>
                  </p:ext>
                </p:extLst>
              </p:nvPr>
            </p:nvGraphicFramePr>
            <p:xfrm>
              <a:off x="3124200" y="1139824"/>
              <a:ext cx="6688540" cy="1981200"/>
            </p:xfrm>
            <a:graphic>
              <a:graphicData uri="http://schemas.openxmlformats.org/drawingml/2006/table">
                <a:tbl>
                  <a:tblPr firstRow="1" bandRow="1">
                    <a:tableStyleId>{5C22544A-7EE6-4342-B048-85BDC9FD1C3A}</a:tableStyleId>
                  </a:tblPr>
                  <a:tblGrid>
                    <a:gridCol w="1337708">
                      <a:extLst>
                        <a:ext uri="{9D8B030D-6E8A-4147-A177-3AD203B41FA5}">
                          <a16:colId xmlns:a16="http://schemas.microsoft.com/office/drawing/2014/main" val="20000"/>
                        </a:ext>
                      </a:extLst>
                    </a:gridCol>
                    <a:gridCol w="1337708">
                      <a:extLst>
                        <a:ext uri="{9D8B030D-6E8A-4147-A177-3AD203B41FA5}">
                          <a16:colId xmlns:a16="http://schemas.microsoft.com/office/drawing/2014/main" val="20001"/>
                        </a:ext>
                      </a:extLst>
                    </a:gridCol>
                    <a:gridCol w="1337708">
                      <a:extLst>
                        <a:ext uri="{9D8B030D-6E8A-4147-A177-3AD203B41FA5}">
                          <a16:colId xmlns:a16="http://schemas.microsoft.com/office/drawing/2014/main" val="20002"/>
                        </a:ext>
                      </a:extLst>
                    </a:gridCol>
                    <a:gridCol w="1337708">
                      <a:extLst>
                        <a:ext uri="{9D8B030D-6E8A-4147-A177-3AD203B41FA5}">
                          <a16:colId xmlns:a16="http://schemas.microsoft.com/office/drawing/2014/main" val="20003"/>
                        </a:ext>
                      </a:extLst>
                    </a:gridCol>
                    <a:gridCol w="1337708">
                      <a:extLst>
                        <a:ext uri="{9D8B030D-6E8A-4147-A177-3AD203B41FA5}">
                          <a16:colId xmlns:a16="http://schemas.microsoft.com/office/drawing/2014/main" val="20004"/>
                        </a:ext>
                      </a:extLst>
                    </a:gridCol>
                  </a:tblGrid>
                  <a:tr h="396240">
                    <a:tc>
                      <a:txBody>
                        <a:bodyPr/>
                        <a:lstStyle/>
                        <a:p>
                          <a:pPr algn="ctr"/>
                          <a:r>
                            <a:rPr lang="en-US" sz="2000" dirty="0"/>
                            <a:t>p</a:t>
                          </a:r>
                        </a:p>
                      </a:txBody>
                      <a:tcPr/>
                    </a:tc>
                    <a:tc>
                      <a:txBody>
                        <a:bodyPr/>
                        <a:lstStyle/>
                        <a:p>
                          <a:pPr algn="ctr"/>
                          <a:r>
                            <a:rPr lang="en-US" sz="2000" dirty="0"/>
                            <a:t>q</a:t>
                          </a:r>
                        </a:p>
                      </a:txBody>
                      <a:tcPr/>
                    </a:tc>
                    <a:tc>
                      <a:txBody>
                        <a:bodyPr/>
                        <a:lstStyle/>
                        <a:p>
                          <a:endParaRPr lang="en-US"/>
                        </a:p>
                      </a:txBody>
                      <a:tcPr>
                        <a:blipFill>
                          <a:blip r:embed="rId2"/>
                          <a:stretch>
                            <a:fillRect l="-200000" t="-7692" r="-201364" b="-429231"/>
                          </a:stretch>
                        </a:blipFill>
                      </a:tcPr>
                    </a:tc>
                    <a:tc>
                      <a:txBody>
                        <a:bodyPr/>
                        <a:lstStyle/>
                        <a:p>
                          <a:endParaRPr lang="en-US"/>
                        </a:p>
                      </a:txBody>
                      <a:tcPr>
                        <a:blipFill>
                          <a:blip r:embed="rId2"/>
                          <a:stretch>
                            <a:fillRect l="-301370" t="-7692" r="-102283" b="-429231"/>
                          </a:stretch>
                        </a:blipFill>
                      </a:tcPr>
                    </a:tc>
                    <a:tc>
                      <a:txBody>
                        <a:bodyPr/>
                        <a:lstStyle/>
                        <a:p>
                          <a:endParaRPr lang="en-US"/>
                        </a:p>
                      </a:txBody>
                      <a:tcPr>
                        <a:blipFill>
                          <a:blip r:embed="rId2"/>
                          <a:stretch>
                            <a:fillRect l="-399545" t="-7692" r="-1818" b="-429231"/>
                          </a:stretch>
                        </a:blipFill>
                      </a:tcPr>
                    </a:tc>
                    <a:extLst>
                      <a:ext uri="{0D108BD9-81ED-4DB2-BD59-A6C34878D82A}">
                        <a16:rowId xmlns:a16="http://schemas.microsoft.com/office/drawing/2014/main" val="10000"/>
                      </a:ext>
                    </a:extLst>
                  </a:tr>
                  <a:tr h="396240">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1</a:t>
                          </a:r>
                        </a:p>
                      </a:txBody>
                      <a:tcPr/>
                    </a:tc>
                    <a:extLst>
                      <a:ext uri="{0D108BD9-81ED-4DB2-BD59-A6C34878D82A}">
                        <a16:rowId xmlns:a16="http://schemas.microsoft.com/office/drawing/2014/main" val="10001"/>
                      </a:ext>
                    </a:extLst>
                  </a:tr>
                  <a:tr h="396240">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1</a:t>
                          </a:r>
                        </a:p>
                      </a:txBody>
                      <a:tcPr/>
                    </a:tc>
                    <a:extLst>
                      <a:ext uri="{0D108BD9-81ED-4DB2-BD59-A6C34878D82A}">
                        <a16:rowId xmlns:a16="http://schemas.microsoft.com/office/drawing/2014/main" val="10002"/>
                      </a:ext>
                    </a:extLst>
                  </a:tr>
                  <a:tr h="396240">
                    <a:tc>
                      <a:txBody>
                        <a:bodyPr/>
                        <a:lstStyle/>
                        <a:p>
                          <a:pPr algn="ctr"/>
                          <a:r>
                            <a:rPr lang="en-US" sz="2000" dirty="0"/>
                            <a:t>1</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0</a:t>
                          </a:r>
                        </a:p>
                      </a:txBody>
                      <a:tcPr/>
                    </a:tc>
                    <a:extLst>
                      <a:ext uri="{0D108BD9-81ED-4DB2-BD59-A6C34878D82A}">
                        <a16:rowId xmlns:a16="http://schemas.microsoft.com/office/drawing/2014/main" val="10003"/>
                      </a:ext>
                    </a:extLst>
                  </a:tr>
                  <a:tr h="396240">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0</a:t>
                          </a:r>
                        </a:p>
                      </a:txBody>
                      <a:tcPr/>
                    </a:tc>
                    <a:extLst>
                      <a:ext uri="{0D108BD9-81ED-4DB2-BD59-A6C34878D82A}">
                        <a16:rowId xmlns:a16="http://schemas.microsoft.com/office/drawing/2014/main" val="10004"/>
                      </a:ext>
                    </a:extLst>
                  </a:tr>
                </a:tbl>
              </a:graphicData>
            </a:graphic>
          </p:graphicFrame>
        </mc:Fallback>
      </mc:AlternateContent>
      <p:sp>
        <p:nvSpPr>
          <p:cNvPr id="5" name="Slide Number Placeholder 4"/>
          <p:cNvSpPr>
            <a:spLocks noGrp="1"/>
          </p:cNvSpPr>
          <p:nvPr>
            <p:ph type="sldNum" sz="quarter" idx="12"/>
          </p:nvPr>
        </p:nvSpPr>
        <p:spPr/>
        <p:txBody>
          <a:bodyPr/>
          <a:lstStyle/>
          <a:p>
            <a:fld id="{EED51F74-2420-4DCC-A49A-016D042C19F5}" type="slidenum">
              <a:rPr lang="en-US" smtClean="0"/>
              <a:t>33</a:t>
            </a:fld>
            <a:endParaRPr lang="en-US"/>
          </a:p>
        </p:txBody>
      </p:sp>
      <p:sp>
        <p:nvSpPr>
          <p:cNvPr id="7" name="Title 1"/>
          <p:cNvSpPr txBox="1">
            <a:spLocks/>
          </p:cNvSpPr>
          <p:nvPr/>
        </p:nvSpPr>
        <p:spPr>
          <a:xfrm>
            <a:off x="716507" y="2500953"/>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a:t>Exercise</a:t>
            </a:r>
            <a:endParaRPr lang="en-US" b="1" dirty="0"/>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054285937"/>
                  </p:ext>
                </p:extLst>
              </p:nvPr>
            </p:nvGraphicFramePr>
            <p:xfrm>
              <a:off x="3124200" y="3276598"/>
              <a:ext cx="6688540" cy="1445526"/>
            </p:xfrm>
            <a:graphic>
              <a:graphicData uri="http://schemas.openxmlformats.org/drawingml/2006/table">
                <a:tbl>
                  <a:tblPr firstRow="1" bandRow="1">
                    <a:tableStyleId>{5C22544A-7EE6-4342-B048-85BDC9FD1C3A}</a:tableStyleId>
                  </a:tblPr>
                  <a:tblGrid>
                    <a:gridCol w="919674">
                      <a:extLst>
                        <a:ext uri="{9D8B030D-6E8A-4147-A177-3AD203B41FA5}">
                          <a16:colId xmlns:a16="http://schemas.microsoft.com/office/drawing/2014/main" val="20000"/>
                        </a:ext>
                      </a:extLst>
                    </a:gridCol>
                    <a:gridCol w="919674">
                      <a:extLst>
                        <a:ext uri="{9D8B030D-6E8A-4147-A177-3AD203B41FA5}">
                          <a16:colId xmlns:a16="http://schemas.microsoft.com/office/drawing/2014/main" val="20001"/>
                        </a:ext>
                      </a:extLst>
                    </a:gridCol>
                    <a:gridCol w="836068">
                      <a:extLst>
                        <a:ext uri="{9D8B030D-6E8A-4147-A177-3AD203B41FA5}">
                          <a16:colId xmlns:a16="http://schemas.microsoft.com/office/drawing/2014/main" val="20002"/>
                        </a:ext>
                      </a:extLst>
                    </a:gridCol>
                    <a:gridCol w="4013124">
                      <a:extLst>
                        <a:ext uri="{9D8B030D-6E8A-4147-A177-3AD203B41FA5}">
                          <a16:colId xmlns:a16="http://schemas.microsoft.com/office/drawing/2014/main" val="20003"/>
                        </a:ext>
                      </a:extLst>
                    </a:gridCol>
                  </a:tblGrid>
                  <a:tr h="722763">
                    <a:tc>
                      <a:txBody>
                        <a:bodyPr/>
                        <a:lstStyle/>
                        <a:p>
                          <a:pPr algn="ctr"/>
                          <a:r>
                            <a:rPr lang="en-US" sz="3200" dirty="0"/>
                            <a:t>p</a:t>
                          </a:r>
                        </a:p>
                      </a:txBody>
                      <a:tcPr/>
                    </a:tc>
                    <a:tc>
                      <a:txBody>
                        <a:bodyPr/>
                        <a:lstStyle/>
                        <a:p>
                          <a:pPr algn="ctr"/>
                          <a:r>
                            <a:rPr lang="en-US" sz="3200" dirty="0"/>
                            <a:t>q</a:t>
                          </a:r>
                        </a:p>
                      </a:txBody>
                      <a:tcPr/>
                    </a:tc>
                    <a:tc>
                      <a:txBody>
                        <a:bodyPr/>
                        <a:lstStyle/>
                        <a:p>
                          <a:pPr algn="ctr"/>
                          <a:r>
                            <a:rPr lang="en-US" sz="3200" dirty="0"/>
                            <a:t>r</a:t>
                          </a:r>
                        </a:p>
                      </a:txBody>
                      <a:tcPr/>
                    </a:tc>
                    <a:tc>
                      <a:txBody>
                        <a:bodyPr/>
                        <a:lstStyle/>
                        <a:p>
                          <a:pPr algn="ctr"/>
                          <a14:m>
                            <m:oMathPara xmlns:m="http://schemas.openxmlformats.org/officeDocument/2006/math">
                              <m:oMathParaPr>
                                <m:jc m:val="centerGroup"/>
                              </m:oMathParaPr>
                              <m:oMath xmlns:m="http://schemas.openxmlformats.org/officeDocument/2006/math">
                                <m:r>
                                  <a:rPr lang="en-US" sz="3200" b="1" i="1" smtClean="0">
                                    <a:latin typeface="Cambria Math"/>
                                  </a:rPr>
                                  <m:t>(</m:t>
                                </m:r>
                                <m:r>
                                  <a:rPr lang="en-US" sz="3200" b="1" i="1" smtClean="0">
                                    <a:latin typeface="Cambria Math"/>
                                  </a:rPr>
                                  <m:t>𝒑</m:t>
                                </m:r>
                                <m:r>
                                  <a:rPr lang="en-US" sz="3200" b="1" i="1" smtClean="0">
                                    <a:latin typeface="Cambria Math"/>
                                  </a:rPr>
                                  <m:t>∧</m:t>
                                </m:r>
                                <m:r>
                                  <a:rPr lang="en-US" sz="3200" b="1" i="1" smtClean="0">
                                    <a:latin typeface="Cambria Math"/>
                                  </a:rPr>
                                  <m:t>𝒒</m:t>
                                </m:r>
                                <m:r>
                                  <a:rPr lang="en-US" sz="3200" b="1" i="1" smtClean="0">
                                    <a:latin typeface="Cambria Math"/>
                                  </a:rPr>
                                  <m:t>)∨</m:t>
                                </m:r>
                                <m:r>
                                  <a:rPr lang="en-US" sz="3200" b="1" i="1" smtClean="0">
                                    <a:latin typeface="Cambria Math"/>
                                  </a:rPr>
                                  <m:t>𝒓</m:t>
                                </m:r>
                              </m:oMath>
                            </m:oMathPara>
                          </a14:m>
                          <a:endParaRPr lang="en-US" sz="3200" dirty="0"/>
                        </a:p>
                      </a:txBody>
                      <a:tcPr/>
                    </a:tc>
                    <a:extLst>
                      <a:ext uri="{0D108BD9-81ED-4DB2-BD59-A6C34878D82A}">
                        <a16:rowId xmlns:a16="http://schemas.microsoft.com/office/drawing/2014/main" val="10000"/>
                      </a:ext>
                    </a:extLst>
                  </a:tr>
                  <a:tr h="722763">
                    <a:tc>
                      <a:txBody>
                        <a:bodyPr/>
                        <a:lstStyle/>
                        <a:p>
                          <a:endParaRPr lang="en-US" sz="3200"/>
                        </a:p>
                      </a:txBody>
                      <a:tcPr/>
                    </a:tc>
                    <a:tc>
                      <a:txBody>
                        <a:bodyPr/>
                        <a:lstStyle/>
                        <a:p>
                          <a:endParaRPr lang="en-US" sz="320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10001"/>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054285937"/>
                  </p:ext>
                </p:extLst>
              </p:nvPr>
            </p:nvGraphicFramePr>
            <p:xfrm>
              <a:off x="3124200" y="3276598"/>
              <a:ext cx="6688540" cy="1445526"/>
            </p:xfrm>
            <a:graphic>
              <a:graphicData uri="http://schemas.openxmlformats.org/drawingml/2006/table">
                <a:tbl>
                  <a:tblPr firstRow="1" bandRow="1">
                    <a:tableStyleId>{5C22544A-7EE6-4342-B048-85BDC9FD1C3A}</a:tableStyleId>
                  </a:tblPr>
                  <a:tblGrid>
                    <a:gridCol w="919674"/>
                    <a:gridCol w="919674"/>
                    <a:gridCol w="836068"/>
                    <a:gridCol w="4013124"/>
                  </a:tblGrid>
                  <a:tr h="722763">
                    <a:tc>
                      <a:txBody>
                        <a:bodyPr/>
                        <a:lstStyle/>
                        <a:p>
                          <a:pPr algn="ctr"/>
                          <a:r>
                            <a:rPr lang="en-US" sz="3200" dirty="0" smtClean="0"/>
                            <a:t>p</a:t>
                          </a:r>
                          <a:endParaRPr lang="en-US" sz="3200" dirty="0"/>
                        </a:p>
                      </a:txBody>
                      <a:tcPr/>
                    </a:tc>
                    <a:tc>
                      <a:txBody>
                        <a:bodyPr/>
                        <a:lstStyle/>
                        <a:p>
                          <a:pPr algn="ctr"/>
                          <a:r>
                            <a:rPr lang="en-US" sz="3200" dirty="0" smtClean="0"/>
                            <a:t>q</a:t>
                          </a:r>
                          <a:endParaRPr lang="en-US" sz="3200" dirty="0"/>
                        </a:p>
                      </a:txBody>
                      <a:tcPr/>
                    </a:tc>
                    <a:tc>
                      <a:txBody>
                        <a:bodyPr/>
                        <a:lstStyle/>
                        <a:p>
                          <a:pPr algn="ctr"/>
                          <a:r>
                            <a:rPr lang="en-US" sz="3200" dirty="0" smtClean="0"/>
                            <a:t>r</a:t>
                          </a:r>
                          <a:endParaRPr lang="en-US" sz="3200" dirty="0"/>
                        </a:p>
                      </a:txBody>
                      <a:tcPr/>
                    </a:tc>
                    <a:tc>
                      <a:txBody>
                        <a:bodyPr/>
                        <a:lstStyle/>
                        <a:p>
                          <a:endParaRPr lang="en-US"/>
                        </a:p>
                      </a:txBody>
                      <a:tcPr>
                        <a:blipFill rotWithShape="1">
                          <a:blip r:embed="rId3"/>
                          <a:stretch>
                            <a:fillRect l="-66869" t="-9244" b="-100000"/>
                          </a:stretch>
                        </a:blipFill>
                      </a:tcPr>
                    </a:tc>
                  </a:tr>
                  <a:tr h="722763">
                    <a:tc>
                      <a:txBody>
                        <a:bodyPr/>
                        <a:lstStyle/>
                        <a:p>
                          <a:endParaRPr lang="en-US" sz="3200"/>
                        </a:p>
                      </a:txBody>
                      <a:tcPr/>
                    </a:tc>
                    <a:tc>
                      <a:txBody>
                        <a:bodyPr/>
                        <a:lstStyle/>
                        <a:p>
                          <a:endParaRPr lang="en-US" sz="3200"/>
                        </a:p>
                      </a:txBody>
                      <a:tcPr/>
                    </a:tc>
                    <a:tc>
                      <a:txBody>
                        <a:bodyPr/>
                        <a:lstStyle/>
                        <a:p>
                          <a:endParaRPr lang="en-US" sz="3200"/>
                        </a:p>
                      </a:txBody>
                      <a:tcPr/>
                    </a:tc>
                    <a:tc>
                      <a:txBody>
                        <a:bodyPr/>
                        <a:lstStyle/>
                        <a:p>
                          <a:endParaRPr lang="en-US" sz="3200" dirty="0"/>
                        </a:p>
                      </a:txBody>
                      <a:tcPr/>
                    </a:tc>
                  </a:tr>
                </a:tbl>
              </a:graphicData>
            </a:graphic>
          </p:graphicFrame>
        </mc:Fallback>
      </mc:AlternateContent>
    </p:spTree>
    <p:extLst>
      <p:ext uri="{BB962C8B-B14F-4D97-AF65-F5344CB8AC3E}">
        <p14:creationId xmlns:p14="http://schemas.microsoft.com/office/powerpoint/2010/main" val="3128292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516" y="288286"/>
            <a:ext cx="10479205" cy="1143000"/>
          </a:xfrm>
        </p:spPr>
        <p:txBody>
          <a:bodyPr>
            <a:noAutofit/>
          </a:bodyPr>
          <a:lstStyle/>
          <a:p>
            <a:r>
              <a:rPr lang="en-US" sz="4000" b="1" dirty="0"/>
              <a:t>CONVERSE, CONTRAPOSITIVE &amp; INVERSE</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21475" y="1555846"/>
                <a:ext cx="10406418" cy="4720988"/>
              </a:xfrm>
            </p:spPr>
            <p:txBody>
              <a:bodyPr>
                <a:noAutofit/>
              </a:bodyPr>
              <a:lstStyle/>
              <a:p>
                <a:pPr algn="just"/>
                <a14:m>
                  <m:oMath xmlns:m="http://schemas.openxmlformats.org/officeDocument/2006/math">
                    <m:r>
                      <m:rPr>
                        <m:nor/>
                      </m:rPr>
                      <a:rPr lang="en-US" sz="3200"/>
                      <m:t>We</m:t>
                    </m:r>
                    <m:r>
                      <m:rPr>
                        <m:nor/>
                      </m:rPr>
                      <a:rPr lang="en-US" sz="3200"/>
                      <m:t> </m:t>
                    </m:r>
                    <m:r>
                      <m:rPr>
                        <m:nor/>
                      </m:rPr>
                      <a:rPr lang="en-US" sz="3200"/>
                      <m:t>can</m:t>
                    </m:r>
                    <m:r>
                      <m:rPr>
                        <m:nor/>
                      </m:rPr>
                      <a:rPr lang="en-US" sz="3200"/>
                      <m:t> </m:t>
                    </m:r>
                    <m:r>
                      <m:rPr>
                        <m:nor/>
                      </m:rPr>
                      <a:rPr lang="en-US" sz="3200"/>
                      <m:t>form</m:t>
                    </m:r>
                    <m:r>
                      <m:rPr>
                        <m:nor/>
                      </m:rPr>
                      <a:rPr lang="en-US" sz="3200"/>
                      <m:t> </m:t>
                    </m:r>
                    <m:r>
                      <m:rPr>
                        <m:nor/>
                      </m:rPr>
                      <a:rPr lang="en-US" sz="3200"/>
                      <m:t>some</m:t>
                    </m:r>
                    <m:r>
                      <m:rPr>
                        <m:nor/>
                      </m:rPr>
                      <a:rPr lang="en-US" sz="3200"/>
                      <m:t> </m:t>
                    </m:r>
                    <m:r>
                      <m:rPr>
                        <m:nor/>
                      </m:rPr>
                      <a:rPr lang="en-US" sz="3200"/>
                      <m:t>new</m:t>
                    </m:r>
                    <m:r>
                      <m:rPr>
                        <m:nor/>
                      </m:rPr>
                      <a:rPr lang="en-US" sz="3200"/>
                      <m:t> </m:t>
                    </m:r>
                    <m:r>
                      <m:rPr>
                        <m:nor/>
                      </m:rPr>
                      <a:rPr lang="en-US" sz="3200"/>
                      <m:t>conditional</m:t>
                    </m:r>
                    <m:r>
                      <m:rPr>
                        <m:nor/>
                      </m:rPr>
                      <a:rPr lang="en-US" sz="3200" b="0" i="0" smtClean="0"/>
                      <m:t> </m:t>
                    </m:r>
                    <m:r>
                      <m:rPr>
                        <m:nor/>
                      </m:rPr>
                      <a:rPr lang="en-US" sz="3200"/>
                      <m:t>statements</m:t>
                    </m:r>
                    <m:r>
                      <m:rPr>
                        <m:nor/>
                      </m:rPr>
                      <a:rPr lang="en-US" sz="3200"/>
                      <m:t> </m:t>
                    </m:r>
                    <m:r>
                      <m:rPr>
                        <m:nor/>
                      </m:rPr>
                      <a:rPr lang="en-US" sz="3200"/>
                      <m:t>starting</m:t>
                    </m:r>
                    <m:r>
                      <m:rPr>
                        <m:nor/>
                      </m:rPr>
                      <a:rPr lang="en-US" sz="3200"/>
                      <m:t> </m:t>
                    </m:r>
                    <m:r>
                      <m:rPr>
                        <m:nor/>
                      </m:rPr>
                      <a:rPr lang="en-US" sz="3200"/>
                      <m:t>with</m:t>
                    </m:r>
                    <m:r>
                      <m:rPr>
                        <m:nor/>
                      </m:rPr>
                      <a:rPr lang="en-US" sz="3200"/>
                      <m:t> </m:t>
                    </m:r>
                    <m:r>
                      <m:rPr>
                        <m:nor/>
                      </m:rPr>
                      <a:rPr lang="en-US" sz="3200"/>
                      <m:t>a</m:t>
                    </m:r>
                    <m:r>
                      <m:rPr>
                        <m:nor/>
                      </m:rPr>
                      <a:rPr lang="en-US" sz="3200"/>
                      <m:t> </m:t>
                    </m:r>
                    <m:r>
                      <m:rPr>
                        <m:nor/>
                      </m:rPr>
                      <a:rPr lang="en-US" sz="3200"/>
                      <m:t>conditional</m:t>
                    </m:r>
                    <m:r>
                      <m:rPr>
                        <m:nor/>
                      </m:rPr>
                      <a:rPr lang="en-US" sz="3200"/>
                      <m:t> </m:t>
                    </m:r>
                    <m:r>
                      <m:rPr>
                        <m:nor/>
                      </m:rPr>
                      <a:rPr lang="en-US" sz="3200"/>
                      <m:t>statement</m:t>
                    </m:r>
                    <m:r>
                      <m:rPr>
                        <m:nor/>
                      </m:rPr>
                      <a:rPr lang="en-US" sz="3200"/>
                      <m:t> </m:t>
                    </m:r>
                    <m:r>
                      <m:rPr>
                        <m:nor/>
                      </m:rPr>
                      <a:rPr lang="en-US" sz="3200" i="1"/>
                      <m:t>p</m:t>
                    </m:r>
                    <m:r>
                      <m:rPr>
                        <m:nor/>
                      </m:rPr>
                      <a:rPr lang="en-US" sz="3200" i="1"/>
                      <m:t> </m:t>
                    </m:r>
                    <m:r>
                      <m:rPr>
                        <m:nor/>
                      </m:rPr>
                      <a:rPr lang="en-US" sz="3200"/>
                      <m:t>→ </m:t>
                    </m:r>
                    <m:r>
                      <m:rPr>
                        <m:nor/>
                      </m:rPr>
                      <a:rPr lang="en-US" sz="3200" i="1"/>
                      <m:t>q</m:t>
                    </m:r>
                    <m:r>
                      <m:rPr>
                        <m:nor/>
                      </m:rPr>
                      <a:rPr lang="en-US" sz="3200"/>
                      <m:t>. </m:t>
                    </m:r>
                    <m:r>
                      <m:rPr>
                        <m:nor/>
                      </m:rPr>
                      <a:rPr lang="en-US" sz="3200"/>
                      <m:t>In</m:t>
                    </m:r>
                    <m:r>
                      <m:rPr>
                        <m:nor/>
                      </m:rPr>
                      <a:rPr lang="en-US" sz="3200"/>
                      <m:t> </m:t>
                    </m:r>
                    <m:r>
                      <m:rPr>
                        <m:nor/>
                      </m:rPr>
                      <a:rPr lang="en-US" sz="3200"/>
                      <m:t>particular</m:t>
                    </m:r>
                    <m:r>
                      <m:rPr>
                        <m:nor/>
                      </m:rPr>
                      <a:rPr lang="en-US" sz="3200"/>
                      <m:t>, </m:t>
                    </m:r>
                    <m:r>
                      <m:rPr>
                        <m:nor/>
                      </m:rPr>
                      <a:rPr lang="en-US" sz="3200"/>
                      <m:t>there</m:t>
                    </m:r>
                    <m:r>
                      <m:rPr>
                        <m:nor/>
                      </m:rPr>
                      <a:rPr lang="en-US" sz="3200"/>
                      <m:t> </m:t>
                    </m:r>
                    <m:r>
                      <m:rPr>
                        <m:nor/>
                      </m:rPr>
                      <a:rPr lang="en-US" sz="3200"/>
                      <m:t>are</m:t>
                    </m:r>
                    <m:r>
                      <m:rPr>
                        <m:nor/>
                      </m:rPr>
                      <a:rPr lang="en-US" sz="3200"/>
                      <m:t> </m:t>
                    </m:r>
                    <m:r>
                      <m:rPr>
                        <m:nor/>
                      </m:rPr>
                      <a:rPr lang="en-US" sz="3200"/>
                      <m:t>three</m:t>
                    </m:r>
                    <m:r>
                      <m:rPr>
                        <m:nor/>
                      </m:rPr>
                      <a:rPr lang="en-US" sz="3200"/>
                      <m:t> </m:t>
                    </m:r>
                    <m:r>
                      <m:rPr>
                        <m:nor/>
                      </m:rPr>
                      <a:rPr lang="en-US" sz="3200"/>
                      <m:t>related</m:t>
                    </m:r>
                    <m:r>
                      <m:rPr>
                        <m:nor/>
                      </m:rPr>
                      <a:rPr lang="en-US" sz="3200" b="0" i="0" smtClean="0"/>
                      <m:t> </m:t>
                    </m:r>
                    <m:r>
                      <m:rPr>
                        <m:nor/>
                      </m:rPr>
                      <a:rPr lang="en-US" sz="3200"/>
                      <m:t>conditional</m:t>
                    </m:r>
                    <m:r>
                      <m:rPr>
                        <m:nor/>
                      </m:rPr>
                      <a:rPr lang="en-US" sz="3200"/>
                      <m:t> </m:t>
                    </m:r>
                    <m:r>
                      <m:rPr>
                        <m:nor/>
                      </m:rPr>
                      <a:rPr lang="en-US" sz="3200"/>
                      <m:t>statements</m:t>
                    </m:r>
                    <m:r>
                      <m:rPr>
                        <m:nor/>
                      </m:rPr>
                      <a:rPr lang="en-US" sz="3200"/>
                      <m:t> </m:t>
                    </m:r>
                    <m:r>
                      <m:rPr>
                        <m:nor/>
                      </m:rPr>
                      <a:rPr lang="en-US" sz="3200"/>
                      <m:t>that</m:t>
                    </m:r>
                    <m:r>
                      <m:rPr>
                        <m:nor/>
                      </m:rPr>
                      <a:rPr lang="en-US" sz="3200"/>
                      <m:t> </m:t>
                    </m:r>
                    <m:r>
                      <m:rPr>
                        <m:nor/>
                      </m:rPr>
                      <a:rPr lang="en-US" sz="3200"/>
                      <m:t>occur</m:t>
                    </m:r>
                    <m:r>
                      <m:rPr>
                        <m:nor/>
                      </m:rPr>
                      <a:rPr lang="en-US" sz="3200"/>
                      <m:t> </m:t>
                    </m:r>
                    <m:r>
                      <m:rPr>
                        <m:nor/>
                      </m:rPr>
                      <a:rPr lang="en-US" sz="3200"/>
                      <m:t>so</m:t>
                    </m:r>
                    <m:r>
                      <m:rPr>
                        <m:nor/>
                      </m:rPr>
                      <a:rPr lang="en-US" sz="3200"/>
                      <m:t> </m:t>
                    </m:r>
                    <m:r>
                      <m:rPr>
                        <m:nor/>
                      </m:rPr>
                      <a:rPr lang="en-US" sz="3200"/>
                      <m:t>often</m:t>
                    </m:r>
                    <m:r>
                      <m:rPr>
                        <m:nor/>
                      </m:rPr>
                      <a:rPr lang="en-US" sz="3200"/>
                      <m:t> </m:t>
                    </m:r>
                    <m:r>
                      <m:rPr>
                        <m:nor/>
                      </m:rPr>
                      <a:rPr lang="en-US" sz="3200"/>
                      <m:t>that</m:t>
                    </m:r>
                    <m:r>
                      <m:rPr>
                        <m:nor/>
                      </m:rPr>
                      <a:rPr lang="en-US" sz="3200"/>
                      <m:t> </m:t>
                    </m:r>
                    <m:r>
                      <m:rPr>
                        <m:nor/>
                      </m:rPr>
                      <a:rPr lang="en-US" sz="3200"/>
                      <m:t>they</m:t>
                    </m:r>
                    <m:r>
                      <m:rPr>
                        <m:nor/>
                      </m:rPr>
                      <a:rPr lang="en-US" sz="3200"/>
                      <m:t> </m:t>
                    </m:r>
                    <m:r>
                      <m:rPr>
                        <m:nor/>
                      </m:rPr>
                      <a:rPr lang="en-US" sz="3200"/>
                      <m:t>have</m:t>
                    </m:r>
                    <m:r>
                      <m:rPr>
                        <m:nor/>
                      </m:rPr>
                      <a:rPr lang="en-US" sz="3200"/>
                      <m:t> </m:t>
                    </m:r>
                    <m:r>
                      <m:rPr>
                        <m:nor/>
                      </m:rPr>
                      <a:rPr lang="en-US" sz="3200"/>
                      <m:t>special</m:t>
                    </m:r>
                    <m:r>
                      <m:rPr>
                        <m:nor/>
                      </m:rPr>
                      <a:rPr lang="en-US" sz="3200"/>
                      <m:t> </m:t>
                    </m:r>
                    <m:r>
                      <m:rPr>
                        <m:nor/>
                      </m:rPr>
                      <a:rPr lang="en-US" sz="3200"/>
                      <m:t>names</m:t>
                    </m:r>
                    <m:r>
                      <m:rPr>
                        <m:nor/>
                      </m:rPr>
                      <a:rPr lang="en-US" sz="3200"/>
                      <m:t>.</m:t>
                    </m:r>
                  </m:oMath>
                </a14:m>
                <a:endParaRPr lang="en-US" sz="3200" b="1" dirty="0"/>
              </a:p>
              <a:p>
                <a:pPr marL="0" indent="0" algn="just">
                  <a:buNone/>
                </a:pPr>
                <a:r>
                  <a:rPr lang="en-US" sz="3200" b="1" dirty="0"/>
                  <a:t>Inverse:</a:t>
                </a:r>
                <a14:m>
                  <m:oMath xmlns:m="http://schemas.openxmlformats.org/officeDocument/2006/math">
                    <m:r>
                      <a:rPr lang="en-US" sz="3200" b="1" i="1">
                        <a:latin typeface="Cambria Math"/>
                      </a:rPr>
                      <m:t>¬</m:t>
                    </m:r>
                    <m:r>
                      <a:rPr lang="en-US" sz="3200" b="1" i="1">
                        <a:latin typeface="Cambria Math"/>
                      </a:rPr>
                      <m:t>𝒑</m:t>
                    </m:r>
                    <m:r>
                      <a:rPr lang="en-US" sz="3200" b="1" i="1">
                        <a:latin typeface="Cambria Math"/>
                      </a:rPr>
                      <m:t>→¬</m:t>
                    </m:r>
                    <m:r>
                      <a:rPr lang="en-US" sz="3200" b="1" i="1">
                        <a:latin typeface="Cambria Math"/>
                      </a:rPr>
                      <m:t>𝒒</m:t>
                    </m:r>
                  </m:oMath>
                </a14:m>
                <a:endParaRPr lang="en-US" sz="3200" dirty="0"/>
              </a:p>
              <a:p>
                <a:pPr marL="0" indent="0" algn="just">
                  <a:buNone/>
                </a:pPr>
                <a:r>
                  <a:rPr lang="en-US" sz="3200" b="1" dirty="0"/>
                  <a:t>Converse: </a:t>
                </a:r>
                <a14:m>
                  <m:oMath xmlns:m="http://schemas.openxmlformats.org/officeDocument/2006/math">
                    <m:r>
                      <a:rPr lang="en-US" sz="3200" b="1" i="1">
                        <a:latin typeface="Cambria Math"/>
                      </a:rPr>
                      <m:t>𝒒</m:t>
                    </m:r>
                    <m:r>
                      <a:rPr lang="en-US" sz="3200" b="1" i="1">
                        <a:latin typeface="Cambria Math"/>
                      </a:rPr>
                      <m:t>→</m:t>
                    </m:r>
                    <m:r>
                      <a:rPr lang="en-US" sz="3200" b="1" i="1">
                        <a:latin typeface="Cambria Math"/>
                      </a:rPr>
                      <m:t>𝒑</m:t>
                    </m:r>
                  </m:oMath>
                </a14:m>
                <a:endParaRPr lang="en-US" sz="3200" b="1" dirty="0"/>
              </a:p>
              <a:p>
                <a:pPr marL="0" indent="0" algn="just">
                  <a:buNone/>
                </a:pPr>
                <a:r>
                  <a:rPr lang="en-US" sz="3200" b="1" dirty="0"/>
                  <a:t>Contrapositive: </a:t>
                </a:r>
                <a14:m>
                  <m:oMath xmlns:m="http://schemas.openxmlformats.org/officeDocument/2006/math">
                    <m:r>
                      <a:rPr lang="en-US" sz="3200" b="1" i="1" smtClean="0">
                        <a:latin typeface="Cambria Math"/>
                      </a:rPr>
                      <m:t>¬</m:t>
                    </m:r>
                    <m:r>
                      <a:rPr lang="en-US" sz="3200" b="1" i="1" smtClean="0">
                        <a:latin typeface="Cambria Math"/>
                      </a:rPr>
                      <m:t>𝒒</m:t>
                    </m:r>
                    <m:r>
                      <a:rPr lang="en-US" sz="3200" b="1" i="1" smtClean="0">
                        <a:latin typeface="Cambria Math"/>
                      </a:rPr>
                      <m:t>→¬</m:t>
                    </m:r>
                    <m:r>
                      <a:rPr lang="en-US" sz="3200" b="1" i="1" smtClean="0">
                        <a:latin typeface="Cambria Math"/>
                      </a:rPr>
                      <m:t>𝒑</m:t>
                    </m:r>
                  </m:oMath>
                </a14:m>
                <a:endParaRPr lang="en-US" sz="3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21475" y="1555846"/>
                <a:ext cx="10406418" cy="4720988"/>
              </a:xfrm>
              <a:blipFill rotWithShape="1">
                <a:blip r:embed="rId2"/>
                <a:stretch>
                  <a:fillRect l="-146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pPr/>
              <a:t>34</a:t>
            </a:fld>
            <a:endParaRPr lang="en-US"/>
          </a:p>
        </p:txBody>
      </p:sp>
    </p:spTree>
    <p:extLst>
      <p:ext uri="{BB962C8B-B14F-4D97-AF65-F5344CB8AC3E}">
        <p14:creationId xmlns:p14="http://schemas.microsoft.com/office/powerpoint/2010/main" val="982642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370" y="0"/>
            <a:ext cx="8229600" cy="1143000"/>
          </a:xfrm>
        </p:spPr>
        <p:txBody>
          <a:bodyPr/>
          <a:lstStyle/>
          <a:p>
            <a:r>
              <a:rPr lang="en-US" sz="4800" b="1" dirty="0"/>
              <a:t>Example</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86818"/>
                <a:ext cx="9247496" cy="5850459"/>
              </a:xfrm>
            </p:spPr>
            <p:txBody>
              <a:bodyPr>
                <a:noAutofit/>
              </a:bodyPr>
              <a:lstStyle/>
              <a:p>
                <a:pPr marL="0" indent="0">
                  <a:buNone/>
                </a:pPr>
                <a:r>
                  <a:rPr lang="en-US" sz="2400" b="1" dirty="0"/>
                  <a:t>Pakistani team wins whenever it is raining</a:t>
                </a:r>
              </a:p>
              <a:p>
                <a:pPr marL="0" indent="0">
                  <a:buNone/>
                </a:pPr>
                <a:r>
                  <a:rPr lang="en-US" sz="2400" dirty="0"/>
                  <a:t>p: It is raining</a:t>
                </a:r>
              </a:p>
              <a:p>
                <a:pPr marL="0" indent="0">
                  <a:buNone/>
                </a:pPr>
                <a:r>
                  <a:rPr lang="en-US" sz="2400" dirty="0"/>
                  <a:t>q: Pakistani team wins</a:t>
                </a:r>
              </a:p>
              <a:p>
                <a:pPr marL="0" indent="0">
                  <a:buNone/>
                </a:pPr>
                <a:r>
                  <a:rPr lang="en-US" sz="2400" i="1" dirty="0"/>
                  <a:t>q whenever p</a:t>
                </a:r>
                <a:r>
                  <a:rPr lang="en-US" sz="2400" dirty="0"/>
                  <a:t> </a:t>
                </a:r>
                <a14:m>
                  <m:oMath xmlns:m="http://schemas.openxmlformats.org/officeDocument/2006/math">
                    <m:r>
                      <a:rPr lang="en-US" sz="2400" i="1" smtClean="0">
                        <a:latin typeface="Cambria Math"/>
                        <a:ea typeface="Cambria Math"/>
                      </a:rPr>
                      <m:t>≡</m:t>
                    </m:r>
                  </m:oMath>
                </a14:m>
                <a:r>
                  <a:rPr lang="en-US" sz="2400" dirty="0"/>
                  <a:t> </a:t>
                </a:r>
                <a:r>
                  <a:rPr lang="en-US" sz="2400" i="1" dirty="0"/>
                  <a:t>if p, then q</a:t>
                </a:r>
                <a:r>
                  <a:rPr lang="en-US" sz="2400" dirty="0"/>
                  <a:t>            </a:t>
                </a:r>
                <a14:m>
                  <m:oMath xmlns:m="http://schemas.openxmlformats.org/officeDocument/2006/math">
                    <m:r>
                      <a:rPr lang="en-US" sz="2400" b="0" i="0" dirty="0" smtClean="0">
                        <a:latin typeface="Cambria Math"/>
                      </a:rPr>
                      <m:t>(</m:t>
                    </m:r>
                    <m:r>
                      <a:rPr lang="en-US" sz="2400" i="1" dirty="0" smtClean="0">
                        <a:latin typeface="Cambria Math"/>
                      </a:rPr>
                      <m:t>𝑝</m:t>
                    </m:r>
                    <m:r>
                      <a:rPr lang="en-US" sz="2400" b="0" i="1" dirty="0" smtClean="0">
                        <a:latin typeface="Cambria Math"/>
                      </a:rPr>
                      <m:t>→</m:t>
                    </m:r>
                    <m:r>
                      <a:rPr lang="en-US" sz="2400" b="0" i="1" dirty="0" smtClean="0">
                        <a:latin typeface="Cambria Math"/>
                      </a:rPr>
                      <m:t>𝑞</m:t>
                    </m:r>
                    <m:r>
                      <a:rPr lang="en-US" sz="2400" b="0" i="1" dirty="0" smtClean="0">
                        <a:latin typeface="Cambria Math"/>
                      </a:rPr>
                      <m:t>)</m:t>
                    </m:r>
                  </m:oMath>
                </a14:m>
                <a:endParaRPr lang="en-US" sz="2400" dirty="0"/>
              </a:p>
              <a:p>
                <a:pPr marL="0" indent="0">
                  <a:buNone/>
                </a:pPr>
                <a:r>
                  <a:rPr lang="en-US" sz="2400" b="1" dirty="0"/>
                  <a:t>If it is raining, then Pakistani team wins.</a:t>
                </a:r>
              </a:p>
              <a:p>
                <a:pPr marL="0" indent="0">
                  <a:buNone/>
                </a:pPr>
                <a:r>
                  <a:rPr lang="en-US" sz="2400" b="1" dirty="0">
                    <a:solidFill>
                      <a:srgbClr val="FF0000"/>
                    </a:solidFill>
                  </a:rPr>
                  <a:t>Inverse:</a:t>
                </a:r>
                <a14:m>
                  <m:oMath xmlns:m="http://schemas.openxmlformats.org/officeDocument/2006/math">
                    <m:r>
                      <a:rPr lang="en-US" sz="2400" b="1" i="1">
                        <a:solidFill>
                          <a:srgbClr val="FF0000"/>
                        </a:solidFill>
                        <a:latin typeface="Cambria Math"/>
                      </a:rPr>
                      <m:t>¬</m:t>
                    </m:r>
                    <m:r>
                      <a:rPr lang="en-US" sz="2400" b="1" i="1">
                        <a:solidFill>
                          <a:srgbClr val="FF0000"/>
                        </a:solidFill>
                        <a:latin typeface="Cambria Math"/>
                      </a:rPr>
                      <m:t>𝒑</m:t>
                    </m:r>
                    <m:r>
                      <a:rPr lang="en-US" sz="2400" b="1" i="1">
                        <a:solidFill>
                          <a:srgbClr val="FF0000"/>
                        </a:solidFill>
                        <a:latin typeface="Cambria Math"/>
                      </a:rPr>
                      <m:t>→¬</m:t>
                    </m:r>
                    <m:r>
                      <a:rPr lang="en-US" sz="2400" b="1" i="1">
                        <a:solidFill>
                          <a:srgbClr val="FF0000"/>
                        </a:solidFill>
                        <a:latin typeface="Cambria Math"/>
                      </a:rPr>
                      <m:t>𝒒</m:t>
                    </m:r>
                  </m:oMath>
                </a14:m>
                <a:endParaRPr lang="en-US" sz="2400" dirty="0">
                  <a:solidFill>
                    <a:srgbClr val="FF0000"/>
                  </a:solidFill>
                </a:endParaRPr>
              </a:p>
              <a:p>
                <a:pPr marL="0" indent="0">
                  <a:buNone/>
                </a:pPr>
                <a:r>
                  <a:rPr lang="en-US" sz="2400" dirty="0"/>
                  <a:t>If it isn’t raining, then Pakistani team doesn’t win.</a:t>
                </a:r>
              </a:p>
              <a:p>
                <a:pPr marL="0" indent="0">
                  <a:buNone/>
                </a:pPr>
                <a:r>
                  <a:rPr lang="en-US" sz="2400" b="1" dirty="0">
                    <a:solidFill>
                      <a:srgbClr val="FF0000"/>
                    </a:solidFill>
                  </a:rPr>
                  <a:t>Converse :  </a:t>
                </a:r>
                <a14:m>
                  <m:oMath xmlns:m="http://schemas.openxmlformats.org/officeDocument/2006/math">
                    <m:r>
                      <a:rPr lang="en-US" sz="2400" b="1" i="1">
                        <a:solidFill>
                          <a:srgbClr val="FF0000"/>
                        </a:solidFill>
                        <a:latin typeface="Cambria Math"/>
                      </a:rPr>
                      <m:t>𝒒</m:t>
                    </m:r>
                    <m:r>
                      <a:rPr lang="en-US" sz="2400" b="1" i="1">
                        <a:solidFill>
                          <a:srgbClr val="FF0000"/>
                        </a:solidFill>
                        <a:latin typeface="Cambria Math"/>
                      </a:rPr>
                      <m:t>→</m:t>
                    </m:r>
                    <m:r>
                      <a:rPr lang="en-US" sz="2400" b="1" i="1">
                        <a:solidFill>
                          <a:srgbClr val="FF0000"/>
                        </a:solidFill>
                        <a:latin typeface="Cambria Math"/>
                      </a:rPr>
                      <m:t>𝒑</m:t>
                    </m:r>
                  </m:oMath>
                </a14:m>
                <a:endParaRPr lang="en-US" sz="2400" b="1" dirty="0">
                  <a:solidFill>
                    <a:srgbClr val="FF0000"/>
                  </a:solidFill>
                </a:endParaRPr>
              </a:p>
              <a:p>
                <a:pPr marL="0" indent="0">
                  <a:buNone/>
                </a:pPr>
                <a:r>
                  <a:rPr lang="en-US" sz="2400" dirty="0"/>
                  <a:t>If Pakistani team wins, then it is raining.</a:t>
                </a:r>
              </a:p>
              <a:p>
                <a:pPr marL="0" indent="0">
                  <a:buNone/>
                </a:pPr>
                <a:r>
                  <a:rPr lang="en-US" sz="2400" b="1" dirty="0">
                    <a:solidFill>
                      <a:srgbClr val="FF0000"/>
                    </a:solidFill>
                  </a:rPr>
                  <a:t>Contrapositive: </a:t>
                </a:r>
                <a14:m>
                  <m:oMath xmlns:m="http://schemas.openxmlformats.org/officeDocument/2006/math">
                    <m:r>
                      <a:rPr lang="en-US" sz="2400" b="1" i="1">
                        <a:solidFill>
                          <a:srgbClr val="FF0000"/>
                        </a:solidFill>
                        <a:latin typeface="Cambria Math"/>
                      </a:rPr>
                      <m:t>¬</m:t>
                    </m:r>
                    <m:r>
                      <a:rPr lang="en-US" sz="2400" b="1" i="1">
                        <a:solidFill>
                          <a:srgbClr val="FF0000"/>
                        </a:solidFill>
                        <a:latin typeface="Cambria Math"/>
                      </a:rPr>
                      <m:t>𝒒</m:t>
                    </m:r>
                    <m:r>
                      <a:rPr lang="en-US" sz="2400" b="1" i="1">
                        <a:solidFill>
                          <a:srgbClr val="FF0000"/>
                        </a:solidFill>
                        <a:latin typeface="Cambria Math"/>
                      </a:rPr>
                      <m:t>→¬</m:t>
                    </m:r>
                    <m:r>
                      <a:rPr lang="en-US" sz="2400" b="1" i="1">
                        <a:solidFill>
                          <a:srgbClr val="FF0000"/>
                        </a:solidFill>
                        <a:latin typeface="Cambria Math"/>
                      </a:rPr>
                      <m:t>𝒑</m:t>
                    </m:r>
                  </m:oMath>
                </a14:m>
                <a:endParaRPr lang="en-US" sz="2400" b="1" dirty="0">
                  <a:solidFill>
                    <a:srgbClr val="FF0000"/>
                  </a:solidFill>
                </a:endParaRPr>
              </a:p>
              <a:p>
                <a:pPr marL="0" indent="0">
                  <a:buNone/>
                </a:pPr>
                <a:r>
                  <a:rPr lang="en-US" sz="2400" dirty="0"/>
                  <a:t>If Pakistani team doesn’t win, then it isn’t raining.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86818"/>
                <a:ext cx="9247496" cy="5850459"/>
              </a:xfrm>
              <a:blipFill>
                <a:blip r:embed="rId2"/>
                <a:stretch>
                  <a:fillRect l="-1055" t="-156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pPr/>
              <a:t>35</a:t>
            </a:fld>
            <a:endParaRPr lang="en-US"/>
          </a:p>
        </p:txBody>
      </p:sp>
    </p:spTree>
    <p:extLst>
      <p:ext uri="{BB962C8B-B14F-4D97-AF65-F5344CB8AC3E}">
        <p14:creationId xmlns:p14="http://schemas.microsoft.com/office/powerpoint/2010/main" val="394700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Group 78"/>
              <p:cNvGraphicFramePr>
                <a:graphicFrameLocks noGrp="1"/>
              </p:cNvGraphicFramePr>
              <p:nvPr>
                <p:extLst>
                  <p:ext uri="{D42A27DB-BD31-4B8C-83A1-F6EECF244321}">
                    <p14:modId xmlns:p14="http://schemas.microsoft.com/office/powerpoint/2010/main" val="1291896669"/>
                  </p:ext>
                </p:extLst>
              </p:nvPr>
            </p:nvGraphicFramePr>
            <p:xfrm>
              <a:off x="1848134" y="217228"/>
              <a:ext cx="8763001" cy="3567167"/>
            </p:xfrm>
            <a:graphic>
              <a:graphicData uri="http://schemas.openxmlformats.org/drawingml/2006/table">
                <a:tbl>
                  <a:tblPr/>
                  <a:tblGrid>
                    <a:gridCol w="389542">
                      <a:extLst>
                        <a:ext uri="{9D8B030D-6E8A-4147-A177-3AD203B41FA5}">
                          <a16:colId xmlns:a16="http://schemas.microsoft.com/office/drawing/2014/main" val="20000"/>
                        </a:ext>
                      </a:extLst>
                    </a:gridCol>
                    <a:gridCol w="442812">
                      <a:extLst>
                        <a:ext uri="{9D8B030D-6E8A-4147-A177-3AD203B41FA5}">
                          <a16:colId xmlns:a16="http://schemas.microsoft.com/office/drawing/2014/main" val="20001"/>
                        </a:ext>
                      </a:extLst>
                    </a:gridCol>
                    <a:gridCol w="675869">
                      <a:extLst>
                        <a:ext uri="{9D8B030D-6E8A-4147-A177-3AD203B41FA5}">
                          <a16:colId xmlns:a16="http://schemas.microsoft.com/office/drawing/2014/main" val="20002"/>
                        </a:ext>
                      </a:extLst>
                    </a:gridCol>
                    <a:gridCol w="675869">
                      <a:extLst>
                        <a:ext uri="{9D8B030D-6E8A-4147-A177-3AD203B41FA5}">
                          <a16:colId xmlns:a16="http://schemas.microsoft.com/office/drawing/2014/main" val="20003"/>
                        </a:ext>
                      </a:extLst>
                    </a:gridCol>
                    <a:gridCol w="1772910">
                      <a:extLst>
                        <a:ext uri="{9D8B030D-6E8A-4147-A177-3AD203B41FA5}">
                          <a16:colId xmlns:a16="http://schemas.microsoft.com/office/drawing/2014/main" val="20004"/>
                        </a:ext>
                      </a:extLst>
                    </a:gridCol>
                    <a:gridCol w="1476592">
                      <a:extLst>
                        <a:ext uri="{9D8B030D-6E8A-4147-A177-3AD203B41FA5}">
                          <a16:colId xmlns:a16="http://schemas.microsoft.com/office/drawing/2014/main" val="20005"/>
                        </a:ext>
                      </a:extLst>
                    </a:gridCol>
                    <a:gridCol w="1371716">
                      <a:extLst>
                        <a:ext uri="{9D8B030D-6E8A-4147-A177-3AD203B41FA5}">
                          <a16:colId xmlns:a16="http://schemas.microsoft.com/office/drawing/2014/main" val="20006"/>
                        </a:ext>
                      </a:extLst>
                    </a:gridCol>
                    <a:gridCol w="1957691">
                      <a:extLst>
                        <a:ext uri="{9D8B030D-6E8A-4147-A177-3AD203B41FA5}">
                          <a16:colId xmlns:a16="http://schemas.microsoft.com/office/drawing/2014/main" val="20007"/>
                        </a:ext>
                      </a:extLst>
                    </a:gridCol>
                  </a:tblGrid>
                  <a:tr h="66891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endParaRPr kumimoji="0" lang="en-US" sz="2000" b="0" i="0" u="none" strike="noStrike" cap="none" normalizeH="0" baseline="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endParaRPr kumimoji="0" lang="en-US" sz="2000" b="0" i="0" u="none" strike="noStrike" cap="none" normalizeH="0" baseline="0">
                            <a:ln>
                              <a:noFill/>
                            </a:ln>
                            <a:solidFill>
                              <a:schemeClr val="tx1"/>
                            </a:solidFill>
                            <a:effectLst/>
                            <a:latin typeface="Verdana" charset="0"/>
                            <a:ea typeface="Osaka" charset="-128"/>
                            <a:cs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endParaRPr kumimoji="0" lang="en-US" sz="2000" b="0" i="0" u="none" strike="noStrike" cap="none" normalizeH="0" baseline="0" dirty="0">
                            <a:ln>
                              <a:noFill/>
                            </a:ln>
                            <a:solidFill>
                              <a:schemeClr val="tx1"/>
                            </a:solidFill>
                            <a:effectLst/>
                            <a:latin typeface="Verdana" charset="0"/>
                            <a:ea typeface="Osaka" charset="-128"/>
                            <a:cs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r>
                            <a:rPr kumimoji="0" lang="en-US" sz="2000" b="0" i="0" u="none" strike="noStrike" cap="none" normalizeH="0" baseline="0" dirty="0">
                              <a:ln>
                                <a:noFill/>
                              </a:ln>
                              <a:solidFill>
                                <a:schemeClr val="tx1"/>
                              </a:solidFill>
                              <a:effectLst/>
                              <a:latin typeface="Verdana" charset="0"/>
                              <a:ea typeface="Osaka" charset="-128"/>
                              <a:cs typeface="Arial" charset="0"/>
                              <a:sym typeface="Symbol" pitchFamily="18" charset="2"/>
                            </a:rPr>
                            <a:t>Conditional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r>
                            <a:rPr kumimoji="0" lang="en-US" sz="2000" b="0" i="0" u="none" strike="noStrike" cap="none" normalizeH="0" baseline="0" dirty="0">
                              <a:ln>
                                <a:noFill/>
                              </a:ln>
                              <a:solidFill>
                                <a:schemeClr val="tx1"/>
                              </a:solidFill>
                              <a:effectLst/>
                              <a:latin typeface="Verdana" charset="0"/>
                              <a:ea typeface="Osaka" charset="-128"/>
                              <a:cs typeface="Arial" charset="0"/>
                              <a:sym typeface="Symbol" pitchFamily="18" charset="2"/>
                            </a:rPr>
                            <a:t>Inverse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r>
                            <a:rPr kumimoji="0" lang="en-US" sz="2000" b="0" i="0" u="none" strike="noStrike" cap="none" normalizeH="0" baseline="0" dirty="0">
                              <a:ln>
                                <a:noFill/>
                              </a:ln>
                              <a:solidFill>
                                <a:schemeClr val="tx1"/>
                              </a:solidFill>
                              <a:effectLst/>
                              <a:latin typeface="Verdana" charset="0"/>
                              <a:ea typeface="Osaka" charset="-128"/>
                              <a:cs typeface="Arial" charset="0"/>
                            </a:rPr>
                            <a:t>Converse</a:t>
                          </a:r>
                          <a:endParaRPr kumimoji="0" lang="en-US" sz="2000" b="0" i="0" u="none" strike="noStrike" cap="none" normalizeH="0" baseline="0" dirty="0">
                            <a:ln>
                              <a:noFill/>
                            </a:ln>
                            <a:solidFill>
                              <a:schemeClr val="tx1"/>
                            </a:solidFill>
                            <a:effectLst/>
                            <a:latin typeface="Verdana" charset="0"/>
                            <a:ea typeface="Osaka" charset="-128"/>
                            <a:cs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r>
                            <a:rPr kumimoji="0" lang="en-US" sz="2000" b="0" i="0" u="none" strike="noStrike" cap="none" normalizeH="0" baseline="0" dirty="0">
                              <a:ln>
                                <a:noFill/>
                              </a:ln>
                              <a:solidFill>
                                <a:schemeClr val="tx1"/>
                              </a:solidFill>
                              <a:effectLst/>
                              <a:latin typeface="Verdana" charset="0"/>
                              <a:ea typeface="Osaka" charset="-128"/>
                              <a:cs typeface="Arial" charset="0"/>
                              <a:sym typeface="Symbol" pitchFamily="18" charset="2"/>
                            </a:rPr>
                            <a:t>Contrapositive</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860037">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𝑝</m:t>
                                </m:r>
                              </m:oMath>
                            </m:oMathPara>
                          </a14:m>
                          <a:endParaRPr kumimoji="0" lang="en-US" sz="2000" b="0" i="1" u="none" strike="noStrike" cap="none" normalizeH="0" baseline="0" dirty="0">
                            <a:ln>
                              <a:noFill/>
                            </a:ln>
                            <a:solidFill>
                              <a:schemeClr val="tx1"/>
                            </a:solidFill>
                            <a:effectLst/>
                            <a:latin typeface="Verdana" charset="0"/>
                            <a:ea typeface="Osaka" charset="-128"/>
                            <a:cs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𝑞</m:t>
                                </m:r>
                              </m:oMath>
                            </m:oMathPara>
                          </a14:m>
                          <a:endParaRPr kumimoji="0" lang="en-US" sz="2000" b="0" i="1" u="none" strike="noStrike" cap="none" normalizeH="0" baseline="0" dirty="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sym typeface="Symbol" pitchFamily="18" charset="2"/>
                                  </a:rPr>
                                  <m:t></m:t>
                                </m:r>
                                <m:r>
                                  <a:rPr kumimoji="0" lang="en-US" sz="2000" b="0" i="1" u="none" strike="noStrike" cap="none" normalizeH="0" baseline="0" dirty="0" smtClean="0">
                                    <a:ln>
                                      <a:noFill/>
                                    </a:ln>
                                    <a:solidFill>
                                      <a:schemeClr val="tx1"/>
                                    </a:solidFill>
                                    <a:effectLst/>
                                    <a:latin typeface="Cambria Math"/>
                                    <a:ea typeface="Osaka" charset="-128"/>
                                    <a:cs typeface="Arial" charset="0"/>
                                    <a:sym typeface="Symbol" pitchFamily="18" charset="2"/>
                                  </a:rPr>
                                  <m:t>𝑝</m:t>
                                </m:r>
                              </m:oMath>
                            </m:oMathPara>
                          </a14:m>
                          <a:endParaRPr kumimoji="0" lang="en-US" sz="2000" b="0" i="1" u="none" strike="noStrike" cap="none" normalizeH="0" baseline="0" dirty="0">
                            <a:ln>
                              <a:noFill/>
                            </a:ln>
                            <a:solidFill>
                              <a:schemeClr val="tx1"/>
                            </a:solidFill>
                            <a:effectLst/>
                            <a:latin typeface="Verdana" charset="0"/>
                            <a:ea typeface="Osaka" charset="-128"/>
                            <a:cs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sym typeface="Symbol" pitchFamily="18" charset="2"/>
                                  </a:rPr>
                                  <m:t></m:t>
                                </m:r>
                                <m:r>
                                  <a:rPr kumimoji="0" lang="en-US" sz="2000" b="0" i="1" u="none" strike="noStrike" cap="none" normalizeH="0" baseline="0" dirty="0" smtClean="0">
                                    <a:ln>
                                      <a:noFill/>
                                    </a:ln>
                                    <a:solidFill>
                                      <a:schemeClr val="tx1"/>
                                    </a:solidFill>
                                    <a:effectLst/>
                                    <a:latin typeface="Cambria Math"/>
                                    <a:ea typeface="Osaka" charset="-128"/>
                                    <a:cs typeface="Arial" charset="0"/>
                                    <a:sym typeface="Symbol" pitchFamily="18" charset="2"/>
                                  </a:rPr>
                                  <m:t>𝑞</m:t>
                                </m:r>
                              </m:oMath>
                            </m:oMathPara>
                          </a14:m>
                          <a:endParaRPr kumimoji="0" lang="en-US" sz="2000" b="0" i="1" u="none" strike="noStrike" cap="none" normalizeH="0" baseline="0" dirty="0">
                            <a:ln>
                              <a:noFill/>
                            </a:ln>
                            <a:solidFill>
                              <a:schemeClr val="tx1"/>
                            </a:solidFill>
                            <a:effectLst/>
                            <a:latin typeface="Verdana" charset="0"/>
                            <a:ea typeface="Osaka" charset="-128"/>
                            <a:cs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sym typeface="Symbol" pitchFamily="18" charset="2"/>
                                  </a:rPr>
                                  <m:t>𝑝</m:t>
                                </m:r>
                                <m:r>
                                  <a:rPr kumimoji="0" lang="en-US" sz="2000" b="0" i="1" u="none" strike="noStrike" cap="none" normalizeH="0" baseline="0" dirty="0" smtClean="0">
                                    <a:ln>
                                      <a:noFill/>
                                    </a:ln>
                                    <a:solidFill>
                                      <a:schemeClr val="tx1"/>
                                    </a:solidFill>
                                    <a:effectLst/>
                                    <a:latin typeface="Cambria Math"/>
                                    <a:ea typeface="Osaka" charset="-128"/>
                                    <a:cs typeface="Arial" charset="0"/>
                                    <a:sym typeface="Symbol" pitchFamily="18" charset="2"/>
                                  </a:rPr>
                                  <m:t>  </m:t>
                                </m:r>
                                <m:r>
                                  <a:rPr kumimoji="0" lang="en-US" sz="2000" b="0" i="1" u="none" strike="noStrike" cap="none" normalizeH="0" baseline="0" dirty="0" smtClean="0">
                                    <a:ln>
                                      <a:noFill/>
                                    </a:ln>
                                    <a:solidFill>
                                      <a:schemeClr val="tx1"/>
                                    </a:solidFill>
                                    <a:effectLst/>
                                    <a:latin typeface="Cambria Math"/>
                                    <a:ea typeface="Osaka" charset="-128"/>
                                    <a:cs typeface="Arial" charset="0"/>
                                    <a:sym typeface="Symbol" pitchFamily="18" charset="2"/>
                                  </a:rPr>
                                  <m:t>𝑞</m:t>
                                </m:r>
                                <m:r>
                                  <a:rPr kumimoji="0" lang="en-US" sz="2000" b="0" i="1" u="none" strike="noStrike" cap="none" normalizeH="0" baseline="0" dirty="0" smtClean="0">
                                    <a:ln>
                                      <a:noFill/>
                                    </a:ln>
                                    <a:solidFill>
                                      <a:schemeClr val="tx1"/>
                                    </a:solidFill>
                                    <a:effectLst/>
                                    <a:latin typeface="Cambria Math"/>
                                    <a:ea typeface="Osaka" charset="-128"/>
                                    <a:cs typeface="Arial" charset="0"/>
                                    <a:sym typeface="Symbol" pitchFamily="18" charset="2"/>
                                  </a:rPr>
                                  <m:t> </m:t>
                                </m:r>
                              </m:oMath>
                            </m:oMathPara>
                          </a14:m>
                          <a:endParaRPr kumimoji="0" lang="en-US" sz="2000" b="0" i="1" u="none" strike="noStrike" cap="none" normalizeH="0" baseline="0" dirty="0">
                            <a:ln>
                              <a:noFill/>
                            </a:ln>
                            <a:solidFill>
                              <a:schemeClr val="tx1"/>
                            </a:solidFill>
                            <a:effectLst/>
                            <a:latin typeface="Verdana" charset="0"/>
                            <a:ea typeface="Osaka" charset="-128"/>
                            <a:cs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sym typeface="Symbol" pitchFamily="18" charset="2"/>
                                  </a:rPr>
                                  <m:t></m:t>
                                </m:r>
                                <m:r>
                                  <a:rPr kumimoji="0" lang="en-US" sz="2000" b="0" i="1" u="none" strike="noStrike" cap="none" normalizeH="0" baseline="0" dirty="0" smtClean="0">
                                    <a:ln>
                                      <a:noFill/>
                                    </a:ln>
                                    <a:solidFill>
                                      <a:schemeClr val="tx1"/>
                                    </a:solidFill>
                                    <a:effectLst/>
                                    <a:latin typeface="Cambria Math"/>
                                    <a:ea typeface="Osaka" charset="-128"/>
                                    <a:cs typeface="Arial" charset="0"/>
                                    <a:sym typeface="Symbol" pitchFamily="18" charset="2"/>
                                  </a:rPr>
                                  <m:t>𝑝</m:t>
                                </m:r>
                                <m:r>
                                  <a:rPr kumimoji="0" lang="en-US" sz="2000" b="0" i="1" u="none" strike="noStrike" cap="none" normalizeH="0" baseline="0" dirty="0" smtClean="0">
                                    <a:ln>
                                      <a:noFill/>
                                    </a:ln>
                                    <a:solidFill>
                                      <a:schemeClr val="tx1"/>
                                    </a:solidFill>
                                    <a:effectLst/>
                                    <a:latin typeface="Cambria Math"/>
                                    <a:ea typeface="Osaka" charset="-128"/>
                                    <a:cs typeface="Arial" charset="0"/>
                                    <a:sym typeface="Symbol" pitchFamily="18" charset="2"/>
                                  </a:rPr>
                                  <m:t>  </m:t>
                                </m:r>
                                <m:r>
                                  <a:rPr kumimoji="0" lang="en-US" sz="2000" b="0" i="1" u="none" strike="noStrike" cap="none" normalizeH="0" baseline="0" dirty="0" smtClean="0">
                                    <a:ln>
                                      <a:noFill/>
                                    </a:ln>
                                    <a:solidFill>
                                      <a:schemeClr val="tx1"/>
                                    </a:solidFill>
                                    <a:effectLst/>
                                    <a:latin typeface="Cambria Math"/>
                                    <a:ea typeface="Osaka" charset="-128"/>
                                    <a:cs typeface="Arial" charset="0"/>
                                    <a:sym typeface="Symbol" pitchFamily="18" charset="2"/>
                                  </a:rPr>
                                  <m:t>𝑞</m:t>
                                </m:r>
                              </m:oMath>
                            </m:oMathPara>
                          </a14:m>
                          <a:endParaRPr kumimoji="0" lang="en-US" sz="2000" b="0" i="1" u="none" strike="noStrike" cap="none" normalizeH="0" baseline="0" dirty="0">
                            <a:ln>
                              <a:noFill/>
                            </a:ln>
                            <a:solidFill>
                              <a:schemeClr val="tx1"/>
                            </a:solidFill>
                            <a:effectLst/>
                            <a:latin typeface="Verdana" charset="0"/>
                            <a:ea typeface="Osaka" charset="-128"/>
                            <a:cs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𝑞</m:t>
                                </m:r>
                                <m:r>
                                  <a:rPr kumimoji="0" lang="en-US" sz="2000" b="0" i="1" u="none" strike="noStrike" cap="none" normalizeH="0" baseline="0" dirty="0" smtClean="0">
                                    <a:ln>
                                      <a:noFill/>
                                    </a:ln>
                                    <a:solidFill>
                                      <a:schemeClr val="tx1"/>
                                    </a:solidFill>
                                    <a:effectLst/>
                                    <a:latin typeface="Cambria Math" panose="02040503050406030204" pitchFamily="18" charset="0"/>
                                    <a:ea typeface="Osaka" charset="-128"/>
                                    <a:cs typeface="Arial" charset="0"/>
                                  </a:rPr>
                                  <m:t> </m:t>
                                </m:r>
                                <m:r>
                                  <a:rPr kumimoji="0" lang="en-US" sz="2000" b="0" i="1" u="none" strike="noStrike" cap="none" normalizeH="0" baseline="0" dirty="0" smtClean="0">
                                    <a:ln>
                                      <a:noFill/>
                                    </a:ln>
                                    <a:solidFill>
                                      <a:schemeClr val="tx1"/>
                                    </a:solidFill>
                                    <a:effectLst/>
                                    <a:latin typeface="Cambria Math"/>
                                    <a:ea typeface="Osaka" charset="-128"/>
                                    <a:cs typeface="Arial" charset="0"/>
                                    <a:sym typeface="Symbol" pitchFamily="18" charset="2"/>
                                  </a:rPr>
                                  <m:t></m:t>
                                </m:r>
                                <m:r>
                                  <a:rPr kumimoji="0" lang="en-US" sz="2000" b="0" i="1" u="none" strike="noStrike" cap="none" normalizeH="0" baseline="0" dirty="0" smtClean="0">
                                    <a:ln>
                                      <a:noFill/>
                                    </a:ln>
                                    <a:solidFill>
                                      <a:schemeClr val="tx1"/>
                                    </a:solidFill>
                                    <a:effectLst/>
                                    <a:latin typeface="Cambria Math" panose="02040503050406030204" pitchFamily="18" charset="0"/>
                                    <a:ea typeface="Osaka" charset="-128"/>
                                    <a:cs typeface="Arial" charset="0"/>
                                    <a:sym typeface="Symbol" pitchFamily="18" charset="2"/>
                                  </a:rPr>
                                  <m:t> </m:t>
                                </m:r>
                                <m:r>
                                  <a:rPr kumimoji="0" lang="en-US" sz="2000" b="0" i="1" u="none" strike="noStrike" cap="none" normalizeH="0" baseline="0" dirty="0" err="1" smtClean="0">
                                    <a:ln>
                                      <a:noFill/>
                                    </a:ln>
                                    <a:solidFill>
                                      <a:schemeClr val="tx1"/>
                                    </a:solidFill>
                                    <a:effectLst/>
                                    <a:latin typeface="Cambria Math"/>
                                    <a:ea typeface="Osaka" charset="-128"/>
                                    <a:cs typeface="Arial" charset="0"/>
                                    <a:sym typeface="Symbol" pitchFamily="18" charset="2"/>
                                  </a:rPr>
                                  <m:t>𝑝</m:t>
                                </m:r>
                              </m:oMath>
                            </m:oMathPara>
                          </a14:m>
                          <a:endParaRPr kumimoji="0" lang="en-US" sz="2000" b="0" i="1" u="none" strike="noStrike" cap="none" normalizeH="0" baseline="0" dirty="0">
                            <a:ln>
                              <a:noFill/>
                            </a:ln>
                            <a:solidFill>
                              <a:schemeClr val="tx1"/>
                            </a:solidFill>
                            <a:effectLst/>
                            <a:latin typeface="Verdana" charset="0"/>
                            <a:ea typeface="Osaka" charset="-128"/>
                            <a:cs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sym typeface="Symbol" pitchFamily="18" charset="2"/>
                                  </a:rPr>
                                  <m:t></m:t>
                                </m:r>
                                <m:r>
                                  <a:rPr kumimoji="0" lang="en-US" sz="2000" b="0" i="1" u="none" strike="noStrike" cap="none" normalizeH="0" baseline="0" dirty="0" smtClean="0">
                                    <a:ln>
                                      <a:noFill/>
                                    </a:ln>
                                    <a:solidFill>
                                      <a:schemeClr val="tx1"/>
                                    </a:solidFill>
                                    <a:effectLst/>
                                    <a:latin typeface="Cambria Math"/>
                                    <a:ea typeface="Osaka" charset="-128"/>
                                    <a:cs typeface="Arial" charset="0"/>
                                    <a:sym typeface="Symbol" pitchFamily="18" charset="2"/>
                                  </a:rPr>
                                  <m:t>𝑞</m:t>
                                </m:r>
                                <m:r>
                                  <a:rPr kumimoji="0" lang="en-US" sz="2000" b="0" i="1" u="none" strike="noStrike" cap="none" normalizeH="0" baseline="0" dirty="0" smtClean="0">
                                    <a:ln>
                                      <a:noFill/>
                                    </a:ln>
                                    <a:solidFill>
                                      <a:schemeClr val="tx1"/>
                                    </a:solidFill>
                                    <a:effectLst/>
                                    <a:latin typeface="Cambria Math"/>
                                    <a:ea typeface="Osaka" charset="-128"/>
                                    <a:cs typeface="Arial" charset="0"/>
                                    <a:sym typeface="Symbol" pitchFamily="18" charset="2"/>
                                  </a:rPr>
                                  <m:t>  </m:t>
                                </m:r>
                                <m:r>
                                  <a:rPr kumimoji="0" lang="en-US" sz="2000" b="0" i="1" u="none" strike="noStrike" cap="none" normalizeH="0" baseline="0" dirty="0" smtClean="0">
                                    <a:ln>
                                      <a:noFill/>
                                    </a:ln>
                                    <a:solidFill>
                                      <a:schemeClr val="tx1"/>
                                    </a:solidFill>
                                    <a:effectLst/>
                                    <a:latin typeface="Cambria Math"/>
                                    <a:ea typeface="Osaka" charset="-128"/>
                                    <a:cs typeface="Arial" charset="0"/>
                                    <a:sym typeface="Symbol" pitchFamily="18" charset="2"/>
                                  </a:rPr>
                                  <m:t>𝑝</m:t>
                                </m:r>
                              </m:oMath>
                            </m:oMathPara>
                          </a14:m>
                          <a:endParaRPr kumimoji="0" lang="en-US" sz="2000" b="0" i="1" u="none" strike="noStrike" cap="none" normalizeH="0" baseline="0" dirty="0">
                            <a:ln>
                              <a:noFill/>
                            </a:ln>
                            <a:solidFill>
                              <a:schemeClr val="tx1"/>
                            </a:solidFill>
                            <a:effectLst/>
                            <a:latin typeface="Verdana" charset="0"/>
                            <a:ea typeface="Osaka" charset="-128"/>
                            <a:cs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91963">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𝑇</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𝑇</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𝐹</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𝐹</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𝑇</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𝑇</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𝑇</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𝑇</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91963">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𝑇</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smtClean="0">
                                    <a:ln>
                                      <a:noFill/>
                                    </a:ln>
                                    <a:solidFill>
                                      <a:schemeClr val="tx1"/>
                                    </a:solidFill>
                                    <a:effectLst/>
                                    <a:latin typeface="Cambria Math"/>
                                    <a:ea typeface="Osaka" charset="-128"/>
                                    <a:cs typeface="Arial" charset="0"/>
                                  </a:rPr>
                                  <m:t>𝐹</m:t>
                                </m:r>
                              </m:oMath>
                            </m:oMathPara>
                          </a14:m>
                          <a:endParaRPr kumimoji="0" lang="en-US" sz="2000" b="0" i="0" u="none" strike="noStrike" cap="none" normalizeH="0" baseline="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smtClean="0">
                                    <a:ln>
                                      <a:noFill/>
                                    </a:ln>
                                    <a:solidFill>
                                      <a:schemeClr val="tx1"/>
                                    </a:solidFill>
                                    <a:effectLst/>
                                    <a:latin typeface="Cambria Math"/>
                                    <a:ea typeface="Osaka" charset="-128"/>
                                    <a:cs typeface="Arial" charset="0"/>
                                  </a:rPr>
                                  <m:t>𝐹</m:t>
                                </m:r>
                              </m:oMath>
                            </m:oMathPara>
                          </a14:m>
                          <a:endParaRPr kumimoji="0" lang="en-US" sz="2000" b="0" i="0" u="none" strike="noStrike" cap="none" normalizeH="0" baseline="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smtClean="0">
                                    <a:ln>
                                      <a:noFill/>
                                    </a:ln>
                                    <a:solidFill>
                                      <a:schemeClr val="tx1"/>
                                    </a:solidFill>
                                    <a:effectLst/>
                                    <a:latin typeface="Cambria Math"/>
                                    <a:ea typeface="Osaka" charset="-128"/>
                                    <a:cs typeface="Arial" charset="0"/>
                                  </a:rPr>
                                  <m:t>𝑇</m:t>
                                </m:r>
                              </m:oMath>
                            </m:oMathPara>
                          </a14:m>
                          <a:endParaRPr kumimoji="0" lang="en-US" sz="2000" b="0" i="0" u="none" strike="noStrike" cap="none" normalizeH="0" baseline="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smtClean="0">
                                    <a:ln>
                                      <a:noFill/>
                                    </a:ln>
                                    <a:solidFill>
                                      <a:schemeClr val="tx1"/>
                                    </a:solidFill>
                                    <a:effectLst/>
                                    <a:latin typeface="Cambria Math"/>
                                    <a:ea typeface="Osaka" charset="-128"/>
                                    <a:cs typeface="Arial" charset="0"/>
                                  </a:rPr>
                                  <m:t>𝐹</m:t>
                                </m:r>
                              </m:oMath>
                            </m:oMathPara>
                          </a14:m>
                          <a:endParaRPr kumimoji="0" lang="en-US" sz="2000" b="0" i="0" u="none" strike="noStrike" cap="none" normalizeH="0" baseline="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smtClean="0">
                                    <a:ln>
                                      <a:noFill/>
                                    </a:ln>
                                    <a:solidFill>
                                      <a:schemeClr val="tx1"/>
                                    </a:solidFill>
                                    <a:effectLst/>
                                    <a:latin typeface="Cambria Math"/>
                                    <a:ea typeface="Osaka" charset="-128"/>
                                    <a:cs typeface="Arial" charset="0"/>
                                  </a:rPr>
                                  <m:t>𝑇</m:t>
                                </m:r>
                              </m:oMath>
                            </m:oMathPara>
                          </a14:m>
                          <a:endParaRPr kumimoji="0" lang="en-US" sz="2000" b="0" i="0" u="none" strike="noStrike" cap="none" normalizeH="0" baseline="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𝑇</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𝐹</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91963">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𝐹</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𝑇</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𝑇</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smtClean="0">
                                    <a:ln>
                                      <a:noFill/>
                                    </a:ln>
                                    <a:solidFill>
                                      <a:schemeClr val="tx1"/>
                                    </a:solidFill>
                                    <a:effectLst/>
                                    <a:latin typeface="Cambria Math"/>
                                    <a:ea typeface="Osaka" charset="-128"/>
                                    <a:cs typeface="Arial" charset="0"/>
                                  </a:rPr>
                                  <m:t>𝐹</m:t>
                                </m:r>
                              </m:oMath>
                            </m:oMathPara>
                          </a14:m>
                          <a:endParaRPr kumimoji="0" lang="en-US" sz="2000" b="0" i="0" u="none" strike="noStrike" cap="none" normalizeH="0" baseline="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𝑇</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smtClean="0">
                                    <a:ln>
                                      <a:noFill/>
                                    </a:ln>
                                    <a:solidFill>
                                      <a:schemeClr val="tx1"/>
                                    </a:solidFill>
                                    <a:effectLst/>
                                    <a:latin typeface="Cambria Math"/>
                                    <a:ea typeface="Osaka" charset="-128"/>
                                    <a:cs typeface="Arial" charset="0"/>
                                  </a:rPr>
                                  <m:t>𝐹</m:t>
                                </m:r>
                              </m:oMath>
                            </m:oMathPara>
                          </a14:m>
                          <a:endParaRPr kumimoji="0" lang="en-US" sz="2000" b="0" i="0" u="none" strike="noStrike" cap="none" normalizeH="0" baseline="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𝐹</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smtClean="0">
                                    <a:ln>
                                      <a:noFill/>
                                    </a:ln>
                                    <a:solidFill>
                                      <a:schemeClr val="tx1"/>
                                    </a:solidFill>
                                    <a:effectLst/>
                                    <a:latin typeface="Cambria Math"/>
                                    <a:ea typeface="Osaka" charset="-128"/>
                                    <a:cs typeface="Arial" charset="0"/>
                                  </a:rPr>
                                  <m:t>𝑇</m:t>
                                </m:r>
                              </m:oMath>
                            </m:oMathPara>
                          </a14:m>
                          <a:endParaRPr kumimoji="0" lang="en-US" sz="2000" b="0" i="0" u="none" strike="noStrike" cap="none" normalizeH="0" baseline="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30201">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smtClean="0">
                                    <a:ln>
                                      <a:noFill/>
                                    </a:ln>
                                    <a:solidFill>
                                      <a:schemeClr val="tx1"/>
                                    </a:solidFill>
                                    <a:effectLst/>
                                    <a:latin typeface="Cambria Math"/>
                                    <a:ea typeface="Osaka" charset="-128"/>
                                    <a:cs typeface="Arial" charset="0"/>
                                  </a:rPr>
                                  <m:t>𝐹</m:t>
                                </m:r>
                              </m:oMath>
                            </m:oMathPara>
                          </a14:m>
                          <a:endParaRPr kumimoji="0" lang="en-US" sz="2000" b="0" i="0" u="none" strike="noStrike" cap="none" normalizeH="0" baseline="0">
                            <a:ln>
                              <a:noFill/>
                            </a:ln>
                            <a:solidFill>
                              <a:schemeClr val="tx1"/>
                            </a:solidFill>
                            <a:effectLst/>
                            <a:latin typeface="Verdana" charset="0"/>
                            <a:ea typeface="Osaka" charset="-128"/>
                            <a:cs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𝐹</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𝑇</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𝑇</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𝑇</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𝑇</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𝑇</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dirty="0" smtClean="0">
                                    <a:ln>
                                      <a:noFill/>
                                    </a:ln>
                                    <a:solidFill>
                                      <a:schemeClr val="tx1"/>
                                    </a:solidFill>
                                    <a:effectLst/>
                                    <a:latin typeface="Cambria Math"/>
                                    <a:ea typeface="Osaka" charset="-128"/>
                                    <a:cs typeface="Arial" charset="0"/>
                                  </a:rPr>
                                  <m:t>𝑇</m:t>
                                </m:r>
                              </m:oMath>
                            </m:oMathPara>
                          </a14:m>
                          <a:endParaRPr kumimoji="0" lang="en-US" sz="2000" b="0" i="0" u="none" strike="noStrike" cap="none" normalizeH="0" baseline="0" dirty="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mc:Choice>
        <mc:Fallback xmlns="">
          <p:graphicFrame>
            <p:nvGraphicFramePr>
              <p:cNvPr id="4" name="Group 78"/>
              <p:cNvGraphicFramePr>
                <a:graphicFrameLocks noGrp="1"/>
              </p:cNvGraphicFramePr>
              <p:nvPr>
                <p:extLst>
                  <p:ext uri="{D42A27DB-BD31-4B8C-83A1-F6EECF244321}">
                    <p14:modId xmlns:p14="http://schemas.microsoft.com/office/powerpoint/2010/main" val="1291896669"/>
                  </p:ext>
                </p:extLst>
              </p:nvPr>
            </p:nvGraphicFramePr>
            <p:xfrm>
              <a:off x="1848134" y="217228"/>
              <a:ext cx="8763001" cy="3567167"/>
            </p:xfrm>
            <a:graphic>
              <a:graphicData uri="http://schemas.openxmlformats.org/drawingml/2006/table">
                <a:tbl>
                  <a:tblPr/>
                  <a:tblGrid>
                    <a:gridCol w="389542"/>
                    <a:gridCol w="442812"/>
                    <a:gridCol w="675869"/>
                    <a:gridCol w="675869"/>
                    <a:gridCol w="1772910"/>
                    <a:gridCol w="1476592"/>
                    <a:gridCol w="1371716"/>
                    <a:gridCol w="1957691"/>
                  </a:tblGrid>
                  <a:tr h="70104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endParaRPr kumimoji="0" lang="en-US" sz="2000" b="0" i="0" u="none" strike="noStrike" cap="none" normalizeH="0" baseline="0" dirty="0" smtClean="0">
                            <a:ln>
                              <a:noFill/>
                            </a:ln>
                            <a:solidFill>
                              <a:schemeClr val="tx1"/>
                            </a:solidFill>
                            <a:effectLst/>
                            <a:latin typeface="Verdana" charset="0"/>
                            <a:ea typeface="Osaka" charset="-128"/>
                            <a:cs typeface="Arial" charset="0"/>
                          </a:endParaRP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endParaRPr kumimoji="0" lang="en-US" sz="2000" b="0" i="0" u="none" strike="noStrike" cap="none" normalizeH="0" baseline="0" smtClean="0">
                            <a:ln>
                              <a:noFill/>
                            </a:ln>
                            <a:solidFill>
                              <a:schemeClr val="tx1"/>
                            </a:solidFill>
                            <a:effectLst/>
                            <a:latin typeface="Verdana" charset="0"/>
                            <a:ea typeface="Osaka"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endParaRPr kumimoji="0" lang="en-US" sz="2000" b="0" i="0" u="none" strike="noStrike" cap="none" normalizeH="0" baseline="0" smtClean="0">
                            <a:ln>
                              <a:noFill/>
                            </a:ln>
                            <a:solidFill>
                              <a:schemeClr val="tx1"/>
                            </a:solidFill>
                            <a:effectLst/>
                            <a:latin typeface="Verdana" charset="0"/>
                            <a:ea typeface="Osaka" charset="-128"/>
                            <a:cs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endParaRPr kumimoji="0" lang="en-US" sz="2000" b="0" i="0" u="none" strike="noStrike" cap="none" normalizeH="0" baseline="0" dirty="0" smtClean="0">
                            <a:ln>
                              <a:noFill/>
                            </a:ln>
                            <a:solidFill>
                              <a:schemeClr val="tx1"/>
                            </a:solidFill>
                            <a:effectLst/>
                            <a:latin typeface="Verdana" charset="0"/>
                            <a:ea typeface="Osaka" charset="-128"/>
                            <a:cs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r>
                            <a:rPr kumimoji="0" lang="en-US" sz="2000" b="0" i="0" u="none" strike="noStrike" cap="none" normalizeH="0" baseline="0" dirty="0" smtClean="0">
                              <a:ln>
                                <a:noFill/>
                              </a:ln>
                              <a:solidFill>
                                <a:schemeClr val="tx1"/>
                              </a:solidFill>
                              <a:effectLst/>
                              <a:latin typeface="Verdana" charset="0"/>
                              <a:ea typeface="Osaka" charset="-128"/>
                              <a:cs typeface="Arial" charset="0"/>
                              <a:sym typeface="Symbol" pitchFamily="18" charset="2"/>
                            </a:rPr>
                            <a:t>Conditional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r>
                            <a:rPr kumimoji="0" lang="en-US" sz="2000" b="0" i="0" u="none" strike="noStrike" cap="none" normalizeH="0" baseline="0" dirty="0" smtClean="0">
                              <a:ln>
                                <a:noFill/>
                              </a:ln>
                              <a:solidFill>
                                <a:schemeClr val="tx1"/>
                              </a:solidFill>
                              <a:effectLst/>
                              <a:latin typeface="Verdana" charset="0"/>
                              <a:ea typeface="Osaka" charset="-128"/>
                              <a:cs typeface="Arial" charset="0"/>
                              <a:sym typeface="Symbol" pitchFamily="18" charset="2"/>
                            </a:rPr>
                            <a:t>Inverse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r>
                            <a:rPr kumimoji="0" lang="en-US" sz="2000" b="0" i="0" u="none" strike="noStrike" cap="none" normalizeH="0" baseline="0" dirty="0" smtClean="0">
                              <a:ln>
                                <a:noFill/>
                              </a:ln>
                              <a:solidFill>
                                <a:schemeClr val="tx1"/>
                              </a:solidFill>
                              <a:effectLst/>
                              <a:latin typeface="Verdana" charset="0"/>
                              <a:ea typeface="Osaka" charset="-128"/>
                              <a:cs typeface="Arial" charset="0"/>
                            </a:rPr>
                            <a:t>Converse</a:t>
                          </a:r>
                          <a:endParaRPr kumimoji="0" lang="en-US" sz="2000" b="0" i="0" u="none" strike="noStrike" cap="none" normalizeH="0" baseline="0" dirty="0" smtClean="0">
                            <a:ln>
                              <a:noFill/>
                            </a:ln>
                            <a:solidFill>
                              <a:schemeClr val="tx1"/>
                            </a:solidFill>
                            <a:effectLst/>
                            <a:latin typeface="Verdana" charset="0"/>
                            <a:ea typeface="Osaka" charset="-128"/>
                            <a:cs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charset="2"/>
                            <a:buNone/>
                            <a:tabLst/>
                          </a:pPr>
                          <a:r>
                            <a:rPr kumimoji="0" lang="en-US" sz="2000" b="0" i="0" u="none" strike="noStrike" cap="none" normalizeH="0" baseline="0" dirty="0" smtClean="0">
                              <a:ln>
                                <a:noFill/>
                              </a:ln>
                              <a:solidFill>
                                <a:schemeClr val="tx1"/>
                              </a:solidFill>
                              <a:effectLst/>
                              <a:latin typeface="Verdana" charset="0"/>
                              <a:ea typeface="Osaka" charset="-128"/>
                              <a:cs typeface="Arial" charset="0"/>
                              <a:sym typeface="Symbol" pitchFamily="18" charset="2"/>
                            </a:rPr>
                            <a:t>Contrapositive</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60037">
                    <a:tc>
                      <a:txBody>
                        <a:bodyPr/>
                        <a:lstStyle/>
                        <a:p>
                          <a:endParaRPr lang="en-US"/>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6250" t="-85106" r="-2153125" b="-233333"/>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93151" t="-85106" r="-1787671" b="-233333"/>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128182" t="-85106" r="-1086364" b="-233333"/>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226126" t="-85106" r="-976577" b="-233333"/>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124399" t="-85106" r="-272509" b="-233333"/>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268724" t="-85106" r="-226337" b="-233333"/>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398222" t="-85106" r="-144444" b="-233333"/>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349221" t="-85106" r="-1246" b="-233333"/>
                          </a:stretch>
                        </a:blipFill>
                      </a:tcPr>
                    </a:tc>
                  </a:tr>
                  <a:tr h="491963">
                    <a:tc>
                      <a:txBody>
                        <a:bodyPr/>
                        <a:lstStyle/>
                        <a:p>
                          <a:endParaRPr lang="en-US"/>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6250" t="-322222" r="-2153125" b="-306173"/>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93151" t="-322222" r="-1787671" b="-306173"/>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128182" t="-322222" r="-1086364" b="-306173"/>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226126" t="-322222" r="-976577" b="-306173"/>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124399" t="-322222" r="-272509" b="-306173"/>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268724" t="-322222" r="-226337" b="-306173"/>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398222" t="-322222" r="-144444" b="-306173"/>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349221" t="-322222" r="-1246" b="-306173"/>
                          </a:stretch>
                        </a:blipFill>
                      </a:tcPr>
                    </a:tc>
                  </a:tr>
                  <a:tr h="491963">
                    <a:tc>
                      <a:txBody>
                        <a:bodyPr/>
                        <a:lstStyle/>
                        <a:p>
                          <a:endParaRPr lang="en-US"/>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6250" t="-427500" r="-2153125" b="-210000"/>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93151" t="-427500" r="-1787671" b="-210000"/>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128182" t="-427500" r="-1086364" b="-210000"/>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226126" t="-427500" r="-976577" b="-210000"/>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124399" t="-427500" r="-272509" b="-210000"/>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268724" t="-427500" r="-226337" b="-210000"/>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398222" t="-427500" r="-144444" b="-210000"/>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349221" t="-427500" r="-1246" b="-210000"/>
                          </a:stretch>
                        </a:blipFill>
                      </a:tcPr>
                    </a:tc>
                  </a:tr>
                  <a:tr h="491963">
                    <a:tc>
                      <a:txBody>
                        <a:bodyPr/>
                        <a:lstStyle/>
                        <a:p>
                          <a:endParaRPr lang="en-US"/>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6250" t="-520988" r="-2153125" b="-107407"/>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93151" t="-520988" r="-1787671" b="-107407"/>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128182" t="-520988" r="-1086364" b="-107407"/>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226126" t="-520988" r="-976577" b="-107407"/>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124399" t="-520988" r="-272509" b="-107407"/>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268724" t="-520988" r="-226337" b="-107407"/>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398222" t="-520988" r="-144444" b="-107407"/>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349221" t="-520988" r="-1246" b="-107407"/>
                          </a:stretch>
                        </a:blipFill>
                      </a:tcPr>
                    </a:tc>
                  </a:tr>
                  <a:tr h="530201">
                    <a:tc>
                      <a:txBody>
                        <a:bodyPr/>
                        <a:lstStyle/>
                        <a:p>
                          <a:endParaRPr lang="en-US"/>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1">
                          <a:blip r:embed="rId2"/>
                          <a:stretch>
                            <a:fillRect l="-6250" t="-578161" r="-2153125"/>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1">
                          <a:blip r:embed="rId2"/>
                          <a:stretch>
                            <a:fillRect l="-93151" t="-578161" r="-1787671"/>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1">
                          <a:blip r:embed="rId2"/>
                          <a:stretch>
                            <a:fillRect l="-128182" t="-578161" r="-1086364"/>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1">
                          <a:blip r:embed="rId2"/>
                          <a:stretch>
                            <a:fillRect l="-226126" t="-578161" r="-976577"/>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1">
                          <a:blip r:embed="rId2"/>
                          <a:stretch>
                            <a:fillRect l="-124399" t="-578161" r="-272509"/>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1">
                          <a:blip r:embed="rId2"/>
                          <a:stretch>
                            <a:fillRect l="-268724" t="-578161" r="-226337"/>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1">
                          <a:blip r:embed="rId2"/>
                          <a:stretch>
                            <a:fillRect l="-398222" t="-578161" r="-144444"/>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1">
                          <a:blip r:embed="rId2"/>
                          <a:stretch>
                            <a:fillRect l="-349221" t="-578161" r="-1246"/>
                          </a:stretch>
                        </a:blipFill>
                      </a:tcPr>
                    </a:tc>
                  </a:tr>
                </a:tbl>
              </a:graphicData>
            </a:graphic>
          </p:graphicFrame>
        </mc:Fallback>
      </mc:AlternateContent>
      <p:sp>
        <p:nvSpPr>
          <p:cNvPr id="2" name="Slide Number Placeholder 1"/>
          <p:cNvSpPr>
            <a:spLocks noGrp="1"/>
          </p:cNvSpPr>
          <p:nvPr>
            <p:ph type="sldNum" sz="quarter" idx="12"/>
          </p:nvPr>
        </p:nvSpPr>
        <p:spPr/>
        <p:txBody>
          <a:bodyPr/>
          <a:lstStyle/>
          <a:p>
            <a:fld id="{F4F29116-1D54-43F6-A646-15089D950F75}" type="slidenum">
              <a:rPr lang="en-US" smtClean="0"/>
              <a:pPr/>
              <a:t>36</a:t>
            </a:fld>
            <a:endParaRPr lang="en-US"/>
          </a:p>
        </p:txBody>
      </p:sp>
      <mc:AlternateContent xmlns:mc="http://schemas.openxmlformats.org/markup-compatibility/2006" xmlns:a14="http://schemas.microsoft.com/office/drawing/2010/main">
        <mc:Choice Requires="a14">
          <p:sp>
            <p:nvSpPr>
              <p:cNvPr id="3" name="Rectangle 2"/>
              <p:cNvSpPr/>
              <p:nvPr/>
            </p:nvSpPr>
            <p:spPr>
              <a:xfrm>
                <a:off x="1201003" y="3749457"/>
                <a:ext cx="10768084" cy="3108543"/>
              </a:xfrm>
              <a:prstGeom prst="rect">
                <a:avLst/>
              </a:prstGeom>
            </p:spPr>
            <p:txBody>
              <a:bodyPr wrap="square">
                <a:spAutoFit/>
              </a:bodyPr>
              <a:lstStyle/>
              <a:p>
                <a:pPr algn="just"/>
                <a:r>
                  <a:rPr lang="en-US" sz="2800" dirty="0"/>
                  <a:t>When two compound propositions always have the same truth value we call them </a:t>
                </a:r>
                <a:r>
                  <a:rPr lang="en-US" sz="2800" b="1" dirty="0"/>
                  <a:t>equivalent.</a:t>
                </a:r>
                <a:endParaRPr lang="en-US" sz="2800" dirty="0">
                  <a:latin typeface="Cambria Math"/>
                </a:endParaRPr>
              </a:p>
              <a:p>
                <a:pPr algn="ctr"/>
                <a14:m>
                  <m:oMathPara xmlns:m="http://schemas.openxmlformats.org/officeDocument/2006/math">
                    <m:oMathParaPr>
                      <m:jc m:val="centerGroup"/>
                    </m:oMathParaPr>
                    <m:oMath xmlns:m="http://schemas.openxmlformats.org/officeDocument/2006/math">
                      <m:r>
                        <m:rPr>
                          <m:nor/>
                        </m:rPr>
                        <a:rPr lang="en-US" sz="2800" dirty="0">
                          <a:latin typeface="Cambria Math"/>
                        </a:rPr>
                        <m:t>Conditional</m:t>
                      </m:r>
                      <m:r>
                        <m:rPr>
                          <m:nor/>
                        </m:rPr>
                        <a:rPr lang="en-US" sz="2800" dirty="0">
                          <a:latin typeface="Cambria Math"/>
                        </a:rPr>
                        <m:t> </m:t>
                      </m:r>
                      <m:r>
                        <a:rPr lang="en-US" sz="2800" i="1" dirty="0">
                          <a:latin typeface="Cambria Math"/>
                        </a:rPr>
                        <m:t>≡</m:t>
                      </m:r>
                      <m:r>
                        <m:rPr>
                          <m:nor/>
                        </m:rPr>
                        <a:rPr lang="en-US" sz="2800" dirty="0">
                          <a:latin typeface="Cambria Math"/>
                        </a:rPr>
                        <m:t>Contrapositive</m:t>
                      </m:r>
                      <m:r>
                        <m:rPr>
                          <m:nor/>
                        </m:rPr>
                        <a:rPr lang="en-US" sz="2800" dirty="0">
                          <a:latin typeface="Cambria Math"/>
                        </a:rPr>
                        <m:t> </m:t>
                      </m:r>
                    </m:oMath>
                  </m:oMathPara>
                </a14:m>
                <a:endParaRPr lang="en-US" sz="2800" dirty="0"/>
              </a:p>
              <a:p>
                <a:pPr algn="ctr"/>
                <a14:m>
                  <m:oMathPara xmlns:m="http://schemas.openxmlformats.org/officeDocument/2006/math">
                    <m:oMathParaPr>
                      <m:jc m:val="centerGroup"/>
                    </m:oMathParaPr>
                    <m:oMath xmlns:m="http://schemas.openxmlformats.org/officeDocument/2006/math">
                      <m:d>
                        <m:dPr>
                          <m:ctrlPr>
                            <a:rPr lang="en-US" sz="2800" i="1" dirty="0">
                              <a:latin typeface="Cambria Math" panose="02040503050406030204" pitchFamily="18" charset="0"/>
                            </a:rPr>
                          </m:ctrlPr>
                        </m:dPr>
                        <m:e>
                          <m:r>
                            <a:rPr lang="en-US" sz="2800" i="1" dirty="0">
                              <a:latin typeface="Cambria Math"/>
                            </a:rPr>
                            <m:t>𝑝</m:t>
                          </m:r>
                          <m:r>
                            <a:rPr lang="en-US" sz="2800" i="1" dirty="0">
                              <a:latin typeface="Cambria Math"/>
                            </a:rPr>
                            <m:t>→</m:t>
                          </m:r>
                          <m:r>
                            <a:rPr lang="en-US" sz="2800" i="1" dirty="0">
                              <a:latin typeface="Cambria Math"/>
                            </a:rPr>
                            <m:t>𝑞</m:t>
                          </m:r>
                        </m:e>
                      </m:d>
                      <m:r>
                        <a:rPr lang="en-US" sz="2800" i="1" dirty="0">
                          <a:latin typeface="Cambria Math"/>
                        </a:rPr>
                        <m:t>≡¬</m:t>
                      </m:r>
                      <m:r>
                        <a:rPr lang="en-US" sz="2800" i="1" dirty="0">
                          <a:latin typeface="Cambria Math"/>
                        </a:rPr>
                        <m:t>𝑞</m:t>
                      </m:r>
                      <m:r>
                        <a:rPr lang="en-US" sz="2800" i="1" dirty="0">
                          <a:latin typeface="Cambria Math"/>
                        </a:rPr>
                        <m:t>→¬</m:t>
                      </m:r>
                      <m:r>
                        <a:rPr lang="en-US" sz="2800" i="1" dirty="0">
                          <a:latin typeface="Cambria Math"/>
                        </a:rPr>
                        <m:t>𝑝</m:t>
                      </m:r>
                      <m:r>
                        <a:rPr lang="en-US" sz="2800" i="1" dirty="0">
                          <a:latin typeface="Cambria Math"/>
                        </a:rPr>
                        <m:t> </m:t>
                      </m:r>
                    </m:oMath>
                  </m:oMathPara>
                </a14:m>
                <a:endParaRPr lang="en-US" sz="2800" dirty="0"/>
              </a:p>
              <a:p>
                <a:pPr algn="ctr"/>
                <a:endParaRPr lang="en-US" sz="2800" dirty="0"/>
              </a:p>
              <a:p>
                <a:pPr algn="ctr"/>
                <a:r>
                  <a:rPr lang="en-US" sz="2800" dirty="0"/>
                  <a:t>Inverse </a:t>
                </a:r>
                <a14:m>
                  <m:oMath xmlns:m="http://schemas.openxmlformats.org/officeDocument/2006/math">
                    <m:r>
                      <a:rPr lang="en-US" sz="2800" i="1" dirty="0">
                        <a:latin typeface="Cambria Math"/>
                      </a:rPr>
                      <m:t>≡</m:t>
                    </m:r>
                  </m:oMath>
                </a14:m>
                <a:r>
                  <a:rPr lang="en-US" sz="2800" dirty="0"/>
                  <a:t> Converse</a:t>
                </a:r>
              </a:p>
              <a:p>
                <a:pPr algn="ctr"/>
                <a14:m>
                  <m:oMathPara xmlns:m="http://schemas.openxmlformats.org/officeDocument/2006/math">
                    <m:oMathParaPr>
                      <m:jc m:val="centerGroup"/>
                    </m:oMathParaPr>
                    <m:oMath xmlns:m="http://schemas.openxmlformats.org/officeDocument/2006/math">
                      <m:d>
                        <m:dPr>
                          <m:ctrlPr>
                            <a:rPr lang="en-US" sz="2800" i="1" dirty="0">
                              <a:latin typeface="Cambria Math" panose="02040503050406030204" pitchFamily="18" charset="0"/>
                            </a:rPr>
                          </m:ctrlPr>
                        </m:dPr>
                        <m:e>
                          <m:r>
                            <a:rPr lang="en-US" sz="2800" i="1" dirty="0">
                              <a:latin typeface="Cambria Math"/>
                            </a:rPr>
                            <m:t>¬</m:t>
                          </m:r>
                          <m:r>
                            <a:rPr lang="en-US" sz="2800" i="1" dirty="0">
                              <a:latin typeface="Cambria Math"/>
                            </a:rPr>
                            <m:t>𝑝</m:t>
                          </m:r>
                          <m:r>
                            <a:rPr lang="en-US" sz="2800" i="1" dirty="0">
                              <a:latin typeface="Cambria Math"/>
                            </a:rPr>
                            <m:t>→¬</m:t>
                          </m:r>
                          <m:r>
                            <a:rPr lang="en-US" sz="2800" i="1" dirty="0">
                              <a:latin typeface="Cambria Math"/>
                            </a:rPr>
                            <m:t>𝑞</m:t>
                          </m:r>
                        </m:e>
                      </m:d>
                      <m:r>
                        <a:rPr lang="en-US" sz="2800" i="1" dirty="0">
                          <a:latin typeface="Cambria Math"/>
                        </a:rPr>
                        <m:t>≡</m:t>
                      </m:r>
                      <m:r>
                        <a:rPr lang="en-US" sz="2800" i="1" dirty="0">
                          <a:latin typeface="Cambria Math"/>
                        </a:rPr>
                        <m:t>𝑞</m:t>
                      </m:r>
                      <m:r>
                        <a:rPr lang="en-US" sz="2800" i="1" dirty="0">
                          <a:latin typeface="Cambria Math"/>
                        </a:rPr>
                        <m:t>→</m:t>
                      </m:r>
                      <m:r>
                        <a:rPr lang="en-US" sz="2800" i="1" dirty="0">
                          <a:latin typeface="Cambria Math"/>
                        </a:rPr>
                        <m:t>𝑝</m:t>
                      </m:r>
                      <m:r>
                        <a:rPr lang="en-US" sz="2800" i="1" dirty="0">
                          <a:latin typeface="Cambria Math"/>
                        </a:rPr>
                        <m:t> </m:t>
                      </m:r>
                    </m:oMath>
                  </m:oMathPara>
                </a14:m>
                <a:endParaRPr lang="en-US" sz="2800" dirty="0"/>
              </a:p>
            </p:txBody>
          </p:sp>
        </mc:Choice>
        <mc:Fallback xmlns="">
          <p:sp>
            <p:nvSpPr>
              <p:cNvPr id="3" name="Rectangle 2"/>
              <p:cNvSpPr>
                <a:spLocks noRot="1" noChangeAspect="1" noMove="1" noResize="1" noEditPoints="1" noAdjustHandles="1" noChangeArrowheads="1" noChangeShapeType="1" noTextEdit="1"/>
              </p:cNvSpPr>
              <p:nvPr/>
            </p:nvSpPr>
            <p:spPr>
              <a:xfrm>
                <a:off x="1201003" y="3749457"/>
                <a:ext cx="10768084" cy="3108543"/>
              </a:xfrm>
              <a:prstGeom prst="rect">
                <a:avLst/>
              </a:prstGeom>
              <a:blipFill rotWithShape="1">
                <a:blip r:embed="rId3"/>
                <a:stretch>
                  <a:fillRect l="-1133" t="-1765" r="-1189"/>
                </a:stretch>
              </a:blipFill>
            </p:spPr>
            <p:txBody>
              <a:bodyPr/>
              <a:lstStyle/>
              <a:p>
                <a:r>
                  <a:rPr lang="en-US">
                    <a:noFill/>
                  </a:rPr>
                  <a:t> </a:t>
                </a:r>
              </a:p>
            </p:txBody>
          </p:sp>
        </mc:Fallback>
      </mc:AlternateContent>
    </p:spTree>
    <p:extLst>
      <p:ext uri="{BB962C8B-B14F-4D97-AF65-F5344CB8AC3E}">
        <p14:creationId xmlns:p14="http://schemas.microsoft.com/office/powerpoint/2010/main" val="339600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224" y="603914"/>
            <a:ext cx="9601200" cy="1485900"/>
          </a:xfrm>
        </p:spPr>
        <p:txBody>
          <a:bodyPr/>
          <a:lstStyle/>
          <a:p>
            <a:r>
              <a:rPr lang="en-US" b="1" dirty="0"/>
              <a:t>Biconditionals</a:t>
            </a:r>
            <a:endParaRPr lang="en-US" dirty="0"/>
          </a:p>
        </p:txBody>
      </p:sp>
      <p:sp>
        <p:nvSpPr>
          <p:cNvPr id="3" name="Content Placeholder 2"/>
          <p:cNvSpPr>
            <a:spLocks noGrp="1"/>
          </p:cNvSpPr>
          <p:nvPr>
            <p:ph idx="1"/>
          </p:nvPr>
        </p:nvSpPr>
        <p:spPr>
          <a:xfrm>
            <a:off x="941696" y="1600200"/>
            <a:ext cx="10959152" cy="5029200"/>
          </a:xfrm>
        </p:spPr>
        <p:txBody>
          <a:bodyPr>
            <a:normAutofit/>
          </a:bodyPr>
          <a:lstStyle/>
          <a:p>
            <a:pPr marL="0" indent="0" algn="just">
              <a:buNone/>
            </a:pPr>
            <a:r>
              <a:rPr lang="en-US" sz="3200" b="1" dirty="0"/>
              <a:t>Definition 6</a:t>
            </a:r>
          </a:p>
          <a:p>
            <a:pPr marL="0" indent="0" algn="just">
              <a:buNone/>
            </a:pPr>
            <a:r>
              <a:rPr lang="en-US" sz="3200" dirty="0"/>
              <a:t>Let </a:t>
            </a:r>
            <a:r>
              <a:rPr lang="en-US" sz="3200" i="1" dirty="0"/>
              <a:t>p </a:t>
            </a:r>
            <a:r>
              <a:rPr lang="en-US" sz="3200" dirty="0"/>
              <a:t>and </a:t>
            </a:r>
            <a:r>
              <a:rPr lang="en-US" sz="3200" i="1" dirty="0"/>
              <a:t>q </a:t>
            </a:r>
            <a:r>
              <a:rPr lang="en-US" sz="3200" dirty="0"/>
              <a:t>be propositions. The </a:t>
            </a:r>
            <a:r>
              <a:rPr lang="en-US" sz="3200" i="1" dirty="0"/>
              <a:t>biconditional statement p </a:t>
            </a:r>
            <a:r>
              <a:rPr lang="en-US" sz="3200" dirty="0"/>
              <a:t>↔ </a:t>
            </a:r>
            <a:r>
              <a:rPr lang="en-US" sz="3200" i="1" dirty="0"/>
              <a:t>q </a:t>
            </a:r>
            <a:r>
              <a:rPr lang="en-US" sz="3200" dirty="0"/>
              <a:t>is the proposition “</a:t>
            </a:r>
            <a:r>
              <a:rPr lang="en-US" sz="3200" i="1" dirty="0"/>
              <a:t>p </a:t>
            </a:r>
            <a:r>
              <a:rPr lang="en-US" sz="3200" dirty="0"/>
              <a:t>if and only if </a:t>
            </a:r>
            <a:r>
              <a:rPr lang="en-US" sz="3200" i="1" dirty="0"/>
              <a:t>q</a:t>
            </a:r>
            <a:r>
              <a:rPr lang="en-US" sz="3200" dirty="0"/>
              <a:t>.” </a:t>
            </a:r>
          </a:p>
          <a:p>
            <a:pPr marL="0" indent="0" algn="just">
              <a:buNone/>
            </a:pPr>
            <a:r>
              <a:rPr lang="en-US" sz="3200" dirty="0"/>
              <a:t>The biconditional statement </a:t>
            </a:r>
            <a:r>
              <a:rPr lang="en-US" sz="3200" i="1" dirty="0"/>
              <a:t>p </a:t>
            </a:r>
            <a:r>
              <a:rPr lang="en-US" sz="3200" dirty="0"/>
              <a:t>↔ </a:t>
            </a:r>
            <a:r>
              <a:rPr lang="en-US" sz="3200" i="1" dirty="0"/>
              <a:t>q </a:t>
            </a:r>
            <a:r>
              <a:rPr lang="en-US" sz="3200" dirty="0"/>
              <a:t>is </a:t>
            </a:r>
            <a:r>
              <a:rPr lang="en-US" sz="3200" b="1" dirty="0"/>
              <a:t>true when </a:t>
            </a:r>
            <a:r>
              <a:rPr lang="en-US" sz="3200" b="1" i="1" dirty="0"/>
              <a:t>p </a:t>
            </a:r>
            <a:r>
              <a:rPr lang="en-US" sz="3200" b="1" dirty="0"/>
              <a:t>and </a:t>
            </a:r>
            <a:r>
              <a:rPr lang="en-US" sz="3200" b="1" i="1" dirty="0"/>
              <a:t>q </a:t>
            </a:r>
            <a:r>
              <a:rPr lang="en-US" sz="3200" b="1" dirty="0"/>
              <a:t>have the same truth values</a:t>
            </a:r>
            <a:r>
              <a:rPr lang="en-US" sz="3200" dirty="0"/>
              <a:t>,  and is false otherwise. </a:t>
            </a:r>
          </a:p>
          <a:p>
            <a:pPr marL="0" indent="0" algn="just">
              <a:buNone/>
            </a:pPr>
            <a:r>
              <a:rPr lang="en-US" sz="3200" dirty="0"/>
              <a:t>Biconditional statements are also called </a:t>
            </a:r>
            <a:r>
              <a:rPr lang="en-US" sz="3200" i="1" dirty="0"/>
              <a:t>bi-implications</a:t>
            </a:r>
            <a:r>
              <a:rPr lang="en-US" sz="3200" dirty="0"/>
              <a:t>.</a:t>
            </a:r>
          </a:p>
        </p:txBody>
      </p:sp>
      <p:sp>
        <p:nvSpPr>
          <p:cNvPr id="4" name="Slide Number Placeholder 3"/>
          <p:cNvSpPr>
            <a:spLocks noGrp="1"/>
          </p:cNvSpPr>
          <p:nvPr>
            <p:ph type="sldNum" sz="quarter" idx="12"/>
          </p:nvPr>
        </p:nvSpPr>
        <p:spPr/>
        <p:txBody>
          <a:bodyPr/>
          <a:lstStyle/>
          <a:p>
            <a:fld id="{FDFCE4C1-E6A0-4AA9-9965-F1CD6F0FDCC0}" type="slidenum">
              <a:rPr lang="en-US" smtClean="0"/>
              <a:pPr/>
              <a:t>37</a:t>
            </a:fld>
            <a:endParaRPr lang="en-US"/>
          </a:p>
        </p:txBody>
      </p:sp>
    </p:spTree>
    <p:extLst>
      <p:ext uri="{BB962C8B-B14F-4D97-AF65-F5344CB8AC3E}">
        <p14:creationId xmlns:p14="http://schemas.microsoft.com/office/powerpoint/2010/main" val="87663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Table</a:t>
            </a:r>
          </a:p>
        </p:txBody>
      </p:sp>
      <p:sp>
        <p:nvSpPr>
          <p:cNvPr id="3" name="Content Placeholder 2"/>
          <p:cNvSpPr>
            <a:spLocks noGrp="1"/>
          </p:cNvSpPr>
          <p:nvPr>
            <p:ph idx="1"/>
          </p:nvPr>
        </p:nvSpPr>
        <p:spPr>
          <a:xfrm>
            <a:off x="1676400" y="1600200"/>
            <a:ext cx="8839200" cy="5029200"/>
          </a:xfrm>
        </p:spPr>
        <p:txBody>
          <a:bodyPr>
            <a:normAutofit/>
          </a:bodyPr>
          <a:lstStyle/>
          <a:p>
            <a:endParaRPr lang="en-US" dirty="0"/>
          </a:p>
          <a:p>
            <a:endParaRPr lang="en-US" dirty="0"/>
          </a:p>
          <a:p>
            <a:endParaRPr lang="en-US" dirty="0"/>
          </a:p>
          <a:p>
            <a:endParaRPr lang="en-US" dirty="0"/>
          </a:p>
          <a:p>
            <a:endParaRPr lang="en-US" dirty="0"/>
          </a:p>
          <a:p>
            <a:endParaRPr lang="en-US" dirty="0"/>
          </a:p>
          <a:p>
            <a:r>
              <a:rPr lang="en-US" sz="3600" dirty="0"/>
              <a:t>p ↔ q</a:t>
            </a:r>
            <a:r>
              <a:rPr lang="en-US" sz="3600" i="1" dirty="0"/>
              <a:t> </a:t>
            </a:r>
            <a:r>
              <a:rPr lang="en-US" sz="3600" dirty="0"/>
              <a:t>has exactly the same truth value as </a:t>
            </a:r>
          </a:p>
          <a:p>
            <a:pPr marL="0" indent="0">
              <a:buNone/>
            </a:pPr>
            <a:r>
              <a:rPr lang="en-US" sz="3600" i="1" dirty="0"/>
              <a:t>    </a:t>
            </a:r>
            <a:r>
              <a:rPr lang="en-US" sz="3600" dirty="0"/>
              <a:t>(p → q) ∧ (q → p)</a:t>
            </a:r>
          </a:p>
        </p:txBody>
      </p:sp>
      <p:sp>
        <p:nvSpPr>
          <p:cNvPr id="4" name="Slide Number Placeholder 3"/>
          <p:cNvSpPr>
            <a:spLocks noGrp="1"/>
          </p:cNvSpPr>
          <p:nvPr>
            <p:ph type="sldNum" sz="quarter" idx="12"/>
          </p:nvPr>
        </p:nvSpPr>
        <p:spPr/>
        <p:txBody>
          <a:bodyPr/>
          <a:lstStyle/>
          <a:p>
            <a:fld id="{FDFCE4C1-E6A0-4AA9-9965-F1CD6F0FDCC0}" type="slidenum">
              <a:rPr lang="en-US" smtClean="0"/>
              <a:pPr/>
              <a:t>38</a:t>
            </a:fld>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562" t="65079" r="44558" b="12302"/>
          <a:stretch/>
        </p:blipFill>
        <p:spPr bwMode="auto">
          <a:xfrm>
            <a:off x="5029200" y="1081909"/>
            <a:ext cx="6172200" cy="3032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8254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Common ways to express </a:t>
            </a:r>
            <a:r>
              <a:rPr lang="en-US" b="1" i="1" dirty="0"/>
              <a:t>p </a:t>
            </a:r>
            <a:r>
              <a:rPr lang="en-US" b="1" dirty="0"/>
              <a:t>↔ </a:t>
            </a:r>
            <a:r>
              <a:rPr lang="en-US" b="1" i="1" dirty="0"/>
              <a:t>q</a:t>
            </a:r>
            <a:endParaRPr lang="en-US" b="1" dirty="0"/>
          </a:p>
        </p:txBody>
      </p:sp>
      <p:sp>
        <p:nvSpPr>
          <p:cNvPr id="3" name="Content Placeholder 2"/>
          <p:cNvSpPr>
            <a:spLocks noGrp="1"/>
          </p:cNvSpPr>
          <p:nvPr>
            <p:ph idx="1"/>
          </p:nvPr>
        </p:nvSpPr>
        <p:spPr/>
        <p:txBody>
          <a:bodyPr>
            <a:normAutofit/>
          </a:bodyPr>
          <a:lstStyle/>
          <a:p>
            <a:r>
              <a:rPr lang="en-US" sz="3600" dirty="0"/>
              <a:t>“</a:t>
            </a:r>
            <a:r>
              <a:rPr lang="en-US" sz="3600" i="1" dirty="0"/>
              <a:t>p </a:t>
            </a:r>
            <a:r>
              <a:rPr lang="en-US" sz="3600" dirty="0"/>
              <a:t>is necessary and sufficient for </a:t>
            </a:r>
            <a:r>
              <a:rPr lang="en-US" sz="3600" i="1" dirty="0"/>
              <a:t>q</a:t>
            </a:r>
            <a:r>
              <a:rPr lang="en-US" sz="3600" dirty="0"/>
              <a:t>”</a:t>
            </a:r>
          </a:p>
          <a:p>
            <a:r>
              <a:rPr lang="en-US" sz="3600" dirty="0"/>
              <a:t>“if </a:t>
            </a:r>
            <a:r>
              <a:rPr lang="en-US" sz="3600" i="1" dirty="0"/>
              <a:t>p </a:t>
            </a:r>
            <a:r>
              <a:rPr lang="en-US" sz="3600" dirty="0"/>
              <a:t>then </a:t>
            </a:r>
            <a:r>
              <a:rPr lang="en-US" sz="3600" i="1" dirty="0"/>
              <a:t>q</a:t>
            </a:r>
            <a:r>
              <a:rPr lang="en-US" sz="3600" dirty="0"/>
              <a:t>, and conversely”</a:t>
            </a:r>
          </a:p>
          <a:p>
            <a:r>
              <a:rPr lang="en-US" sz="3600" dirty="0"/>
              <a:t>“</a:t>
            </a:r>
            <a:r>
              <a:rPr lang="en-US" sz="3600" i="1" dirty="0"/>
              <a:t>p </a:t>
            </a:r>
            <a:r>
              <a:rPr lang="en-US" sz="3600" dirty="0" err="1"/>
              <a:t>iff</a:t>
            </a:r>
            <a:r>
              <a:rPr lang="en-US" sz="3600" dirty="0"/>
              <a:t> </a:t>
            </a:r>
            <a:r>
              <a:rPr lang="en-US" sz="3600" i="1" dirty="0"/>
              <a:t>q</a:t>
            </a:r>
            <a:r>
              <a:rPr lang="en-US" sz="3600" dirty="0"/>
              <a:t>”</a:t>
            </a:r>
          </a:p>
        </p:txBody>
      </p:sp>
      <p:sp>
        <p:nvSpPr>
          <p:cNvPr id="4" name="Slide Number Placeholder 3"/>
          <p:cNvSpPr>
            <a:spLocks noGrp="1"/>
          </p:cNvSpPr>
          <p:nvPr>
            <p:ph type="sldNum" sz="quarter" idx="12"/>
          </p:nvPr>
        </p:nvSpPr>
        <p:spPr/>
        <p:txBody>
          <a:bodyPr/>
          <a:lstStyle/>
          <a:p>
            <a:fld id="{FDFCE4C1-E6A0-4AA9-9965-F1CD6F0FDCC0}" type="slidenum">
              <a:rPr lang="en-US" smtClean="0"/>
              <a:pPr/>
              <a:t>39</a:t>
            </a:fld>
            <a:endParaRPr lang="en-US"/>
          </a:p>
        </p:txBody>
      </p:sp>
    </p:spTree>
    <p:extLst>
      <p:ext uri="{BB962C8B-B14F-4D97-AF65-F5344CB8AC3E}">
        <p14:creationId xmlns:p14="http://schemas.microsoft.com/office/powerpoint/2010/main" val="394152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15128" y="1788453"/>
            <a:ext cx="8361229" cy="2899661"/>
          </a:xfrm>
        </p:spPr>
        <p:txBody>
          <a:bodyPr/>
          <a:lstStyle/>
          <a:p>
            <a:br>
              <a:rPr lang="en-US" b="1" dirty="0"/>
            </a:br>
            <a:br>
              <a:rPr lang="en-US" b="1" dirty="0"/>
            </a:br>
            <a:r>
              <a:rPr lang="en-US" b="1" dirty="0"/>
              <a:t>Propositional Logic</a:t>
            </a:r>
          </a:p>
        </p:txBody>
      </p:sp>
      <p:sp>
        <p:nvSpPr>
          <p:cNvPr id="2" name="Slide Number Placeholder 1"/>
          <p:cNvSpPr>
            <a:spLocks noGrp="1"/>
          </p:cNvSpPr>
          <p:nvPr>
            <p:ph type="sldNum" sz="quarter" idx="12"/>
          </p:nvPr>
        </p:nvSpPr>
        <p:spPr/>
        <p:txBody>
          <a:bodyPr/>
          <a:lstStyle/>
          <a:p>
            <a:fld id="{FDFCE4C1-E6A0-4AA9-9965-F1CD6F0FDCC0}" type="slidenum">
              <a:rPr lang="en-US" smtClean="0"/>
              <a:t>4</a:t>
            </a:fld>
            <a:endParaRPr lang="en-US"/>
          </a:p>
        </p:txBody>
      </p:sp>
    </p:spTree>
    <p:extLst>
      <p:ext uri="{BB962C8B-B14F-4D97-AF65-F5344CB8AC3E}">
        <p14:creationId xmlns:p14="http://schemas.microsoft.com/office/powerpoint/2010/main" val="9917265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335" y="196756"/>
            <a:ext cx="8229600" cy="1143000"/>
          </a:xfrm>
        </p:spPr>
        <p:txBody>
          <a:bodyPr/>
          <a:lstStyle/>
          <a:p>
            <a:r>
              <a:rPr lang="en-US" dirty="0"/>
              <a:t>Example</a:t>
            </a:r>
          </a:p>
        </p:txBody>
      </p:sp>
      <p:sp>
        <p:nvSpPr>
          <p:cNvPr id="3" name="Content Placeholder 2"/>
          <p:cNvSpPr>
            <a:spLocks noGrp="1"/>
          </p:cNvSpPr>
          <p:nvPr>
            <p:ph idx="1"/>
          </p:nvPr>
        </p:nvSpPr>
        <p:spPr>
          <a:xfrm>
            <a:off x="1264557" y="1339756"/>
            <a:ext cx="10366611" cy="5689979"/>
          </a:xfrm>
        </p:spPr>
        <p:txBody>
          <a:bodyPr>
            <a:noAutofit/>
          </a:bodyPr>
          <a:lstStyle/>
          <a:p>
            <a:r>
              <a:rPr lang="en-US" sz="2800" dirty="0"/>
              <a:t>Let </a:t>
            </a:r>
            <a:r>
              <a:rPr lang="en-US" sz="2800" i="1" dirty="0"/>
              <a:t>p </a:t>
            </a:r>
            <a:r>
              <a:rPr lang="en-US" sz="2800" dirty="0"/>
              <a:t>be the statement “You can take the flight,” and let </a:t>
            </a:r>
            <a:r>
              <a:rPr lang="en-US" sz="2800" i="1" dirty="0"/>
              <a:t>q </a:t>
            </a:r>
            <a:r>
              <a:rPr lang="en-US" sz="2800" dirty="0"/>
              <a:t>be the statement “You buy a ticket.” Then </a:t>
            </a:r>
            <a:r>
              <a:rPr lang="en-US" sz="2800" i="1" dirty="0"/>
              <a:t>p </a:t>
            </a:r>
            <a:r>
              <a:rPr lang="en-US" sz="2800" dirty="0"/>
              <a:t>↔ </a:t>
            </a:r>
            <a:r>
              <a:rPr lang="en-US" sz="2800" i="1" dirty="0"/>
              <a:t>q </a:t>
            </a:r>
            <a:r>
              <a:rPr lang="en-US" sz="2800" dirty="0"/>
              <a:t>is the statement</a:t>
            </a:r>
          </a:p>
          <a:p>
            <a:pPr marL="0" indent="0" algn="ctr">
              <a:buNone/>
            </a:pPr>
            <a:r>
              <a:rPr lang="en-US" sz="2800" dirty="0"/>
              <a:t>“You can take the flight if and only if you buy a ticket.”</a:t>
            </a:r>
            <a:endParaRPr lang="en-US" sz="2800" i="1" dirty="0"/>
          </a:p>
          <a:p>
            <a:pPr marL="0" indent="0" algn="ctr">
              <a:buNone/>
            </a:pPr>
            <a:r>
              <a:rPr lang="en-US" sz="2800" i="1" dirty="0"/>
              <a:t>p: </a:t>
            </a:r>
            <a:r>
              <a:rPr lang="en-US" sz="2800" dirty="0"/>
              <a:t>“You can take the flight”</a:t>
            </a:r>
          </a:p>
          <a:p>
            <a:pPr marL="0" indent="0" algn="ctr">
              <a:buNone/>
            </a:pPr>
            <a:r>
              <a:rPr lang="en-US" sz="2800" i="1" dirty="0"/>
              <a:t>q: </a:t>
            </a:r>
            <a:r>
              <a:rPr lang="en-US" sz="2800" dirty="0"/>
              <a:t>“You buy a ticket”</a:t>
            </a:r>
          </a:p>
          <a:p>
            <a:pPr marL="514350" indent="-514350">
              <a:buFont typeface="+mj-lt"/>
              <a:buAutoNum type="arabicPeriod"/>
            </a:pPr>
            <a:r>
              <a:rPr lang="en-US" sz="2800" dirty="0"/>
              <a:t>You can take the flight if and only if you buy a ticket</a:t>
            </a:r>
          </a:p>
          <a:p>
            <a:pPr marL="514350" indent="-514350">
              <a:buFont typeface="+mj-lt"/>
              <a:buAutoNum type="arabicPeriod"/>
            </a:pPr>
            <a:r>
              <a:rPr lang="en-US" sz="2800" dirty="0"/>
              <a:t>You can take the flight </a:t>
            </a:r>
            <a:r>
              <a:rPr lang="en-US" sz="2800" dirty="0" err="1"/>
              <a:t>iff</a:t>
            </a:r>
            <a:r>
              <a:rPr lang="en-US" sz="2800" dirty="0"/>
              <a:t> you buy a ticket</a:t>
            </a:r>
          </a:p>
          <a:p>
            <a:pPr marL="514350" indent="-514350">
              <a:buFont typeface="+mj-lt"/>
              <a:buAutoNum type="arabicPeriod"/>
            </a:pPr>
            <a:r>
              <a:rPr lang="en-US" sz="2800" dirty="0"/>
              <a:t>The fact that you can take the flight is necessary and sufficient for buying a ticket</a:t>
            </a:r>
          </a:p>
        </p:txBody>
      </p:sp>
      <p:sp>
        <p:nvSpPr>
          <p:cNvPr id="4" name="Slide Number Placeholder 3"/>
          <p:cNvSpPr>
            <a:spLocks noGrp="1"/>
          </p:cNvSpPr>
          <p:nvPr>
            <p:ph type="sldNum" sz="quarter" idx="12"/>
          </p:nvPr>
        </p:nvSpPr>
        <p:spPr/>
        <p:txBody>
          <a:bodyPr/>
          <a:lstStyle/>
          <a:p>
            <a:fld id="{FDFCE4C1-E6A0-4AA9-9965-F1CD6F0FDCC0}" type="slidenum">
              <a:rPr lang="en-US" smtClean="0"/>
              <a:pPr/>
              <a:t>40</a:t>
            </a:fld>
            <a:endParaRPr lang="en-US"/>
          </a:p>
        </p:txBody>
      </p:sp>
    </p:spTree>
    <p:extLst>
      <p:ext uri="{BB962C8B-B14F-4D97-AF65-F5344CB8AC3E}">
        <p14:creationId xmlns:p14="http://schemas.microsoft.com/office/powerpoint/2010/main" val="596328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1143000"/>
          </a:xfrm>
        </p:spPr>
        <p:txBody>
          <a:bodyPr>
            <a:normAutofit fontScale="90000"/>
          </a:bodyPr>
          <a:lstStyle/>
          <a:p>
            <a:r>
              <a:rPr lang="en-US" b="1" dirty="0"/>
              <a:t>Precedence of Logical Operators</a:t>
            </a:r>
          </a:p>
        </p:txBody>
      </p:sp>
      <p:sp>
        <p:nvSpPr>
          <p:cNvPr id="5" name="Slide Number Placeholder 4"/>
          <p:cNvSpPr>
            <a:spLocks noGrp="1"/>
          </p:cNvSpPr>
          <p:nvPr>
            <p:ph type="sldNum" sz="quarter" idx="12"/>
          </p:nvPr>
        </p:nvSpPr>
        <p:spPr/>
        <p:txBody>
          <a:bodyPr/>
          <a:lstStyle/>
          <a:p>
            <a:fld id="{F4F29116-1D54-43F6-A646-15089D950F75}" type="slidenum">
              <a:rPr lang="en-US" smtClean="0"/>
              <a:pPr/>
              <a:t>41</a:t>
            </a:fld>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171" t="28373" r="70327" b="44246"/>
          <a:stretch/>
        </p:blipFill>
        <p:spPr bwMode="auto">
          <a:xfrm>
            <a:off x="4558982" y="1219200"/>
            <a:ext cx="5158223" cy="547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68469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436728"/>
            <a:ext cx="9601200" cy="5430672"/>
          </a:xfrm>
        </p:spPr>
        <p:txBody>
          <a:bodyPr>
            <a:normAutofit/>
          </a:bodyPr>
          <a:lstStyle/>
          <a:p>
            <a:r>
              <a:rPr lang="en-US" sz="3600" dirty="0"/>
              <a:t>Construct the truth table of the compound proposition</a:t>
            </a:r>
          </a:p>
          <a:p>
            <a:pPr marL="0" indent="0" algn="ctr">
              <a:buNone/>
            </a:pPr>
            <a:r>
              <a:rPr lang="en-US" sz="3600" b="1" dirty="0"/>
              <a:t>(p ∨ ¬q) → ( p ∧ q )</a:t>
            </a:r>
          </a:p>
          <a:p>
            <a:endParaRPr lang="en-US" sz="3600" dirty="0"/>
          </a:p>
        </p:txBody>
      </p:sp>
      <p:sp>
        <p:nvSpPr>
          <p:cNvPr id="4" name="Slide Number Placeholder 3"/>
          <p:cNvSpPr>
            <a:spLocks noGrp="1"/>
          </p:cNvSpPr>
          <p:nvPr>
            <p:ph type="sldNum" sz="quarter" idx="12"/>
          </p:nvPr>
        </p:nvSpPr>
        <p:spPr/>
        <p:txBody>
          <a:bodyPr/>
          <a:lstStyle/>
          <a:p>
            <a:fld id="{782DD3B7-8DC5-4E77-8094-4AAEEF99A37F}" type="slidenum">
              <a:rPr lang="en-US" smtClean="0"/>
              <a:t>42</a:t>
            </a:fld>
            <a:endParaRPr lang="en-US"/>
          </a:p>
        </p:txBody>
      </p:sp>
    </p:spTree>
    <p:extLst>
      <p:ext uri="{BB962C8B-B14F-4D97-AF65-F5344CB8AC3E}">
        <p14:creationId xmlns:p14="http://schemas.microsoft.com/office/powerpoint/2010/main" val="3362281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436728"/>
            <a:ext cx="9601200" cy="5430672"/>
          </a:xfrm>
        </p:spPr>
        <p:txBody>
          <a:bodyPr>
            <a:normAutofit/>
          </a:bodyPr>
          <a:lstStyle/>
          <a:p>
            <a:r>
              <a:rPr lang="en-US" sz="3600" dirty="0"/>
              <a:t>Construct the truth table of the compound proposition</a:t>
            </a:r>
          </a:p>
          <a:p>
            <a:pPr marL="0" indent="0" algn="ctr">
              <a:buNone/>
            </a:pPr>
            <a:r>
              <a:rPr lang="en-US" sz="3600" b="1" dirty="0"/>
              <a:t>(p ∨ ¬q) → ( p ∧ q )</a:t>
            </a:r>
          </a:p>
          <a:p>
            <a:endParaRPr lang="en-US" sz="3600" dirty="0"/>
          </a:p>
        </p:txBody>
      </p:sp>
      <p:sp>
        <p:nvSpPr>
          <p:cNvPr id="4" name="Slide Number Placeholder 3"/>
          <p:cNvSpPr>
            <a:spLocks noGrp="1"/>
          </p:cNvSpPr>
          <p:nvPr>
            <p:ph type="sldNum" sz="quarter" idx="12"/>
          </p:nvPr>
        </p:nvSpPr>
        <p:spPr/>
        <p:txBody>
          <a:bodyPr/>
          <a:lstStyle/>
          <a:p>
            <a:fld id="{782DD3B7-8DC5-4E77-8094-4AAEEF99A37F}" type="slidenum">
              <a:rPr lang="en-US" smtClean="0"/>
              <a:t>43</a:t>
            </a:fld>
            <a:endParaRPr lang="en-US"/>
          </a:p>
        </p:txBody>
      </p:sp>
      <p:pic>
        <p:nvPicPr>
          <p:cNvPr id="5" name="Picture 4"/>
          <p:cNvPicPr>
            <a:picLocks noChangeAspect="1"/>
          </p:cNvPicPr>
          <p:nvPr/>
        </p:nvPicPr>
        <p:blipFill>
          <a:blip r:embed="rId2"/>
          <a:stretch>
            <a:fillRect/>
          </a:stretch>
        </p:blipFill>
        <p:spPr>
          <a:xfrm>
            <a:off x="2043823" y="2574878"/>
            <a:ext cx="7667625" cy="2628900"/>
          </a:xfrm>
          <a:prstGeom prst="rect">
            <a:avLst/>
          </a:prstGeom>
        </p:spPr>
      </p:pic>
    </p:spTree>
    <p:extLst>
      <p:ext uri="{BB962C8B-B14F-4D97-AF65-F5344CB8AC3E}">
        <p14:creationId xmlns:p14="http://schemas.microsoft.com/office/powerpoint/2010/main" val="3195178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97675"/>
            <a:ext cx="9601200" cy="1485900"/>
          </a:xfrm>
        </p:spPr>
        <p:txBody>
          <a:bodyPr/>
          <a:lstStyle/>
          <a:p>
            <a:r>
              <a:rPr lang="en-US" dirty="0"/>
              <a:t>References </a:t>
            </a:r>
          </a:p>
        </p:txBody>
      </p:sp>
      <p:sp>
        <p:nvSpPr>
          <p:cNvPr id="3" name="Content Placeholder 2"/>
          <p:cNvSpPr>
            <a:spLocks noGrp="1"/>
          </p:cNvSpPr>
          <p:nvPr>
            <p:ph idx="1"/>
          </p:nvPr>
        </p:nvSpPr>
        <p:spPr/>
        <p:txBody>
          <a:bodyPr/>
          <a:lstStyle/>
          <a:p>
            <a:r>
              <a:rPr lang="en-US" sz="3200" dirty="0"/>
              <a:t>Kenneth Rosen Discrete Mathematics and Its Applications – Chapter # 01</a:t>
            </a:r>
          </a:p>
          <a:p>
            <a:endParaRPr lang="en-US" dirty="0"/>
          </a:p>
          <a:p>
            <a:endParaRPr lang="en-US" dirty="0"/>
          </a:p>
        </p:txBody>
      </p:sp>
    </p:spTree>
    <p:extLst>
      <p:ext uri="{BB962C8B-B14F-4D97-AF65-F5344CB8AC3E}">
        <p14:creationId xmlns:p14="http://schemas.microsoft.com/office/powerpoint/2010/main" val="3008741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200" y="1600200"/>
                <a:ext cx="8305800" cy="5029200"/>
              </a:xfrm>
            </p:spPr>
            <p:txBody>
              <a:bodyPr>
                <a:noAutofit/>
              </a:bodyPr>
              <a:lstStyle/>
              <a:p>
                <a:r>
                  <a:rPr lang="en-US" sz="2800" dirty="0"/>
                  <a:t>A statement or a declarative sentence</a:t>
                </a:r>
              </a:p>
              <a:p>
                <a:pPr lvl="1"/>
                <a:r>
                  <a:rPr lang="en-US" sz="2800" dirty="0"/>
                  <a:t>It is Sunday today (OK)</a:t>
                </a:r>
              </a:p>
              <a:p>
                <a:pPr lvl="1"/>
                <a:r>
                  <a:rPr lang="en-US" sz="2800" dirty="0"/>
                  <a:t>The sun rises from east (OK)</a:t>
                </a:r>
              </a:p>
              <a:p>
                <a:pPr lvl="1"/>
                <a:r>
                  <a:rPr lang="en-US" sz="2800" dirty="0"/>
                  <a:t>Open the door (an order; not a statement)</a:t>
                </a:r>
              </a:p>
              <a:p>
                <a:pPr lvl="1"/>
                <a:r>
                  <a:rPr lang="en-US" sz="2800" dirty="0"/>
                  <a:t>Are you hungry? (Interrogative; not a statement)</a:t>
                </a:r>
                <a:endParaRPr lang="en-US" sz="2400" dirty="0"/>
              </a:p>
              <a:p>
                <a:r>
                  <a:rPr lang="en-US" sz="2800" dirty="0"/>
                  <a:t>A </a:t>
                </a:r>
                <a:r>
                  <a:rPr lang="en-US" sz="2800" dirty="0">
                    <a:solidFill>
                      <a:schemeClr val="tx2">
                        <a:lumMod val="75000"/>
                      </a:schemeClr>
                    </a:solidFill>
                  </a:rPr>
                  <a:t>proposition is a statement </a:t>
                </a:r>
                <a:r>
                  <a:rPr lang="en-US" sz="2800" dirty="0"/>
                  <a:t>which is either </a:t>
                </a:r>
                <a:r>
                  <a:rPr lang="en-US" sz="2800" b="1" dirty="0"/>
                  <a:t>true</a:t>
                </a:r>
                <a:r>
                  <a:rPr lang="en-US" sz="2800" dirty="0"/>
                  <a:t> or </a:t>
                </a:r>
                <a:r>
                  <a:rPr lang="en-US" sz="2800" b="1" dirty="0"/>
                  <a:t>false</a:t>
                </a:r>
                <a:r>
                  <a:rPr lang="en-US" sz="2800" dirty="0"/>
                  <a:t> but not both</a:t>
                </a:r>
              </a:p>
              <a:p>
                <a:pPr lvl="1"/>
                <a14:m>
                  <m:oMath xmlns:m="http://schemas.openxmlformats.org/officeDocument/2006/math">
                    <m:r>
                      <a:rPr lang="en-US" sz="2800" i="1" dirty="0" smtClean="0">
                        <a:latin typeface="Cambria Math"/>
                      </a:rPr>
                      <m:t>2+2 = 4</m:t>
                    </m:r>
                  </m:oMath>
                </a14:m>
                <a:endParaRPr lang="en-US" sz="2800" dirty="0"/>
              </a:p>
              <a:p>
                <a:pPr lvl="1"/>
                <a:r>
                  <a:rPr lang="en-US" sz="2800" dirty="0"/>
                  <a:t>It is Sunday today</a:t>
                </a:r>
              </a:p>
              <a:p>
                <a:pPr lvl="1"/>
                <a:r>
                  <a:rPr lang="en-US" sz="2800" dirty="0"/>
                  <a:t>The sun rises from east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200" y="1600200"/>
                <a:ext cx="8305800" cy="5029200"/>
              </a:xfrm>
              <a:blipFill>
                <a:blip r:embed="rId2"/>
                <a:stretch>
                  <a:fillRect l="-954" t="-2303" b="-21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t>5</a:t>
            </a:fld>
            <a:endParaRPr lang="en-US"/>
          </a:p>
        </p:txBody>
      </p:sp>
    </p:spTree>
    <p:extLst>
      <p:ext uri="{BB962C8B-B14F-4D97-AF65-F5344CB8AC3E}">
        <p14:creationId xmlns:p14="http://schemas.microsoft.com/office/powerpoint/2010/main" val="184569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Truth Values</a:t>
            </a:r>
            <a:endParaRPr lang="en-US" dirty="0"/>
          </a:p>
        </p:txBody>
      </p:sp>
      <p:sp>
        <p:nvSpPr>
          <p:cNvPr id="3" name="Content Placeholder 2"/>
          <p:cNvSpPr>
            <a:spLocks noGrp="1"/>
          </p:cNvSpPr>
          <p:nvPr>
            <p:ph idx="1"/>
          </p:nvPr>
        </p:nvSpPr>
        <p:spPr>
          <a:xfrm>
            <a:off x="1371599" y="2286000"/>
            <a:ext cx="10341429" cy="3581400"/>
          </a:xfrm>
        </p:spPr>
        <p:txBody>
          <a:bodyPr>
            <a:noAutofit/>
          </a:bodyPr>
          <a:lstStyle/>
          <a:p>
            <a:r>
              <a:rPr lang="en-US" sz="4000" dirty="0"/>
              <a:t>If a proposition is true, we say that it has a </a:t>
            </a:r>
            <a:r>
              <a:rPr lang="en-US" sz="4000" b="1" dirty="0"/>
              <a:t>truth value</a:t>
            </a:r>
            <a:r>
              <a:rPr lang="en-US" sz="4000" dirty="0"/>
              <a:t> of “</a:t>
            </a:r>
            <a:r>
              <a:rPr lang="en-US" sz="4000" b="1" dirty="0"/>
              <a:t>true</a:t>
            </a:r>
            <a:r>
              <a:rPr lang="en-US" sz="4000" dirty="0"/>
              <a:t>”</a:t>
            </a:r>
          </a:p>
          <a:p>
            <a:r>
              <a:rPr lang="en-US" sz="4000" dirty="0"/>
              <a:t>If a proposition is false, its truth value is “</a:t>
            </a:r>
            <a:r>
              <a:rPr lang="en-US" sz="4000" b="1" dirty="0"/>
              <a:t>false</a:t>
            </a:r>
            <a:r>
              <a:rPr lang="en-US" sz="4000" dirty="0"/>
              <a:t>”</a:t>
            </a:r>
          </a:p>
          <a:p>
            <a:r>
              <a:rPr lang="en-US" sz="4000" dirty="0"/>
              <a:t>The truth values </a:t>
            </a:r>
            <a:r>
              <a:rPr lang="en-US" sz="4000" b="1" dirty="0"/>
              <a:t>“true”</a:t>
            </a:r>
            <a:r>
              <a:rPr lang="en-US" sz="4000" dirty="0"/>
              <a:t> and </a:t>
            </a:r>
            <a:r>
              <a:rPr lang="en-US" sz="4000" b="1" dirty="0"/>
              <a:t>“false”</a:t>
            </a:r>
            <a:r>
              <a:rPr lang="en-US" sz="4000" dirty="0"/>
              <a:t> are, respectively, denoted by the letters </a:t>
            </a:r>
            <a:r>
              <a:rPr lang="en-US" sz="4000" b="1" dirty="0"/>
              <a:t>T</a:t>
            </a:r>
            <a:r>
              <a:rPr lang="en-US" sz="4000" dirty="0"/>
              <a:t> and </a:t>
            </a:r>
            <a:r>
              <a:rPr lang="en-US" sz="4000" b="1" dirty="0"/>
              <a:t>F</a:t>
            </a:r>
            <a:endParaRPr lang="en-US" sz="4000" dirty="0"/>
          </a:p>
        </p:txBody>
      </p:sp>
      <p:sp>
        <p:nvSpPr>
          <p:cNvPr id="4" name="Slide Number Placeholder 3"/>
          <p:cNvSpPr>
            <a:spLocks noGrp="1"/>
          </p:cNvSpPr>
          <p:nvPr>
            <p:ph type="sldNum" sz="quarter" idx="12"/>
          </p:nvPr>
        </p:nvSpPr>
        <p:spPr/>
        <p:txBody>
          <a:bodyPr/>
          <a:lstStyle/>
          <a:p>
            <a:fld id="{FDFCE4C1-E6A0-4AA9-9965-F1CD6F0FDCC0}" type="slidenum">
              <a:rPr lang="en-US" smtClean="0"/>
              <a:t>6</a:t>
            </a:fld>
            <a:endParaRPr lang="en-US"/>
          </a:p>
        </p:txBody>
      </p:sp>
    </p:spTree>
    <p:extLst>
      <p:ext uri="{BB962C8B-B14F-4D97-AF65-F5344CB8AC3E}">
        <p14:creationId xmlns:p14="http://schemas.microsoft.com/office/powerpoint/2010/main" val="3747696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Autofit/>
              </a:bodyPr>
              <a:lstStyle/>
              <a:p>
                <a:pPr marL="0" indent="0">
                  <a:buNone/>
                </a:pPr>
                <a:r>
                  <a:rPr lang="en-US" sz="2800" b="1" u="sng" dirty="0"/>
                  <a:t>Propositions</a:t>
                </a:r>
                <a:endParaRPr lang="en-US" sz="2800" dirty="0"/>
              </a:p>
              <a:p>
                <a:r>
                  <a:rPr lang="en-US" sz="2800" dirty="0"/>
                  <a:t>Grass is green</a:t>
                </a:r>
              </a:p>
              <a:p>
                <a14:m>
                  <m:oMath xmlns:m="http://schemas.openxmlformats.org/officeDocument/2006/math">
                    <m:r>
                      <a:rPr lang="en-US" sz="2800" i="1" dirty="0" smtClean="0">
                        <a:latin typeface="Cambria Math"/>
                      </a:rPr>
                      <m:t>4 </m:t>
                    </m:r>
                    <m:r>
                      <a:rPr lang="en-US" sz="2800" i="1" dirty="0">
                        <a:latin typeface="Cambria Math"/>
                      </a:rPr>
                      <m:t>+ 2 = 6</m:t>
                    </m:r>
                  </m:oMath>
                </a14:m>
                <a:endParaRPr lang="en-US" sz="2800" dirty="0"/>
              </a:p>
              <a:p>
                <a14:m>
                  <m:oMath xmlns:m="http://schemas.openxmlformats.org/officeDocument/2006/math">
                    <m:r>
                      <a:rPr lang="en-US" sz="2800" i="1" dirty="0" smtClean="0">
                        <a:latin typeface="Cambria Math"/>
                      </a:rPr>
                      <m:t>4 </m:t>
                    </m:r>
                    <m:r>
                      <a:rPr lang="en-US" sz="2800" i="1" dirty="0">
                        <a:latin typeface="Cambria Math"/>
                      </a:rPr>
                      <m:t>+ 2 = 7</m:t>
                    </m:r>
                  </m:oMath>
                </a14:m>
                <a:endParaRPr lang="en-US" sz="2800" dirty="0"/>
              </a:p>
              <a:p>
                <a:r>
                  <a:rPr lang="en-US" sz="2800" dirty="0"/>
                  <a:t>There are four fingers in a hand</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3"/>
                <a:stretch>
                  <a:fillRect l="-2740" t="-2381" r="-43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172200" y="849085"/>
                <a:ext cx="5308600" cy="3581401"/>
              </a:xfrm>
            </p:spPr>
            <p:txBody>
              <a:bodyPr>
                <a:noAutofit/>
              </a:bodyPr>
              <a:lstStyle/>
              <a:p>
                <a:pPr marL="0" indent="0">
                  <a:buNone/>
                </a:pPr>
                <a:r>
                  <a:rPr lang="en-US" sz="3200" b="1" dirty="0"/>
                  <a:t>Not Propositions</a:t>
                </a:r>
                <a:endParaRPr lang="en-US" sz="3200" dirty="0"/>
              </a:p>
              <a:p>
                <a:r>
                  <a:rPr lang="en-US" sz="3200" dirty="0"/>
                  <a:t>What time is it?</a:t>
                </a:r>
              </a:p>
              <a:p>
                <a:r>
                  <a:rPr lang="en-US" sz="3200" dirty="0"/>
                  <a:t>Read this carefully</a:t>
                </a:r>
              </a:p>
              <a:p>
                <a:pPr marL="0" indent="0">
                  <a:buNone/>
                </a:pPr>
                <a:r>
                  <a:rPr lang="en-US" sz="3200" i="1" dirty="0"/>
                  <a:t>Not declarative sentences</a:t>
                </a:r>
              </a:p>
              <a:p>
                <a:pPr marL="514350" indent="-514350">
                  <a:buFont typeface="+mj-lt"/>
                  <a:buAutoNum type="arabicPeriod"/>
                </a:pPr>
                <a:endParaRPr lang="en-US" sz="1200" dirty="0"/>
              </a:p>
              <a:p>
                <a14:m>
                  <m:oMath xmlns:m="http://schemas.openxmlformats.org/officeDocument/2006/math">
                    <m:r>
                      <a:rPr lang="en-US" sz="3200" b="0" i="1" smtClean="0">
                        <a:latin typeface="Cambria Math"/>
                      </a:rPr>
                      <m:t>𝑥</m:t>
                    </m:r>
                    <m:r>
                      <a:rPr lang="en-US" sz="3200" b="0" i="1" smtClean="0">
                        <a:latin typeface="Cambria Math"/>
                      </a:rPr>
                      <m:t>+1=2</m:t>
                    </m:r>
                  </m:oMath>
                </a14:m>
                <a:endParaRPr lang="en-US" sz="3200" dirty="0"/>
              </a:p>
              <a:p>
                <a14:m>
                  <m:oMath xmlns:m="http://schemas.openxmlformats.org/officeDocument/2006/math">
                    <m:r>
                      <a:rPr lang="en-US" sz="3200" b="0" i="1" smtClean="0">
                        <a:latin typeface="Cambria Math"/>
                      </a:rPr>
                      <m:t>𝑥</m:t>
                    </m:r>
                    <m:r>
                      <a:rPr lang="en-US" sz="3200" b="0" i="1" smtClean="0">
                        <a:latin typeface="Cambria Math"/>
                      </a:rPr>
                      <m:t>+</m:t>
                    </m:r>
                    <m:r>
                      <a:rPr lang="en-US" sz="3200" b="0" i="1" smtClean="0">
                        <a:latin typeface="Cambria Math"/>
                      </a:rPr>
                      <m:t>𝑦</m:t>
                    </m:r>
                    <m:r>
                      <a:rPr lang="en-US" sz="3200" b="0" i="1" smtClean="0">
                        <a:latin typeface="Cambria Math"/>
                      </a:rPr>
                      <m:t>=</m:t>
                    </m:r>
                    <m:r>
                      <a:rPr lang="en-US" sz="3200" b="0" i="1" smtClean="0">
                        <a:latin typeface="Cambria Math"/>
                      </a:rPr>
                      <m:t>𝑧</m:t>
                    </m:r>
                  </m:oMath>
                </a14:m>
                <a:endParaRPr lang="en-US" sz="3200" b="0" dirty="0"/>
              </a:p>
              <a:p>
                <a:r>
                  <a:rPr lang="en-US" sz="3200" dirty="0"/>
                  <a:t>He is very rich</a:t>
                </a:r>
                <a:endParaRPr lang="en-US" sz="3200" b="0" dirty="0"/>
              </a:p>
              <a:p>
                <a:pPr marL="0" indent="0">
                  <a:buNone/>
                </a:pPr>
                <a:r>
                  <a:rPr lang="en-US" sz="3200" dirty="0"/>
                  <a:t>Neither </a:t>
                </a:r>
                <a:r>
                  <a:rPr lang="en-US" sz="3200" b="1" i="1" dirty="0"/>
                  <a:t>true</a:t>
                </a:r>
                <a:r>
                  <a:rPr lang="en-US" sz="3200" dirty="0"/>
                  <a:t> nor </a:t>
                </a:r>
                <a:r>
                  <a:rPr lang="en-US" sz="3200" b="1" i="1" dirty="0"/>
                  <a:t>false</a:t>
                </a:r>
                <a:endParaRPr lang="en-US" sz="3200" dirty="0"/>
              </a:p>
              <a:p>
                <a:pPr marL="514350" indent="-514350">
                  <a:buFont typeface="+mj-lt"/>
                  <a:buAutoNum type="arabicPeriod"/>
                </a:pPr>
                <a:endParaRPr lang="en-US" sz="32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172200" y="849085"/>
                <a:ext cx="5308600" cy="3581401"/>
              </a:xfrm>
              <a:blipFill rotWithShape="0">
                <a:blip r:embed="rId4"/>
                <a:stretch>
                  <a:fillRect l="-2989" t="-2891" b="-4932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FDFCE4C1-E6A0-4AA9-9965-F1CD6F0FDCC0}" type="slidenum">
              <a:rPr lang="en-US" smtClean="0"/>
              <a:t>7</a:t>
            </a:fld>
            <a:endParaRPr lang="en-US"/>
          </a:p>
        </p:txBody>
      </p:sp>
    </p:spTree>
    <p:extLst>
      <p:ext uri="{BB962C8B-B14F-4D97-AF65-F5344CB8AC3E}">
        <p14:creationId xmlns:p14="http://schemas.microsoft.com/office/powerpoint/2010/main" val="193654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Context</a:t>
            </a:r>
            <a:endParaRPr lang="en-US" b="1"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1752600" y="1600200"/>
                <a:ext cx="9815286" cy="5029200"/>
              </a:xfrm>
            </p:spPr>
            <p:txBody>
              <a:bodyPr>
                <a:noAutofit/>
              </a:bodyPr>
              <a:lstStyle/>
              <a:p>
                <a:r>
                  <a:rPr lang="en-US" sz="2400" dirty="0"/>
                  <a:t>If the sentence is preceded by other sentences that make the pronoun or variable reference clear, then the sentence is a statement / proposition</a:t>
                </a:r>
              </a:p>
              <a:p>
                <a:pPr marL="0" indent="0">
                  <a:buNone/>
                </a:pPr>
                <a:r>
                  <a:rPr lang="en-US" sz="2400" b="1" u="sng" dirty="0"/>
                  <a:t>Example</a:t>
                </a:r>
                <a:r>
                  <a:rPr lang="en-US" sz="2400" b="1" dirty="0"/>
                  <a:t>:</a:t>
                </a:r>
                <a:endParaRPr lang="en-US" sz="2400" dirty="0"/>
              </a:p>
              <a:p>
                <a:pPr marL="0" indent="0">
                  <a:buNone/>
                </a:pPr>
                <a14:m>
                  <m:oMathPara xmlns:m="http://schemas.openxmlformats.org/officeDocument/2006/math">
                    <m:oMathParaPr>
                      <m:jc m:val="centerGroup"/>
                    </m:oMathParaPr>
                    <m:oMath xmlns:m="http://schemas.openxmlformats.org/officeDocument/2006/math">
                      <m:r>
                        <a:rPr lang="en-US" sz="2800" i="1" dirty="0">
                          <a:latin typeface="Cambria Math"/>
                        </a:rPr>
                        <m:t>𝑥</m:t>
                      </m:r>
                      <m:r>
                        <a:rPr lang="en-US" sz="2800" i="1" dirty="0">
                          <a:latin typeface="Cambria Math"/>
                        </a:rPr>
                        <m:t> = 1</m:t>
                      </m:r>
                    </m:oMath>
                  </m:oMathPara>
                </a14:m>
                <a:endParaRPr lang="en-US" sz="2800" dirty="0"/>
              </a:p>
              <a:p>
                <a:pPr marL="0" indent="0">
                  <a:buNone/>
                </a:pPr>
                <a14:m>
                  <m:oMathPara xmlns:m="http://schemas.openxmlformats.org/officeDocument/2006/math">
                    <m:oMathParaPr>
                      <m:jc m:val="centerGroup"/>
                    </m:oMathParaPr>
                    <m:oMath xmlns:m="http://schemas.openxmlformats.org/officeDocument/2006/math">
                      <m:r>
                        <a:rPr lang="en-US" sz="2800" i="1" dirty="0">
                          <a:latin typeface="Cambria Math"/>
                        </a:rPr>
                        <m:t>𝑥</m:t>
                      </m:r>
                      <m:r>
                        <a:rPr lang="en-US" sz="2800" i="1" dirty="0">
                          <a:latin typeface="Cambria Math"/>
                        </a:rPr>
                        <m:t> &gt; 2</m:t>
                      </m:r>
                    </m:oMath>
                  </m:oMathPara>
                </a14:m>
                <a:endParaRPr lang="en-US" sz="2800" dirty="0"/>
              </a:p>
              <a:p>
                <a:r>
                  <a:rPr lang="en-US" sz="2800" dirty="0"/>
                  <a:t>Now </a:t>
                </a:r>
                <a14:m>
                  <m:oMath xmlns:m="http://schemas.openxmlformats.org/officeDocument/2006/math">
                    <m:r>
                      <a:rPr lang="en-US" sz="2800" i="1" dirty="0">
                        <a:latin typeface="Cambria Math"/>
                      </a:rPr>
                      <m:t>𝑥</m:t>
                    </m:r>
                    <m:r>
                      <a:rPr lang="en-US" sz="2800" i="1" dirty="0">
                        <a:latin typeface="Cambria Math"/>
                      </a:rPr>
                      <m:t> &gt; 2</m:t>
                    </m:r>
                  </m:oMath>
                </a14:m>
                <a:r>
                  <a:rPr lang="en-US" sz="2800" dirty="0"/>
                  <a:t> is a proposition with truth-value </a:t>
                </a:r>
                <a:r>
                  <a:rPr lang="en-US" sz="2800" b="1" dirty="0"/>
                  <a:t>FALSE</a:t>
                </a:r>
              </a:p>
              <a:p>
                <a:endParaRPr lang="en-US" sz="2800" b="1" dirty="0"/>
              </a:p>
              <a:p>
                <a:pPr marL="0" indent="0">
                  <a:buNone/>
                </a:pPr>
                <a:r>
                  <a:rPr lang="en-US" sz="2800" dirty="0"/>
                  <a:t>Bill Gates is an American. He is very rich.</a:t>
                </a:r>
              </a:p>
              <a:p>
                <a:r>
                  <a:rPr lang="en-US" sz="2800" dirty="0"/>
                  <a:t>“He is very rich” is now a proposition with truth-value </a:t>
                </a:r>
                <a:r>
                  <a:rPr lang="en-US" sz="2800" b="1" dirty="0"/>
                  <a:t>TRUE</a:t>
                </a:r>
                <a:endParaRPr lang="en-US" sz="2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1752600" y="1600200"/>
                <a:ext cx="9815286" cy="5029200"/>
              </a:xfrm>
              <a:blipFill rotWithShape="0">
                <a:blip r:embed="rId2"/>
                <a:stretch>
                  <a:fillRect l="-1304" t="-1333"/>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FDFCE4C1-E6A0-4AA9-9965-F1CD6F0FDCC0}" type="slidenum">
              <a:rPr lang="en-US" smtClean="0"/>
              <a:t>8</a:t>
            </a:fld>
            <a:endParaRPr lang="en-US"/>
          </a:p>
        </p:txBody>
      </p:sp>
      <mc:AlternateContent xmlns:mc="http://schemas.openxmlformats.org/markup-compatibility/2006" xmlns:a14="http://schemas.microsoft.com/office/drawing/2010/main">
        <mc:Choice Requires="a14">
          <p:sp>
            <p:nvSpPr>
              <p:cNvPr id="6" name="Rectangle 5"/>
              <p:cNvSpPr/>
              <p:nvPr/>
            </p:nvSpPr>
            <p:spPr>
              <a:xfrm>
                <a:off x="5337628" y="4647232"/>
                <a:ext cx="5731400"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2800" dirty="0">
                          <a:latin typeface="Cambria Math"/>
                        </a:rPr>
                        <m:t>or</m:t>
                      </m:r>
                      <m:r>
                        <m:rPr>
                          <m:nor/>
                        </m:rPr>
                        <a:rPr lang="en-US" sz="2800" dirty="0">
                          <a:latin typeface="Cambria Math"/>
                        </a:rPr>
                        <m:t>     </m:t>
                      </m:r>
                      <m:r>
                        <a:rPr lang="en-US" sz="2800" i="1" dirty="0">
                          <a:latin typeface="Cambria Math"/>
                        </a:rPr>
                        <m:t>𝑥</m:t>
                      </m:r>
                      <m:r>
                        <a:rPr lang="en-US" sz="2800" i="1" dirty="0">
                          <a:latin typeface="Cambria Math"/>
                        </a:rPr>
                        <m:t>&gt;2 </m:t>
                      </m:r>
                      <m:r>
                        <m:rPr>
                          <m:nor/>
                        </m:rPr>
                        <a:rPr lang="en-US" sz="2800" dirty="0">
                          <a:latin typeface="Cambria Math"/>
                        </a:rPr>
                        <m:t>provided</m:t>
                      </m:r>
                      <m:r>
                        <m:rPr>
                          <m:nor/>
                        </m:rPr>
                        <a:rPr lang="en-US" sz="2800" dirty="0">
                          <a:latin typeface="Cambria Math"/>
                        </a:rPr>
                        <m:t> </m:t>
                      </m:r>
                      <m:r>
                        <m:rPr>
                          <m:nor/>
                        </m:rPr>
                        <a:rPr lang="en-US" sz="2800" dirty="0">
                          <a:latin typeface="Cambria Math"/>
                        </a:rPr>
                        <m:t>that</m:t>
                      </m:r>
                      <m:r>
                        <a:rPr lang="en-US" sz="2800" i="1" dirty="0">
                          <a:latin typeface="Cambria Math"/>
                        </a:rPr>
                        <m:t> </m:t>
                      </m:r>
                      <m:r>
                        <a:rPr lang="en-US" sz="2800" i="1" dirty="0">
                          <a:latin typeface="Cambria Math"/>
                        </a:rPr>
                        <m:t>𝑥</m:t>
                      </m:r>
                      <m:r>
                        <a:rPr lang="en-US" sz="2800" i="1" dirty="0">
                          <a:latin typeface="Cambria Math"/>
                        </a:rPr>
                        <m:t>=1</m:t>
                      </m:r>
                    </m:oMath>
                  </m:oMathPara>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5337628" y="4647232"/>
                <a:ext cx="5731400" cy="523220"/>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6430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3600" dirty="0"/>
                  <a:t>Are these propositions?</a:t>
                </a:r>
              </a:p>
              <a:p>
                <a:pPr lvl="1"/>
                <a:r>
                  <a:rPr lang="en-US" sz="3600" dirty="0"/>
                  <a:t>Are you hungry?</a:t>
                </a:r>
              </a:p>
              <a:p>
                <a:pPr lvl="1"/>
                <a14:m>
                  <m:oMath xmlns:m="http://schemas.openxmlformats.org/officeDocument/2006/math">
                    <m:r>
                      <a:rPr lang="en-US" sz="3600" i="1" dirty="0" smtClean="0">
                        <a:latin typeface="Cambria Math"/>
                      </a:rPr>
                      <m:t>𝑥</m:t>
                    </m:r>
                    <m:r>
                      <a:rPr lang="en-US" sz="3600" i="1" dirty="0" smtClean="0">
                        <a:latin typeface="Cambria Math"/>
                      </a:rPr>
                      <m:t>+</m:t>
                    </m:r>
                    <m:r>
                      <a:rPr lang="en-US" sz="3600" i="1" dirty="0" smtClean="0">
                        <a:latin typeface="Cambria Math"/>
                      </a:rPr>
                      <m:t>𝑦</m:t>
                    </m:r>
                    <m:r>
                      <a:rPr lang="en-US" sz="3600" i="1" dirty="0" smtClean="0">
                        <a:latin typeface="Cambria Math"/>
                      </a:rPr>
                      <m:t> = 3</m:t>
                    </m:r>
                  </m:oMath>
                </a14:m>
                <a:endParaRPr lang="en-US" sz="3600" dirty="0"/>
              </a:p>
              <a:p>
                <a:pPr lvl="1"/>
                <a:r>
                  <a:rPr lang="en-US" sz="3600" dirty="0"/>
                  <a:t>I am happy</a:t>
                </a:r>
              </a:p>
              <a:p>
                <a:pPr lvl="1"/>
                <a:r>
                  <a:rPr lang="en-US" sz="3600" dirty="0"/>
                  <a:t>It is raining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78" t="-357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t>9</a:t>
            </a:fld>
            <a:endParaRPr lang="en-US"/>
          </a:p>
        </p:txBody>
      </p:sp>
    </p:spTree>
    <p:extLst>
      <p:ext uri="{BB962C8B-B14F-4D97-AF65-F5344CB8AC3E}">
        <p14:creationId xmlns:p14="http://schemas.microsoft.com/office/powerpoint/2010/main" val="1394048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785</TotalTime>
  <Words>2281</Words>
  <Application>Microsoft Office PowerPoint</Application>
  <PresentationFormat>Widescreen</PresentationFormat>
  <Paragraphs>387</Paragraphs>
  <Slides>44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Calibri</vt:lpstr>
      <vt:lpstr>Cambria Math</vt:lpstr>
      <vt:lpstr>Monotype Sorts</vt:lpstr>
      <vt:lpstr>Rockwell</vt:lpstr>
      <vt:lpstr>Rockwell Condensed</vt:lpstr>
      <vt:lpstr>Verdana</vt:lpstr>
      <vt:lpstr>Wingdings</vt:lpstr>
      <vt:lpstr>Wood Type</vt:lpstr>
      <vt:lpstr>Lecture 2</vt:lpstr>
      <vt:lpstr>INTRODUCTION</vt:lpstr>
      <vt:lpstr>Applications</vt:lpstr>
      <vt:lpstr>  Propositional Logic</vt:lpstr>
      <vt:lpstr>Proposition</vt:lpstr>
      <vt:lpstr>Truth Values</vt:lpstr>
      <vt:lpstr>Examples</vt:lpstr>
      <vt:lpstr>Context</vt:lpstr>
      <vt:lpstr>TEST</vt:lpstr>
      <vt:lpstr>TEST</vt:lpstr>
      <vt:lpstr>1.1 Propositional logic</vt:lpstr>
      <vt:lpstr>Compound Propositions</vt:lpstr>
      <vt:lpstr>Symbols for Connectives</vt:lpstr>
      <vt:lpstr>Negation</vt:lpstr>
      <vt:lpstr>Examples</vt:lpstr>
      <vt:lpstr>Truth Table for the Negation</vt:lpstr>
      <vt:lpstr>The Conjunction</vt:lpstr>
      <vt:lpstr>Examples</vt:lpstr>
      <vt:lpstr>Truth Table</vt:lpstr>
      <vt:lpstr>The Disjunction</vt:lpstr>
      <vt:lpstr>Truth Table</vt:lpstr>
      <vt:lpstr>Inclusive vs. Exclusive</vt:lpstr>
      <vt:lpstr>Exclusive Disjunction</vt:lpstr>
      <vt:lpstr>Truth Table </vt:lpstr>
      <vt:lpstr>Conditional Statements</vt:lpstr>
      <vt:lpstr>Conditional Statements/ Implication</vt:lpstr>
      <vt:lpstr>Example </vt:lpstr>
      <vt:lpstr>Example </vt:lpstr>
      <vt:lpstr>Other forms</vt:lpstr>
      <vt:lpstr>p ⟶q Example </vt:lpstr>
      <vt:lpstr>p ⟶q Example Cont.</vt:lpstr>
      <vt:lpstr>Exercise</vt:lpstr>
      <vt:lpstr>Truth tables</vt:lpstr>
      <vt:lpstr>CONVERSE, CONTRAPOSITIVE &amp; INVERSE</vt:lpstr>
      <vt:lpstr>Example</vt:lpstr>
      <vt:lpstr>PowerPoint Presentation</vt:lpstr>
      <vt:lpstr>Biconditionals</vt:lpstr>
      <vt:lpstr>Truth Table</vt:lpstr>
      <vt:lpstr>Common ways to express p ↔ q</vt:lpstr>
      <vt:lpstr>Example</vt:lpstr>
      <vt:lpstr>Precedence of Logical Operators</vt:lpstr>
      <vt:lpstr>PowerPoint Presentation</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Ammarah Khalid</dc:creator>
  <cp:lastModifiedBy>Ammarah Khalid BUKC</cp:lastModifiedBy>
  <cp:revision>140</cp:revision>
  <dcterms:created xsi:type="dcterms:W3CDTF">2017-09-12T04:22:42Z</dcterms:created>
  <dcterms:modified xsi:type="dcterms:W3CDTF">2022-03-16T10:37:55Z</dcterms:modified>
</cp:coreProperties>
</file>