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handoutMasterIdLst>
    <p:handoutMasterId r:id="rId18"/>
  </p:handoutMasterIdLst>
  <p:sldIdLst>
    <p:sldId id="322" r:id="rId2"/>
    <p:sldId id="345" r:id="rId3"/>
    <p:sldId id="344" r:id="rId4"/>
    <p:sldId id="346" r:id="rId5"/>
    <p:sldId id="347" r:id="rId6"/>
    <p:sldId id="348" r:id="rId7"/>
    <p:sldId id="351" r:id="rId8"/>
    <p:sldId id="349" r:id="rId9"/>
    <p:sldId id="350" r:id="rId10"/>
    <p:sldId id="352" r:id="rId11"/>
    <p:sldId id="353" r:id="rId12"/>
    <p:sldId id="354" r:id="rId13"/>
    <p:sldId id="355" r:id="rId14"/>
    <p:sldId id="357"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4FD"/>
    <a:srgbClr val="00A8ED"/>
    <a:srgbClr val="FF6962"/>
    <a:srgbClr val="DDF2FF"/>
    <a:srgbClr val="CCECFF"/>
    <a:srgbClr val="66CCFF"/>
    <a:srgbClr val="657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3321" autoAdjust="0"/>
  </p:normalViewPr>
  <p:slideViewPr>
    <p:cSldViewPr snapToGrid="0">
      <p:cViewPr varScale="1">
        <p:scale>
          <a:sx n="68" d="100"/>
          <a:sy n="68" d="100"/>
        </p:scale>
        <p:origin x="498" y="72"/>
      </p:cViewPr>
      <p:guideLst/>
    </p:cSldViewPr>
  </p:slid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C39D66-65AC-4346-88F4-0B4DE72F7842}" type="datetimeFigureOut">
              <a:rPr lang="en-US" smtClean="0"/>
              <a:t>6/23/2022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8C4C18-A3A2-4672-8823-72CF72D8B62A}" type="slidenum">
              <a:rPr lang="en-US" smtClean="0"/>
              <a:t>‹#›</a:t>
            </a:fld>
            <a:endParaRPr lang="en-US"/>
          </a:p>
        </p:txBody>
      </p:sp>
    </p:spTree>
    <p:extLst>
      <p:ext uri="{BB962C8B-B14F-4D97-AF65-F5344CB8AC3E}">
        <p14:creationId xmlns:p14="http://schemas.microsoft.com/office/powerpoint/2010/main" val="35273896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655B8-1112-4B90-9AB8-8A412DB3BBAC}"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411D2-D6CB-4920-B388-CFD9681CD78A}" type="slidenum">
              <a:rPr lang="en-US" smtClean="0"/>
              <a:t>‹#›</a:t>
            </a:fld>
            <a:endParaRPr lang="en-US"/>
          </a:p>
        </p:txBody>
      </p:sp>
    </p:spTree>
    <p:extLst>
      <p:ext uri="{BB962C8B-B14F-4D97-AF65-F5344CB8AC3E}">
        <p14:creationId xmlns:p14="http://schemas.microsoft.com/office/powerpoint/2010/main" val="186506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53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8953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A2A77-5186-43D8-88F0-382A7309C26D}"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402676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AF5A-C136-4FB9-8808-BDFBFE3FA977}"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758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998FD-2B1D-4EC9-BFAC-582D5D96408B}"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28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DF16F-8393-4A11-86E6-1FE20F1293DE}" type="datetime1">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28726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03EE73-493E-4BE9-B453-A9AA100A9B68}" type="datetime1">
              <a:rPr lang="en-US" smtClean="0"/>
              <a:t>6/23/2022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C18FB0-36AF-432F-A54F-B767DB87F638}" type="slidenum">
              <a:rPr lang="en-US" smtClean="0"/>
              <a:t>‹#›</a:t>
            </a:fld>
            <a:endParaRPr lang="en-US"/>
          </a:p>
        </p:txBody>
      </p:sp>
    </p:spTree>
    <p:extLst>
      <p:ext uri="{BB962C8B-B14F-4D97-AF65-F5344CB8AC3E}">
        <p14:creationId xmlns:p14="http://schemas.microsoft.com/office/powerpoint/2010/main" val="168113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6C7D7-9ED9-46E8-AEDE-BD53A1391A3C}"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9547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E372E-074B-4494-8C3F-40082366E889}" type="datetime1">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41580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633981-3E86-4B8A-8962-084AD742F1B5}" type="datetime1">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8112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D49C8-3B39-4CA4-8DCC-105A02162363}" type="datetime1">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349939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90026-D29B-43B9-92DC-1589687E8DA4}" type="datetime1">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96803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EE02-C46C-4562-9F79-570D88F5A4CC}" type="datetime1">
              <a:rPr lang="en-US" smtClean="0"/>
              <a:t>6/23/2022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C18FB0-36AF-432F-A54F-B767DB87F638}" type="slidenum">
              <a:rPr lang="en-US" smtClean="0"/>
              <a:t>‹#›</a:t>
            </a:fld>
            <a:endParaRPr lang="en-US"/>
          </a:p>
        </p:txBody>
      </p:sp>
    </p:spTree>
    <p:extLst>
      <p:ext uri="{BB962C8B-B14F-4D97-AF65-F5344CB8AC3E}">
        <p14:creationId xmlns:p14="http://schemas.microsoft.com/office/powerpoint/2010/main" val="15361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8B8F1B-6724-4B53-BC2F-E9A9F931B653}" type="datetime1">
              <a:rPr lang="en-US" smtClean="0"/>
              <a:t>6/23/2022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C18FB0-36AF-432F-A54F-B767DB87F638}" type="slidenum">
              <a:rPr lang="en-US" smtClean="0"/>
              <a:t>‹#›</a:t>
            </a:fld>
            <a:endParaRPr lang="en-US"/>
          </a:p>
        </p:txBody>
      </p:sp>
    </p:spTree>
    <p:extLst>
      <p:ext uri="{BB962C8B-B14F-4D97-AF65-F5344CB8AC3E}">
        <p14:creationId xmlns:p14="http://schemas.microsoft.com/office/powerpoint/2010/main" val="91218126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825095"/>
            <a:ext cx="7772400" cy="1362075"/>
          </a:xfrm>
        </p:spPr>
        <p:txBody>
          <a:bodyPr>
            <a:normAutofit/>
          </a:bodyPr>
          <a:lstStyle/>
          <a:p>
            <a:r>
              <a:rPr lang="en-US" b="1" dirty="0">
                <a:solidFill>
                  <a:schemeClr val="tx1"/>
                </a:solidFill>
              </a:rPr>
              <a:t>Lecture 20	</a:t>
            </a:r>
          </a:p>
        </p:txBody>
      </p:sp>
      <p:sp>
        <p:nvSpPr>
          <p:cNvPr id="5" name="Text Placeholder 4"/>
          <p:cNvSpPr>
            <a:spLocks noGrp="1"/>
          </p:cNvSpPr>
          <p:nvPr>
            <p:ph type="body" idx="1"/>
          </p:nvPr>
        </p:nvSpPr>
        <p:spPr>
          <a:xfrm>
            <a:off x="2246313" y="2924630"/>
            <a:ext cx="8040687" cy="1500187"/>
          </a:xfrm>
        </p:spPr>
        <p:txBody>
          <a:bodyPr>
            <a:normAutofit/>
          </a:bodyPr>
          <a:lstStyle/>
          <a:p>
            <a:r>
              <a:rPr lang="en-GB" sz="3600" b="1" dirty="0">
                <a:solidFill>
                  <a:schemeClr val="tx1"/>
                </a:solidFill>
              </a:rPr>
              <a:t>Boolean Algebra</a:t>
            </a:r>
          </a:p>
          <a:p>
            <a:endParaRPr lang="en-GB" sz="3600" b="1" dirty="0">
              <a:solidFill>
                <a:schemeClr val="tx1"/>
              </a:solidFill>
            </a:endParaRPr>
          </a:p>
        </p:txBody>
      </p:sp>
      <p:sp>
        <p:nvSpPr>
          <p:cNvPr id="2" name="Slide Number Placeholder 1"/>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Rockwell Condensed" panose="02060603050405020104"/>
                <a:ea typeface="+mn-ea"/>
                <a:cs typeface="+mn-cs"/>
              </a:rPr>
              <a:t>20</a:t>
            </a:r>
          </a:p>
        </p:txBody>
      </p:sp>
    </p:spTree>
    <p:extLst>
      <p:ext uri="{BB962C8B-B14F-4D97-AF65-F5344CB8AC3E}">
        <p14:creationId xmlns:p14="http://schemas.microsoft.com/office/powerpoint/2010/main" val="11228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52" y="-41235"/>
            <a:ext cx="10058400" cy="1609344"/>
          </a:xfrm>
        </p:spPr>
        <p:txBody>
          <a:bodyPr/>
          <a:lstStyle/>
          <a:p>
            <a:r>
              <a:rPr lang="en-US" dirty="0" err="1"/>
              <a:t>Karnaugh</a:t>
            </a:r>
            <a:r>
              <a:rPr lang="en-US" dirty="0"/>
              <a:t> Maps</a:t>
            </a:r>
          </a:p>
        </p:txBody>
      </p:sp>
      <p:sp>
        <p:nvSpPr>
          <p:cNvPr id="3" name="Content Placeholder 2"/>
          <p:cNvSpPr>
            <a:spLocks noGrp="1"/>
          </p:cNvSpPr>
          <p:nvPr>
            <p:ph idx="1"/>
          </p:nvPr>
        </p:nvSpPr>
        <p:spPr>
          <a:xfrm>
            <a:off x="1063752" y="1323521"/>
            <a:ext cx="9601200" cy="3578679"/>
          </a:xfrm>
        </p:spPr>
        <p:txBody>
          <a:bodyPr>
            <a:normAutofit fontScale="85000" lnSpcReduction="20000"/>
          </a:bodyPr>
          <a:lstStyle/>
          <a:p>
            <a:r>
              <a:rPr lang="en-US" sz="2800" dirty="0"/>
              <a:t>To reduce the number of terms in a Boolean expression representing a circuit, it is necessary to find terms to combine. </a:t>
            </a:r>
          </a:p>
          <a:p>
            <a:r>
              <a:rPr lang="en-US" sz="2800" dirty="0"/>
              <a:t>There is a graphical method, called a </a:t>
            </a:r>
            <a:r>
              <a:rPr lang="en-US" sz="2800" b="1" dirty="0" err="1"/>
              <a:t>Karnaugh</a:t>
            </a:r>
            <a:r>
              <a:rPr lang="en-US" sz="2800" b="1" dirty="0"/>
              <a:t> map</a:t>
            </a:r>
            <a:r>
              <a:rPr lang="en-US" sz="2800" dirty="0"/>
              <a:t> or </a:t>
            </a:r>
            <a:r>
              <a:rPr lang="en-US" sz="2800" b="1" dirty="0"/>
              <a:t>K-map</a:t>
            </a:r>
            <a:r>
              <a:rPr lang="en-US" sz="2800" dirty="0"/>
              <a:t>, for finding terms to combine for Boolean functions involving a relatively small number of variables. </a:t>
            </a:r>
          </a:p>
          <a:p>
            <a:endParaRPr lang="en-US" sz="2800" dirty="0"/>
          </a:p>
          <a:p>
            <a:r>
              <a:rPr lang="en-US" sz="2800" dirty="0"/>
              <a:t>There are four possible min terms in the sum-of-products expansion of a Boolean function in the two variables </a:t>
            </a:r>
            <a:r>
              <a:rPr lang="en-US" sz="2400" b="1" dirty="0"/>
              <a:t>x</a:t>
            </a:r>
            <a:r>
              <a:rPr lang="en-US" sz="2800" dirty="0"/>
              <a:t> and </a:t>
            </a:r>
            <a:r>
              <a:rPr lang="en-US" sz="2800" b="1" dirty="0"/>
              <a:t>y</a:t>
            </a:r>
            <a:r>
              <a:rPr lang="en-US" sz="2800" dirty="0"/>
              <a:t>. </a:t>
            </a:r>
          </a:p>
          <a:p>
            <a:r>
              <a:rPr lang="en-US" sz="2800" dirty="0"/>
              <a:t>A K-map for a Boolean function in these two variables consists of </a:t>
            </a:r>
            <a:r>
              <a:rPr lang="en-US" sz="2800" b="1" dirty="0"/>
              <a:t>four cells</a:t>
            </a:r>
            <a:r>
              <a:rPr lang="en-US" sz="2800" dirty="0"/>
              <a:t>, where a </a:t>
            </a:r>
            <a:r>
              <a:rPr lang="en-US" sz="2800" b="1" dirty="0"/>
              <a:t>1</a:t>
            </a:r>
            <a:r>
              <a:rPr lang="en-US" sz="2800" dirty="0"/>
              <a:t> is placed in the cell representing a </a:t>
            </a:r>
            <a:r>
              <a:rPr lang="en-US" sz="2800" dirty="0" err="1"/>
              <a:t>minterm</a:t>
            </a:r>
            <a:r>
              <a:rPr lang="en-US" sz="2800" dirty="0"/>
              <a:t> if this </a:t>
            </a:r>
            <a:r>
              <a:rPr lang="en-US" sz="2800" dirty="0" err="1"/>
              <a:t>minterm</a:t>
            </a:r>
            <a:r>
              <a:rPr lang="en-US" sz="2800" dirty="0"/>
              <a:t> is present in the expansion.</a:t>
            </a:r>
          </a:p>
          <a:p>
            <a:endParaRPr lang="en-US" sz="2400" dirty="0"/>
          </a:p>
        </p:txBody>
      </p:sp>
      <p:pic>
        <p:nvPicPr>
          <p:cNvPr id="5" name="Picture 4"/>
          <p:cNvPicPr>
            <a:picLocks noChangeAspect="1"/>
          </p:cNvPicPr>
          <p:nvPr/>
        </p:nvPicPr>
        <p:blipFill>
          <a:blip r:embed="rId2"/>
          <a:stretch>
            <a:fillRect/>
          </a:stretch>
        </p:blipFill>
        <p:spPr>
          <a:xfrm>
            <a:off x="5014459" y="4621768"/>
            <a:ext cx="1819275" cy="1866900"/>
          </a:xfrm>
          <a:prstGeom prst="rect">
            <a:avLst/>
          </a:prstGeom>
        </p:spPr>
      </p:pic>
      <p:sp>
        <p:nvSpPr>
          <p:cNvPr id="6" name="Rectangle 5"/>
          <p:cNvSpPr/>
          <p:nvPr/>
        </p:nvSpPr>
        <p:spPr>
          <a:xfrm>
            <a:off x="4829629" y="6488668"/>
            <a:ext cx="2685142" cy="369332"/>
          </a:xfrm>
          <a:prstGeom prst="rect">
            <a:avLst/>
          </a:prstGeom>
        </p:spPr>
        <p:txBody>
          <a:bodyPr wrap="square">
            <a:spAutoFit/>
          </a:bodyPr>
          <a:lstStyle/>
          <a:p>
            <a:r>
              <a:rPr lang="en-US" dirty="0"/>
              <a:t>K-maps in Two Variables.</a:t>
            </a:r>
          </a:p>
        </p:txBody>
      </p:sp>
    </p:spTree>
    <p:extLst>
      <p:ext uri="{BB962C8B-B14F-4D97-AF65-F5344CB8AC3E}">
        <p14:creationId xmlns:p14="http://schemas.microsoft.com/office/powerpoint/2010/main" val="248665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3380" y="194619"/>
            <a:ext cx="7562850" cy="1047750"/>
          </a:xfrm>
          <a:prstGeom prst="rect">
            <a:avLst/>
          </a:prstGeom>
        </p:spPr>
      </p:pic>
      <p:pic>
        <p:nvPicPr>
          <p:cNvPr id="5" name="Picture 4"/>
          <p:cNvPicPr>
            <a:picLocks noChangeAspect="1"/>
          </p:cNvPicPr>
          <p:nvPr/>
        </p:nvPicPr>
        <p:blipFill>
          <a:blip r:embed="rId3"/>
          <a:stretch>
            <a:fillRect/>
          </a:stretch>
        </p:blipFill>
        <p:spPr>
          <a:xfrm>
            <a:off x="1303380" y="1242369"/>
            <a:ext cx="6848475" cy="2447925"/>
          </a:xfrm>
          <a:prstGeom prst="rect">
            <a:avLst/>
          </a:prstGeom>
        </p:spPr>
      </p:pic>
      <p:sp>
        <p:nvSpPr>
          <p:cNvPr id="6" name="Rectangle 5"/>
          <p:cNvSpPr/>
          <p:nvPr/>
        </p:nvSpPr>
        <p:spPr>
          <a:xfrm>
            <a:off x="1303379" y="3706770"/>
            <a:ext cx="10040123" cy="2585323"/>
          </a:xfrm>
          <a:prstGeom prst="rect">
            <a:avLst/>
          </a:prstGeom>
        </p:spPr>
        <p:txBody>
          <a:bodyPr wrap="square">
            <a:spAutoFit/>
          </a:bodyPr>
          <a:lstStyle/>
          <a:p>
            <a:r>
              <a:rPr lang="en-US" dirty="0"/>
              <a:t>We can identify </a:t>
            </a:r>
            <a:r>
              <a:rPr lang="en-US" dirty="0" err="1"/>
              <a:t>minterms</a:t>
            </a:r>
            <a:r>
              <a:rPr lang="en-US" dirty="0"/>
              <a:t> that can be combined from the K-map. Whenever there are 1s</a:t>
            </a:r>
          </a:p>
          <a:p>
            <a:r>
              <a:rPr lang="en-US" dirty="0"/>
              <a:t>in two adjacent cells in the K-map, the </a:t>
            </a:r>
            <a:r>
              <a:rPr lang="en-US" dirty="0" err="1"/>
              <a:t>minterms</a:t>
            </a:r>
            <a:r>
              <a:rPr lang="en-US" dirty="0"/>
              <a:t> represented by these cells can be combined</a:t>
            </a:r>
          </a:p>
          <a:p>
            <a:r>
              <a:rPr lang="en-US" dirty="0"/>
              <a:t>into a product involving just one of the variables. For instance, </a:t>
            </a:r>
            <a:r>
              <a:rPr lang="en-US" dirty="0" err="1"/>
              <a:t>xyandxyare</a:t>
            </a:r>
            <a:r>
              <a:rPr lang="en-US" dirty="0"/>
              <a:t> represented by</a:t>
            </a:r>
          </a:p>
          <a:p>
            <a:r>
              <a:rPr lang="en-US" dirty="0"/>
              <a:t>adjacent cells and can be combined </a:t>
            </a:r>
            <a:r>
              <a:rPr lang="en-US" dirty="0" err="1"/>
              <a:t>intoy</a:t>
            </a:r>
            <a:r>
              <a:rPr lang="en-US" dirty="0"/>
              <a:t>, </a:t>
            </a:r>
            <a:r>
              <a:rPr lang="en-US" dirty="0" err="1"/>
              <a:t>becausexy+xy</a:t>
            </a:r>
            <a:r>
              <a:rPr lang="en-US" dirty="0"/>
              <a:t>=(</a:t>
            </a:r>
            <a:r>
              <a:rPr lang="en-US" dirty="0" err="1"/>
              <a:t>x+x</a:t>
            </a:r>
            <a:r>
              <a:rPr lang="en-US" dirty="0"/>
              <a:t>)y=y. Moreover, if 1s are in all four cells, the four </a:t>
            </a:r>
            <a:r>
              <a:rPr lang="en-US" dirty="0" err="1"/>
              <a:t>minterms</a:t>
            </a:r>
            <a:r>
              <a:rPr lang="en-US" dirty="0"/>
              <a:t> can be combined into one term, namely, the Boolean</a:t>
            </a:r>
          </a:p>
          <a:p>
            <a:r>
              <a:rPr lang="en-US" dirty="0"/>
              <a:t>expression 1 that involves none of the variables. We circle blocks of cells in the K-map that</a:t>
            </a:r>
          </a:p>
          <a:p>
            <a:r>
              <a:rPr lang="en-US" dirty="0"/>
              <a:t>represent </a:t>
            </a:r>
            <a:r>
              <a:rPr lang="en-US" dirty="0" err="1"/>
              <a:t>minterms</a:t>
            </a:r>
            <a:r>
              <a:rPr lang="en-US" dirty="0"/>
              <a:t> that can be combined and then find the corresponding sum of products. The</a:t>
            </a:r>
          </a:p>
          <a:p>
            <a:r>
              <a:rPr lang="en-US" dirty="0"/>
              <a:t>goal is to identify the largest possible blocks, and to cover all the 1s with the fewest blocks using</a:t>
            </a:r>
          </a:p>
          <a:p>
            <a:r>
              <a:rPr lang="en-US" dirty="0"/>
              <a:t>the largest blocks first and always using the largest possible blocks.</a:t>
            </a:r>
          </a:p>
        </p:txBody>
      </p:sp>
      <p:cxnSp>
        <p:nvCxnSpPr>
          <p:cNvPr id="8" name="Straight Connector 7"/>
          <p:cNvCxnSpPr/>
          <p:nvPr/>
        </p:nvCxnSpPr>
        <p:spPr>
          <a:xfrm>
            <a:off x="1303379" y="520700"/>
            <a:ext cx="5643521" cy="12700"/>
          </a:xfrm>
          <a:prstGeom prst="line">
            <a:avLst/>
          </a:prstGeom>
          <a:ln w="38100">
            <a:solidFill>
              <a:srgbClr val="00AF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2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8606" y="635728"/>
            <a:ext cx="9766613" cy="1273906"/>
          </a:xfrm>
          <a:prstGeom prst="rect">
            <a:avLst/>
          </a:prstGeom>
        </p:spPr>
      </p:pic>
      <p:pic>
        <p:nvPicPr>
          <p:cNvPr id="5" name="Picture 4"/>
          <p:cNvPicPr>
            <a:picLocks noChangeAspect="1"/>
          </p:cNvPicPr>
          <p:nvPr/>
        </p:nvPicPr>
        <p:blipFill>
          <a:blip r:embed="rId3"/>
          <a:stretch>
            <a:fillRect/>
          </a:stretch>
        </p:blipFill>
        <p:spPr>
          <a:xfrm>
            <a:off x="1198606" y="2255624"/>
            <a:ext cx="8799215" cy="2983642"/>
          </a:xfrm>
          <a:prstGeom prst="rect">
            <a:avLst/>
          </a:prstGeom>
        </p:spPr>
      </p:pic>
      <p:cxnSp>
        <p:nvCxnSpPr>
          <p:cNvPr id="6" name="Straight Connector 5"/>
          <p:cNvCxnSpPr/>
          <p:nvPr/>
        </p:nvCxnSpPr>
        <p:spPr>
          <a:xfrm>
            <a:off x="1198606" y="992649"/>
            <a:ext cx="6396813" cy="10241"/>
          </a:xfrm>
          <a:prstGeom prst="line">
            <a:avLst/>
          </a:prstGeom>
          <a:ln w="38100">
            <a:solidFill>
              <a:srgbClr val="00AF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5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458" y="0"/>
            <a:ext cx="9677399" cy="1485900"/>
          </a:xfrm>
        </p:spPr>
        <p:txBody>
          <a:bodyPr/>
          <a:lstStyle/>
          <a:p>
            <a:r>
              <a:rPr lang="en-US" dirty="0"/>
              <a:t>K-map in three variables </a:t>
            </a:r>
          </a:p>
        </p:txBody>
      </p:sp>
      <p:sp>
        <p:nvSpPr>
          <p:cNvPr id="3" name="Content Placeholder 2"/>
          <p:cNvSpPr>
            <a:spLocks noGrp="1"/>
          </p:cNvSpPr>
          <p:nvPr>
            <p:ph idx="1"/>
          </p:nvPr>
        </p:nvSpPr>
        <p:spPr>
          <a:xfrm>
            <a:off x="1371599" y="1218514"/>
            <a:ext cx="9601200" cy="3581400"/>
          </a:xfrm>
        </p:spPr>
        <p:txBody>
          <a:bodyPr/>
          <a:lstStyle/>
          <a:p>
            <a:r>
              <a:rPr lang="en-US" dirty="0"/>
              <a:t>A K-map in three variables is a rectangle divided into eight cells. </a:t>
            </a:r>
          </a:p>
        </p:txBody>
      </p:sp>
      <p:pic>
        <p:nvPicPr>
          <p:cNvPr id="4" name="Picture 3"/>
          <p:cNvPicPr>
            <a:picLocks noChangeAspect="1"/>
          </p:cNvPicPr>
          <p:nvPr/>
        </p:nvPicPr>
        <p:blipFill>
          <a:blip r:embed="rId2"/>
          <a:stretch>
            <a:fillRect/>
          </a:stretch>
        </p:blipFill>
        <p:spPr>
          <a:xfrm>
            <a:off x="9750952" y="737675"/>
            <a:ext cx="2404778" cy="1380044"/>
          </a:xfrm>
          <a:prstGeom prst="rect">
            <a:avLst/>
          </a:prstGeom>
        </p:spPr>
      </p:pic>
      <p:pic>
        <p:nvPicPr>
          <p:cNvPr id="5" name="Picture 4"/>
          <p:cNvPicPr>
            <a:picLocks noChangeAspect="1"/>
          </p:cNvPicPr>
          <p:nvPr/>
        </p:nvPicPr>
        <p:blipFill>
          <a:blip r:embed="rId3"/>
          <a:stretch>
            <a:fillRect/>
          </a:stretch>
        </p:blipFill>
        <p:spPr>
          <a:xfrm>
            <a:off x="1521351" y="1883579"/>
            <a:ext cx="8229601" cy="4023746"/>
          </a:xfrm>
          <a:prstGeom prst="rect">
            <a:avLst/>
          </a:prstGeom>
        </p:spPr>
      </p:pic>
      <p:sp>
        <p:nvSpPr>
          <p:cNvPr id="6" name="Rectangle 5"/>
          <p:cNvSpPr/>
          <p:nvPr/>
        </p:nvSpPr>
        <p:spPr>
          <a:xfrm>
            <a:off x="1115960" y="5934670"/>
            <a:ext cx="10722609" cy="923330"/>
          </a:xfrm>
          <a:prstGeom prst="rect">
            <a:avLst/>
          </a:prstGeom>
        </p:spPr>
        <p:txBody>
          <a:bodyPr wrap="square">
            <a:spAutoFit/>
          </a:bodyPr>
          <a:lstStyle/>
          <a:p>
            <a:r>
              <a:rPr lang="en-US" dirty="0"/>
              <a:t>The goal is to identify the largest possible blocks in the map and cover all the 1s in the map with the least number of blocks, using the largest blocks first. The largest possible blocks are always chosen, but we must always choose a block if it is the only block of 1s covering a 1 in the K-map.</a:t>
            </a:r>
          </a:p>
        </p:txBody>
      </p:sp>
    </p:spTree>
    <p:extLst>
      <p:ext uri="{BB962C8B-B14F-4D97-AF65-F5344CB8AC3E}">
        <p14:creationId xmlns:p14="http://schemas.microsoft.com/office/powerpoint/2010/main" val="4399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8016663" y="2295078"/>
            <a:ext cx="3851765" cy="768513"/>
          </a:xfrm>
          <a:prstGeom prst="rect">
            <a:avLst/>
          </a:prstGeom>
        </p:spPr>
      </p:pic>
      <p:pic>
        <p:nvPicPr>
          <p:cNvPr id="4" name="Content Placeholder 3"/>
          <p:cNvPicPr>
            <a:picLocks noGrp="1" noChangeAspect="1"/>
          </p:cNvPicPr>
          <p:nvPr>
            <p:ph idx="1"/>
          </p:nvPr>
        </p:nvPicPr>
        <p:blipFill rotWithShape="1">
          <a:blip r:embed="rId4"/>
          <a:srcRect b="57374"/>
          <a:stretch/>
        </p:blipFill>
        <p:spPr>
          <a:xfrm>
            <a:off x="796301" y="265785"/>
            <a:ext cx="7135551" cy="938901"/>
          </a:xfrm>
          <a:prstGeom prst="rect">
            <a:avLst/>
          </a:prstGeom>
        </p:spPr>
      </p:pic>
      <p:pic>
        <p:nvPicPr>
          <p:cNvPr id="5" name="Picture 4"/>
          <p:cNvPicPr>
            <a:picLocks noChangeAspect="1"/>
          </p:cNvPicPr>
          <p:nvPr/>
        </p:nvPicPr>
        <p:blipFill rotWithShape="1">
          <a:blip r:embed="rId5"/>
          <a:srcRect r="56383" b="50194"/>
          <a:stretch/>
        </p:blipFill>
        <p:spPr>
          <a:xfrm>
            <a:off x="754219" y="2617394"/>
            <a:ext cx="3142333" cy="2238472"/>
          </a:xfrm>
          <a:prstGeom prst="rect">
            <a:avLst/>
          </a:prstGeom>
        </p:spPr>
      </p:pic>
      <p:sp>
        <p:nvSpPr>
          <p:cNvPr id="7" name="Rectangle 6"/>
          <p:cNvSpPr/>
          <p:nvPr/>
        </p:nvSpPr>
        <p:spPr>
          <a:xfrm>
            <a:off x="7887312" y="309480"/>
            <a:ext cx="3981116" cy="1477328"/>
          </a:xfrm>
          <a:prstGeom prst="rect">
            <a:avLst/>
          </a:prstGeom>
        </p:spPr>
        <p:txBody>
          <a:bodyPr wrap="square">
            <a:spAutoFit/>
          </a:bodyPr>
          <a:lstStyle/>
          <a:p>
            <a:r>
              <a:rPr lang="en-US" dirty="0"/>
              <a:t>The grouping of blocks shows that minimal expansions into Boolean sums of Boolean products are</a:t>
            </a:r>
          </a:p>
          <a:p>
            <a:endParaRPr lang="en-US" dirty="0"/>
          </a:p>
          <a:p>
            <a:endParaRPr lang="en-US" dirty="0"/>
          </a:p>
        </p:txBody>
      </p:sp>
      <p:pic>
        <p:nvPicPr>
          <p:cNvPr id="8" name="Picture 7"/>
          <p:cNvPicPr>
            <a:picLocks noChangeAspect="1"/>
          </p:cNvPicPr>
          <p:nvPr/>
        </p:nvPicPr>
        <p:blipFill rotWithShape="1">
          <a:blip r:embed="rId6"/>
          <a:srcRect t="10907" r="69430" b="-6911"/>
          <a:stretch/>
        </p:blipFill>
        <p:spPr>
          <a:xfrm>
            <a:off x="8427589" y="1234522"/>
            <a:ext cx="1633515" cy="265183"/>
          </a:xfrm>
          <a:prstGeom prst="rect">
            <a:avLst/>
          </a:prstGeom>
        </p:spPr>
      </p:pic>
      <p:pic>
        <p:nvPicPr>
          <p:cNvPr id="9" name="Picture 8"/>
          <p:cNvPicPr>
            <a:picLocks noChangeAspect="1"/>
          </p:cNvPicPr>
          <p:nvPr/>
        </p:nvPicPr>
        <p:blipFill rotWithShape="1">
          <a:blip r:embed="rId6"/>
          <a:srcRect l="31355" t="382" r="49928" b="6514"/>
          <a:stretch/>
        </p:blipFill>
        <p:spPr>
          <a:xfrm>
            <a:off x="8427589" y="1475892"/>
            <a:ext cx="1000125" cy="257175"/>
          </a:xfrm>
          <a:prstGeom prst="rect">
            <a:avLst/>
          </a:prstGeom>
        </p:spPr>
      </p:pic>
      <p:pic>
        <p:nvPicPr>
          <p:cNvPr id="10" name="Picture 9"/>
          <p:cNvPicPr>
            <a:picLocks noChangeAspect="1"/>
          </p:cNvPicPr>
          <p:nvPr/>
        </p:nvPicPr>
        <p:blipFill rotWithShape="1">
          <a:blip r:embed="rId6"/>
          <a:srcRect l="50178" t="-1724" r="27362" b="8620"/>
          <a:stretch/>
        </p:blipFill>
        <p:spPr>
          <a:xfrm>
            <a:off x="8427589" y="1733067"/>
            <a:ext cx="1200150" cy="257175"/>
          </a:xfrm>
          <a:prstGeom prst="rect">
            <a:avLst/>
          </a:prstGeom>
        </p:spPr>
      </p:pic>
      <p:pic>
        <p:nvPicPr>
          <p:cNvPr id="11" name="Picture 10"/>
          <p:cNvPicPr>
            <a:picLocks noChangeAspect="1"/>
          </p:cNvPicPr>
          <p:nvPr/>
        </p:nvPicPr>
        <p:blipFill rotWithShape="1">
          <a:blip r:embed="rId6"/>
          <a:srcRect l="79946" b="-5172"/>
          <a:stretch/>
        </p:blipFill>
        <p:spPr>
          <a:xfrm>
            <a:off x="8427589" y="2004565"/>
            <a:ext cx="1071562" cy="290513"/>
          </a:xfrm>
          <a:prstGeom prst="rect">
            <a:avLst/>
          </a:prstGeom>
        </p:spPr>
      </p:pic>
      <p:pic>
        <p:nvPicPr>
          <p:cNvPr id="12" name="Picture 11"/>
          <p:cNvPicPr>
            <a:picLocks noChangeAspect="1"/>
          </p:cNvPicPr>
          <p:nvPr/>
        </p:nvPicPr>
        <p:blipFill rotWithShape="1">
          <a:blip r:embed="rId5"/>
          <a:srcRect l="46893" r="8889" b="52491"/>
          <a:stretch/>
        </p:blipFill>
        <p:spPr>
          <a:xfrm>
            <a:off x="4117412" y="2555931"/>
            <a:ext cx="3185651" cy="2135234"/>
          </a:xfrm>
          <a:prstGeom prst="rect">
            <a:avLst/>
          </a:prstGeom>
        </p:spPr>
      </p:pic>
      <p:pic>
        <p:nvPicPr>
          <p:cNvPr id="13" name="Picture 12"/>
          <p:cNvPicPr>
            <a:picLocks noChangeAspect="1"/>
          </p:cNvPicPr>
          <p:nvPr/>
        </p:nvPicPr>
        <p:blipFill rotWithShape="1">
          <a:blip r:embed="rId5"/>
          <a:srcRect t="53744" r="55973"/>
          <a:stretch/>
        </p:blipFill>
        <p:spPr>
          <a:xfrm>
            <a:off x="701366" y="4685372"/>
            <a:ext cx="3171829" cy="2078932"/>
          </a:xfrm>
          <a:prstGeom prst="rect">
            <a:avLst/>
          </a:prstGeom>
        </p:spPr>
      </p:pic>
      <p:pic>
        <p:nvPicPr>
          <p:cNvPr id="14" name="Picture 13"/>
          <p:cNvPicPr>
            <a:picLocks noChangeAspect="1"/>
          </p:cNvPicPr>
          <p:nvPr/>
        </p:nvPicPr>
        <p:blipFill rotWithShape="1">
          <a:blip r:embed="rId5"/>
          <a:srcRect l="50372" t="52431"/>
          <a:stretch/>
        </p:blipFill>
        <p:spPr>
          <a:xfrm>
            <a:off x="4290852" y="4720073"/>
            <a:ext cx="3575370" cy="2137926"/>
          </a:xfrm>
          <a:prstGeom prst="rect">
            <a:avLst/>
          </a:prstGeom>
        </p:spPr>
      </p:pic>
      <p:cxnSp>
        <p:nvCxnSpPr>
          <p:cNvPr id="17" name="Straight Connector 16"/>
          <p:cNvCxnSpPr/>
          <p:nvPr/>
        </p:nvCxnSpPr>
        <p:spPr>
          <a:xfrm>
            <a:off x="864183" y="612420"/>
            <a:ext cx="7044558" cy="12420"/>
          </a:xfrm>
          <a:prstGeom prst="line">
            <a:avLst/>
          </a:prstGeom>
          <a:ln w="38100">
            <a:solidFill>
              <a:srgbClr val="00AFEF"/>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89579" y="3106178"/>
            <a:ext cx="4302421" cy="3139321"/>
          </a:xfrm>
          <a:prstGeom prst="rect">
            <a:avLst/>
          </a:prstGeom>
        </p:spPr>
        <p:txBody>
          <a:bodyPr wrap="square">
            <a:spAutoFit/>
          </a:bodyPr>
          <a:lstStyle/>
          <a:p>
            <a:r>
              <a:rPr lang="en-US" b="1" dirty="0">
                <a:solidFill>
                  <a:srgbClr val="000000"/>
                </a:solidFill>
                <a:latin typeface="Times New Roman" panose="02020603050405020304" pitchFamily="18" charset="0"/>
              </a:rPr>
              <a:t>RULES</a:t>
            </a:r>
            <a:endParaRPr lang="en-US" dirty="0">
              <a:solidFill>
                <a:srgbClr val="000000"/>
              </a:solidFill>
              <a:latin typeface="Times New Roman" panose="02020603050405020304" pitchFamily="18" charset="0"/>
            </a:endParaRPr>
          </a:p>
          <a:p>
            <a:pPr marL="115888" indent="-115888" fontAlgn="ctr">
              <a:buFont typeface="+mj-lt"/>
              <a:buAutoNum type="arabicPeriod"/>
            </a:pPr>
            <a:r>
              <a:rPr lang="en-US" sz="2000" dirty="0">
                <a:solidFill>
                  <a:srgbClr val="000000"/>
                </a:solidFill>
                <a:latin typeface="Times New Roman" panose="02020603050405020304" pitchFamily="18" charset="0"/>
              </a:rPr>
              <a:t>No zeros allowed.</a:t>
            </a:r>
          </a:p>
          <a:p>
            <a:pPr marL="115888" indent="-115888" fontAlgn="ctr">
              <a:buFont typeface="+mj-lt"/>
              <a:buAutoNum type="arabicPeriod"/>
            </a:pPr>
            <a:r>
              <a:rPr lang="en-US" sz="2000" dirty="0">
                <a:solidFill>
                  <a:srgbClr val="000000"/>
                </a:solidFill>
                <a:latin typeface="Times New Roman" panose="02020603050405020304" pitchFamily="18" charset="0"/>
              </a:rPr>
              <a:t>No diagonals.</a:t>
            </a:r>
          </a:p>
          <a:p>
            <a:pPr marL="115888" indent="-115888" fontAlgn="ctr">
              <a:buFont typeface="+mj-lt"/>
              <a:buAutoNum type="arabicPeriod"/>
            </a:pPr>
            <a:r>
              <a:rPr lang="en-US" sz="2000" dirty="0">
                <a:solidFill>
                  <a:srgbClr val="000000"/>
                </a:solidFill>
                <a:latin typeface="Times New Roman" panose="02020603050405020304" pitchFamily="18" charset="0"/>
              </a:rPr>
              <a:t>Only power of 2 number of cells in each group.</a:t>
            </a:r>
          </a:p>
          <a:p>
            <a:pPr marL="115888" indent="-115888" fontAlgn="ctr">
              <a:buFont typeface="+mj-lt"/>
              <a:buAutoNum type="arabicPeriod"/>
            </a:pPr>
            <a:r>
              <a:rPr lang="en-US" sz="2000" dirty="0">
                <a:solidFill>
                  <a:srgbClr val="000000"/>
                </a:solidFill>
                <a:latin typeface="Times New Roman" panose="02020603050405020304" pitchFamily="18" charset="0"/>
              </a:rPr>
              <a:t>Groups should be as large as possible.</a:t>
            </a:r>
          </a:p>
          <a:p>
            <a:pPr marL="115888" indent="-115888" fontAlgn="ctr">
              <a:buFont typeface="+mj-lt"/>
              <a:buAutoNum type="arabicPeriod"/>
            </a:pPr>
            <a:r>
              <a:rPr lang="en-US" sz="2000" dirty="0">
                <a:solidFill>
                  <a:srgbClr val="000000"/>
                </a:solidFill>
                <a:latin typeface="Times New Roman" panose="02020603050405020304" pitchFamily="18" charset="0"/>
              </a:rPr>
              <a:t>Every 1 must be in at least one group.</a:t>
            </a:r>
          </a:p>
          <a:p>
            <a:pPr marL="115888" indent="-115888" fontAlgn="ctr">
              <a:buFont typeface="+mj-lt"/>
              <a:buAutoNum type="arabicPeriod"/>
            </a:pPr>
            <a:r>
              <a:rPr lang="en-US" sz="2000" dirty="0">
                <a:solidFill>
                  <a:srgbClr val="000000"/>
                </a:solidFill>
                <a:latin typeface="Times New Roman" panose="02020603050405020304" pitchFamily="18" charset="0"/>
              </a:rPr>
              <a:t>Overlapping allowed.</a:t>
            </a:r>
          </a:p>
          <a:p>
            <a:pPr marL="115888" indent="-115888" fontAlgn="ctr">
              <a:buFont typeface="+mj-lt"/>
              <a:buAutoNum type="arabicPeriod"/>
            </a:pPr>
            <a:r>
              <a:rPr lang="en-US" sz="2000" dirty="0">
                <a:solidFill>
                  <a:srgbClr val="000000"/>
                </a:solidFill>
                <a:latin typeface="Times New Roman" panose="02020603050405020304" pitchFamily="18" charset="0"/>
              </a:rPr>
              <a:t>Wrap around allowed.</a:t>
            </a:r>
          </a:p>
          <a:p>
            <a:pPr marL="115888" indent="-115888" fontAlgn="ctr">
              <a:buFont typeface="+mj-lt"/>
              <a:buAutoNum type="arabicPeriod"/>
            </a:pPr>
            <a:r>
              <a:rPr lang="en-US" sz="2000" dirty="0">
                <a:solidFill>
                  <a:srgbClr val="000000"/>
                </a:solidFill>
                <a:latin typeface="Times New Roman" panose="02020603050405020304" pitchFamily="18" charset="0"/>
              </a:rPr>
              <a:t>Fewest number of groups possible.</a:t>
            </a:r>
            <a:endParaRPr lang="en-US" sz="2000" b="0" i="0" dirty="0">
              <a:solidFill>
                <a:srgbClr val="000000"/>
              </a:solidFill>
              <a:effectLst/>
              <a:latin typeface="Times New Roman" panose="02020603050405020304" pitchFamily="18" charset="0"/>
            </a:endParaRPr>
          </a:p>
        </p:txBody>
      </p:sp>
      <p:pic>
        <p:nvPicPr>
          <p:cNvPr id="15" name="Content Placeholder 3"/>
          <p:cNvPicPr>
            <a:picLocks noChangeAspect="1"/>
          </p:cNvPicPr>
          <p:nvPr/>
        </p:nvPicPr>
        <p:blipFill rotWithShape="1">
          <a:blip r:embed="rId4"/>
          <a:srcRect l="-407" t="46126" r="-918" b="36947"/>
          <a:stretch/>
        </p:blipFill>
        <p:spPr>
          <a:xfrm>
            <a:off x="767272" y="1281785"/>
            <a:ext cx="7230099" cy="372844"/>
          </a:xfrm>
          <a:prstGeom prst="rect">
            <a:avLst/>
          </a:prstGeom>
        </p:spPr>
      </p:pic>
      <p:pic>
        <p:nvPicPr>
          <p:cNvPr id="18" name="Content Placeholder 3"/>
          <p:cNvPicPr>
            <a:picLocks noChangeAspect="1"/>
          </p:cNvPicPr>
          <p:nvPr/>
        </p:nvPicPr>
        <p:blipFill rotWithShape="1">
          <a:blip r:embed="rId4"/>
          <a:srcRect t="63053" b="21132"/>
          <a:stretch/>
        </p:blipFill>
        <p:spPr>
          <a:xfrm>
            <a:off x="796301" y="1654629"/>
            <a:ext cx="7135551" cy="348342"/>
          </a:xfrm>
          <a:prstGeom prst="rect">
            <a:avLst/>
          </a:prstGeom>
        </p:spPr>
      </p:pic>
      <p:pic>
        <p:nvPicPr>
          <p:cNvPr id="19" name="Content Placeholder 3"/>
          <p:cNvPicPr>
            <a:picLocks noChangeAspect="1"/>
          </p:cNvPicPr>
          <p:nvPr/>
        </p:nvPicPr>
        <p:blipFill rotWithShape="1">
          <a:blip r:embed="rId4"/>
          <a:srcRect t="80845"/>
          <a:stretch/>
        </p:blipFill>
        <p:spPr>
          <a:xfrm>
            <a:off x="796301" y="2046513"/>
            <a:ext cx="7135551" cy="421927"/>
          </a:xfrm>
          <a:prstGeom prst="rect">
            <a:avLst/>
          </a:prstGeom>
        </p:spPr>
      </p:pic>
    </p:spTree>
    <p:extLst>
      <p:ext uri="{BB962C8B-B14F-4D97-AF65-F5344CB8AC3E}">
        <p14:creationId xmlns:p14="http://schemas.microsoft.com/office/powerpoint/2010/main" val="24459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Kenneth Rosen Discrete Mathematics and Its Applications – Chapter # 13</a:t>
            </a:r>
          </a:p>
          <a:p>
            <a:r>
              <a:rPr lang="en-US" dirty="0"/>
              <a:t>Discrete Mathematics with Applications by Susanna (4e)– Chapter # 12</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3115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pic>
        <p:nvPicPr>
          <p:cNvPr id="4" name="Content Placeholder 3"/>
          <p:cNvPicPr>
            <a:picLocks noGrp="1" noChangeAspect="1"/>
          </p:cNvPicPr>
          <p:nvPr>
            <p:ph idx="1"/>
          </p:nvPr>
        </p:nvPicPr>
        <p:blipFill rotWithShape="1">
          <a:blip r:embed="rId2"/>
          <a:srcRect l="218" t="7977" r="-218" b="77435"/>
          <a:stretch/>
        </p:blipFill>
        <p:spPr>
          <a:xfrm>
            <a:off x="1371600" y="1891643"/>
            <a:ext cx="9428900" cy="996700"/>
          </a:xfrm>
          <a:prstGeom prst="rect">
            <a:avLst/>
          </a:prstGeom>
        </p:spPr>
      </p:pic>
      <p:sp>
        <p:nvSpPr>
          <p:cNvPr id="5" name="Rectangle 4"/>
          <p:cNvSpPr/>
          <p:nvPr/>
        </p:nvSpPr>
        <p:spPr>
          <a:xfrm>
            <a:off x="1371600" y="3018971"/>
            <a:ext cx="9353550" cy="1631216"/>
          </a:xfrm>
          <a:prstGeom prst="rect">
            <a:avLst/>
          </a:prstGeom>
          <a:solidFill>
            <a:srgbClr val="E1F3FD"/>
          </a:solidFill>
        </p:spPr>
        <p:txBody>
          <a:bodyPr wrap="square">
            <a:spAutoFit/>
          </a:bodyPr>
          <a:lstStyle/>
          <a:p>
            <a:pPr lvl="1"/>
            <a:r>
              <a:rPr lang="en-US" sz="2000" b="1" dirty="0">
                <a:solidFill>
                  <a:srgbClr val="2E1E3A"/>
                </a:solidFill>
                <a:latin typeface="Times New Roman" panose="02020603050405020304" pitchFamily="18" charset="0"/>
                <a:cs typeface="Times New Roman" panose="02020603050405020304" pitchFamily="18" charset="0"/>
              </a:rPr>
              <a:t>1. Commutative Laws</a:t>
            </a:r>
          </a:p>
          <a:p>
            <a:pPr lvl="1"/>
            <a:r>
              <a:rPr lang="en-US" sz="2000" b="1" dirty="0">
                <a:solidFill>
                  <a:srgbClr val="2E1E3A"/>
                </a:solidFill>
                <a:latin typeface="Times New Roman" panose="02020603050405020304" pitchFamily="18" charset="0"/>
                <a:cs typeface="Times New Roman" panose="02020603050405020304" pitchFamily="18" charset="0"/>
              </a:rPr>
              <a:t>2. Associative Laws</a:t>
            </a:r>
          </a:p>
          <a:p>
            <a:pPr lvl="1"/>
            <a:r>
              <a:rPr lang="en-US" sz="2000" b="1" dirty="0">
                <a:solidFill>
                  <a:srgbClr val="2E1E3A"/>
                </a:solidFill>
                <a:latin typeface="Times New Roman" panose="02020603050405020304" pitchFamily="18" charset="0"/>
                <a:cs typeface="Times New Roman" panose="02020603050405020304" pitchFamily="18" charset="0"/>
              </a:rPr>
              <a:t>3. Distributive Laws</a:t>
            </a:r>
          </a:p>
          <a:p>
            <a:pPr lvl="1"/>
            <a:r>
              <a:rPr lang="en-US" sz="2000" b="1" dirty="0">
                <a:solidFill>
                  <a:srgbClr val="2E1E3A"/>
                </a:solidFill>
                <a:latin typeface="Times New Roman" panose="02020603050405020304" pitchFamily="18" charset="0"/>
                <a:cs typeface="Times New Roman" panose="02020603050405020304" pitchFamily="18" charset="0"/>
              </a:rPr>
              <a:t>4. Identity Laws</a:t>
            </a:r>
          </a:p>
          <a:p>
            <a:pPr lvl="1"/>
            <a:r>
              <a:rPr lang="en-US" sz="2000" b="1" dirty="0">
                <a:solidFill>
                  <a:srgbClr val="2E1E3A"/>
                </a:solidFill>
                <a:latin typeface="Times New Roman" panose="02020603050405020304" pitchFamily="18" charset="0"/>
                <a:cs typeface="Times New Roman" panose="02020603050405020304" pitchFamily="18" charset="0"/>
              </a:rPr>
              <a:t>5. Complement Laws</a:t>
            </a:r>
          </a:p>
        </p:txBody>
      </p:sp>
    </p:spTree>
    <p:extLst>
      <p:ext uri="{BB962C8B-B14F-4D97-AF65-F5344CB8AC3E}">
        <p14:creationId xmlns:p14="http://schemas.microsoft.com/office/powerpoint/2010/main" val="244525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0372"/>
            <a:ext cx="10058400" cy="1609344"/>
          </a:xfrm>
        </p:spPr>
        <p:txBody>
          <a:bodyPr/>
          <a:lstStyle/>
          <a:p>
            <a:r>
              <a:rPr lang="en-US" dirty="0"/>
              <a:t>Boolean Algebra</a:t>
            </a:r>
          </a:p>
        </p:txBody>
      </p:sp>
      <p:pic>
        <p:nvPicPr>
          <p:cNvPr id="4" name="Content Placeholder 3"/>
          <p:cNvPicPr>
            <a:picLocks noChangeAspect="1"/>
          </p:cNvPicPr>
          <p:nvPr/>
        </p:nvPicPr>
        <p:blipFill rotWithShape="1">
          <a:blip r:embed="rId2"/>
          <a:srcRect t="23624" b="63208"/>
          <a:stretch/>
        </p:blipFill>
        <p:spPr>
          <a:xfrm>
            <a:off x="1340466" y="1484991"/>
            <a:ext cx="9601200" cy="916110"/>
          </a:xfrm>
          <a:prstGeom prst="rect">
            <a:avLst/>
          </a:prstGeom>
        </p:spPr>
      </p:pic>
      <p:pic>
        <p:nvPicPr>
          <p:cNvPr id="5" name="Content Placeholder 3"/>
          <p:cNvPicPr>
            <a:picLocks noChangeAspect="1"/>
          </p:cNvPicPr>
          <p:nvPr/>
        </p:nvPicPr>
        <p:blipFill rotWithShape="1">
          <a:blip r:embed="rId2"/>
          <a:srcRect t="37567" b="47974"/>
          <a:stretch/>
        </p:blipFill>
        <p:spPr>
          <a:xfrm>
            <a:off x="1340466" y="2487517"/>
            <a:ext cx="9601200" cy="1005927"/>
          </a:xfrm>
          <a:prstGeom prst="rect">
            <a:avLst/>
          </a:prstGeom>
        </p:spPr>
      </p:pic>
      <p:pic>
        <p:nvPicPr>
          <p:cNvPr id="6" name="Content Placeholder 3"/>
          <p:cNvPicPr>
            <a:picLocks noChangeAspect="1"/>
          </p:cNvPicPr>
          <p:nvPr/>
        </p:nvPicPr>
        <p:blipFill rotWithShape="1">
          <a:blip r:embed="rId2"/>
          <a:srcRect t="52542" b="35323"/>
          <a:stretch/>
        </p:blipFill>
        <p:spPr>
          <a:xfrm>
            <a:off x="1340466" y="3579860"/>
            <a:ext cx="9632334" cy="846996"/>
          </a:xfrm>
          <a:prstGeom prst="rect">
            <a:avLst/>
          </a:prstGeom>
        </p:spPr>
      </p:pic>
      <p:pic>
        <p:nvPicPr>
          <p:cNvPr id="7" name="Content Placeholder 3"/>
          <p:cNvPicPr>
            <a:picLocks noChangeAspect="1"/>
          </p:cNvPicPr>
          <p:nvPr/>
        </p:nvPicPr>
        <p:blipFill rotWithShape="1">
          <a:blip r:embed="rId2"/>
          <a:srcRect t="66485" b="21122"/>
          <a:stretch/>
        </p:blipFill>
        <p:spPr>
          <a:xfrm>
            <a:off x="1340466" y="4505948"/>
            <a:ext cx="9624725" cy="864336"/>
          </a:xfrm>
          <a:prstGeom prst="rect">
            <a:avLst/>
          </a:prstGeom>
        </p:spPr>
      </p:pic>
      <p:pic>
        <p:nvPicPr>
          <p:cNvPr id="8" name="Content Placeholder 3"/>
          <p:cNvPicPr>
            <a:picLocks noChangeAspect="1"/>
          </p:cNvPicPr>
          <p:nvPr/>
        </p:nvPicPr>
        <p:blipFill rotWithShape="1">
          <a:blip r:embed="rId2"/>
          <a:srcRect t="80943" b="2790"/>
          <a:stretch/>
        </p:blipFill>
        <p:spPr>
          <a:xfrm>
            <a:off x="1340466" y="5445961"/>
            <a:ext cx="9601200" cy="1131667"/>
          </a:xfrm>
          <a:prstGeom prst="rect">
            <a:avLst/>
          </a:prstGeom>
        </p:spPr>
      </p:pic>
    </p:spTree>
    <p:extLst>
      <p:ext uri="{BB962C8B-B14F-4D97-AF65-F5344CB8AC3E}">
        <p14:creationId xmlns:p14="http://schemas.microsoft.com/office/powerpoint/2010/main" val="176713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6603" y="1284928"/>
            <a:ext cx="10398125" cy="2874776"/>
          </a:xfrm>
          <a:prstGeom prst="rect">
            <a:avLst/>
          </a:prstGeom>
        </p:spPr>
      </p:pic>
      <p:pic>
        <p:nvPicPr>
          <p:cNvPr id="6" name="Picture 5"/>
          <p:cNvPicPr>
            <a:picLocks noChangeAspect="1"/>
          </p:cNvPicPr>
          <p:nvPr/>
        </p:nvPicPr>
        <p:blipFill rotWithShape="1">
          <a:blip r:embed="rId3"/>
          <a:srcRect b="61259"/>
          <a:stretch/>
        </p:blipFill>
        <p:spPr>
          <a:xfrm>
            <a:off x="946603" y="4159705"/>
            <a:ext cx="10398126" cy="2147796"/>
          </a:xfrm>
          <a:prstGeom prst="rect">
            <a:avLst/>
          </a:prstGeom>
        </p:spPr>
      </p:pic>
      <p:sp>
        <p:nvSpPr>
          <p:cNvPr id="9" name="Title 1"/>
          <p:cNvSpPr>
            <a:spLocks noGrp="1"/>
          </p:cNvSpPr>
          <p:nvPr>
            <p:ph type="title"/>
          </p:nvPr>
        </p:nvSpPr>
        <p:spPr>
          <a:xfrm>
            <a:off x="745587" y="0"/>
            <a:ext cx="11446414" cy="1485900"/>
          </a:xfrm>
        </p:spPr>
        <p:txBody>
          <a:bodyPr>
            <a:normAutofit/>
          </a:bodyPr>
          <a:lstStyle/>
          <a:p>
            <a:r>
              <a:rPr lang="en-US" sz="4800" dirty="0"/>
              <a:t>Properties of a Boolean Algebra</a:t>
            </a:r>
          </a:p>
        </p:txBody>
      </p:sp>
    </p:spTree>
    <p:extLst>
      <p:ext uri="{BB962C8B-B14F-4D97-AF65-F5344CB8AC3E}">
        <p14:creationId xmlns:p14="http://schemas.microsoft.com/office/powerpoint/2010/main" val="284363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761081" cy="1609344"/>
          </a:xfrm>
        </p:spPr>
        <p:txBody>
          <a:bodyPr/>
          <a:lstStyle/>
          <a:p>
            <a:r>
              <a:rPr lang="en-US" dirty="0"/>
              <a:t>Properties of a Boolean Algebra</a:t>
            </a:r>
          </a:p>
        </p:txBody>
      </p:sp>
      <p:pic>
        <p:nvPicPr>
          <p:cNvPr id="4" name="Content Placeholder 3"/>
          <p:cNvPicPr>
            <a:picLocks noGrp="1" noChangeAspect="1"/>
          </p:cNvPicPr>
          <p:nvPr>
            <p:ph idx="1"/>
          </p:nvPr>
        </p:nvPicPr>
        <p:blipFill rotWithShape="1">
          <a:blip r:embed="rId2"/>
          <a:srcRect t="40729"/>
          <a:stretch/>
        </p:blipFill>
        <p:spPr>
          <a:xfrm>
            <a:off x="1437232" y="2651648"/>
            <a:ext cx="9691016" cy="3062514"/>
          </a:xfrm>
          <a:prstGeom prst="rect">
            <a:avLst/>
          </a:prstGeom>
        </p:spPr>
      </p:pic>
    </p:spTree>
    <p:extLst>
      <p:ext uri="{BB962C8B-B14F-4D97-AF65-F5344CB8AC3E}">
        <p14:creationId xmlns:p14="http://schemas.microsoft.com/office/powerpoint/2010/main" val="177741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Boolean Algebra</a:t>
            </a:r>
          </a:p>
        </p:txBody>
      </p:sp>
      <p:sp>
        <p:nvSpPr>
          <p:cNvPr id="3" name="Content Placeholder 2"/>
          <p:cNvSpPr>
            <a:spLocks noGrp="1"/>
          </p:cNvSpPr>
          <p:nvPr>
            <p:ph idx="1"/>
          </p:nvPr>
        </p:nvSpPr>
        <p:spPr/>
        <p:txBody>
          <a:bodyPr>
            <a:noAutofit/>
          </a:bodyPr>
          <a:lstStyle/>
          <a:p>
            <a:r>
              <a:rPr lang="en-US" sz="2400" dirty="0"/>
              <a:t>Boolean algebra is used to model the circuitry of electronic devices. Each input and each output of such a device can be thought of as a member of the set {0,1}. </a:t>
            </a:r>
          </a:p>
          <a:p>
            <a:r>
              <a:rPr lang="en-US" sz="2400" dirty="0"/>
              <a:t>A computer, or other electronic device, is made up of a number of circuits. Each circuit can be designed using the rules of Boolean algebra.</a:t>
            </a:r>
          </a:p>
        </p:txBody>
      </p:sp>
      <p:pic>
        <p:nvPicPr>
          <p:cNvPr id="4" name="Picture 3"/>
          <p:cNvPicPr>
            <a:picLocks noChangeAspect="1"/>
          </p:cNvPicPr>
          <p:nvPr/>
        </p:nvPicPr>
        <p:blipFill>
          <a:blip r:embed="rId2"/>
          <a:stretch>
            <a:fillRect/>
          </a:stretch>
        </p:blipFill>
        <p:spPr>
          <a:xfrm>
            <a:off x="1670956" y="4752975"/>
            <a:ext cx="8763000" cy="1228725"/>
          </a:xfrm>
          <a:prstGeom prst="rect">
            <a:avLst/>
          </a:prstGeom>
        </p:spPr>
      </p:pic>
    </p:spTree>
    <p:extLst>
      <p:ext uri="{BB962C8B-B14F-4D97-AF65-F5344CB8AC3E}">
        <p14:creationId xmlns:p14="http://schemas.microsoft.com/office/powerpoint/2010/main" val="224386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8559"/>
          <a:stretch/>
        </p:blipFill>
        <p:spPr>
          <a:xfrm>
            <a:off x="1826758" y="4429917"/>
            <a:ext cx="5585241" cy="2118860"/>
          </a:xfrm>
          <a:prstGeom prst="rect">
            <a:avLst/>
          </a:prstGeom>
        </p:spPr>
      </p:pic>
      <p:sp>
        <p:nvSpPr>
          <p:cNvPr id="2" name="Title 1"/>
          <p:cNvSpPr>
            <a:spLocks noGrp="1"/>
          </p:cNvSpPr>
          <p:nvPr>
            <p:ph type="title"/>
          </p:nvPr>
        </p:nvSpPr>
        <p:spPr>
          <a:xfrm>
            <a:off x="1066800" y="228605"/>
            <a:ext cx="10058400" cy="1609344"/>
          </a:xfrm>
        </p:spPr>
        <p:txBody>
          <a:bodyPr/>
          <a:lstStyle/>
          <a:p>
            <a:r>
              <a:rPr lang="en-US" dirty="0"/>
              <a:t>Combinations of Gates</a:t>
            </a:r>
          </a:p>
        </p:txBody>
      </p:sp>
      <p:sp>
        <p:nvSpPr>
          <p:cNvPr id="3" name="Content Placeholder 2"/>
          <p:cNvSpPr>
            <a:spLocks noGrp="1"/>
          </p:cNvSpPr>
          <p:nvPr>
            <p:ph idx="1"/>
          </p:nvPr>
        </p:nvSpPr>
        <p:spPr>
          <a:xfrm>
            <a:off x="1270000" y="1428750"/>
            <a:ext cx="9601200" cy="3581400"/>
          </a:xfrm>
        </p:spPr>
        <p:txBody>
          <a:bodyPr/>
          <a:lstStyle/>
          <a:p>
            <a:r>
              <a:rPr lang="en-US" dirty="0"/>
              <a:t>Combinational circuits can be constructed using a combination of inverters, OR gates, and </a:t>
            </a:r>
            <a:r>
              <a:rPr lang="en-US" dirty="0" err="1"/>
              <a:t>AND</a:t>
            </a:r>
            <a:r>
              <a:rPr lang="en-US" dirty="0"/>
              <a:t> gates. When combinations of circuits are formed, some gates may share inputs. </a:t>
            </a:r>
          </a:p>
          <a:p>
            <a:r>
              <a:rPr lang="en-US" dirty="0"/>
              <a:t>Note also that output from a gate may be used as input by one or more other elements, as shown below. Both drawings depict the circuit that produces the output</a:t>
            </a:r>
          </a:p>
          <a:p>
            <a:endParaRPr lang="en-US" dirty="0"/>
          </a:p>
        </p:txBody>
      </p:sp>
      <p:pic>
        <p:nvPicPr>
          <p:cNvPr id="4" name="Picture 3"/>
          <p:cNvPicPr>
            <a:picLocks noChangeAspect="1"/>
          </p:cNvPicPr>
          <p:nvPr/>
        </p:nvPicPr>
        <p:blipFill>
          <a:blip r:embed="rId3"/>
          <a:stretch>
            <a:fillRect/>
          </a:stretch>
        </p:blipFill>
        <p:spPr>
          <a:xfrm>
            <a:off x="1719943" y="3062287"/>
            <a:ext cx="914400" cy="247650"/>
          </a:xfrm>
          <a:prstGeom prst="rect">
            <a:avLst/>
          </a:prstGeom>
        </p:spPr>
      </p:pic>
      <p:pic>
        <p:nvPicPr>
          <p:cNvPr id="5" name="Picture 4"/>
          <p:cNvPicPr>
            <a:picLocks noChangeAspect="1"/>
          </p:cNvPicPr>
          <p:nvPr/>
        </p:nvPicPr>
        <p:blipFill>
          <a:blip r:embed="rId4"/>
          <a:stretch>
            <a:fillRect/>
          </a:stretch>
        </p:blipFill>
        <p:spPr>
          <a:xfrm>
            <a:off x="5525861" y="3062287"/>
            <a:ext cx="5631543" cy="1973943"/>
          </a:xfrm>
          <a:prstGeom prst="rect">
            <a:avLst/>
          </a:prstGeom>
        </p:spPr>
      </p:pic>
      <p:pic>
        <p:nvPicPr>
          <p:cNvPr id="7" name="Picture 6"/>
          <p:cNvPicPr>
            <a:picLocks noChangeAspect="1"/>
          </p:cNvPicPr>
          <p:nvPr/>
        </p:nvPicPr>
        <p:blipFill rotWithShape="1">
          <a:blip r:embed="rId2"/>
          <a:srcRect l="24805" t="84714"/>
          <a:stretch/>
        </p:blipFill>
        <p:spPr>
          <a:xfrm>
            <a:off x="5297714" y="6202812"/>
            <a:ext cx="4505098" cy="426583"/>
          </a:xfrm>
          <a:prstGeom prst="rect">
            <a:avLst/>
          </a:prstGeom>
        </p:spPr>
      </p:pic>
    </p:spTree>
    <p:extLst>
      <p:ext uri="{BB962C8B-B14F-4D97-AF65-F5344CB8AC3E}">
        <p14:creationId xmlns:p14="http://schemas.microsoft.com/office/powerpoint/2010/main" val="198178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p>
        </p:txBody>
      </p:sp>
      <p:pic>
        <p:nvPicPr>
          <p:cNvPr id="4" name="Content Placeholder 3"/>
          <p:cNvPicPr>
            <a:picLocks noGrp="1" noChangeAspect="1"/>
          </p:cNvPicPr>
          <p:nvPr>
            <p:ph idx="1"/>
          </p:nvPr>
        </p:nvPicPr>
        <p:blipFill>
          <a:blip r:embed="rId2"/>
          <a:stretch>
            <a:fillRect/>
          </a:stretch>
        </p:blipFill>
        <p:spPr>
          <a:xfrm>
            <a:off x="1299514" y="1814397"/>
            <a:ext cx="1438275" cy="352425"/>
          </a:xfrm>
          <a:prstGeom prst="rect">
            <a:avLst/>
          </a:prstGeom>
        </p:spPr>
      </p:pic>
      <p:pic>
        <p:nvPicPr>
          <p:cNvPr id="5" name="Picture 4"/>
          <p:cNvPicPr>
            <a:picLocks noChangeAspect="1"/>
          </p:cNvPicPr>
          <p:nvPr/>
        </p:nvPicPr>
        <p:blipFill>
          <a:blip r:embed="rId3"/>
          <a:stretch>
            <a:fillRect/>
          </a:stretch>
        </p:blipFill>
        <p:spPr>
          <a:xfrm>
            <a:off x="1371600" y="3811728"/>
            <a:ext cx="1428750" cy="400050"/>
          </a:xfrm>
          <a:prstGeom prst="rect">
            <a:avLst/>
          </a:prstGeom>
        </p:spPr>
      </p:pic>
      <p:pic>
        <p:nvPicPr>
          <p:cNvPr id="9" name="Picture 8"/>
          <p:cNvPicPr>
            <a:picLocks noChangeAspect="1"/>
          </p:cNvPicPr>
          <p:nvPr/>
        </p:nvPicPr>
        <p:blipFill>
          <a:blip r:embed="rId4"/>
          <a:stretch>
            <a:fillRect/>
          </a:stretch>
        </p:blipFill>
        <p:spPr>
          <a:xfrm>
            <a:off x="3681251" y="1814397"/>
            <a:ext cx="6503535" cy="2676960"/>
          </a:xfrm>
          <a:prstGeom prst="rect">
            <a:avLst/>
          </a:prstGeom>
        </p:spPr>
      </p:pic>
      <p:pic>
        <p:nvPicPr>
          <p:cNvPr id="10" name="Picture 9"/>
          <p:cNvPicPr>
            <a:picLocks noChangeAspect="1"/>
          </p:cNvPicPr>
          <p:nvPr/>
        </p:nvPicPr>
        <p:blipFill>
          <a:blip r:embed="rId5"/>
          <a:stretch>
            <a:fillRect/>
          </a:stretch>
        </p:blipFill>
        <p:spPr>
          <a:xfrm>
            <a:off x="1723118" y="4292801"/>
            <a:ext cx="9728654" cy="2565199"/>
          </a:xfrm>
          <a:prstGeom prst="rect">
            <a:avLst/>
          </a:prstGeom>
        </p:spPr>
      </p:pic>
    </p:spTree>
    <p:extLst>
      <p:ext uri="{BB962C8B-B14F-4D97-AF65-F5344CB8AC3E}">
        <p14:creationId xmlns:p14="http://schemas.microsoft.com/office/powerpoint/2010/main" val="418647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p>
        </p:txBody>
      </p:sp>
      <p:grpSp>
        <p:nvGrpSpPr>
          <p:cNvPr id="4" name="Group 3"/>
          <p:cNvGrpSpPr/>
          <p:nvPr/>
        </p:nvGrpSpPr>
        <p:grpSpPr>
          <a:xfrm>
            <a:off x="1467642" y="1771512"/>
            <a:ext cx="1970089" cy="348798"/>
            <a:chOff x="2522220" y="5229631"/>
            <a:chExt cx="1970089" cy="348798"/>
          </a:xfrm>
        </p:grpSpPr>
        <p:pic>
          <p:nvPicPr>
            <p:cNvPr id="5" name="Picture 4"/>
            <p:cNvPicPr>
              <a:picLocks noChangeAspect="1"/>
            </p:cNvPicPr>
            <p:nvPr/>
          </p:nvPicPr>
          <p:blipFill rotWithShape="1">
            <a:blip r:embed="rId2"/>
            <a:srcRect r="9387"/>
            <a:stretch/>
          </p:blipFill>
          <p:spPr>
            <a:xfrm>
              <a:off x="3050949" y="5286964"/>
              <a:ext cx="1441360" cy="276225"/>
            </a:xfrm>
            <a:prstGeom prst="rect">
              <a:avLst/>
            </a:prstGeom>
          </p:spPr>
        </p:pic>
        <p:pic>
          <p:nvPicPr>
            <p:cNvPr id="6" name="Content Placeholder 3"/>
            <p:cNvPicPr>
              <a:picLocks noChangeAspect="1"/>
            </p:cNvPicPr>
            <p:nvPr/>
          </p:nvPicPr>
          <p:blipFill rotWithShape="1">
            <a:blip r:embed="rId3"/>
            <a:srcRect l="27878" t="1" r="33578" b="1028"/>
            <a:stretch/>
          </p:blipFill>
          <p:spPr>
            <a:xfrm>
              <a:off x="2522220" y="5229631"/>
              <a:ext cx="554355" cy="348798"/>
            </a:xfrm>
            <a:prstGeom prst="rect">
              <a:avLst/>
            </a:prstGeom>
          </p:spPr>
        </p:pic>
      </p:grpSp>
      <p:pic>
        <p:nvPicPr>
          <p:cNvPr id="7" name="Picture 6"/>
          <p:cNvPicPr>
            <a:picLocks noChangeAspect="1"/>
          </p:cNvPicPr>
          <p:nvPr/>
        </p:nvPicPr>
        <p:blipFill>
          <a:blip r:embed="rId4"/>
          <a:stretch>
            <a:fillRect/>
          </a:stretch>
        </p:blipFill>
        <p:spPr>
          <a:xfrm>
            <a:off x="2485458" y="2171700"/>
            <a:ext cx="8690542" cy="4574865"/>
          </a:xfrm>
          <a:prstGeom prst="rect">
            <a:avLst/>
          </a:prstGeom>
        </p:spPr>
      </p:pic>
    </p:spTree>
    <p:extLst>
      <p:ext uri="{BB962C8B-B14F-4D97-AF65-F5344CB8AC3E}">
        <p14:creationId xmlns:p14="http://schemas.microsoft.com/office/powerpoint/2010/main" val="380743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1">
      <a:majorFont>
        <a:latin typeface="Garamond"/>
        <a:ea typeface=""/>
        <a:cs typeface=""/>
      </a:majorFont>
      <a:minorFont>
        <a:latin typeface="Garamond"/>
        <a:ea typeface=""/>
        <a:cs typeface=""/>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23262</TotalTime>
  <Words>623</Words>
  <Application>Microsoft Office PowerPoint</Application>
  <PresentationFormat>Widescreen</PresentationFormat>
  <Paragraphs>54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Garamond</vt:lpstr>
      <vt:lpstr>Rockwell Condensed</vt:lpstr>
      <vt:lpstr>Times New Roman</vt:lpstr>
      <vt:lpstr>Wingdings</vt:lpstr>
      <vt:lpstr>Wood Type</vt:lpstr>
      <vt:lpstr>Lecture 20 </vt:lpstr>
      <vt:lpstr>Boolean Algebra</vt:lpstr>
      <vt:lpstr>Boolean Algebra</vt:lpstr>
      <vt:lpstr>Properties of a Boolean Algebra</vt:lpstr>
      <vt:lpstr>Properties of a Boolean Algebra</vt:lpstr>
      <vt:lpstr>Application of Boolean Algebra</vt:lpstr>
      <vt:lpstr>Combinations of Gates</vt:lpstr>
      <vt:lpstr>Combinations of Gates</vt:lpstr>
      <vt:lpstr>Combinations of Gates</vt:lpstr>
      <vt:lpstr>Karnaugh Maps</vt:lpstr>
      <vt:lpstr>PowerPoint Presentation</vt:lpstr>
      <vt:lpstr>PowerPoint Presentation</vt:lpstr>
      <vt:lpstr>K-map in three variables </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dc:title>
  <dc:creator>Ammarah Khalid</dc:creator>
  <cp:lastModifiedBy>Ammarah Khalid BUKC</cp:lastModifiedBy>
  <cp:revision>1060</cp:revision>
  <dcterms:created xsi:type="dcterms:W3CDTF">2017-09-13T17:40:14Z</dcterms:created>
  <dcterms:modified xsi:type="dcterms:W3CDTF">2022-06-23T06:24:11Z</dcterms:modified>
</cp:coreProperties>
</file>