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40" r:id="rId2"/>
  </p:sldMasterIdLst>
  <p:notesMasterIdLst>
    <p:notesMasterId r:id="rId25"/>
  </p:notesMasterIdLst>
  <p:handoutMasterIdLst>
    <p:handoutMasterId r:id="rId26"/>
  </p:handoutMasterIdLst>
  <p:sldIdLst>
    <p:sldId id="322" r:id="rId3"/>
    <p:sldId id="343" r:id="rId4"/>
    <p:sldId id="331" r:id="rId5"/>
    <p:sldId id="344" r:id="rId6"/>
    <p:sldId id="346" r:id="rId7"/>
    <p:sldId id="347" r:id="rId8"/>
    <p:sldId id="348" r:id="rId9"/>
    <p:sldId id="349" r:id="rId10"/>
    <p:sldId id="345" r:id="rId11"/>
    <p:sldId id="336" r:id="rId12"/>
    <p:sldId id="332" r:id="rId13"/>
    <p:sldId id="335" r:id="rId14"/>
    <p:sldId id="337" r:id="rId15"/>
    <p:sldId id="333" r:id="rId16"/>
    <p:sldId id="385" r:id="rId17"/>
    <p:sldId id="386" r:id="rId18"/>
    <p:sldId id="342" r:id="rId19"/>
    <p:sldId id="339" r:id="rId20"/>
    <p:sldId id="353" r:id="rId21"/>
    <p:sldId id="354" r:id="rId22"/>
    <p:sldId id="355" r:id="rId23"/>
    <p:sldId id="29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2208" autoAdjust="0"/>
  </p:normalViewPr>
  <p:slideViewPr>
    <p:cSldViewPr snapToGrid="0">
      <p:cViewPr>
        <p:scale>
          <a:sx n="50" d="100"/>
          <a:sy n="50" d="100"/>
        </p:scale>
        <p:origin x="1362" y="456"/>
      </p:cViewPr>
      <p:guideLst/>
    </p:cSldViewPr>
  </p:slideViewPr>
  <p:outlineViewPr>
    <p:cViewPr>
      <p:scale>
        <a:sx n="33" d="100"/>
        <a:sy n="33" d="100"/>
      </p:scale>
      <p:origin x="0" y="-231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39D66-65AC-4346-88F4-0B4DE72F7842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C4C18-A3A2-4672-8823-72CF72D8B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896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655B8-1112-4B90-9AB8-8A412DB3BBA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411D2-D6CB-4920-B388-CFD9681C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66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536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97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373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60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EAA2A77-5186-43D8-88F0-382A7309C26D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79502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AF5A-C136-4FB9-8808-BDFBFE3FA977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7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98FD-2B1D-4EC9-BFAC-582D5D96408B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28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2A77-5186-43D8-88F0-382A7309C26D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14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F16F-8393-4A11-86E6-1FE20F1293DE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51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503EE73-493E-4BE9-B453-A9AA100A9B68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11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C7D7-9ED9-46E8-AEDE-BD53A1391A3C}" type="datetime1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83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372E-074B-4494-8C3F-40082366E889}" type="datetime1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55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3981-3E86-4B8A-8962-084AD742F1B5}" type="datetime1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67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49C8-3B39-4CA4-8DCC-105A02162363}" type="datetime1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847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0026-D29B-43B9-92DC-1589687E8DA4}" type="datetime1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2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F16F-8393-4A11-86E6-1FE20F1293DE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268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EE02-C46C-4562-9F79-570D88F5A4CC}" type="datetime1">
              <a:rPr lang="en-US" smtClean="0"/>
              <a:t>6/28/2022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608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AF5A-C136-4FB9-8808-BDFBFE3FA977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683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98FD-2B1D-4EC9-BFAC-582D5D96408B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0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03EE73-493E-4BE9-B453-A9AA100A9B68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71782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C7D7-9ED9-46E8-AEDE-BD53A1391A3C}" type="datetime1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2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372E-074B-4494-8C3F-40082366E889}" type="datetime1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3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3981-3E86-4B8A-8962-084AD742F1B5}" type="datetime1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3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49C8-3B39-4CA4-8DCC-105A02162363}" type="datetime1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4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D90026-D29B-43B9-92DC-1589687E8DA4}" type="datetime1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938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E0EE02-C46C-4562-9F79-570D88F5A4CC}" type="datetime1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906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48B8F1B-6724-4B53-BC2F-E9A9F931B653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092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48B8F1B-6724-4B53-BC2F-E9A9F931B653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6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4.wdp"/><Relationship Id="rId4" Type="http://schemas.openxmlformats.org/officeDocument/2006/relationships/image" Target="../media/image15.png"/><Relationship Id="rId9" Type="http://schemas.microsoft.com/office/2007/relationships/hdphoto" Target="../media/hdphoto6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microsoft.com/office/2007/relationships/hdphoto" Target="../media/hdphoto8.wdp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1825095"/>
            <a:ext cx="7772400" cy="13620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Lecture 21	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46313" y="2924630"/>
            <a:ext cx="8040687" cy="1500187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tx1"/>
                </a:solidFill>
              </a:rPr>
              <a:t>Finite-State Automata</a:t>
            </a:r>
          </a:p>
          <a:p>
            <a:endParaRPr lang="en-GB" sz="3600" b="1" dirty="0">
              <a:solidFill>
                <a:schemeClr val="tx1"/>
              </a:solidFill>
            </a:endParaRPr>
          </a:p>
          <a:p>
            <a:endParaRPr lang="en-GB" sz="3600" b="1" dirty="0">
              <a:solidFill>
                <a:schemeClr val="tx1"/>
              </a:solidFill>
            </a:endParaRPr>
          </a:p>
          <a:p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 Condensed" panose="02060603050405020104"/>
                <a:ea typeface="+mn-ea"/>
                <a:cs typeface="+mn-cs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12288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Vending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229850" cy="3581400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The machine dispenses piece of candy that cost 20 cent each.</a:t>
            </a:r>
          </a:p>
          <a:p>
            <a:r>
              <a:rPr lang="en-US" altLang="en-US" sz="3600" dirty="0"/>
              <a:t>Only two types of coins can be used </a:t>
            </a:r>
            <a:br>
              <a:rPr lang="en-US" altLang="en-US" sz="3600" dirty="0"/>
            </a:br>
            <a:r>
              <a:rPr lang="en-US" altLang="en-US" sz="3600" dirty="0"/>
              <a:t>– 10c coins and 5c coins.</a:t>
            </a:r>
          </a:p>
          <a:p>
            <a:r>
              <a:rPr lang="en-US" altLang="en-US" sz="3600" dirty="0"/>
              <a:t>The machine does not return any change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79263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Vending Machine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595363" y="1203200"/>
            <a:ext cx="7469076" cy="3146202"/>
            <a:chOff x="2125774" y="2438401"/>
            <a:chExt cx="7469076" cy="3146202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2667000" y="3657601"/>
              <a:ext cx="9144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800" b="1" dirty="0">
                  <a:solidFill>
                    <a:srgbClr val="402000"/>
                  </a:solidFill>
                </a:rPr>
                <a:t>0 cent</a:t>
              </a: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4724400" y="2514601"/>
              <a:ext cx="914400" cy="685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800" b="1">
                  <a:solidFill>
                    <a:srgbClr val="402000"/>
                  </a:solidFill>
                </a:rPr>
                <a:t>5 cents</a:t>
              </a: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4724400" y="4876801"/>
              <a:ext cx="914400" cy="685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800" b="1">
                  <a:solidFill>
                    <a:srgbClr val="402000"/>
                  </a:solidFill>
                </a:rPr>
                <a:t>10 cents</a:t>
              </a: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V="1">
              <a:off x="3581400" y="2971801"/>
              <a:ext cx="1143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402000"/>
                </a:solidFill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3581400" y="4191001"/>
              <a:ext cx="1143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402000"/>
                </a:solidFill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8610600" y="2438401"/>
              <a:ext cx="914400" cy="685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800" b="1">
                  <a:solidFill>
                    <a:srgbClr val="402000"/>
                  </a:solidFill>
                </a:rPr>
                <a:t>15 cents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8610600" y="4800601"/>
              <a:ext cx="914400" cy="685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800" b="1" dirty="0">
                  <a:solidFill>
                    <a:srgbClr val="402000"/>
                  </a:solidFill>
                </a:rPr>
                <a:t>20 cents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100" b="1" dirty="0">
                  <a:solidFill>
                    <a:srgbClr val="402000"/>
                  </a:solidFill>
                </a:rPr>
                <a:t>or more</a:t>
              </a: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5638800" y="2819401"/>
              <a:ext cx="297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402000"/>
                </a:solidFill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V="1">
              <a:off x="5638800" y="5101752"/>
              <a:ext cx="2901950" cy="217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402000"/>
                </a:solidFill>
              </a:endParaRP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 rot="19366805">
              <a:off x="3505200" y="3048001"/>
              <a:ext cx="1193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800" b="1">
                  <a:solidFill>
                    <a:srgbClr val="402000"/>
                  </a:solidFill>
                </a:rPr>
                <a:t>Deposit 5c</a:t>
              </a: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 rot="2530327">
              <a:off x="3505200" y="4343401"/>
              <a:ext cx="13081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800" b="1">
                  <a:solidFill>
                    <a:srgbClr val="402000"/>
                  </a:solidFill>
                </a:rPr>
                <a:t>Deposit 10c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6400800" y="2514601"/>
              <a:ext cx="13081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800" b="1" dirty="0">
                  <a:solidFill>
                    <a:srgbClr val="402000"/>
                  </a:solidFill>
                </a:rPr>
                <a:t>Deposit 10c</a:t>
              </a: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6553200" y="4804231"/>
              <a:ext cx="13081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800" b="1" dirty="0">
                  <a:solidFill>
                    <a:srgbClr val="402000"/>
                  </a:solidFill>
                </a:rPr>
                <a:t>Deposit 10c</a:t>
              </a: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5410200" y="3200401"/>
              <a:ext cx="0" cy="167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402000"/>
                </a:solidFill>
              </a:endParaRP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 rot="5372367">
              <a:off x="4997450" y="3841751"/>
              <a:ext cx="1193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800" b="1">
                  <a:solidFill>
                    <a:srgbClr val="402000"/>
                  </a:solidFill>
                </a:rPr>
                <a:t>Deposit 5c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5638800" y="3048001"/>
              <a:ext cx="297180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402000"/>
                </a:solidFill>
              </a:endParaRP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 rot="19675838">
              <a:off x="7368795" y="3105417"/>
              <a:ext cx="1193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800" b="1" dirty="0">
                  <a:solidFill>
                    <a:srgbClr val="402000"/>
                  </a:solidFill>
                </a:rPr>
                <a:t>Deposit 5c</a:t>
              </a: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H="1">
              <a:off x="9138549" y="3124201"/>
              <a:ext cx="5451" cy="1614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402000"/>
                </a:solidFill>
              </a:endParaRP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 rot="5363981">
              <a:off x="8731250" y="3702051"/>
              <a:ext cx="1193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800" b="1" dirty="0">
                  <a:solidFill>
                    <a:srgbClr val="402000"/>
                  </a:solidFill>
                </a:rPr>
                <a:t>Deposit 5c</a:t>
              </a:r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 flipH="1">
              <a:off x="8835563" y="3097214"/>
              <a:ext cx="3636" cy="16415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402000"/>
                </a:solidFill>
              </a:endParaRPr>
            </a:p>
          </p:txBody>
        </p:sp>
        <p:sp>
          <p:nvSpPr>
            <p:cNvPr id="36" name="Text Box 15"/>
            <p:cNvSpPr txBox="1">
              <a:spLocks noChangeArrowheads="1"/>
            </p:cNvSpPr>
            <p:nvPr/>
          </p:nvSpPr>
          <p:spPr bwMode="auto">
            <a:xfrm rot="5400000">
              <a:off x="8033648" y="3692017"/>
              <a:ext cx="13081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800" b="1" dirty="0">
                  <a:solidFill>
                    <a:srgbClr val="402000"/>
                  </a:solidFill>
                </a:rPr>
                <a:t>Deposit 10c</a:t>
              </a:r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 flipH="1">
              <a:off x="5638800" y="5301817"/>
              <a:ext cx="297180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402000"/>
                </a:solidFill>
              </a:endParaRPr>
            </a:p>
          </p:txBody>
        </p:sp>
        <p:sp>
          <p:nvSpPr>
            <p:cNvPr id="38" name="Text Box 16"/>
            <p:cNvSpPr txBox="1">
              <a:spLocks noChangeArrowheads="1"/>
            </p:cNvSpPr>
            <p:nvPr/>
          </p:nvSpPr>
          <p:spPr bwMode="auto">
            <a:xfrm>
              <a:off x="6560457" y="5217890"/>
              <a:ext cx="13081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800" b="1" dirty="0">
                  <a:solidFill>
                    <a:srgbClr val="402000"/>
                  </a:solidFill>
                </a:rPr>
                <a:t>Deposit 10c</a:t>
              </a:r>
            </a:p>
          </p:txBody>
        </p:sp>
        <p:sp>
          <p:nvSpPr>
            <p:cNvPr id="40" name="Line 20"/>
            <p:cNvSpPr>
              <a:spLocks noChangeShapeType="1"/>
            </p:cNvSpPr>
            <p:nvPr/>
          </p:nvSpPr>
          <p:spPr bwMode="auto">
            <a:xfrm flipH="1" flipV="1">
              <a:off x="5632530" y="3048001"/>
              <a:ext cx="3016304" cy="18519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402000"/>
                </a:solidFill>
              </a:endParaRPr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 rot="1876050">
              <a:off x="5778222" y="3138446"/>
              <a:ext cx="1193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800" b="1" dirty="0">
                  <a:solidFill>
                    <a:srgbClr val="402000"/>
                  </a:solidFill>
                </a:rPr>
                <a:t>Deposit 5c</a:t>
              </a:r>
            </a:p>
          </p:txBody>
        </p:sp>
        <p:sp>
          <p:nvSpPr>
            <p:cNvPr id="42" name="Line 10"/>
            <p:cNvSpPr>
              <a:spLocks noChangeShapeType="1"/>
            </p:cNvSpPr>
            <p:nvPr/>
          </p:nvSpPr>
          <p:spPr bwMode="auto">
            <a:xfrm flipV="1">
              <a:off x="2125774" y="4000501"/>
              <a:ext cx="5117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402000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8540750" y="4738799"/>
              <a:ext cx="1054100" cy="80940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5144729" y="2448233"/>
            <a:ext cx="914400" cy="685800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dirty="0">
              <a:solidFill>
                <a:srgbClr val="402000"/>
              </a:solidFill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7202129" y="1305233"/>
            <a:ext cx="914400" cy="685800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dirty="0">
              <a:solidFill>
                <a:srgbClr val="402000"/>
              </a:solidFill>
            </a:endParaRP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11088329" y="1215595"/>
            <a:ext cx="914400" cy="685800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dirty="0">
              <a:solidFill>
                <a:srgbClr val="402000"/>
              </a:solidFill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10945174" y="3438185"/>
            <a:ext cx="1183939" cy="91121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dirty="0">
              <a:solidFill>
                <a:srgbClr val="402000"/>
              </a:solidFill>
            </a:endParaRPr>
          </a:p>
        </p:txBody>
      </p:sp>
      <p:sp>
        <p:nvSpPr>
          <p:cNvPr id="50" name="Line 6"/>
          <p:cNvSpPr>
            <a:spLocks noChangeShapeType="1"/>
          </p:cNvSpPr>
          <p:nvPr/>
        </p:nvSpPr>
        <p:spPr bwMode="auto">
          <a:xfrm flipV="1">
            <a:off x="6042111" y="1773546"/>
            <a:ext cx="1143000" cy="838200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402000"/>
              </a:solidFill>
            </a:endParaRPr>
          </a:p>
        </p:txBody>
      </p:sp>
      <p:sp>
        <p:nvSpPr>
          <p:cNvPr id="51" name="Line 6"/>
          <p:cNvSpPr>
            <a:spLocks noChangeShapeType="1"/>
          </p:cNvSpPr>
          <p:nvPr/>
        </p:nvSpPr>
        <p:spPr bwMode="auto">
          <a:xfrm>
            <a:off x="8110259" y="1622424"/>
            <a:ext cx="2936334" cy="6833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402000"/>
              </a:solidFill>
            </a:endParaRPr>
          </a:p>
        </p:txBody>
      </p:sp>
      <p:sp>
        <p:nvSpPr>
          <p:cNvPr id="52" name="Line 6"/>
          <p:cNvSpPr>
            <a:spLocks noChangeShapeType="1"/>
          </p:cNvSpPr>
          <p:nvPr/>
        </p:nvSpPr>
        <p:spPr bwMode="auto">
          <a:xfrm>
            <a:off x="11616278" y="1928271"/>
            <a:ext cx="7304" cy="1545232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402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04748" y="1671946"/>
            <a:ext cx="349918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Each circle represents a state of the machine: </a:t>
            </a:r>
          </a:p>
          <a:p>
            <a:r>
              <a:rPr lang="en-US" dirty="0"/>
              <a:t>the state in which </a:t>
            </a:r>
          </a:p>
          <a:p>
            <a:r>
              <a:rPr lang="en-US" sz="1600" dirty="0"/>
              <a:t>0 cent,5 cents, 10 cents or 15 cents</a:t>
            </a:r>
            <a:r>
              <a:rPr lang="en-US" dirty="0"/>
              <a:t> has been deposited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079018" y="3472467"/>
            <a:ext cx="41211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unlabeled arrow pointing to “0 cent” indicates that this is the initial state of the machine. 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042629" y="4815742"/>
            <a:ext cx="57391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double circle around “20 cents or more” indicates that a piece of candy is released when the machine has reached this state. (It is called an </a:t>
            </a:r>
            <a:r>
              <a:rPr lang="en-US" b="1" dirty="0"/>
              <a:t>accepting state </a:t>
            </a:r>
            <a:r>
              <a:rPr lang="en-US" dirty="0"/>
              <a:t>of the machine because when the machine is in this state, it has accepted the input sequence of coins as payment for candy.)</a:t>
            </a:r>
          </a:p>
          <a:p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075743" y="4628430"/>
            <a:ext cx="5053371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arrows that link the states indicate what happens when a particular input is made to the machine in each of its various states. </a:t>
            </a:r>
          </a:p>
          <a:p>
            <a:pPr algn="just"/>
            <a:endParaRPr lang="en-US" sz="800" dirty="0"/>
          </a:p>
          <a:p>
            <a:pPr algn="just"/>
            <a:r>
              <a:rPr lang="en-US" dirty="0"/>
              <a:t>For instance, the arrow labeled “deposit 5” that goes from “0c/” to “5c/” indicates that when the machine is in the state “0c/” and 5c/ is inserted, the machine goes to the state “5c/”</a:t>
            </a:r>
          </a:p>
        </p:txBody>
      </p:sp>
    </p:spTree>
    <p:extLst>
      <p:ext uri="{BB962C8B-B14F-4D97-AF65-F5344CB8AC3E}">
        <p14:creationId xmlns:p14="http://schemas.microsoft.com/office/powerpoint/2010/main" val="210174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Finite-State Machines with No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234" y="1774505"/>
            <a:ext cx="11414766" cy="1463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275" y="3382697"/>
            <a:ext cx="4523011" cy="34191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218" y="3238500"/>
            <a:ext cx="3092882" cy="3563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E4FA058-5B0C-DB30-2540-DDBAD4470282}"/>
              </a:ext>
            </a:extLst>
          </p:cNvPr>
          <p:cNvSpPr/>
          <p:nvPr/>
        </p:nvSpPr>
        <p:spPr>
          <a:xfrm>
            <a:off x="5073590" y="4447127"/>
            <a:ext cx="839449" cy="2998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1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Finite-State Automaton Given by a Transition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1482" y="2291620"/>
            <a:ext cx="10245777" cy="431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23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Finite-State Automaton Given by a Transition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232" y="1913431"/>
            <a:ext cx="10049747" cy="468630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/>
          <a:srcRect l="55575" t="40000" r="654" b="19467"/>
          <a:stretch/>
        </p:blipFill>
        <p:spPr>
          <a:xfrm>
            <a:off x="7414510" y="4944569"/>
            <a:ext cx="4447924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54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546" y="284018"/>
            <a:ext cx="9601200" cy="1485900"/>
          </a:xfrm>
        </p:spPr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15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11" y="976313"/>
            <a:ext cx="10274752" cy="3678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8072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146" y="0"/>
            <a:ext cx="9601200" cy="1485900"/>
          </a:xfrm>
        </p:spPr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866"/>
          <a:stretch/>
        </p:blipFill>
        <p:spPr bwMode="auto">
          <a:xfrm>
            <a:off x="776719" y="637310"/>
            <a:ext cx="6518793" cy="2243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18" y="2881090"/>
            <a:ext cx="8159463" cy="342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182" y="355562"/>
            <a:ext cx="2875251" cy="3243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182" y="3598736"/>
            <a:ext cx="3029019" cy="2907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362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Language Accepted by an Automaton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337" y="2502932"/>
            <a:ext cx="8429625" cy="304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57337" y="2171700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finite-state automaton A shown below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151735"/>
            <a:ext cx="9995880" cy="7983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237" y="6041333"/>
            <a:ext cx="10028297" cy="65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5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Finite-State Machines with Outputs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3456" y="3117850"/>
            <a:ext cx="3753633" cy="3314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264" y="3409950"/>
            <a:ext cx="4267200" cy="335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911" y="1784350"/>
            <a:ext cx="9934575" cy="133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CB71E5D-8A8E-1557-0A96-73D00551ABCF}"/>
              </a:ext>
            </a:extLst>
          </p:cNvPr>
          <p:cNvSpPr/>
          <p:nvPr/>
        </p:nvSpPr>
        <p:spPr>
          <a:xfrm>
            <a:off x="3252866" y="4571998"/>
            <a:ext cx="839449" cy="224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F8AC6A-7B10-2D12-4F2D-8FFDC95E1451}"/>
              </a:ext>
            </a:extLst>
          </p:cNvPr>
          <p:cNvSpPr/>
          <p:nvPr/>
        </p:nvSpPr>
        <p:spPr>
          <a:xfrm>
            <a:off x="4784468" y="4557006"/>
            <a:ext cx="839449" cy="224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28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4354"/>
            <a:ext cx="9601200" cy="1485900"/>
          </a:xfrm>
        </p:spPr>
        <p:txBody>
          <a:bodyPr/>
          <a:lstStyle/>
          <a:p>
            <a:r>
              <a:rPr lang="en-US" b="1" dirty="0"/>
              <a:t>Example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392" y="899651"/>
            <a:ext cx="10751575" cy="4377813"/>
          </a:xfrm>
        </p:spPr>
        <p:txBody>
          <a:bodyPr>
            <a:normAutofit/>
          </a:bodyPr>
          <a:lstStyle/>
          <a:p>
            <a:r>
              <a:rPr lang="en-US" sz="2400" dirty="0"/>
              <a:t>Construct the state table for the finite-state machine with the state diagram shown in Figure.</a:t>
            </a:r>
          </a:p>
          <a:p>
            <a:endParaRPr lang="en-US" sz="2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629" y="1226922"/>
            <a:ext cx="5947101" cy="3658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9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Finite-State Automaton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589315"/>
            <a:ext cx="10472057" cy="358140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A </a:t>
            </a:r>
            <a:r>
              <a:rPr lang="en-US" sz="2800" b="1" dirty="0"/>
              <a:t>finite-state machine</a:t>
            </a:r>
            <a:r>
              <a:rPr lang="en-US" sz="2800" dirty="0"/>
              <a:t> or </a:t>
            </a:r>
            <a:r>
              <a:rPr lang="en-US" sz="2800" b="1" dirty="0"/>
              <a:t>finite-state automaton</a:t>
            </a:r>
            <a:r>
              <a:rPr lang="en-US" sz="2800" dirty="0"/>
              <a:t> , </a:t>
            </a:r>
            <a:r>
              <a:rPr lang="en-US" sz="2800" b="1" dirty="0"/>
              <a:t>finite automaton </a:t>
            </a:r>
            <a:r>
              <a:rPr lang="en-US" sz="2800" dirty="0"/>
              <a:t>or simply a </a:t>
            </a:r>
            <a:r>
              <a:rPr lang="en-US" sz="2800" b="1" dirty="0"/>
              <a:t>state machine</a:t>
            </a:r>
            <a:r>
              <a:rPr lang="en-US" sz="2800" dirty="0"/>
              <a:t>, is a mathematical model of computation. </a:t>
            </a:r>
          </a:p>
          <a:p>
            <a:pPr algn="just"/>
            <a:r>
              <a:rPr lang="en-US" sz="2800" dirty="0"/>
              <a:t>It is an abstract machine that can be in exactly one of a finite number of </a:t>
            </a:r>
            <a:r>
              <a:rPr lang="en-US" sz="2800" i="1" dirty="0"/>
              <a:t>states</a:t>
            </a:r>
            <a:r>
              <a:rPr lang="en-US" sz="2800" dirty="0"/>
              <a:t> at any given time. </a:t>
            </a:r>
          </a:p>
          <a:p>
            <a:pPr algn="just"/>
            <a:r>
              <a:rPr lang="en-US" sz="2800" dirty="0"/>
              <a:t>The FSM can change from one state to another in response to some external inputs; the change from one state to another is called a </a:t>
            </a:r>
            <a:r>
              <a:rPr lang="en-US" sz="2800" i="1" dirty="0"/>
              <a:t>transition</a:t>
            </a:r>
            <a:r>
              <a:rPr lang="en-US" sz="2800" dirty="0"/>
              <a:t>. </a:t>
            </a:r>
          </a:p>
          <a:p>
            <a:pPr algn="just"/>
            <a:r>
              <a:rPr lang="en-US" sz="2800" dirty="0"/>
              <a:t>An FSM is defined by a list of its states, its initial state, and the conditions for each transition.</a:t>
            </a:r>
          </a:p>
        </p:txBody>
      </p:sp>
    </p:spTree>
    <p:extLst>
      <p:ext uri="{BB962C8B-B14F-4D97-AF65-F5344CB8AC3E}">
        <p14:creationId xmlns:p14="http://schemas.microsoft.com/office/powerpoint/2010/main" val="130459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4354"/>
            <a:ext cx="9601200" cy="1485900"/>
          </a:xfrm>
        </p:spPr>
        <p:txBody>
          <a:bodyPr/>
          <a:lstStyle/>
          <a:p>
            <a:r>
              <a:rPr lang="en-US" b="1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392" y="899651"/>
            <a:ext cx="10751576" cy="437781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Construct the state table for the finite-state machine with the state diagram shown in Figure.</a:t>
            </a:r>
          </a:p>
          <a:p>
            <a:pPr algn="just"/>
            <a:endParaRPr lang="en-US" sz="2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33" y="1694911"/>
            <a:ext cx="5932233" cy="3649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367" y="1871661"/>
            <a:ext cx="4664613" cy="3462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90381-B731-9E76-2591-113A4361F060}"/>
              </a:ext>
            </a:extLst>
          </p:cNvPr>
          <p:cNvSpPr/>
          <p:nvPr/>
        </p:nvSpPr>
        <p:spPr>
          <a:xfrm>
            <a:off x="8810816" y="2580101"/>
            <a:ext cx="839449" cy="224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5663BE-28B0-BCD3-A130-B7A7BC26D33F}"/>
              </a:ext>
            </a:extLst>
          </p:cNvPr>
          <p:cNvSpPr/>
          <p:nvPr/>
        </p:nvSpPr>
        <p:spPr>
          <a:xfrm>
            <a:off x="10342418" y="2565109"/>
            <a:ext cx="839449" cy="224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29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336738" y="1182634"/>
            <a:ext cx="8568814" cy="2956974"/>
            <a:chOff x="1010134" y="2520821"/>
            <a:chExt cx="10596847" cy="3649222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134" y="2520821"/>
              <a:ext cx="5932233" cy="3649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2368" y="2697571"/>
              <a:ext cx="4664613" cy="3462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170" y="154859"/>
            <a:ext cx="9601200" cy="1485900"/>
          </a:xfrm>
        </p:spPr>
        <p:txBody>
          <a:bodyPr/>
          <a:lstStyle/>
          <a:p>
            <a:r>
              <a:rPr lang="en-US" b="1" dirty="0"/>
              <a:t>Example 3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405" y="884904"/>
            <a:ext cx="11002298" cy="4318819"/>
          </a:xfrm>
        </p:spPr>
        <p:txBody>
          <a:bodyPr>
            <a:normAutofit/>
          </a:bodyPr>
          <a:lstStyle/>
          <a:p>
            <a:r>
              <a:rPr lang="en-US" sz="2200" dirty="0"/>
              <a:t>Find the output string generated by the finite-state machine in last example if the input string is 101011.</a:t>
            </a:r>
          </a:p>
        </p:txBody>
      </p:sp>
      <p:sp>
        <p:nvSpPr>
          <p:cNvPr id="7" name="Rectangle 6"/>
          <p:cNvSpPr/>
          <p:nvPr/>
        </p:nvSpPr>
        <p:spPr>
          <a:xfrm>
            <a:off x="766915" y="4131136"/>
            <a:ext cx="104566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The output obtained is 001000. The successive states and outputs are shown in Table: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221" y="4562023"/>
            <a:ext cx="6458869" cy="139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21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5B031A-7EBE-E7E0-ABA9-BAD17320807D}"/>
              </a:ext>
            </a:extLst>
          </p:cNvPr>
          <p:cNvSpPr/>
          <p:nvPr/>
        </p:nvSpPr>
        <p:spPr>
          <a:xfrm>
            <a:off x="7427685" y="1871849"/>
            <a:ext cx="839449" cy="224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E5273D-58BA-2C5B-DB36-F089E1AC1969}"/>
              </a:ext>
            </a:extLst>
          </p:cNvPr>
          <p:cNvSpPr/>
          <p:nvPr/>
        </p:nvSpPr>
        <p:spPr>
          <a:xfrm>
            <a:off x="8959287" y="1856857"/>
            <a:ext cx="839449" cy="224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0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Kenneth Rosen Discrete Mathematics and Its Applications – Chapter # 13</a:t>
            </a:r>
          </a:p>
          <a:p>
            <a:r>
              <a:rPr lang="en-US" dirty="0"/>
              <a:t>Discrete Mathematics with Applications by Susanna (4e)– Chapter # 12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5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Finite-State Automaton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5450"/>
            <a:ext cx="9601200" cy="3581400"/>
          </a:xfrm>
        </p:spPr>
        <p:txBody>
          <a:bodyPr>
            <a:noAutofit/>
          </a:bodyPr>
          <a:lstStyle/>
          <a:p>
            <a:r>
              <a:rPr lang="en-US" sz="2800" dirty="0"/>
              <a:t>Each piece of input to a finite-state automaton (aw-TAHM-uh-</a:t>
            </a:r>
            <a:r>
              <a:rPr lang="en-US" sz="2800" dirty="0" err="1"/>
              <a:t>tahn</a:t>
            </a:r>
            <a:r>
              <a:rPr lang="en-US" sz="2800" dirty="0"/>
              <a:t>) leads to a change in the state of the automaton, which in turn affects how subsequent input is processed.</a:t>
            </a:r>
          </a:p>
          <a:p>
            <a:r>
              <a:rPr lang="en-US" sz="2800" dirty="0"/>
              <a:t>One of the most important applications of finite-state machines is in </a:t>
            </a:r>
            <a:r>
              <a:rPr lang="en-US" sz="2800" b="1" u="sng" dirty="0">
                <a:solidFill>
                  <a:srgbClr val="C00000"/>
                </a:solidFill>
              </a:rPr>
              <a:t>Language Recognition</a:t>
            </a:r>
            <a:r>
              <a:rPr lang="en-US" sz="2800" dirty="0"/>
              <a:t>. </a:t>
            </a:r>
          </a:p>
          <a:p>
            <a:r>
              <a:rPr lang="en-US" sz="2800" dirty="0"/>
              <a:t>This application plays a fundamental role in the design and construction of compilers for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86079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Finite-State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Examples are </a:t>
            </a:r>
          </a:p>
          <a:p>
            <a:r>
              <a:rPr lang="en-US" sz="3200" dirty="0"/>
              <a:t>Vending machines, which dispense products when the proper combination of coins is deposited, </a:t>
            </a:r>
          </a:p>
          <a:p>
            <a:r>
              <a:rPr lang="en-US" sz="3200" dirty="0"/>
              <a:t>Elevators, whose sequence of stops is determined by the floors requested by riders, traffic lights, </a:t>
            </a:r>
          </a:p>
        </p:txBody>
      </p:sp>
    </p:spTree>
    <p:extLst>
      <p:ext uri="{BB962C8B-B14F-4D97-AF65-F5344CB8AC3E}">
        <p14:creationId xmlns:p14="http://schemas.microsoft.com/office/powerpoint/2010/main" val="73300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3849"/>
            <a:ext cx="6016171" cy="4758128"/>
          </a:xfrm>
        </p:spPr>
        <p:txBody>
          <a:bodyPr>
            <a:normAutofit/>
          </a:bodyPr>
          <a:lstStyle/>
          <a:p>
            <a:r>
              <a:rPr lang="en-US" dirty="0"/>
              <a:t>An example of a simple mechanism that can be modeled by a state machine is a turnstile.</a:t>
            </a:r>
          </a:p>
          <a:p>
            <a:r>
              <a:rPr lang="en-US" dirty="0"/>
              <a:t>A turnstile, used to control access to subways and amusement park rides, is a gate with three rotating arms at waist height, one across the entryway. </a:t>
            </a:r>
          </a:p>
          <a:p>
            <a:r>
              <a:rPr lang="en-US" dirty="0"/>
              <a:t>Initially the arms are locked, blocking the entry, preventing patrons from passing through. </a:t>
            </a:r>
          </a:p>
          <a:p>
            <a:r>
              <a:rPr lang="en-US" dirty="0"/>
              <a:t>Depositing a coin or token in a slot on the turnstile unlocks the arms, allowing a single customer to push through.</a:t>
            </a:r>
          </a:p>
          <a:p>
            <a:r>
              <a:rPr lang="en-US" dirty="0"/>
              <a:t> After the customer passes through, the arms are locked again until another coin is inserted.</a:t>
            </a:r>
          </a:p>
        </p:txBody>
      </p:sp>
      <p:pic>
        <p:nvPicPr>
          <p:cNvPr id="1028" name="Picture 4" descr="Image result for turnstile gif imag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917" y="685800"/>
            <a:ext cx="5486398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07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>
            <a:noAutofit/>
          </a:bodyPr>
          <a:lstStyle/>
          <a:p>
            <a:r>
              <a:rPr lang="en-US" sz="2400" dirty="0"/>
              <a:t>Considered as a state machine, the turnstile has two possible states: </a:t>
            </a:r>
            <a:r>
              <a:rPr lang="en-US" sz="2400" b="1" i="1" dirty="0"/>
              <a:t>Locked</a:t>
            </a:r>
            <a:r>
              <a:rPr lang="en-US" sz="2400" dirty="0"/>
              <a:t> and </a:t>
            </a:r>
            <a:r>
              <a:rPr lang="en-US" sz="2400" b="1" i="1" dirty="0"/>
              <a:t>Unlocked</a:t>
            </a:r>
            <a:r>
              <a:rPr lang="en-US" sz="2400" dirty="0"/>
              <a:t>.</a:t>
            </a:r>
          </a:p>
          <a:p>
            <a:r>
              <a:rPr lang="en-US" sz="2400" dirty="0"/>
              <a:t> There are two possible inputs that affect its state: putting a coin in the slot (</a:t>
            </a:r>
            <a:r>
              <a:rPr lang="en-US" sz="2400" b="1" i="1" dirty="0"/>
              <a:t>coin</a:t>
            </a:r>
            <a:r>
              <a:rPr lang="en-US" sz="2400" dirty="0"/>
              <a:t>) and pushing the arm (</a:t>
            </a:r>
            <a:r>
              <a:rPr lang="en-US" sz="2400" b="1" i="1" dirty="0"/>
              <a:t>push</a:t>
            </a:r>
            <a:r>
              <a:rPr lang="en-US" sz="2400" dirty="0"/>
              <a:t>).</a:t>
            </a:r>
          </a:p>
          <a:p>
            <a:r>
              <a:rPr lang="en-US" sz="2400" dirty="0"/>
              <a:t> In the locked state, pushing on the arm has no effect; no matter how many times the input </a:t>
            </a:r>
            <a:r>
              <a:rPr lang="en-US" sz="2400" b="1" i="1" dirty="0"/>
              <a:t>push</a:t>
            </a:r>
            <a:r>
              <a:rPr lang="en-US" sz="2400" dirty="0"/>
              <a:t> is given, it stays in the locked state. </a:t>
            </a:r>
          </a:p>
          <a:p>
            <a:r>
              <a:rPr lang="en-US" sz="2400" dirty="0"/>
              <a:t>Putting a coin in – that is, giving the machine a </a:t>
            </a:r>
            <a:r>
              <a:rPr lang="en-US" sz="2400" b="1" i="1" dirty="0"/>
              <a:t>coin</a:t>
            </a:r>
            <a:r>
              <a:rPr lang="en-US" sz="2400" dirty="0"/>
              <a:t> input – shifts the state from </a:t>
            </a:r>
            <a:r>
              <a:rPr lang="en-US" sz="2400" b="1" i="1" dirty="0"/>
              <a:t>Locked</a:t>
            </a:r>
            <a:r>
              <a:rPr lang="en-US" sz="2400" dirty="0"/>
              <a:t> to </a:t>
            </a:r>
            <a:r>
              <a:rPr lang="en-US" sz="2400" b="1" i="1" dirty="0"/>
              <a:t>Unlocked</a:t>
            </a:r>
            <a:r>
              <a:rPr lang="en-US" sz="2400" dirty="0"/>
              <a:t>.</a:t>
            </a:r>
          </a:p>
          <a:p>
            <a:r>
              <a:rPr lang="en-US" sz="2400" dirty="0"/>
              <a:t>In the unlocked state, putting additional coins in has no effect; that is, giving additional </a:t>
            </a:r>
            <a:r>
              <a:rPr lang="en-US" sz="2400" b="1" i="1" dirty="0"/>
              <a:t>coin</a:t>
            </a:r>
            <a:r>
              <a:rPr lang="en-US" sz="2400" dirty="0"/>
              <a:t> inputs does not change the state. However, a customer pushing through the arms, giving a </a:t>
            </a:r>
            <a:r>
              <a:rPr lang="en-US" sz="2400" b="1" i="1" dirty="0"/>
              <a:t>push</a:t>
            </a:r>
            <a:r>
              <a:rPr lang="en-US" sz="2400" dirty="0"/>
              <a:t> input, shifts the state back to </a:t>
            </a:r>
            <a:r>
              <a:rPr lang="en-US" sz="2400" b="1" i="1" dirty="0"/>
              <a:t>Locked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349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9250"/>
            <a:ext cx="9601200" cy="4133850"/>
          </a:xfrm>
        </p:spPr>
        <p:txBody>
          <a:bodyPr>
            <a:normAutofit/>
          </a:bodyPr>
          <a:lstStyle/>
          <a:p>
            <a:r>
              <a:rPr lang="en-US" sz="2400" dirty="0"/>
              <a:t>The turnstile state machine can be represented by a state transition table, showing for each possible state, the transitions between them (based upon the inputs given to the machine) and the outputs resulting from each input: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67" y="3248025"/>
            <a:ext cx="10225394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1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63908"/>
            <a:ext cx="9601200" cy="4203492"/>
          </a:xfrm>
        </p:spPr>
        <p:txBody>
          <a:bodyPr/>
          <a:lstStyle/>
          <a:p>
            <a:r>
              <a:rPr lang="en-US" dirty="0"/>
              <a:t>The turnstile state machine can also be represented by a directed graph called a state diagram.</a:t>
            </a:r>
          </a:p>
          <a:p>
            <a:r>
              <a:rPr lang="en-US" dirty="0"/>
              <a:t>Each state is represented by a node (</a:t>
            </a:r>
            <a:r>
              <a:rPr lang="en-US" i="1" dirty="0"/>
              <a:t>circle</a:t>
            </a:r>
            <a:r>
              <a:rPr lang="en-US" dirty="0"/>
              <a:t>). </a:t>
            </a:r>
          </a:p>
          <a:p>
            <a:r>
              <a:rPr lang="en-US" dirty="0"/>
              <a:t>Edges (</a:t>
            </a:r>
            <a:r>
              <a:rPr lang="en-US" i="1" dirty="0"/>
              <a:t>arrows</a:t>
            </a:r>
            <a:r>
              <a:rPr lang="en-US" dirty="0"/>
              <a:t>) show the transitions from one state to another. </a:t>
            </a:r>
          </a:p>
          <a:p>
            <a:r>
              <a:rPr lang="en-US" dirty="0"/>
              <a:t>Each arrow is labeled with the input that triggers that transition. </a:t>
            </a:r>
          </a:p>
          <a:p>
            <a:r>
              <a:rPr lang="en-US" dirty="0"/>
              <a:t>An input that doesn't cause a change of state (such as a </a:t>
            </a:r>
            <a:r>
              <a:rPr lang="en-US" b="1" i="1" dirty="0"/>
              <a:t>coin</a:t>
            </a:r>
            <a:r>
              <a:rPr lang="en-US" dirty="0"/>
              <a:t> input in the </a:t>
            </a:r>
            <a:r>
              <a:rPr lang="en-US" b="1" i="1" dirty="0"/>
              <a:t>Unlocked</a:t>
            </a:r>
            <a:r>
              <a:rPr lang="en-US" dirty="0"/>
              <a:t> state) is represented by a circular arrow returning to the original state. </a:t>
            </a:r>
          </a:p>
          <a:p>
            <a:r>
              <a:rPr lang="en-US" dirty="0"/>
              <a:t>The arrow into the </a:t>
            </a:r>
            <a:r>
              <a:rPr lang="en-US" b="1" i="1" dirty="0"/>
              <a:t>Locked</a:t>
            </a:r>
            <a:r>
              <a:rPr lang="en-US" dirty="0"/>
              <a:t> node from the black dot indicates it is the initial state.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059" y="4901456"/>
            <a:ext cx="4574029" cy="193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2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2571750" cy="3581400"/>
          </a:xfrm>
        </p:spPr>
        <p:txBody>
          <a:bodyPr/>
          <a:lstStyle/>
          <a:p>
            <a:r>
              <a:rPr lang="en-US" dirty="0"/>
              <a:t>The example shows a finite state machine that accepts the string "nice". In this FSM, the only accepting state is state 7.</a:t>
            </a:r>
          </a:p>
        </p:txBody>
      </p:sp>
      <p:pic>
        <p:nvPicPr>
          <p:cNvPr id="1028" name="Picture 4" descr="File:Fsm parsing word nic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1600199"/>
            <a:ext cx="8020050" cy="467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97135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p">
  <a:themeElements>
    <a:clrScheme name="Custom 2">
      <a:dk1>
        <a:sysClr val="windowText" lastClr="000000"/>
      </a:dk1>
      <a:lt1>
        <a:sysClr val="window" lastClr="FFFFFF"/>
      </a:lt1>
      <a:dk2>
        <a:srgbClr val="191B0E"/>
      </a:dk2>
      <a:lt2>
        <a:srgbClr val="FFFFFF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1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21965</TotalTime>
  <Words>1034</Words>
  <Application>Microsoft Office PowerPoint</Application>
  <PresentationFormat>Widescreen</PresentationFormat>
  <Paragraphs>95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Calibri</vt:lpstr>
      <vt:lpstr>Franklin Gothic Book</vt:lpstr>
      <vt:lpstr>Garamond</vt:lpstr>
      <vt:lpstr>Rockwell Condensed</vt:lpstr>
      <vt:lpstr>Times New Roman</vt:lpstr>
      <vt:lpstr>Wingdings</vt:lpstr>
      <vt:lpstr>Crop</vt:lpstr>
      <vt:lpstr>Wood Type</vt:lpstr>
      <vt:lpstr>Lecture 21 </vt:lpstr>
      <vt:lpstr>Finite-State Automaton</vt:lpstr>
      <vt:lpstr>Finite-State Automaton</vt:lpstr>
      <vt:lpstr>Finite-State Automata</vt:lpstr>
      <vt:lpstr>Finite state machine</vt:lpstr>
      <vt:lpstr>Finite state machine</vt:lpstr>
      <vt:lpstr>Finite state machine</vt:lpstr>
      <vt:lpstr>Finite state machine</vt:lpstr>
      <vt:lpstr>Finite state machine</vt:lpstr>
      <vt:lpstr>A Simple Vending Machine</vt:lpstr>
      <vt:lpstr>A Simple Vending Machine</vt:lpstr>
      <vt:lpstr>Finite-State Machines with No Output</vt:lpstr>
      <vt:lpstr>A Finite-State Automaton Given by a Transition Diagram</vt:lpstr>
      <vt:lpstr>A Finite-State Automaton Given by a Transition Diagram</vt:lpstr>
      <vt:lpstr>Example</vt:lpstr>
      <vt:lpstr>Example</vt:lpstr>
      <vt:lpstr>Finding the Language Accepted by an Automaton</vt:lpstr>
      <vt:lpstr>Finite-State Machines with Outputs</vt:lpstr>
      <vt:lpstr>Example  </vt:lpstr>
      <vt:lpstr>Example 2</vt:lpstr>
      <vt:lpstr>Example 3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02</dc:title>
  <dc:creator>Ammarah Khalid</dc:creator>
  <cp:lastModifiedBy>Ammarah Khalid BUKC</cp:lastModifiedBy>
  <cp:revision>629</cp:revision>
  <dcterms:created xsi:type="dcterms:W3CDTF">2017-09-13T17:40:14Z</dcterms:created>
  <dcterms:modified xsi:type="dcterms:W3CDTF">2022-06-28T06:01:16Z</dcterms:modified>
</cp:coreProperties>
</file>