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39"/>
  </p:notesMasterIdLst>
  <p:sldIdLst>
    <p:sldId id="258" r:id="rId2"/>
    <p:sldId id="315" r:id="rId3"/>
    <p:sldId id="316" r:id="rId4"/>
    <p:sldId id="327" r:id="rId5"/>
    <p:sldId id="317" r:id="rId6"/>
    <p:sldId id="328" r:id="rId7"/>
    <p:sldId id="318" r:id="rId8"/>
    <p:sldId id="319" r:id="rId9"/>
    <p:sldId id="320" r:id="rId10"/>
    <p:sldId id="321" r:id="rId11"/>
    <p:sldId id="322" r:id="rId12"/>
    <p:sldId id="323" r:id="rId13"/>
    <p:sldId id="324"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9" r:id="rId29"/>
    <p:sldId id="302" r:id="rId30"/>
    <p:sldId id="303" r:id="rId31"/>
    <p:sldId id="306" r:id="rId32"/>
    <p:sldId id="308" r:id="rId33"/>
    <p:sldId id="309" r:id="rId34"/>
    <p:sldId id="310" r:id="rId35"/>
    <p:sldId id="311" r:id="rId36"/>
    <p:sldId id="312" r:id="rId37"/>
    <p:sldId id="32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56" autoAdjust="0"/>
    <p:restoredTop sz="62364" autoAdjust="0"/>
  </p:normalViewPr>
  <p:slideViewPr>
    <p:cSldViewPr snapToGrid="0">
      <p:cViewPr varScale="1">
        <p:scale>
          <a:sx n="68" d="100"/>
          <a:sy n="68" d="100"/>
        </p:scale>
        <p:origin x="31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E7093-4BA2-4295-8667-EC15066892C0}" type="datetimeFigureOut">
              <a:rPr lang="en-US" smtClean="0"/>
              <a:t>3/17/2022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13DB6-9FF1-4DEA-86BA-4A2E12DD8092}" type="slidenum">
              <a:rPr lang="en-US" smtClean="0"/>
              <a:t>‹#›</a:t>
            </a:fld>
            <a:endParaRPr lang="en-US"/>
          </a:p>
        </p:txBody>
      </p:sp>
    </p:spTree>
    <p:extLst>
      <p:ext uri="{BB962C8B-B14F-4D97-AF65-F5344CB8AC3E}">
        <p14:creationId xmlns:p14="http://schemas.microsoft.com/office/powerpoint/2010/main" val="376915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F00248-F038-486A-BE29-5B9FD7918485}" type="datetime1">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82DD3B7-8DC5-4E77-8094-4AAEEF99A37F}" type="slidenum">
              <a:rPr lang="en-US" smtClean="0"/>
              <a:t>‹#›</a:t>
            </a:fld>
            <a:endParaRPr lang="en-US"/>
          </a:p>
        </p:txBody>
      </p:sp>
    </p:spTree>
    <p:extLst>
      <p:ext uri="{BB962C8B-B14F-4D97-AF65-F5344CB8AC3E}">
        <p14:creationId xmlns:p14="http://schemas.microsoft.com/office/powerpoint/2010/main" val="74176103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AE1F98-5375-4337-8EC2-8AF11B9BA758}" type="datetime1">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DD3B7-8DC5-4E77-8094-4AAEEF99A37F}" type="slidenum">
              <a:rPr lang="en-US" smtClean="0"/>
              <a:t>‹#›</a:t>
            </a:fld>
            <a:endParaRPr lang="en-US"/>
          </a:p>
        </p:txBody>
      </p:sp>
    </p:spTree>
    <p:extLst>
      <p:ext uri="{BB962C8B-B14F-4D97-AF65-F5344CB8AC3E}">
        <p14:creationId xmlns:p14="http://schemas.microsoft.com/office/powerpoint/2010/main" val="342982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548A-842B-476A-85E9-D779B54F893F}" type="datetime1">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DD3B7-8DC5-4E77-8094-4AAEEF99A37F}" type="slidenum">
              <a:rPr lang="en-US" smtClean="0"/>
              <a:t>‹#›</a:t>
            </a:fld>
            <a:endParaRPr lang="en-US"/>
          </a:p>
        </p:txBody>
      </p:sp>
    </p:spTree>
    <p:extLst>
      <p:ext uri="{BB962C8B-B14F-4D97-AF65-F5344CB8AC3E}">
        <p14:creationId xmlns:p14="http://schemas.microsoft.com/office/powerpoint/2010/main" val="2589259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E12E3-4CF6-4926-910A-700032808E64}" type="datetime1">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DD3B7-8DC5-4E77-8094-4AAEEF99A37F}" type="slidenum">
              <a:rPr lang="en-US" smtClean="0"/>
              <a:t>‹#›</a:t>
            </a:fld>
            <a:endParaRPr lang="en-US"/>
          </a:p>
        </p:txBody>
      </p:sp>
    </p:spTree>
    <p:extLst>
      <p:ext uri="{BB962C8B-B14F-4D97-AF65-F5344CB8AC3E}">
        <p14:creationId xmlns:p14="http://schemas.microsoft.com/office/powerpoint/2010/main" val="15082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B66F777-C69E-4510-BA38-60394F794F14}" type="datetime1">
              <a:rPr lang="en-US" smtClean="0"/>
              <a:t>3/17/2022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82DD3B7-8DC5-4E77-8094-4AAEEF99A37F}" type="slidenum">
              <a:rPr lang="en-US" smtClean="0"/>
              <a:t>‹#›</a:t>
            </a:fld>
            <a:endParaRPr lang="en-US"/>
          </a:p>
        </p:txBody>
      </p:sp>
    </p:spTree>
    <p:extLst>
      <p:ext uri="{BB962C8B-B14F-4D97-AF65-F5344CB8AC3E}">
        <p14:creationId xmlns:p14="http://schemas.microsoft.com/office/powerpoint/2010/main" val="615223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12951D-0135-43BC-B751-77875090A3FD}" type="datetime1">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DD3B7-8DC5-4E77-8094-4AAEEF99A37F}" type="slidenum">
              <a:rPr lang="en-US" smtClean="0"/>
              <a:t>‹#›</a:t>
            </a:fld>
            <a:endParaRPr lang="en-US"/>
          </a:p>
        </p:txBody>
      </p:sp>
    </p:spTree>
    <p:extLst>
      <p:ext uri="{BB962C8B-B14F-4D97-AF65-F5344CB8AC3E}">
        <p14:creationId xmlns:p14="http://schemas.microsoft.com/office/powerpoint/2010/main" val="2417385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79B06E-7C74-4053-B9BD-9DABB973F4E4}" type="datetime1">
              <a:rPr lang="en-US" smtClean="0"/>
              <a:t>3/17/2022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DD3B7-8DC5-4E77-8094-4AAEEF99A37F}" type="slidenum">
              <a:rPr lang="en-US" smtClean="0"/>
              <a:t>‹#›</a:t>
            </a:fld>
            <a:endParaRPr lang="en-US"/>
          </a:p>
        </p:txBody>
      </p:sp>
    </p:spTree>
    <p:extLst>
      <p:ext uri="{BB962C8B-B14F-4D97-AF65-F5344CB8AC3E}">
        <p14:creationId xmlns:p14="http://schemas.microsoft.com/office/powerpoint/2010/main" val="325931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129303-74B8-4C72-BD27-4745EB6AAD7B}" type="datetime1">
              <a:rPr lang="en-US" smtClean="0"/>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DD3B7-8DC5-4E77-8094-4AAEEF99A37F}" type="slidenum">
              <a:rPr lang="en-US" smtClean="0"/>
              <a:t>‹#›</a:t>
            </a:fld>
            <a:endParaRPr lang="en-US"/>
          </a:p>
        </p:txBody>
      </p:sp>
    </p:spTree>
    <p:extLst>
      <p:ext uri="{BB962C8B-B14F-4D97-AF65-F5344CB8AC3E}">
        <p14:creationId xmlns:p14="http://schemas.microsoft.com/office/powerpoint/2010/main" val="4279906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E288C-887B-4134-8FA8-C4CC31CDB53E}" type="datetime1">
              <a:rPr lang="en-US" smtClean="0"/>
              <a:t>3/17/2022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2DD3B7-8DC5-4E77-8094-4AAEEF99A37F}" type="slidenum">
              <a:rPr lang="en-US" smtClean="0"/>
              <a:t>‹#›</a:t>
            </a:fld>
            <a:endParaRPr lang="en-US"/>
          </a:p>
        </p:txBody>
      </p:sp>
    </p:spTree>
    <p:extLst>
      <p:ext uri="{BB962C8B-B14F-4D97-AF65-F5344CB8AC3E}">
        <p14:creationId xmlns:p14="http://schemas.microsoft.com/office/powerpoint/2010/main" val="71056835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7C02CE-6E98-4307-B822-899AE7977281}" type="datetime1">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82DD3B7-8DC5-4E77-8094-4AAEEF99A37F}" type="slidenum">
              <a:rPr lang="en-US" smtClean="0"/>
              <a:t>‹#›</a:t>
            </a:fld>
            <a:endParaRPr lang="en-US"/>
          </a:p>
        </p:txBody>
      </p:sp>
    </p:spTree>
    <p:extLst>
      <p:ext uri="{BB962C8B-B14F-4D97-AF65-F5344CB8AC3E}">
        <p14:creationId xmlns:p14="http://schemas.microsoft.com/office/powerpoint/2010/main" val="14593600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0067E-A9AA-45A3-AC97-3FC8E65DEFE5}" type="datetime1">
              <a:rPr lang="en-US" smtClean="0"/>
              <a:t>3/17/2022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82DD3B7-8DC5-4E77-8094-4AAEEF99A37F}" type="slidenum">
              <a:rPr lang="en-US" smtClean="0"/>
              <a:t>‹#›</a:t>
            </a:fld>
            <a:endParaRPr lang="en-US"/>
          </a:p>
        </p:txBody>
      </p:sp>
    </p:spTree>
    <p:extLst>
      <p:ext uri="{BB962C8B-B14F-4D97-AF65-F5344CB8AC3E}">
        <p14:creationId xmlns:p14="http://schemas.microsoft.com/office/powerpoint/2010/main" val="135176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65BF300-129F-4924-BE3F-A24DF87742F5}" type="datetime1">
              <a:rPr lang="en-US" smtClean="0"/>
              <a:t>3/17/2022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82DD3B7-8DC5-4E77-8094-4AAEEF99A37F}" type="slidenum">
              <a:rPr lang="en-US" smtClean="0"/>
              <a:t>‹#›</a:t>
            </a:fld>
            <a:endParaRPr lang="en-US"/>
          </a:p>
        </p:txBody>
      </p:sp>
    </p:spTree>
    <p:extLst>
      <p:ext uri="{BB962C8B-B14F-4D97-AF65-F5344CB8AC3E}">
        <p14:creationId xmlns:p14="http://schemas.microsoft.com/office/powerpoint/2010/main" val="630865860"/>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1825095"/>
            <a:ext cx="7772400" cy="1362075"/>
          </a:xfrm>
        </p:spPr>
        <p:txBody>
          <a:bodyPr>
            <a:normAutofit/>
          </a:bodyPr>
          <a:lstStyle/>
          <a:p>
            <a:r>
              <a:rPr lang="en-US" b="1" dirty="0">
                <a:solidFill>
                  <a:schemeClr val="tx1"/>
                </a:solidFill>
              </a:rPr>
              <a:t>Lecture 3</a:t>
            </a:r>
          </a:p>
        </p:txBody>
      </p:sp>
      <p:sp>
        <p:nvSpPr>
          <p:cNvPr id="5" name="Text Placeholder 4"/>
          <p:cNvSpPr>
            <a:spLocks noGrp="1"/>
          </p:cNvSpPr>
          <p:nvPr>
            <p:ph type="body" idx="1"/>
          </p:nvPr>
        </p:nvSpPr>
        <p:spPr>
          <a:xfrm>
            <a:off x="2246313" y="2924630"/>
            <a:ext cx="8040687" cy="1500187"/>
          </a:xfrm>
        </p:spPr>
        <p:txBody>
          <a:bodyPr>
            <a:normAutofit/>
          </a:bodyPr>
          <a:lstStyle/>
          <a:p>
            <a:r>
              <a:rPr lang="en-GB" sz="3600" b="1" dirty="0">
                <a:solidFill>
                  <a:schemeClr val="tx1"/>
                </a:solidFill>
              </a:rPr>
              <a:t>Application of Propositional Logic</a:t>
            </a:r>
            <a:br>
              <a:rPr lang="en-GB" sz="3600" b="1" dirty="0">
                <a:solidFill>
                  <a:schemeClr val="tx1"/>
                </a:solidFill>
              </a:rPr>
            </a:br>
            <a:endParaRPr lang="en-GB" sz="3600" b="1" dirty="0">
              <a:solidFill>
                <a:schemeClr val="tx1"/>
              </a:solidFill>
            </a:endParaRPr>
          </a:p>
        </p:txBody>
      </p:sp>
      <p:sp>
        <p:nvSpPr>
          <p:cNvPr id="2" name="Slide Number Placeholder 1"/>
          <p:cNvSpPr>
            <a:spLocks noGrp="1"/>
          </p:cNvSpPr>
          <p:nvPr>
            <p:ph type="sldNum" sz="quarter" idx="12"/>
          </p:nvPr>
        </p:nvSpPr>
        <p:spPr/>
        <p:txBody>
          <a:bodyPr/>
          <a:lstStyle/>
          <a:p>
            <a:r>
              <a:rPr lang="en-US" dirty="0"/>
              <a:t>3</a:t>
            </a:r>
          </a:p>
        </p:txBody>
      </p:sp>
    </p:spTree>
    <p:extLst>
      <p:ext uri="{BB962C8B-B14F-4D97-AF65-F5344CB8AC3E}">
        <p14:creationId xmlns:p14="http://schemas.microsoft.com/office/powerpoint/2010/main" val="1119557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9252" y="228600"/>
                <a:ext cx="10747948" cy="6400800"/>
              </a:xfrm>
            </p:spPr>
            <p:txBody>
              <a:bodyPr>
                <a:normAutofit/>
              </a:bodyPr>
              <a:lstStyle/>
              <a:p>
                <a:pPr marL="0" indent="0">
                  <a:buNone/>
                </a:pPr>
                <a:r>
                  <a:rPr lang="en-US" sz="2800" dirty="0"/>
                  <a:t>Determine whether these system specifications are </a:t>
                </a:r>
                <a:r>
                  <a:rPr lang="en-US" sz="2800" b="1" dirty="0"/>
                  <a:t>consistent</a:t>
                </a:r>
                <a:r>
                  <a:rPr lang="en-US" sz="2800" dirty="0"/>
                  <a:t>:</a:t>
                </a:r>
              </a:p>
              <a:p>
                <a:pPr marL="514350" indent="-514350">
                  <a:buFont typeface="+mj-lt"/>
                  <a:buAutoNum type="arabicPeriod"/>
                </a:pPr>
                <a:r>
                  <a:rPr lang="en-US" sz="2800" dirty="0"/>
                  <a:t>The diagnostic message is stored in the buffer or it is retransmitted.</a:t>
                </a:r>
              </a:p>
              <a:p>
                <a:pPr marL="514350" indent="-514350">
                  <a:buFont typeface="+mj-lt"/>
                  <a:buAutoNum type="arabicPeriod"/>
                </a:pPr>
                <a:r>
                  <a:rPr lang="en-US" sz="2800" dirty="0"/>
                  <a:t>The diagnostic message is not stored in the buffer.</a:t>
                </a:r>
              </a:p>
              <a:p>
                <a:pPr marL="514350" indent="-514350">
                  <a:buFont typeface="+mj-lt"/>
                  <a:buAutoNum type="arabicPeriod"/>
                </a:pPr>
                <a:r>
                  <a:rPr lang="en-US" sz="2800" dirty="0"/>
                  <a:t>If the diagnostic message is stored in the buffer, then it is retransmitted.</a:t>
                </a:r>
              </a:p>
              <a:p>
                <a:pPr marL="0" indent="0">
                  <a:buNone/>
                </a:pPr>
                <a:r>
                  <a:rPr lang="en-US" sz="2800" dirty="0">
                    <a:solidFill>
                      <a:srgbClr val="FF0000"/>
                    </a:solidFill>
                  </a:rPr>
                  <a:t>p</a:t>
                </a:r>
                <a:r>
                  <a:rPr lang="en-US" sz="2800" dirty="0"/>
                  <a:t>: The diagnostic message is stored in the buffer </a:t>
                </a:r>
              </a:p>
              <a:p>
                <a:pPr marL="0" indent="0">
                  <a:buNone/>
                </a:pPr>
                <a:r>
                  <a:rPr lang="en-US" sz="2800" dirty="0">
                    <a:solidFill>
                      <a:srgbClr val="FF0000"/>
                    </a:solidFill>
                  </a:rPr>
                  <a:t>q</a:t>
                </a:r>
                <a:r>
                  <a:rPr lang="en-US" sz="2800" dirty="0"/>
                  <a:t>: The diagnostic message is retransmitted</a:t>
                </a:r>
              </a:p>
              <a:p>
                <a:pPr marL="0" indent="0">
                  <a:buNone/>
                </a:pPr>
                <a:r>
                  <a:rPr lang="en-US" sz="2800" dirty="0"/>
                  <a:t> 1</a:t>
                </a:r>
                <a:r>
                  <a:rPr lang="en-US" sz="2800" b="1" dirty="0"/>
                  <a:t>. </a:t>
                </a:r>
                <a14:m>
                  <m:oMath xmlns:m="http://schemas.openxmlformats.org/officeDocument/2006/math">
                    <m:r>
                      <a:rPr lang="en-US" sz="2800" b="1" i="1" dirty="0" smtClean="0">
                        <a:solidFill>
                          <a:srgbClr val="FF0000"/>
                        </a:solidFill>
                        <a:latin typeface="Cambria Math"/>
                      </a:rPr>
                      <m:t>𝒑</m:t>
                    </m:r>
                    <m:r>
                      <a:rPr lang="en-US" sz="2800" b="1" i="1" dirty="0" smtClean="0">
                        <a:solidFill>
                          <a:srgbClr val="FF0000"/>
                        </a:solidFill>
                        <a:latin typeface="Cambria Math"/>
                      </a:rPr>
                      <m:t>∨</m:t>
                    </m:r>
                    <m:r>
                      <a:rPr lang="en-US" sz="2800" b="1" i="1" dirty="0" smtClean="0">
                        <a:solidFill>
                          <a:srgbClr val="FF0000"/>
                        </a:solidFill>
                        <a:latin typeface="Cambria Math"/>
                      </a:rPr>
                      <m:t>𝒒</m:t>
                    </m:r>
                  </m:oMath>
                </a14:m>
                <a:r>
                  <a:rPr lang="en-US" sz="2800" b="1" dirty="0">
                    <a:solidFill>
                      <a:srgbClr val="FF0000"/>
                    </a:solidFill>
                  </a:rPr>
                  <a:t>    </a:t>
                </a:r>
                <a:r>
                  <a:rPr lang="en-US" sz="2800" dirty="0"/>
                  <a:t>2. </a:t>
                </a:r>
                <a14:m>
                  <m:oMath xmlns:m="http://schemas.openxmlformats.org/officeDocument/2006/math">
                    <m:r>
                      <a:rPr lang="en-US" sz="2800" b="1" i="1" smtClean="0">
                        <a:solidFill>
                          <a:srgbClr val="FF0000"/>
                        </a:solidFill>
                        <a:latin typeface="Cambria Math"/>
                      </a:rPr>
                      <m:t>¬</m:t>
                    </m:r>
                    <m:r>
                      <a:rPr lang="en-US" sz="2800" b="1" i="1" smtClean="0">
                        <a:solidFill>
                          <a:srgbClr val="FF0000"/>
                        </a:solidFill>
                        <a:latin typeface="Cambria Math"/>
                      </a:rPr>
                      <m:t>𝒑</m:t>
                    </m:r>
                  </m:oMath>
                </a14:m>
                <a:r>
                  <a:rPr lang="en-US" sz="2800" dirty="0"/>
                  <a:t>    3. </a:t>
                </a:r>
                <a14:m>
                  <m:oMath xmlns:m="http://schemas.openxmlformats.org/officeDocument/2006/math">
                    <m:r>
                      <a:rPr lang="en-US" sz="2800" b="1" i="1" smtClean="0">
                        <a:solidFill>
                          <a:srgbClr val="FF0000"/>
                        </a:solidFill>
                        <a:latin typeface="Cambria Math"/>
                      </a:rPr>
                      <m:t>𝒑</m:t>
                    </m:r>
                    <m:r>
                      <a:rPr lang="en-US" sz="2800" b="1" i="1" smtClean="0">
                        <a:solidFill>
                          <a:srgbClr val="FF0000"/>
                        </a:solidFill>
                        <a:latin typeface="Cambria Math"/>
                      </a:rPr>
                      <m:t>→</m:t>
                    </m:r>
                    <m:r>
                      <a:rPr lang="en-US" sz="2800" b="1" i="1" smtClean="0">
                        <a:solidFill>
                          <a:srgbClr val="FF0000"/>
                        </a:solidFill>
                        <a:latin typeface="Cambria Math"/>
                      </a:rPr>
                      <m:t>𝒒</m:t>
                    </m:r>
                  </m:oMath>
                </a14:m>
                <a:endParaRPr lang="en-US" sz="28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9252" y="228600"/>
                <a:ext cx="10747948" cy="6400800"/>
              </a:xfrm>
              <a:blipFill rotWithShape="1">
                <a:blip r:embed="rId2"/>
                <a:stretch>
                  <a:fillRect l="-1191" t="-1333"/>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FDFCE4C1-E6A0-4AA9-9965-F1CD6F0FDCC0}" type="slidenum">
              <a:rPr lang="en-US" smtClean="0"/>
              <a:pPr/>
              <a:t>10</a:t>
            </a:fld>
            <a:endParaRPr lang="en-US"/>
          </a:p>
        </p:txBody>
      </p:sp>
    </p:spTree>
    <p:extLst>
      <p:ext uri="{BB962C8B-B14F-4D97-AF65-F5344CB8AC3E}">
        <p14:creationId xmlns:p14="http://schemas.microsoft.com/office/powerpoint/2010/main" val="13511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69429" y="76200"/>
                <a:ext cx="11137691" cy="6553200"/>
              </a:xfrm>
            </p:spPr>
            <p:txBody>
              <a:bodyPr>
                <a:normAutofit/>
              </a:bodyPr>
              <a:lstStyle/>
              <a:p>
                <a:pPr marL="0" indent="0" algn="just">
                  <a:buNone/>
                </a:pPr>
                <a:r>
                  <a:rPr lang="en-US" sz="3200" b="1" dirty="0"/>
                  <a:t> 1. </a:t>
                </a:r>
                <a14:m>
                  <m:oMath xmlns:m="http://schemas.openxmlformats.org/officeDocument/2006/math">
                    <m:r>
                      <a:rPr lang="en-US" sz="3200" b="1" i="1" dirty="0" smtClean="0">
                        <a:solidFill>
                          <a:srgbClr val="FF0000"/>
                        </a:solidFill>
                        <a:latin typeface="Cambria Math"/>
                      </a:rPr>
                      <m:t>𝒑</m:t>
                    </m:r>
                    <m:r>
                      <a:rPr lang="en-US" sz="3200" b="1" i="1" dirty="0" smtClean="0">
                        <a:solidFill>
                          <a:srgbClr val="FF0000"/>
                        </a:solidFill>
                        <a:latin typeface="Cambria Math"/>
                      </a:rPr>
                      <m:t>∨</m:t>
                    </m:r>
                    <m:r>
                      <a:rPr lang="en-US" sz="3200" b="1" i="1" dirty="0" smtClean="0">
                        <a:solidFill>
                          <a:srgbClr val="FF0000"/>
                        </a:solidFill>
                        <a:latin typeface="Cambria Math"/>
                      </a:rPr>
                      <m:t>𝒒</m:t>
                    </m:r>
                  </m:oMath>
                </a14:m>
                <a:r>
                  <a:rPr lang="en-US" sz="3200" b="1" dirty="0"/>
                  <a:t>    2. </a:t>
                </a:r>
                <a14:m>
                  <m:oMath xmlns:m="http://schemas.openxmlformats.org/officeDocument/2006/math">
                    <m:r>
                      <a:rPr lang="en-US" sz="3200" b="1" i="1" smtClean="0">
                        <a:solidFill>
                          <a:srgbClr val="FF0000"/>
                        </a:solidFill>
                        <a:latin typeface="Cambria Math"/>
                      </a:rPr>
                      <m:t>¬</m:t>
                    </m:r>
                    <m:r>
                      <a:rPr lang="en-US" sz="3200" b="1" i="1" smtClean="0">
                        <a:solidFill>
                          <a:srgbClr val="FF0000"/>
                        </a:solidFill>
                        <a:latin typeface="Cambria Math"/>
                      </a:rPr>
                      <m:t>𝒑</m:t>
                    </m:r>
                  </m:oMath>
                </a14:m>
                <a:r>
                  <a:rPr lang="en-US" sz="3200" b="1" dirty="0"/>
                  <a:t>    3. </a:t>
                </a:r>
                <a14:m>
                  <m:oMath xmlns:m="http://schemas.openxmlformats.org/officeDocument/2006/math">
                    <m:r>
                      <a:rPr lang="en-US" sz="3200" b="1" i="1" smtClean="0">
                        <a:solidFill>
                          <a:srgbClr val="FF0000"/>
                        </a:solidFill>
                        <a:latin typeface="Cambria Math"/>
                      </a:rPr>
                      <m:t>𝒑</m:t>
                    </m:r>
                    <m:r>
                      <a:rPr lang="en-US" sz="3200" b="1" i="1" smtClean="0">
                        <a:solidFill>
                          <a:srgbClr val="FF0000"/>
                        </a:solidFill>
                        <a:latin typeface="Cambria Math"/>
                      </a:rPr>
                      <m:t>→</m:t>
                    </m:r>
                    <m:r>
                      <a:rPr lang="en-US" sz="3200" b="1" i="1" smtClean="0">
                        <a:solidFill>
                          <a:srgbClr val="FF0000"/>
                        </a:solidFill>
                        <a:latin typeface="Cambria Math"/>
                      </a:rPr>
                      <m:t>𝒒</m:t>
                    </m:r>
                  </m:oMath>
                </a14:m>
                <a:endParaRPr lang="en-US" sz="3200" b="1" dirty="0"/>
              </a:p>
              <a:p>
                <a:pPr marL="0" indent="0" algn="just">
                  <a:buNone/>
                </a:pPr>
                <a:r>
                  <a:rPr lang="en-US" sz="3200" b="1" dirty="0"/>
                  <a:t>Reasoning</a:t>
                </a:r>
              </a:p>
              <a:p>
                <a:pPr algn="just"/>
                <a:r>
                  <a:rPr lang="en-US" sz="3200" dirty="0"/>
                  <a:t>An assignment of truth values that makes all three specifications true must have </a:t>
                </a:r>
                <a:r>
                  <a:rPr lang="en-US" sz="3200" i="1" dirty="0"/>
                  <a:t>p </a:t>
                </a:r>
                <a:r>
                  <a:rPr lang="en-US" sz="3200" dirty="0"/>
                  <a:t>false to make </a:t>
                </a:r>
                <a14:m>
                  <m:oMath xmlns:m="http://schemas.openxmlformats.org/officeDocument/2006/math">
                    <m:r>
                      <a:rPr lang="en-US" sz="3200" i="1" dirty="0" smtClean="0">
                        <a:solidFill>
                          <a:srgbClr val="FF0000"/>
                        </a:solidFill>
                        <a:latin typeface="Cambria Math"/>
                      </a:rPr>
                      <m:t>￢</m:t>
                    </m:r>
                    <m:r>
                      <a:rPr lang="en-US" sz="3200" i="1" dirty="0" smtClean="0">
                        <a:solidFill>
                          <a:srgbClr val="FF0000"/>
                        </a:solidFill>
                        <a:latin typeface="Cambria Math"/>
                      </a:rPr>
                      <m:t>𝑝</m:t>
                    </m:r>
                  </m:oMath>
                </a14:m>
                <a:r>
                  <a:rPr lang="en-US" sz="3200" i="1" dirty="0">
                    <a:solidFill>
                      <a:srgbClr val="FF0000"/>
                    </a:solidFill>
                  </a:rPr>
                  <a:t> </a:t>
                </a:r>
                <a:r>
                  <a:rPr lang="en-US" sz="3200" dirty="0"/>
                  <a:t>true. </a:t>
                </a:r>
              </a:p>
              <a:p>
                <a:pPr algn="just"/>
                <a:r>
                  <a:rPr lang="en-US" sz="3200" dirty="0"/>
                  <a:t>Because we want </a:t>
                </a:r>
                <a14:m>
                  <m:oMath xmlns:m="http://schemas.openxmlformats.org/officeDocument/2006/math">
                    <m:r>
                      <a:rPr lang="en-US" sz="3200" i="1" dirty="0" smtClean="0">
                        <a:solidFill>
                          <a:srgbClr val="FF0000"/>
                        </a:solidFill>
                        <a:latin typeface="Cambria Math"/>
                      </a:rPr>
                      <m:t>𝑝</m:t>
                    </m:r>
                    <m:r>
                      <a:rPr lang="en-US" sz="3200" i="1" dirty="0" smtClean="0">
                        <a:solidFill>
                          <a:srgbClr val="FF0000"/>
                        </a:solidFill>
                        <a:latin typeface="Cambria Math"/>
                      </a:rPr>
                      <m:t> ∨ </m:t>
                    </m:r>
                    <m:r>
                      <a:rPr lang="en-US" sz="3200" i="1" dirty="0" smtClean="0">
                        <a:solidFill>
                          <a:srgbClr val="FF0000"/>
                        </a:solidFill>
                        <a:latin typeface="Cambria Math"/>
                      </a:rPr>
                      <m:t>𝑞</m:t>
                    </m:r>
                  </m:oMath>
                </a14:m>
                <a:r>
                  <a:rPr lang="en-US" sz="3200" i="1" dirty="0">
                    <a:solidFill>
                      <a:srgbClr val="FF0000"/>
                    </a:solidFill>
                  </a:rPr>
                  <a:t> </a:t>
                </a:r>
                <a:r>
                  <a:rPr lang="en-US" sz="3200" dirty="0"/>
                  <a:t>to be true but </a:t>
                </a:r>
                <a14:m>
                  <m:oMath xmlns:m="http://schemas.openxmlformats.org/officeDocument/2006/math">
                    <m:r>
                      <a:rPr lang="en-US" sz="3200" i="1" dirty="0" smtClean="0">
                        <a:latin typeface="Cambria Math"/>
                      </a:rPr>
                      <m:t>𝑝</m:t>
                    </m:r>
                  </m:oMath>
                </a14:m>
                <a:r>
                  <a:rPr lang="en-US" sz="3200" i="1" dirty="0"/>
                  <a:t> </a:t>
                </a:r>
                <a:r>
                  <a:rPr lang="en-US" sz="3200" dirty="0"/>
                  <a:t>must be false, </a:t>
                </a:r>
                <a:r>
                  <a:rPr lang="en-US" sz="3200" i="1" dirty="0"/>
                  <a:t>q </a:t>
                </a:r>
                <a:r>
                  <a:rPr lang="en-US" sz="3200" dirty="0"/>
                  <a:t>must be true.</a:t>
                </a:r>
              </a:p>
              <a:p>
                <a:pPr algn="just"/>
                <a:r>
                  <a:rPr lang="en-US" sz="3200" dirty="0"/>
                  <a:t>Because </a:t>
                </a:r>
                <a14:m>
                  <m:oMath xmlns:m="http://schemas.openxmlformats.org/officeDocument/2006/math">
                    <m:r>
                      <a:rPr lang="en-US" sz="3200" i="1" dirty="0" smtClean="0">
                        <a:solidFill>
                          <a:srgbClr val="FF0000"/>
                        </a:solidFill>
                        <a:latin typeface="Cambria Math"/>
                      </a:rPr>
                      <m:t>𝑝</m:t>
                    </m:r>
                    <m:r>
                      <a:rPr lang="en-US" sz="3200" i="1" dirty="0" smtClean="0">
                        <a:solidFill>
                          <a:srgbClr val="FF0000"/>
                        </a:solidFill>
                        <a:latin typeface="Cambria Math"/>
                      </a:rPr>
                      <m:t> → </m:t>
                    </m:r>
                    <m:r>
                      <a:rPr lang="en-US" sz="3200" i="1" dirty="0" smtClean="0">
                        <a:solidFill>
                          <a:srgbClr val="FF0000"/>
                        </a:solidFill>
                        <a:latin typeface="Cambria Math"/>
                      </a:rPr>
                      <m:t>𝑞</m:t>
                    </m:r>
                  </m:oMath>
                </a14:m>
                <a:r>
                  <a:rPr lang="en-US" sz="3200" i="1" dirty="0">
                    <a:solidFill>
                      <a:srgbClr val="FF0000"/>
                    </a:solidFill>
                  </a:rPr>
                  <a:t> </a:t>
                </a:r>
                <a:r>
                  <a:rPr lang="en-US" sz="3200" dirty="0"/>
                  <a:t>is true when </a:t>
                </a:r>
                <a14:m>
                  <m:oMath xmlns:m="http://schemas.openxmlformats.org/officeDocument/2006/math">
                    <m:r>
                      <a:rPr lang="en-US" sz="3200" i="1" dirty="0" smtClean="0">
                        <a:latin typeface="Cambria Math"/>
                      </a:rPr>
                      <m:t>𝑝</m:t>
                    </m:r>
                  </m:oMath>
                </a14:m>
                <a:r>
                  <a:rPr lang="en-US" sz="3200" i="1" dirty="0"/>
                  <a:t> </a:t>
                </a:r>
                <a:r>
                  <a:rPr lang="en-US" sz="3200" dirty="0"/>
                  <a:t>is false and </a:t>
                </a:r>
                <a14:m>
                  <m:oMath xmlns:m="http://schemas.openxmlformats.org/officeDocument/2006/math">
                    <m:r>
                      <a:rPr lang="en-US" sz="3200" i="1" dirty="0" smtClean="0">
                        <a:latin typeface="Cambria Math"/>
                      </a:rPr>
                      <m:t>𝑞</m:t>
                    </m:r>
                  </m:oMath>
                </a14:m>
                <a:r>
                  <a:rPr lang="en-US" sz="3200" i="1" dirty="0"/>
                  <a:t> </a:t>
                </a:r>
                <a:r>
                  <a:rPr lang="en-US" sz="3200" dirty="0"/>
                  <a:t>is true</a:t>
                </a:r>
              </a:p>
              <a:p>
                <a:pPr algn="just"/>
                <a:r>
                  <a:rPr lang="en-US" sz="3200" dirty="0"/>
                  <a:t>we conclude that these specifications are </a:t>
                </a:r>
                <a:r>
                  <a:rPr lang="en-US" sz="3200" b="1" dirty="0"/>
                  <a:t>consistent</a:t>
                </a:r>
              </a:p>
              <a:p>
                <a:pPr algn="just"/>
                <a:r>
                  <a:rPr lang="en-US" sz="3200" dirty="0"/>
                  <a:t>Let us do it with </a:t>
                </a:r>
                <a:r>
                  <a:rPr lang="en-US" sz="3200" b="1" dirty="0"/>
                  <a:t>truth table </a:t>
                </a:r>
                <a:r>
                  <a:rPr lang="en-US" sz="3200" dirty="0"/>
                  <a:t>now</a:t>
                </a:r>
                <a:r>
                  <a:rPr lang="en-US" sz="3200" dirty="0">
                    <a:solidFill>
                      <a:srgbClr val="FF0000"/>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69429" y="76200"/>
                <a:ext cx="11137691" cy="6553200"/>
              </a:xfrm>
              <a:blipFill rotWithShape="1">
                <a:blip r:embed="rId2"/>
                <a:stretch>
                  <a:fillRect l="-1423" t="-1581" r="-1368"/>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FDFCE4C1-E6A0-4AA9-9965-F1CD6F0FDCC0}" type="slidenum">
              <a:rPr lang="en-US" smtClean="0"/>
              <a:pPr/>
              <a:t>11</a:t>
            </a:fld>
            <a:endParaRPr lang="en-US"/>
          </a:p>
        </p:txBody>
      </p:sp>
    </p:spTree>
    <p:extLst>
      <p:ext uri="{BB962C8B-B14F-4D97-AF65-F5344CB8AC3E}">
        <p14:creationId xmlns:p14="http://schemas.microsoft.com/office/powerpoint/2010/main" val="132074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69430" y="304800"/>
                <a:ext cx="11047750" cy="6400800"/>
              </a:xfrm>
            </p:spPr>
            <p:txBody>
              <a:bodyPr>
                <a:normAutofit/>
              </a:bodyPr>
              <a:lstStyle/>
              <a:p>
                <a:r>
                  <a:rPr lang="en-US" sz="2800" dirty="0"/>
                  <a:t>Does it remain consistent if the specification </a:t>
                </a:r>
              </a:p>
              <a:p>
                <a:pPr marL="0" indent="0">
                  <a:buNone/>
                </a:pPr>
                <a:r>
                  <a:rPr lang="en-US" sz="2800" b="1" dirty="0"/>
                  <a:t>“The diagnostic message is not retransmitted”</a:t>
                </a:r>
                <a:r>
                  <a:rPr lang="en-US" sz="2800" dirty="0"/>
                  <a:t> is added?</a:t>
                </a:r>
              </a:p>
              <a:p>
                <a:pPr marL="514350" indent="-514350">
                  <a:buFont typeface="+mj-lt"/>
                  <a:buAutoNum type="arabicPeriod"/>
                </a:pPr>
                <a:r>
                  <a:rPr lang="en-US" sz="2800" dirty="0"/>
                  <a:t>The diagnostic message is stored in the buffer or it is retransmitted.</a:t>
                </a:r>
              </a:p>
              <a:p>
                <a:pPr marL="514350" indent="-514350">
                  <a:buFont typeface="+mj-lt"/>
                  <a:buAutoNum type="arabicPeriod"/>
                </a:pPr>
                <a:r>
                  <a:rPr lang="en-US" sz="2800" dirty="0"/>
                  <a:t>The diagnostic message is not stored in the buffer.</a:t>
                </a:r>
              </a:p>
              <a:p>
                <a:pPr marL="514350" indent="-514350">
                  <a:buFont typeface="+mj-lt"/>
                  <a:buAutoNum type="arabicPeriod"/>
                </a:pPr>
                <a:r>
                  <a:rPr lang="en-US" sz="2800" dirty="0"/>
                  <a:t>If the diagnostic message is stored in the buffer, then it is retransmitted.</a:t>
                </a:r>
              </a:p>
              <a:p>
                <a:pPr marL="0" indent="0">
                  <a:buNone/>
                </a:pPr>
                <a:r>
                  <a:rPr lang="en-US" sz="2800" dirty="0">
                    <a:solidFill>
                      <a:srgbClr val="FF0000"/>
                    </a:solidFill>
                  </a:rPr>
                  <a:t>p</a:t>
                </a:r>
                <a:r>
                  <a:rPr lang="en-US" sz="2800" dirty="0"/>
                  <a:t>: The diagnostic message is stored in the buffer </a:t>
                </a:r>
              </a:p>
              <a:p>
                <a:pPr marL="0" indent="0">
                  <a:buNone/>
                </a:pPr>
                <a:r>
                  <a:rPr lang="en-US" sz="2800" dirty="0">
                    <a:solidFill>
                      <a:srgbClr val="FF0000"/>
                    </a:solidFill>
                  </a:rPr>
                  <a:t>q</a:t>
                </a:r>
                <a:r>
                  <a:rPr lang="en-US" sz="2800" dirty="0"/>
                  <a:t>: The diagnostic message is retransmitted</a:t>
                </a:r>
              </a:p>
              <a:p>
                <a:pPr marL="0" indent="0">
                  <a:buNone/>
                </a:pPr>
                <a:endParaRPr lang="en-US" sz="2800" dirty="0"/>
              </a:p>
              <a:p>
                <a:pPr marL="0" indent="0">
                  <a:buNone/>
                </a:pPr>
                <a:r>
                  <a:rPr lang="en-US" sz="2800" b="1" dirty="0"/>
                  <a:t>1. </a:t>
                </a:r>
                <a14:m>
                  <m:oMath xmlns:m="http://schemas.openxmlformats.org/officeDocument/2006/math">
                    <m:r>
                      <a:rPr lang="en-US" sz="2800" b="1" i="1" dirty="0">
                        <a:solidFill>
                          <a:srgbClr val="FF0000"/>
                        </a:solidFill>
                        <a:latin typeface="Cambria Math"/>
                      </a:rPr>
                      <m:t>𝒑</m:t>
                    </m:r>
                    <m:r>
                      <a:rPr lang="en-US" sz="2800" b="1" i="1" dirty="0">
                        <a:solidFill>
                          <a:srgbClr val="FF0000"/>
                        </a:solidFill>
                        <a:latin typeface="Cambria Math"/>
                      </a:rPr>
                      <m:t>∨</m:t>
                    </m:r>
                    <m:r>
                      <a:rPr lang="en-US" sz="2800" b="1" i="1" dirty="0">
                        <a:solidFill>
                          <a:srgbClr val="FF0000"/>
                        </a:solidFill>
                        <a:latin typeface="Cambria Math"/>
                      </a:rPr>
                      <m:t>𝒒</m:t>
                    </m:r>
                  </m:oMath>
                </a14:m>
                <a:r>
                  <a:rPr lang="en-US" sz="2800" b="1" dirty="0"/>
                  <a:t>    2. </a:t>
                </a:r>
                <a14:m>
                  <m:oMath xmlns:m="http://schemas.openxmlformats.org/officeDocument/2006/math">
                    <m:r>
                      <a:rPr lang="en-US" sz="2800" b="1" i="1">
                        <a:solidFill>
                          <a:srgbClr val="FF0000"/>
                        </a:solidFill>
                        <a:latin typeface="Cambria Math"/>
                      </a:rPr>
                      <m:t>¬</m:t>
                    </m:r>
                    <m:r>
                      <a:rPr lang="en-US" sz="2800" b="1" i="1">
                        <a:solidFill>
                          <a:srgbClr val="FF0000"/>
                        </a:solidFill>
                        <a:latin typeface="Cambria Math"/>
                      </a:rPr>
                      <m:t>𝒑</m:t>
                    </m:r>
                  </m:oMath>
                </a14:m>
                <a:r>
                  <a:rPr lang="en-US" sz="2800" b="1" dirty="0"/>
                  <a:t>    3. </a:t>
                </a:r>
                <a14:m>
                  <m:oMath xmlns:m="http://schemas.openxmlformats.org/officeDocument/2006/math">
                    <m:r>
                      <a:rPr lang="en-US" sz="2800" b="1" i="1">
                        <a:solidFill>
                          <a:srgbClr val="FF0000"/>
                        </a:solidFill>
                        <a:latin typeface="Cambria Math"/>
                      </a:rPr>
                      <m:t>𝒑</m:t>
                    </m:r>
                    <m:r>
                      <a:rPr lang="en-US" sz="2800" b="1" i="1">
                        <a:solidFill>
                          <a:srgbClr val="FF0000"/>
                        </a:solidFill>
                        <a:latin typeface="Cambria Math"/>
                      </a:rPr>
                      <m:t>→</m:t>
                    </m:r>
                    <m:r>
                      <a:rPr lang="en-US" sz="2800" b="1" i="1">
                        <a:solidFill>
                          <a:srgbClr val="FF0000"/>
                        </a:solidFill>
                        <a:latin typeface="Cambria Math"/>
                      </a:rPr>
                      <m:t>𝒒</m:t>
                    </m:r>
                  </m:oMath>
                </a14:m>
                <a:r>
                  <a:rPr lang="en-US" sz="2800" b="1" dirty="0"/>
                  <a:t>     4. </a:t>
                </a:r>
                <a14:m>
                  <m:oMath xmlns:m="http://schemas.openxmlformats.org/officeDocument/2006/math">
                    <m:r>
                      <a:rPr lang="en-US" sz="2800" b="1" i="1" dirty="0">
                        <a:solidFill>
                          <a:srgbClr val="FF0000"/>
                        </a:solidFill>
                        <a:latin typeface="Cambria Math"/>
                      </a:rPr>
                      <m:t>¬</m:t>
                    </m:r>
                    <m:r>
                      <a:rPr lang="en-US" sz="2800" b="1" i="1" dirty="0">
                        <a:solidFill>
                          <a:srgbClr val="FF0000"/>
                        </a:solidFill>
                        <a:latin typeface="Cambria Math"/>
                      </a:rPr>
                      <m:t>𝒒</m:t>
                    </m:r>
                  </m:oMath>
                </a14:m>
                <a:endParaRPr lang="en-US" sz="2800" dirty="0"/>
              </a:p>
              <a:p>
                <a:pPr marL="0" indent="0">
                  <a:buNone/>
                </a:pPr>
                <a:endParaRPr lang="en-US" sz="2800" b="1" dirty="0">
                  <a:solidFill>
                    <a:srgbClr val="FF0000"/>
                  </a:solidFill>
                </a:endParaRPr>
              </a:p>
              <a:p>
                <a:pPr marL="0" indent="0">
                  <a:buNone/>
                </a:pPr>
                <a:endParaRPr lang="en-US" sz="2800" b="1"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69430" y="304800"/>
                <a:ext cx="11047750" cy="6400800"/>
              </a:xfrm>
              <a:blipFill rotWithShape="1">
                <a:blip r:embed="rId2"/>
                <a:stretch>
                  <a:fillRect l="-1159" t="-1333"/>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FDFCE4C1-E6A0-4AA9-9965-F1CD6F0FDCC0}" type="slidenum">
              <a:rPr lang="en-US" smtClean="0"/>
              <a:pPr/>
              <a:t>12</a:t>
            </a:fld>
            <a:endParaRPr lang="en-US"/>
          </a:p>
        </p:txBody>
      </p:sp>
    </p:spTree>
    <p:extLst>
      <p:ext uri="{BB962C8B-B14F-4D97-AF65-F5344CB8AC3E}">
        <p14:creationId xmlns:p14="http://schemas.microsoft.com/office/powerpoint/2010/main" val="3809783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69430" y="304800"/>
                <a:ext cx="11047750" cy="6400800"/>
              </a:xfrm>
            </p:spPr>
            <p:txBody>
              <a:bodyPr>
                <a:normAutofit fontScale="92500" lnSpcReduction="10000"/>
              </a:bodyPr>
              <a:lstStyle/>
              <a:p>
                <a:r>
                  <a:rPr lang="en-US" sz="2800" dirty="0"/>
                  <a:t>Does it remain consistent if the specification </a:t>
                </a:r>
              </a:p>
              <a:p>
                <a:pPr marL="0" indent="0">
                  <a:buNone/>
                </a:pPr>
                <a:r>
                  <a:rPr lang="en-US" sz="2800" b="1" dirty="0"/>
                  <a:t>“The diagnostic message is not retransmitted”</a:t>
                </a:r>
                <a:r>
                  <a:rPr lang="en-US" sz="2800" dirty="0"/>
                  <a:t> is added?</a:t>
                </a:r>
              </a:p>
              <a:p>
                <a:pPr marL="514350" indent="-514350">
                  <a:buFont typeface="+mj-lt"/>
                  <a:buAutoNum type="arabicPeriod"/>
                </a:pPr>
                <a:r>
                  <a:rPr lang="en-US" sz="2800" dirty="0"/>
                  <a:t>The diagnostic message is stored in the buffer or it is retransmitted.</a:t>
                </a:r>
              </a:p>
              <a:p>
                <a:pPr marL="514350" indent="-514350">
                  <a:buFont typeface="+mj-lt"/>
                  <a:buAutoNum type="arabicPeriod"/>
                </a:pPr>
                <a:r>
                  <a:rPr lang="en-US" sz="2800" dirty="0"/>
                  <a:t>The diagnostic message is not stored in the buffer.</a:t>
                </a:r>
              </a:p>
              <a:p>
                <a:pPr marL="514350" indent="-514350">
                  <a:buFont typeface="+mj-lt"/>
                  <a:buAutoNum type="arabicPeriod"/>
                </a:pPr>
                <a:r>
                  <a:rPr lang="en-US" sz="2800" dirty="0"/>
                  <a:t>If the diagnostic message is stored in the buffer, then it is retransmitted.</a:t>
                </a:r>
              </a:p>
              <a:p>
                <a:pPr marL="0" indent="0">
                  <a:buNone/>
                </a:pPr>
                <a:r>
                  <a:rPr lang="en-US" sz="2800" dirty="0">
                    <a:solidFill>
                      <a:srgbClr val="FF0000"/>
                    </a:solidFill>
                  </a:rPr>
                  <a:t>p</a:t>
                </a:r>
                <a:r>
                  <a:rPr lang="en-US" sz="2800" dirty="0"/>
                  <a:t>: The diagnostic message is stored in the buffer </a:t>
                </a:r>
              </a:p>
              <a:p>
                <a:pPr marL="0" indent="0">
                  <a:buNone/>
                </a:pPr>
                <a:r>
                  <a:rPr lang="en-US" sz="2800" dirty="0">
                    <a:solidFill>
                      <a:srgbClr val="FF0000"/>
                    </a:solidFill>
                  </a:rPr>
                  <a:t>q</a:t>
                </a:r>
                <a:r>
                  <a:rPr lang="en-US" sz="2800" dirty="0"/>
                  <a:t>: The diagnostic message is retransmitted</a:t>
                </a:r>
              </a:p>
              <a:p>
                <a:pPr marL="0" indent="0">
                  <a:buNone/>
                </a:pPr>
                <a:endParaRPr lang="en-US" sz="2800" dirty="0"/>
              </a:p>
              <a:p>
                <a:pPr marL="0" indent="0">
                  <a:buNone/>
                </a:pPr>
                <a:r>
                  <a:rPr lang="en-US" sz="2800" b="1" dirty="0"/>
                  <a:t>1. </a:t>
                </a:r>
                <a14:m>
                  <m:oMath xmlns:m="http://schemas.openxmlformats.org/officeDocument/2006/math">
                    <m:r>
                      <a:rPr lang="en-US" sz="2800" b="1" i="1" dirty="0">
                        <a:solidFill>
                          <a:srgbClr val="FF0000"/>
                        </a:solidFill>
                        <a:latin typeface="Cambria Math"/>
                      </a:rPr>
                      <m:t>𝒑</m:t>
                    </m:r>
                    <m:r>
                      <a:rPr lang="en-US" sz="2800" b="1" i="1" dirty="0">
                        <a:solidFill>
                          <a:srgbClr val="FF0000"/>
                        </a:solidFill>
                        <a:latin typeface="Cambria Math"/>
                      </a:rPr>
                      <m:t>∨</m:t>
                    </m:r>
                    <m:r>
                      <a:rPr lang="en-US" sz="2800" b="1" i="1" dirty="0">
                        <a:solidFill>
                          <a:srgbClr val="FF0000"/>
                        </a:solidFill>
                        <a:latin typeface="Cambria Math"/>
                      </a:rPr>
                      <m:t>𝒒</m:t>
                    </m:r>
                  </m:oMath>
                </a14:m>
                <a:r>
                  <a:rPr lang="en-US" sz="2800" b="1" dirty="0"/>
                  <a:t>    2. </a:t>
                </a:r>
                <a14:m>
                  <m:oMath xmlns:m="http://schemas.openxmlformats.org/officeDocument/2006/math">
                    <m:r>
                      <a:rPr lang="en-US" sz="2800" b="1" i="1">
                        <a:solidFill>
                          <a:srgbClr val="FF0000"/>
                        </a:solidFill>
                        <a:latin typeface="Cambria Math"/>
                      </a:rPr>
                      <m:t>¬</m:t>
                    </m:r>
                    <m:r>
                      <a:rPr lang="en-US" sz="2800" b="1" i="1">
                        <a:solidFill>
                          <a:srgbClr val="FF0000"/>
                        </a:solidFill>
                        <a:latin typeface="Cambria Math"/>
                      </a:rPr>
                      <m:t>𝒑</m:t>
                    </m:r>
                  </m:oMath>
                </a14:m>
                <a:r>
                  <a:rPr lang="en-US" sz="2800" b="1" dirty="0"/>
                  <a:t>    3. </a:t>
                </a:r>
                <a14:m>
                  <m:oMath xmlns:m="http://schemas.openxmlformats.org/officeDocument/2006/math">
                    <m:r>
                      <a:rPr lang="en-US" sz="2800" b="1" i="1">
                        <a:solidFill>
                          <a:srgbClr val="FF0000"/>
                        </a:solidFill>
                        <a:latin typeface="Cambria Math"/>
                      </a:rPr>
                      <m:t>𝒑</m:t>
                    </m:r>
                    <m:r>
                      <a:rPr lang="en-US" sz="2800" b="1" i="1">
                        <a:solidFill>
                          <a:srgbClr val="FF0000"/>
                        </a:solidFill>
                        <a:latin typeface="Cambria Math"/>
                      </a:rPr>
                      <m:t>→</m:t>
                    </m:r>
                    <m:r>
                      <a:rPr lang="en-US" sz="2800" b="1" i="1">
                        <a:solidFill>
                          <a:srgbClr val="FF0000"/>
                        </a:solidFill>
                        <a:latin typeface="Cambria Math"/>
                      </a:rPr>
                      <m:t>𝒒</m:t>
                    </m:r>
                  </m:oMath>
                </a14:m>
                <a:r>
                  <a:rPr lang="en-US" sz="2800" b="1" dirty="0"/>
                  <a:t>     4. </a:t>
                </a:r>
                <a14:m>
                  <m:oMath xmlns:m="http://schemas.openxmlformats.org/officeDocument/2006/math">
                    <m:r>
                      <a:rPr lang="en-US" sz="2800" b="1" i="1" dirty="0">
                        <a:solidFill>
                          <a:srgbClr val="FF0000"/>
                        </a:solidFill>
                        <a:latin typeface="Cambria Math"/>
                      </a:rPr>
                      <m:t>¬</m:t>
                    </m:r>
                    <m:r>
                      <a:rPr lang="en-US" sz="2800" b="1" i="1" dirty="0">
                        <a:solidFill>
                          <a:srgbClr val="FF0000"/>
                        </a:solidFill>
                        <a:latin typeface="Cambria Math"/>
                      </a:rPr>
                      <m:t>𝒒</m:t>
                    </m:r>
                  </m:oMath>
                </a14:m>
                <a:endParaRPr lang="en-US" sz="2800" dirty="0"/>
              </a:p>
              <a:p>
                <a:pPr marL="0" indent="0">
                  <a:buNone/>
                </a:pPr>
                <a:endParaRPr lang="en-US" sz="2800" b="1" dirty="0">
                  <a:solidFill>
                    <a:srgbClr val="FF0000"/>
                  </a:solidFill>
                </a:endParaRPr>
              </a:p>
              <a:p>
                <a:pPr marL="0" indent="0">
                  <a:buNone/>
                </a:pPr>
                <a:endParaRPr lang="en-US" sz="2800" b="1" dirty="0">
                  <a:solidFill>
                    <a:srgbClr val="FF0000"/>
                  </a:solidFill>
                </a:endParaRPr>
              </a:p>
              <a:p>
                <a:pPr marL="0" indent="0">
                  <a:buNone/>
                </a:pPr>
                <a:r>
                  <a:rPr lang="en-US" sz="2800" b="1" dirty="0"/>
                  <a:t>Inconsistent</a:t>
                </a:r>
                <a:endParaRPr lang="en-US" sz="2800" b="1"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69430" y="304800"/>
                <a:ext cx="11047750" cy="6400800"/>
              </a:xfrm>
              <a:blipFill>
                <a:blip r:embed="rId2"/>
                <a:stretch>
                  <a:fillRect l="-993" t="-2190"/>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FDFCE4C1-E6A0-4AA9-9965-F1CD6F0FDCC0}" type="slidenum">
              <a:rPr lang="en-US" smtClean="0"/>
              <a:pPr/>
              <a:t>13</a:t>
            </a:fld>
            <a:endParaRPr lang="en-US"/>
          </a:p>
        </p:txBody>
      </p:sp>
    </p:spTree>
    <p:extLst>
      <p:ext uri="{BB962C8B-B14F-4D97-AF65-F5344CB8AC3E}">
        <p14:creationId xmlns:p14="http://schemas.microsoft.com/office/powerpoint/2010/main" val="512359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22951"/>
            <a:ext cx="9970008" cy="1143000"/>
          </a:xfrm>
        </p:spPr>
        <p:txBody>
          <a:bodyPr>
            <a:normAutofit/>
          </a:bodyPr>
          <a:lstStyle/>
          <a:p>
            <a:r>
              <a:rPr lang="en-US" b="1" dirty="0"/>
              <a:t>Logic Puzzles (</a:t>
            </a:r>
            <a:r>
              <a:rPr lang="en-US" b="1" dirty="0">
                <a:solidFill>
                  <a:srgbClr val="FF0000"/>
                </a:solidFill>
              </a:rPr>
              <a:t>Do it yourself</a:t>
            </a:r>
            <a:r>
              <a:rPr lang="en-US" b="1" dirty="0"/>
              <a:t>)</a:t>
            </a:r>
          </a:p>
        </p:txBody>
      </p:sp>
      <p:sp>
        <p:nvSpPr>
          <p:cNvPr id="3" name="Content Placeholder 2"/>
          <p:cNvSpPr>
            <a:spLocks noGrp="1"/>
          </p:cNvSpPr>
          <p:nvPr>
            <p:ph idx="1"/>
          </p:nvPr>
        </p:nvSpPr>
        <p:spPr>
          <a:xfrm>
            <a:off x="1676400" y="1371600"/>
            <a:ext cx="8763000" cy="5486400"/>
          </a:xfrm>
        </p:spPr>
        <p:txBody>
          <a:bodyPr/>
          <a:lstStyle/>
          <a:p>
            <a:r>
              <a:rPr lang="en-US" dirty="0"/>
              <a:t>An island has two kinds of inhabitants,</a:t>
            </a:r>
          </a:p>
          <a:p>
            <a:pPr lvl="1"/>
            <a:r>
              <a:rPr lang="en-US" dirty="0"/>
              <a:t>Knights, who always tell the truth</a:t>
            </a:r>
          </a:p>
          <a:p>
            <a:pPr lvl="1"/>
            <a:r>
              <a:rPr lang="en-US" dirty="0"/>
              <a:t>Knaves, who always lie. </a:t>
            </a:r>
          </a:p>
          <a:p>
            <a:r>
              <a:rPr lang="en-US" dirty="0"/>
              <a:t>You encounter two people </a:t>
            </a:r>
            <a:r>
              <a:rPr lang="en-US" i="1" dirty="0"/>
              <a:t>A </a:t>
            </a:r>
            <a:r>
              <a:rPr lang="en-US" dirty="0"/>
              <a:t>and </a:t>
            </a:r>
            <a:r>
              <a:rPr lang="en-US" i="1" dirty="0"/>
              <a:t>B</a:t>
            </a:r>
            <a:r>
              <a:rPr lang="en-US" dirty="0"/>
              <a:t>. </a:t>
            </a:r>
          </a:p>
          <a:p>
            <a:r>
              <a:rPr lang="en-US" dirty="0"/>
              <a:t>What are </a:t>
            </a:r>
            <a:r>
              <a:rPr lang="en-US" i="1" dirty="0"/>
              <a:t>A </a:t>
            </a:r>
            <a:r>
              <a:rPr lang="en-US" dirty="0"/>
              <a:t>and </a:t>
            </a:r>
            <a:r>
              <a:rPr lang="en-US" i="1" dirty="0"/>
              <a:t>B </a:t>
            </a:r>
            <a:r>
              <a:rPr lang="en-US" dirty="0"/>
              <a:t>if </a:t>
            </a:r>
          </a:p>
          <a:p>
            <a:pPr lvl="1"/>
            <a:r>
              <a:rPr lang="en-US" b="1" i="1" dirty="0"/>
              <a:t>A </a:t>
            </a:r>
            <a:r>
              <a:rPr lang="en-US" b="1" dirty="0"/>
              <a:t>says “</a:t>
            </a:r>
            <a:r>
              <a:rPr lang="en-US" b="1" i="1" dirty="0"/>
              <a:t>B </a:t>
            </a:r>
            <a:r>
              <a:rPr lang="en-US" b="1" dirty="0"/>
              <a:t>is a knight” </a:t>
            </a:r>
          </a:p>
          <a:p>
            <a:pPr lvl="1"/>
            <a:r>
              <a:rPr lang="en-US" b="1" i="1" dirty="0"/>
              <a:t>B </a:t>
            </a:r>
            <a:r>
              <a:rPr lang="en-US" b="1" dirty="0"/>
              <a:t>says “The two of us are opposite types?</a:t>
            </a:r>
          </a:p>
          <a:p>
            <a:endParaRPr lang="en-US" dirty="0"/>
          </a:p>
        </p:txBody>
      </p:sp>
      <p:sp>
        <p:nvSpPr>
          <p:cNvPr id="4" name="Slide Number Placeholder 3"/>
          <p:cNvSpPr>
            <a:spLocks noGrp="1"/>
          </p:cNvSpPr>
          <p:nvPr>
            <p:ph type="sldNum" sz="quarter" idx="12"/>
          </p:nvPr>
        </p:nvSpPr>
        <p:spPr/>
        <p:txBody>
          <a:bodyPr/>
          <a:lstStyle/>
          <a:p>
            <a:fld id="{FDFCE4C1-E6A0-4AA9-9965-F1CD6F0FDCC0}" type="slidenum">
              <a:rPr lang="en-US" smtClean="0"/>
              <a:pPr/>
              <a:t>14</a:t>
            </a:fld>
            <a:endParaRPr lang="en-US"/>
          </a:p>
        </p:txBody>
      </p:sp>
    </p:spTree>
    <p:extLst>
      <p:ext uri="{BB962C8B-B14F-4D97-AF65-F5344CB8AC3E}">
        <p14:creationId xmlns:p14="http://schemas.microsoft.com/office/powerpoint/2010/main" val="592978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676400" y="152400"/>
                <a:ext cx="8763000" cy="6553200"/>
              </a:xfrm>
            </p:spPr>
            <p:txBody>
              <a:bodyPr>
                <a:normAutofit/>
              </a:bodyPr>
              <a:lstStyle/>
              <a:p>
                <a:pPr lvl="1"/>
                <a:r>
                  <a:rPr lang="en-US" i="1" dirty="0"/>
                  <a:t>A </a:t>
                </a:r>
                <a:r>
                  <a:rPr lang="en-US" dirty="0"/>
                  <a:t>says “</a:t>
                </a:r>
                <a:r>
                  <a:rPr lang="en-US" i="1" dirty="0"/>
                  <a:t>B </a:t>
                </a:r>
                <a:r>
                  <a:rPr lang="en-US" dirty="0"/>
                  <a:t>is a knight” </a:t>
                </a:r>
              </a:p>
              <a:p>
                <a:pPr lvl="1"/>
                <a:r>
                  <a:rPr lang="en-US" i="1" dirty="0"/>
                  <a:t>B </a:t>
                </a:r>
                <a:r>
                  <a:rPr lang="en-US" dirty="0"/>
                  <a:t>says “The two of us are opposite types?</a:t>
                </a:r>
              </a:p>
              <a:p>
                <a:pPr marL="0" indent="0">
                  <a:buNone/>
                </a:pPr>
                <a:r>
                  <a:rPr lang="en-US" dirty="0"/>
                  <a:t>p: </a:t>
                </a:r>
                <a:r>
                  <a:rPr lang="en-US" i="1" dirty="0"/>
                  <a:t>A </a:t>
                </a:r>
                <a:r>
                  <a:rPr lang="en-US" dirty="0"/>
                  <a:t>is a knight  	</a:t>
                </a:r>
                <a14:m>
                  <m:oMath xmlns:m="http://schemas.openxmlformats.org/officeDocument/2006/math">
                    <m:r>
                      <a:rPr lang="en-US" i="1" dirty="0" smtClean="0">
                        <a:latin typeface="Cambria Math"/>
                      </a:rPr>
                      <m:t>¬</m:t>
                    </m:r>
                    <m:r>
                      <a:rPr lang="en-US" i="1" dirty="0" err="1" smtClean="0">
                        <a:latin typeface="Cambria Math"/>
                      </a:rPr>
                      <m:t>𝑝</m:t>
                    </m:r>
                  </m:oMath>
                </a14:m>
                <a:r>
                  <a:rPr lang="en-US" dirty="0"/>
                  <a:t>: </a:t>
                </a:r>
                <a:r>
                  <a:rPr lang="en-US" i="1" dirty="0"/>
                  <a:t>A </a:t>
                </a:r>
                <a:r>
                  <a:rPr lang="en-US" dirty="0"/>
                  <a:t>is a knave</a:t>
                </a:r>
              </a:p>
              <a:p>
                <a:pPr marL="0" indent="0">
                  <a:buNone/>
                </a:pPr>
                <a:r>
                  <a:rPr lang="en-US" dirty="0"/>
                  <a:t>q: </a:t>
                </a:r>
                <a:r>
                  <a:rPr lang="en-US" i="1" dirty="0"/>
                  <a:t>B </a:t>
                </a:r>
                <a:r>
                  <a:rPr lang="en-US" dirty="0"/>
                  <a:t>is a knight		 </a:t>
                </a:r>
                <a14:m>
                  <m:oMath xmlns:m="http://schemas.openxmlformats.org/officeDocument/2006/math">
                    <m:r>
                      <a:rPr lang="en-US" i="1" dirty="0">
                        <a:latin typeface="Cambria Math"/>
                      </a:rPr>
                      <m:t>¬</m:t>
                    </m:r>
                    <m:r>
                      <a:rPr lang="en-US" b="0" i="1" dirty="0" smtClean="0">
                        <a:latin typeface="Cambria Math"/>
                      </a:rPr>
                      <m:t>𝑞</m:t>
                    </m:r>
                  </m:oMath>
                </a14:m>
                <a:r>
                  <a:rPr lang="en-US" dirty="0"/>
                  <a:t>: </a:t>
                </a:r>
                <a:r>
                  <a:rPr lang="en-US" i="1" dirty="0"/>
                  <a:t>B </a:t>
                </a:r>
                <a:r>
                  <a:rPr lang="en-US" dirty="0"/>
                  <a:t>is a knave</a:t>
                </a:r>
              </a:p>
              <a:p>
                <a:pPr marL="0" indent="0">
                  <a:buNone/>
                </a:pPr>
                <a:endParaRPr lang="en-US" dirty="0">
                  <a:solidFill>
                    <a:srgbClr val="FF00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676400" y="152400"/>
                <a:ext cx="8763000" cy="6553200"/>
              </a:xfrm>
              <a:blipFill>
                <a:blip r:embed="rId2"/>
                <a:stretch>
                  <a:fillRect l="-695" t="-837"/>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FDFCE4C1-E6A0-4AA9-9965-F1CD6F0FDCC0}" type="slidenum">
              <a:rPr lang="en-US" smtClean="0"/>
              <a:pPr/>
              <a:t>15</a:t>
            </a:fld>
            <a:endParaRPr lang="en-US"/>
          </a:p>
        </p:txBody>
      </p:sp>
    </p:spTree>
    <p:extLst>
      <p:ext uri="{BB962C8B-B14F-4D97-AF65-F5344CB8AC3E}">
        <p14:creationId xmlns:p14="http://schemas.microsoft.com/office/powerpoint/2010/main" val="4040172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76400" y="152400"/>
                <a:ext cx="8763000" cy="6553200"/>
              </a:xfrm>
            </p:spPr>
            <p:txBody>
              <a:bodyPr>
                <a:normAutofit/>
              </a:bodyPr>
              <a:lstStyle/>
              <a:p>
                <a:pPr lvl="1"/>
                <a:r>
                  <a:rPr lang="en-US" i="1" dirty="0"/>
                  <a:t>A </a:t>
                </a:r>
                <a:r>
                  <a:rPr lang="en-US" dirty="0"/>
                  <a:t>says “</a:t>
                </a:r>
                <a:r>
                  <a:rPr lang="en-US" i="1" dirty="0"/>
                  <a:t>B </a:t>
                </a:r>
                <a:r>
                  <a:rPr lang="en-US" dirty="0"/>
                  <a:t>is a knight” </a:t>
                </a:r>
              </a:p>
              <a:p>
                <a:pPr lvl="1"/>
                <a:r>
                  <a:rPr lang="en-US" i="1" dirty="0"/>
                  <a:t>B </a:t>
                </a:r>
                <a:r>
                  <a:rPr lang="en-US" dirty="0"/>
                  <a:t>says “The two of us are opposite types?</a:t>
                </a:r>
              </a:p>
              <a:p>
                <a:pPr marL="0" indent="0">
                  <a:buNone/>
                </a:pPr>
                <a:r>
                  <a:rPr lang="en-US" dirty="0"/>
                  <a:t>p: </a:t>
                </a:r>
                <a:r>
                  <a:rPr lang="en-US" i="1" dirty="0"/>
                  <a:t>A </a:t>
                </a:r>
                <a:r>
                  <a:rPr lang="en-US" dirty="0"/>
                  <a:t>is a knight  		</a:t>
                </a:r>
                <a14:m>
                  <m:oMath xmlns:m="http://schemas.openxmlformats.org/officeDocument/2006/math">
                    <m:r>
                      <a:rPr lang="en-US" i="1" dirty="0" smtClean="0">
                        <a:latin typeface="Cambria Math"/>
                      </a:rPr>
                      <m:t>¬</m:t>
                    </m:r>
                    <m:r>
                      <a:rPr lang="en-US" i="1" dirty="0" err="1" smtClean="0">
                        <a:latin typeface="Cambria Math"/>
                      </a:rPr>
                      <m:t>𝑝</m:t>
                    </m:r>
                  </m:oMath>
                </a14:m>
                <a:r>
                  <a:rPr lang="en-US" dirty="0"/>
                  <a:t>: </a:t>
                </a:r>
                <a:r>
                  <a:rPr lang="en-US" i="1" dirty="0"/>
                  <a:t>A </a:t>
                </a:r>
                <a:r>
                  <a:rPr lang="en-US" dirty="0"/>
                  <a:t>is a knave</a:t>
                </a:r>
              </a:p>
              <a:p>
                <a:pPr marL="0" indent="0">
                  <a:buNone/>
                </a:pPr>
                <a:r>
                  <a:rPr lang="en-US" dirty="0"/>
                  <a:t>q: </a:t>
                </a:r>
                <a:r>
                  <a:rPr lang="en-US" i="1" dirty="0"/>
                  <a:t>B </a:t>
                </a:r>
                <a:r>
                  <a:rPr lang="en-US" dirty="0"/>
                  <a:t>is a knight		 </a:t>
                </a:r>
                <a14:m>
                  <m:oMath xmlns:m="http://schemas.openxmlformats.org/officeDocument/2006/math">
                    <m:r>
                      <a:rPr lang="en-US" i="1" dirty="0">
                        <a:latin typeface="Cambria Math"/>
                      </a:rPr>
                      <m:t>¬</m:t>
                    </m:r>
                    <m:r>
                      <a:rPr lang="en-US" b="0" i="1" dirty="0" smtClean="0">
                        <a:latin typeface="Cambria Math"/>
                      </a:rPr>
                      <m:t>𝑞</m:t>
                    </m:r>
                  </m:oMath>
                </a14:m>
                <a:r>
                  <a:rPr lang="en-US" dirty="0"/>
                  <a:t>: </a:t>
                </a:r>
                <a:r>
                  <a:rPr lang="en-US" i="1" dirty="0"/>
                  <a:t>B </a:t>
                </a:r>
                <a:r>
                  <a:rPr lang="en-US" dirty="0"/>
                  <a:t>is a knave</a:t>
                </a:r>
              </a:p>
              <a:p>
                <a:pPr marL="0" indent="0">
                  <a:buNone/>
                </a:pPr>
                <a:r>
                  <a:rPr lang="en-US" u="sng" dirty="0"/>
                  <a:t>First possibility:</a:t>
                </a:r>
              </a:p>
              <a:p>
                <a:pPr marL="0" indent="0">
                  <a:buNone/>
                </a:pPr>
                <a:r>
                  <a:rPr lang="en-US" i="1" dirty="0"/>
                  <a:t>A </a:t>
                </a:r>
                <a:r>
                  <a:rPr lang="en-US" dirty="0"/>
                  <a:t>is a knight; that is </a:t>
                </a:r>
                <a:r>
                  <a:rPr lang="en-US" i="1" dirty="0">
                    <a:solidFill>
                      <a:srgbClr val="FF0000"/>
                    </a:solidFill>
                  </a:rPr>
                  <a:t>p </a:t>
                </a:r>
                <a:r>
                  <a:rPr lang="en-US" dirty="0">
                    <a:solidFill>
                      <a:srgbClr val="FF0000"/>
                    </a:solidFill>
                  </a:rPr>
                  <a:t>is true</a:t>
                </a:r>
                <a:r>
                  <a:rPr lang="en-US" dirty="0"/>
                  <a:t>.</a:t>
                </a:r>
              </a:p>
              <a:p>
                <a:endParaRPr lang="en-US"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52400"/>
                <a:ext cx="8763000" cy="6553200"/>
              </a:xfrm>
              <a:blipFill rotWithShape="1">
                <a:blip r:embed="rId2"/>
                <a:stretch>
                  <a:fillRect l="-1739" t="-837"/>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FDFCE4C1-E6A0-4AA9-9965-F1CD6F0FDCC0}" type="slidenum">
              <a:rPr lang="en-US" smtClean="0"/>
              <a:pPr/>
              <a:t>16</a:t>
            </a:fld>
            <a:endParaRPr lang="en-US"/>
          </a:p>
        </p:txBody>
      </p:sp>
    </p:spTree>
    <p:extLst>
      <p:ext uri="{BB962C8B-B14F-4D97-AF65-F5344CB8AC3E}">
        <p14:creationId xmlns:p14="http://schemas.microsoft.com/office/powerpoint/2010/main" val="2986826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76400" y="152400"/>
                <a:ext cx="8763000" cy="6553200"/>
              </a:xfrm>
            </p:spPr>
            <p:txBody>
              <a:bodyPr>
                <a:normAutofit/>
              </a:bodyPr>
              <a:lstStyle/>
              <a:p>
                <a:pPr lvl="1"/>
                <a:r>
                  <a:rPr lang="en-US" i="1" dirty="0"/>
                  <a:t>A </a:t>
                </a:r>
                <a:r>
                  <a:rPr lang="en-US" dirty="0"/>
                  <a:t>says “</a:t>
                </a:r>
                <a:r>
                  <a:rPr lang="en-US" i="1" dirty="0"/>
                  <a:t>B </a:t>
                </a:r>
                <a:r>
                  <a:rPr lang="en-US" dirty="0"/>
                  <a:t>is a knight” </a:t>
                </a:r>
              </a:p>
              <a:p>
                <a:pPr lvl="1"/>
                <a:r>
                  <a:rPr lang="en-US" i="1" dirty="0"/>
                  <a:t>B </a:t>
                </a:r>
                <a:r>
                  <a:rPr lang="en-US" dirty="0"/>
                  <a:t>says “The two of us are opposite types?</a:t>
                </a:r>
              </a:p>
              <a:p>
                <a:pPr marL="0" indent="0">
                  <a:buNone/>
                </a:pPr>
                <a:r>
                  <a:rPr lang="en-US" dirty="0"/>
                  <a:t>p: </a:t>
                </a:r>
                <a:r>
                  <a:rPr lang="en-US" i="1" dirty="0"/>
                  <a:t>A </a:t>
                </a:r>
                <a:r>
                  <a:rPr lang="en-US" dirty="0"/>
                  <a:t>is a knight  		</a:t>
                </a:r>
                <a14:m>
                  <m:oMath xmlns:m="http://schemas.openxmlformats.org/officeDocument/2006/math">
                    <m:r>
                      <a:rPr lang="en-US" i="1" dirty="0" smtClean="0">
                        <a:latin typeface="Cambria Math"/>
                      </a:rPr>
                      <m:t>¬</m:t>
                    </m:r>
                    <m:r>
                      <a:rPr lang="en-US" i="1" dirty="0" err="1" smtClean="0">
                        <a:latin typeface="Cambria Math"/>
                      </a:rPr>
                      <m:t>𝑝</m:t>
                    </m:r>
                  </m:oMath>
                </a14:m>
                <a:r>
                  <a:rPr lang="en-US" dirty="0"/>
                  <a:t>: </a:t>
                </a:r>
                <a:r>
                  <a:rPr lang="en-US" i="1" dirty="0"/>
                  <a:t>A </a:t>
                </a:r>
                <a:r>
                  <a:rPr lang="en-US" dirty="0"/>
                  <a:t>is a knave</a:t>
                </a:r>
              </a:p>
              <a:p>
                <a:pPr marL="0" indent="0">
                  <a:buNone/>
                </a:pPr>
                <a:r>
                  <a:rPr lang="en-US" dirty="0"/>
                  <a:t>q: </a:t>
                </a:r>
                <a:r>
                  <a:rPr lang="en-US" i="1" dirty="0"/>
                  <a:t>B </a:t>
                </a:r>
                <a:r>
                  <a:rPr lang="en-US" dirty="0"/>
                  <a:t>is a knight		 </a:t>
                </a:r>
                <a14:m>
                  <m:oMath xmlns:m="http://schemas.openxmlformats.org/officeDocument/2006/math">
                    <m:r>
                      <a:rPr lang="en-US" i="1" dirty="0">
                        <a:latin typeface="Cambria Math"/>
                      </a:rPr>
                      <m:t>¬</m:t>
                    </m:r>
                    <m:r>
                      <a:rPr lang="en-US" b="0" i="1" dirty="0" smtClean="0">
                        <a:latin typeface="Cambria Math"/>
                      </a:rPr>
                      <m:t>𝑞</m:t>
                    </m:r>
                  </m:oMath>
                </a14:m>
                <a:r>
                  <a:rPr lang="en-US" dirty="0"/>
                  <a:t>: </a:t>
                </a:r>
                <a:r>
                  <a:rPr lang="en-US" i="1" dirty="0"/>
                  <a:t>B </a:t>
                </a:r>
                <a:r>
                  <a:rPr lang="en-US" dirty="0"/>
                  <a:t>is a knave</a:t>
                </a:r>
              </a:p>
              <a:p>
                <a:pPr marL="0" indent="0">
                  <a:buNone/>
                </a:pPr>
                <a:r>
                  <a:rPr lang="en-US" u="sng" dirty="0"/>
                  <a:t>First possibility:</a:t>
                </a:r>
              </a:p>
              <a:p>
                <a:pPr marL="0" indent="0">
                  <a:buNone/>
                </a:pPr>
                <a:r>
                  <a:rPr lang="en-US" i="1" dirty="0"/>
                  <a:t>A </a:t>
                </a:r>
                <a:r>
                  <a:rPr lang="en-US" dirty="0"/>
                  <a:t>is a knight; that is </a:t>
                </a:r>
                <a:r>
                  <a:rPr lang="en-US" i="1" dirty="0">
                    <a:solidFill>
                      <a:srgbClr val="FF0000"/>
                    </a:solidFill>
                  </a:rPr>
                  <a:t>p </a:t>
                </a:r>
                <a:r>
                  <a:rPr lang="en-US" dirty="0">
                    <a:solidFill>
                      <a:srgbClr val="FF0000"/>
                    </a:solidFill>
                  </a:rPr>
                  <a:t>is true</a:t>
                </a:r>
                <a:r>
                  <a:rPr lang="en-US" dirty="0"/>
                  <a:t>.</a:t>
                </a:r>
              </a:p>
              <a:p>
                <a:r>
                  <a:rPr lang="en-US" dirty="0"/>
                  <a:t>If </a:t>
                </a:r>
                <a:r>
                  <a:rPr lang="en-US" i="1" dirty="0"/>
                  <a:t>A </a:t>
                </a:r>
                <a:r>
                  <a:rPr lang="en-US" dirty="0"/>
                  <a:t>is a knight, then</a:t>
                </a:r>
                <a:r>
                  <a:rPr lang="en-US" dirty="0">
                    <a:solidFill>
                      <a:srgbClr val="FF0000"/>
                    </a:solidFill>
                  </a:rPr>
                  <a:t> he is telling the truth</a:t>
                </a:r>
                <a:r>
                  <a:rPr lang="en-US" dirty="0"/>
                  <a:t> when he says that </a:t>
                </a:r>
                <a:r>
                  <a:rPr lang="en-US" i="1" dirty="0">
                    <a:solidFill>
                      <a:srgbClr val="FF0000"/>
                    </a:solidFill>
                  </a:rPr>
                  <a:t>B </a:t>
                </a:r>
                <a:r>
                  <a:rPr lang="en-US" dirty="0">
                    <a:solidFill>
                      <a:srgbClr val="FF0000"/>
                    </a:solidFill>
                  </a:rPr>
                  <a:t>is a knight</a:t>
                </a:r>
                <a:r>
                  <a:rPr lang="en-US" dirty="0"/>
                  <a:t>, so that </a:t>
                </a:r>
                <a:r>
                  <a:rPr lang="en-US" b="1" i="1" dirty="0">
                    <a:solidFill>
                      <a:srgbClr val="FF0000"/>
                    </a:solidFill>
                  </a:rPr>
                  <a:t>q </a:t>
                </a:r>
                <a:r>
                  <a:rPr lang="en-US" b="1" dirty="0">
                    <a:solidFill>
                      <a:srgbClr val="FF0000"/>
                    </a:solidFill>
                  </a:rPr>
                  <a:t>is true</a:t>
                </a:r>
                <a:r>
                  <a:rPr lang="en-US" dirty="0"/>
                  <a:t>, and </a:t>
                </a:r>
                <a:r>
                  <a:rPr lang="en-US" i="1" dirty="0"/>
                  <a:t>A </a:t>
                </a:r>
                <a:r>
                  <a:rPr lang="en-US" dirty="0"/>
                  <a:t>and </a:t>
                </a:r>
                <a:r>
                  <a:rPr lang="en-US" i="1" dirty="0"/>
                  <a:t>B </a:t>
                </a:r>
                <a:r>
                  <a:rPr lang="en-US" dirty="0"/>
                  <a:t>are the same type (both knight).</a:t>
                </a:r>
              </a:p>
              <a:p>
                <a:r>
                  <a:rPr lang="en-US" dirty="0"/>
                  <a:t>But, if </a:t>
                </a:r>
                <a:r>
                  <a:rPr lang="en-US" i="1" dirty="0"/>
                  <a:t>B </a:t>
                </a:r>
                <a:r>
                  <a:rPr lang="en-US" dirty="0"/>
                  <a:t>is a knight, then </a:t>
                </a:r>
                <a:r>
                  <a:rPr lang="en-US" i="1" dirty="0"/>
                  <a:t>B</a:t>
                </a:r>
                <a:r>
                  <a:rPr lang="en-US" dirty="0"/>
                  <a:t>’s statement that </a:t>
                </a:r>
                <a:r>
                  <a:rPr lang="en-US" i="1" dirty="0"/>
                  <a:t>A </a:t>
                </a:r>
                <a:r>
                  <a:rPr lang="en-US" dirty="0"/>
                  <a:t>and </a:t>
                </a:r>
                <a:r>
                  <a:rPr lang="en-US" i="1" dirty="0"/>
                  <a:t>B </a:t>
                </a:r>
                <a:r>
                  <a:rPr lang="en-US" dirty="0"/>
                  <a:t>are of opposite types </a:t>
                </a:r>
                <a:r>
                  <a:rPr lang="en-US" i="1" dirty="0"/>
                  <a:t>(p </a:t>
                </a:r>
                <a:r>
                  <a:rPr lang="en-US" dirty="0"/>
                  <a:t>∧￢</a:t>
                </a:r>
                <a:r>
                  <a:rPr lang="en-US" i="1" dirty="0"/>
                  <a:t>q) </a:t>
                </a:r>
                <a:r>
                  <a:rPr lang="en-US" dirty="0"/>
                  <a:t>∨ </a:t>
                </a:r>
                <a:r>
                  <a:rPr lang="en-US" i="1" dirty="0"/>
                  <a:t>(</a:t>
                </a:r>
                <a:r>
                  <a:rPr lang="en-US" dirty="0"/>
                  <a:t>￢</a:t>
                </a:r>
                <a:r>
                  <a:rPr lang="en-US" i="1" dirty="0"/>
                  <a:t>p </a:t>
                </a:r>
                <a:r>
                  <a:rPr lang="en-US" dirty="0"/>
                  <a:t>∧ </a:t>
                </a:r>
                <a:r>
                  <a:rPr lang="en-US" i="1" dirty="0"/>
                  <a:t>q)</a:t>
                </a:r>
                <a:r>
                  <a:rPr lang="en-US" dirty="0"/>
                  <a:t>, have to be true. But it is not; because </a:t>
                </a:r>
                <a:r>
                  <a:rPr lang="en-US" i="1" dirty="0"/>
                  <a:t>A </a:t>
                </a:r>
                <a:r>
                  <a:rPr lang="en-US" dirty="0"/>
                  <a:t>and </a:t>
                </a:r>
                <a:r>
                  <a:rPr lang="en-US" i="1" dirty="0"/>
                  <a:t>B </a:t>
                </a:r>
                <a:r>
                  <a:rPr lang="en-US" dirty="0"/>
                  <a:t>are both knights. </a:t>
                </a:r>
                <a:r>
                  <a:rPr lang="en-US" b="1" dirty="0"/>
                  <a:t>Not consistent.</a:t>
                </a:r>
              </a:p>
              <a:p>
                <a:r>
                  <a:rPr lang="en-US" dirty="0">
                    <a:solidFill>
                      <a:srgbClr val="FF0000"/>
                    </a:solidFill>
                  </a:rPr>
                  <a:t>Conclusion: </a:t>
                </a:r>
                <a:r>
                  <a:rPr lang="en-US" i="1" dirty="0">
                    <a:solidFill>
                      <a:srgbClr val="FF0000"/>
                    </a:solidFill>
                  </a:rPr>
                  <a:t>A </a:t>
                </a:r>
                <a:r>
                  <a:rPr lang="en-US" dirty="0">
                    <a:solidFill>
                      <a:srgbClr val="FF0000"/>
                    </a:solidFill>
                  </a:rPr>
                  <a:t>is not a knight (</a:t>
                </a:r>
                <a:r>
                  <a:rPr lang="en-US" i="1" dirty="0">
                    <a:solidFill>
                      <a:srgbClr val="FF0000"/>
                    </a:solidFill>
                  </a:rPr>
                  <a:t>p </a:t>
                </a:r>
                <a:r>
                  <a:rPr lang="en-US" dirty="0">
                    <a:solidFill>
                      <a:srgbClr val="FF0000"/>
                    </a:solidFill>
                  </a:rPr>
                  <a:t>is false).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76400" y="152400"/>
                <a:ext cx="8763000" cy="6553200"/>
              </a:xfrm>
              <a:blipFill rotWithShape="0">
                <a:blip r:embed="rId2"/>
                <a:stretch>
                  <a:fillRect l="-695" t="-744" r="-765"/>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FDFCE4C1-E6A0-4AA9-9965-F1CD6F0FDCC0}" type="slidenum">
              <a:rPr lang="en-US" smtClean="0"/>
              <a:pPr/>
              <a:t>17</a:t>
            </a:fld>
            <a:endParaRPr lang="en-US"/>
          </a:p>
        </p:txBody>
      </p:sp>
    </p:spTree>
    <p:extLst>
      <p:ext uri="{BB962C8B-B14F-4D97-AF65-F5344CB8AC3E}">
        <p14:creationId xmlns:p14="http://schemas.microsoft.com/office/powerpoint/2010/main" val="355216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1000"/>
                                        <p:tgtEl>
                                          <p:spTgt spid="3">
                                            <p:txEl>
                                              <p:pRg st="8" end="8"/>
                                            </p:txEl>
                                          </p:spTgt>
                                        </p:tgtEl>
                                      </p:cBhvr>
                                    </p:animEffect>
                                    <p:anim calcmode="lin" valueType="num">
                                      <p:cBhvr>
                                        <p:cTn id="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76400" y="152400"/>
                <a:ext cx="8763000" cy="6553200"/>
              </a:xfrm>
            </p:spPr>
            <p:txBody>
              <a:bodyPr>
                <a:normAutofit/>
              </a:bodyPr>
              <a:lstStyle/>
              <a:p>
                <a:pPr lvl="1"/>
                <a:r>
                  <a:rPr lang="en-US" i="1" dirty="0"/>
                  <a:t>A </a:t>
                </a:r>
                <a:r>
                  <a:rPr lang="en-US" dirty="0"/>
                  <a:t>says “</a:t>
                </a:r>
                <a:r>
                  <a:rPr lang="en-US" i="1" dirty="0"/>
                  <a:t>B </a:t>
                </a:r>
                <a:r>
                  <a:rPr lang="en-US" dirty="0"/>
                  <a:t>is a knight” </a:t>
                </a:r>
              </a:p>
              <a:p>
                <a:pPr lvl="1"/>
                <a:r>
                  <a:rPr lang="en-US" i="1" dirty="0"/>
                  <a:t>B </a:t>
                </a:r>
                <a:r>
                  <a:rPr lang="en-US" dirty="0"/>
                  <a:t>says “The two of us are opposite types?</a:t>
                </a:r>
              </a:p>
              <a:p>
                <a:pPr marL="0" indent="0">
                  <a:buNone/>
                </a:pPr>
                <a:r>
                  <a:rPr lang="en-US" dirty="0"/>
                  <a:t>p: </a:t>
                </a:r>
                <a:r>
                  <a:rPr lang="en-US" i="1" dirty="0"/>
                  <a:t>A </a:t>
                </a:r>
                <a:r>
                  <a:rPr lang="en-US" dirty="0"/>
                  <a:t>is a knight  		</a:t>
                </a:r>
                <a14:m>
                  <m:oMath xmlns:m="http://schemas.openxmlformats.org/officeDocument/2006/math">
                    <m:r>
                      <a:rPr lang="en-US" i="1" dirty="0" smtClean="0">
                        <a:latin typeface="Cambria Math"/>
                      </a:rPr>
                      <m:t>¬</m:t>
                    </m:r>
                    <m:r>
                      <a:rPr lang="en-US" i="1" dirty="0" err="1" smtClean="0">
                        <a:latin typeface="Cambria Math"/>
                      </a:rPr>
                      <m:t>𝑝</m:t>
                    </m:r>
                  </m:oMath>
                </a14:m>
                <a:r>
                  <a:rPr lang="en-US" dirty="0"/>
                  <a:t>: </a:t>
                </a:r>
                <a:r>
                  <a:rPr lang="en-US" i="1" dirty="0"/>
                  <a:t>A </a:t>
                </a:r>
                <a:r>
                  <a:rPr lang="en-US" dirty="0"/>
                  <a:t>is a knave</a:t>
                </a:r>
              </a:p>
              <a:p>
                <a:pPr marL="0" indent="0">
                  <a:buNone/>
                </a:pPr>
                <a:r>
                  <a:rPr lang="en-US" dirty="0"/>
                  <a:t>q: </a:t>
                </a:r>
                <a:r>
                  <a:rPr lang="en-US" i="1" dirty="0"/>
                  <a:t>B </a:t>
                </a:r>
                <a:r>
                  <a:rPr lang="en-US" dirty="0"/>
                  <a:t>is a knight		 </a:t>
                </a:r>
                <a14:m>
                  <m:oMath xmlns:m="http://schemas.openxmlformats.org/officeDocument/2006/math">
                    <m:r>
                      <a:rPr lang="en-US" i="1" dirty="0">
                        <a:latin typeface="Cambria Math"/>
                      </a:rPr>
                      <m:t>¬</m:t>
                    </m:r>
                    <m:r>
                      <a:rPr lang="en-US" b="0" i="1" dirty="0" smtClean="0">
                        <a:latin typeface="Cambria Math"/>
                      </a:rPr>
                      <m:t>𝑞</m:t>
                    </m:r>
                  </m:oMath>
                </a14:m>
                <a:r>
                  <a:rPr lang="en-US" dirty="0"/>
                  <a:t>: </a:t>
                </a:r>
                <a:r>
                  <a:rPr lang="en-US" i="1" dirty="0"/>
                  <a:t>B </a:t>
                </a:r>
                <a:r>
                  <a:rPr lang="en-US" dirty="0"/>
                  <a:t>is a knave</a:t>
                </a:r>
              </a:p>
              <a:p>
                <a:pPr marL="0" indent="0">
                  <a:buNone/>
                </a:pPr>
                <a:r>
                  <a:rPr lang="en-US" u="sng" dirty="0"/>
                  <a:t>Second possibility:</a:t>
                </a:r>
              </a:p>
              <a:p>
                <a:pPr marL="0" indent="0">
                  <a:buNone/>
                </a:pPr>
                <a:r>
                  <a:rPr lang="en-US" i="1" dirty="0"/>
                  <a:t>A </a:t>
                </a:r>
                <a:r>
                  <a:rPr lang="en-US" dirty="0"/>
                  <a:t>is a knave; that is </a:t>
                </a:r>
                <a:r>
                  <a:rPr lang="en-US" i="1" dirty="0">
                    <a:solidFill>
                      <a:srgbClr val="FF0000"/>
                    </a:solidFill>
                  </a:rPr>
                  <a:t>p </a:t>
                </a:r>
                <a:r>
                  <a:rPr lang="en-US" dirty="0">
                    <a:solidFill>
                      <a:srgbClr val="FF0000"/>
                    </a:solidFill>
                  </a:rPr>
                  <a:t>is false</a:t>
                </a:r>
                <a:r>
                  <a:rPr lang="en-US" dirty="0"/>
                  <a:t>.</a:t>
                </a:r>
              </a:p>
              <a:p>
                <a:r>
                  <a:rPr lang="en-US" dirty="0"/>
                  <a:t>If </a:t>
                </a:r>
                <a:r>
                  <a:rPr lang="en-US" i="1" dirty="0"/>
                  <a:t>A </a:t>
                </a:r>
                <a:r>
                  <a:rPr lang="en-US" dirty="0"/>
                  <a:t>is a knave, then</a:t>
                </a:r>
                <a:r>
                  <a:rPr lang="en-US" dirty="0">
                    <a:solidFill>
                      <a:srgbClr val="FF0000"/>
                    </a:solidFill>
                  </a:rPr>
                  <a:t> he is telling lie </a:t>
                </a:r>
                <a:r>
                  <a:rPr lang="en-US" dirty="0"/>
                  <a:t>when he says that </a:t>
                </a:r>
                <a:r>
                  <a:rPr lang="en-US" i="1" dirty="0">
                    <a:solidFill>
                      <a:srgbClr val="FF0000"/>
                    </a:solidFill>
                  </a:rPr>
                  <a:t>B </a:t>
                </a:r>
                <a:r>
                  <a:rPr lang="en-US" dirty="0">
                    <a:solidFill>
                      <a:srgbClr val="FF0000"/>
                    </a:solidFill>
                  </a:rPr>
                  <a:t>is a knight</a:t>
                </a:r>
                <a:r>
                  <a:rPr lang="en-US" dirty="0"/>
                  <a:t>. So B is knave (</a:t>
                </a:r>
                <a:r>
                  <a:rPr lang="en-US" b="1" i="1" dirty="0">
                    <a:solidFill>
                      <a:srgbClr val="FF0000"/>
                    </a:solidFill>
                  </a:rPr>
                  <a:t>q </a:t>
                </a:r>
                <a:r>
                  <a:rPr lang="en-US" b="1" dirty="0">
                    <a:solidFill>
                      <a:srgbClr val="FF0000"/>
                    </a:solidFill>
                  </a:rPr>
                  <a:t>is false)</a:t>
                </a:r>
                <a:r>
                  <a:rPr lang="en-US" dirty="0"/>
                  <a:t>.</a:t>
                </a:r>
              </a:p>
              <a:p>
                <a:r>
                  <a:rPr lang="en-US" dirty="0"/>
                  <a:t>Also when </a:t>
                </a:r>
                <a:r>
                  <a:rPr lang="en-US" i="1" dirty="0"/>
                  <a:t>B </a:t>
                </a:r>
                <a:r>
                  <a:rPr lang="en-US" dirty="0"/>
                  <a:t>says that </a:t>
                </a:r>
                <a:r>
                  <a:rPr lang="en-US" i="1" dirty="0"/>
                  <a:t>A </a:t>
                </a:r>
                <a:r>
                  <a:rPr lang="en-US" dirty="0"/>
                  <a:t>and </a:t>
                </a:r>
                <a:r>
                  <a:rPr lang="en-US" i="1" dirty="0"/>
                  <a:t>B </a:t>
                </a:r>
                <a:r>
                  <a:rPr lang="en-US" dirty="0"/>
                  <a:t>are of opposite types </a:t>
                </a:r>
                <a:r>
                  <a:rPr lang="en-US" i="1" dirty="0"/>
                  <a:t>(p </a:t>
                </a:r>
                <a:r>
                  <a:rPr lang="en-US" dirty="0"/>
                  <a:t>∧￢</a:t>
                </a:r>
                <a:r>
                  <a:rPr lang="en-US" i="1" dirty="0"/>
                  <a:t>q) </a:t>
                </a:r>
                <a:r>
                  <a:rPr lang="en-US" dirty="0"/>
                  <a:t>∨ </a:t>
                </a:r>
                <a:r>
                  <a:rPr lang="en-US" i="1" dirty="0"/>
                  <a:t>(</a:t>
                </a:r>
                <a:r>
                  <a:rPr lang="en-US" dirty="0"/>
                  <a:t>￢</a:t>
                </a:r>
                <a:r>
                  <a:rPr lang="en-US" i="1" dirty="0"/>
                  <a:t>p </a:t>
                </a:r>
                <a:r>
                  <a:rPr lang="en-US" dirty="0"/>
                  <a:t>∧ </a:t>
                </a:r>
                <a:r>
                  <a:rPr lang="en-US" i="1" dirty="0"/>
                  <a:t>q)</a:t>
                </a:r>
                <a:r>
                  <a:rPr lang="en-US" dirty="0"/>
                  <a:t>, he again lies. </a:t>
                </a:r>
                <a:endParaRPr lang="en-US" b="1" dirty="0"/>
              </a:p>
              <a:p>
                <a:r>
                  <a:rPr lang="en-US" dirty="0">
                    <a:solidFill>
                      <a:srgbClr val="FF0000"/>
                    </a:solidFill>
                  </a:rPr>
                  <a:t>Conclusion: </a:t>
                </a:r>
                <a:r>
                  <a:rPr lang="en-US" i="1" dirty="0"/>
                  <a:t>A </a:t>
                </a:r>
                <a:r>
                  <a:rPr lang="en-US" dirty="0"/>
                  <a:t>and </a:t>
                </a:r>
                <a:r>
                  <a:rPr lang="en-US" i="1" dirty="0"/>
                  <a:t>B </a:t>
                </a:r>
                <a:r>
                  <a:rPr lang="en-US" dirty="0"/>
                  <a:t>are both knaves.</a:t>
                </a:r>
                <a:endParaRPr lang="en-US"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76400" y="152400"/>
                <a:ext cx="8763000" cy="6553200"/>
              </a:xfrm>
              <a:blipFill rotWithShape="0">
                <a:blip r:embed="rId2"/>
                <a:stretch>
                  <a:fillRect l="-695" t="-744" r="-209"/>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FDFCE4C1-E6A0-4AA9-9965-F1CD6F0FDCC0}" type="slidenum">
              <a:rPr lang="en-US" smtClean="0"/>
              <a:pPr/>
              <a:t>18</a:t>
            </a:fld>
            <a:endParaRPr lang="en-US"/>
          </a:p>
        </p:txBody>
      </p:sp>
    </p:spTree>
    <p:extLst>
      <p:ext uri="{BB962C8B-B14F-4D97-AF65-F5344CB8AC3E}">
        <p14:creationId xmlns:p14="http://schemas.microsoft.com/office/powerpoint/2010/main" val="40882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Logic Circuits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1200" y="1600200"/>
                <a:ext cx="8458200" cy="4800600"/>
              </a:xfrm>
            </p:spPr>
            <p:txBody>
              <a:bodyPr>
                <a:noAutofit/>
              </a:bodyPr>
              <a:lstStyle/>
              <a:p>
                <a:pPr algn="just"/>
                <a:r>
                  <a:rPr lang="en-US" sz="4000" dirty="0"/>
                  <a:t>Propositional logic can be applied to the design of computer hardware</a:t>
                </a:r>
              </a:p>
              <a:p>
                <a:pPr algn="just"/>
                <a:r>
                  <a:rPr lang="en-US" sz="4000" dirty="0"/>
                  <a:t>A </a:t>
                </a:r>
                <a:r>
                  <a:rPr lang="en-US" sz="4000" b="1" dirty="0"/>
                  <a:t>logic circuit </a:t>
                </a:r>
                <a:r>
                  <a:rPr lang="en-US" sz="4000" dirty="0"/>
                  <a:t>(or </a:t>
                </a:r>
                <a:r>
                  <a:rPr lang="en-US" sz="4000" b="1" dirty="0"/>
                  <a:t>digital circuit</a:t>
                </a:r>
                <a:r>
                  <a:rPr lang="en-US" sz="4000" dirty="0"/>
                  <a:t>) receives input signals </a:t>
                </a:r>
                <a14:m>
                  <m:oMath xmlns:m="http://schemas.openxmlformats.org/officeDocument/2006/math">
                    <m:sSub>
                      <m:sSubPr>
                        <m:ctrlPr>
                          <a:rPr lang="en-US" sz="4000" b="0" i="1" dirty="0" smtClean="0">
                            <a:latin typeface="Cambria Math" panose="02040503050406030204" pitchFamily="18" charset="0"/>
                          </a:rPr>
                        </m:ctrlPr>
                      </m:sSubPr>
                      <m:e>
                        <m:r>
                          <a:rPr lang="en-US" sz="4000" i="1" dirty="0" smtClean="0">
                            <a:latin typeface="Cambria Math"/>
                          </a:rPr>
                          <m:t>𝑝</m:t>
                        </m:r>
                      </m:e>
                      <m:sub>
                        <m:r>
                          <a:rPr lang="en-US" sz="4000" i="1" dirty="0" smtClean="0">
                            <a:latin typeface="Cambria Math"/>
                          </a:rPr>
                          <m:t>1</m:t>
                        </m:r>
                      </m:sub>
                    </m:sSub>
                    <m:r>
                      <a:rPr lang="en-US" sz="4000" i="1" dirty="0" smtClean="0">
                        <a:latin typeface="Cambria Math"/>
                      </a:rPr>
                      <m:t>, </m:t>
                    </m:r>
                    <m:sSub>
                      <m:sSubPr>
                        <m:ctrlPr>
                          <a:rPr lang="en-US" sz="4000" b="0" i="1" dirty="0" smtClean="0">
                            <a:latin typeface="Cambria Math" panose="02040503050406030204" pitchFamily="18" charset="0"/>
                          </a:rPr>
                        </m:ctrlPr>
                      </m:sSubPr>
                      <m:e>
                        <m:r>
                          <a:rPr lang="en-US" sz="4000" i="1" dirty="0" smtClean="0">
                            <a:latin typeface="Cambria Math"/>
                          </a:rPr>
                          <m:t>𝑝</m:t>
                        </m:r>
                      </m:e>
                      <m:sub>
                        <m:r>
                          <a:rPr lang="en-US" sz="4000" i="1" dirty="0" smtClean="0">
                            <a:latin typeface="Cambria Math"/>
                          </a:rPr>
                          <m:t>2</m:t>
                        </m:r>
                      </m:sub>
                    </m:sSub>
                    <m:r>
                      <a:rPr lang="en-US" sz="4000" i="1" dirty="0" smtClean="0">
                        <a:latin typeface="Cambria Math"/>
                      </a:rPr>
                      <m:t>, . . . , </m:t>
                    </m:r>
                    <m:sSub>
                      <m:sSubPr>
                        <m:ctrlPr>
                          <a:rPr lang="en-US" sz="4000" b="0" i="1" dirty="0" smtClean="0">
                            <a:latin typeface="Cambria Math" panose="02040503050406030204" pitchFamily="18" charset="0"/>
                          </a:rPr>
                        </m:ctrlPr>
                      </m:sSubPr>
                      <m:e>
                        <m:r>
                          <a:rPr lang="en-US" sz="4000" i="1" dirty="0" err="1">
                            <a:latin typeface="Cambria Math"/>
                          </a:rPr>
                          <m:t>𝑝</m:t>
                        </m:r>
                      </m:e>
                      <m:sub>
                        <m:r>
                          <a:rPr lang="en-US" sz="4000" i="1" dirty="0" err="1">
                            <a:latin typeface="Cambria Math"/>
                          </a:rPr>
                          <m:t>𝑛</m:t>
                        </m:r>
                      </m:sub>
                    </m:sSub>
                  </m:oMath>
                </a14:m>
                <a:r>
                  <a:rPr lang="en-US" sz="4000" dirty="0"/>
                  <a:t>, each a bit [either 0 (off) or 1 (on)], and produces output signals </a:t>
                </a:r>
                <a14:m>
                  <m:oMath xmlns:m="http://schemas.openxmlformats.org/officeDocument/2006/math">
                    <m:sSub>
                      <m:sSubPr>
                        <m:ctrlPr>
                          <a:rPr lang="en-US" sz="4000" b="0" i="1" dirty="0" smtClean="0">
                            <a:latin typeface="Cambria Math" panose="02040503050406030204" pitchFamily="18" charset="0"/>
                          </a:rPr>
                        </m:ctrlPr>
                      </m:sSubPr>
                      <m:e>
                        <m:r>
                          <a:rPr lang="en-US" sz="4000" i="1" dirty="0" smtClean="0">
                            <a:latin typeface="Cambria Math"/>
                          </a:rPr>
                          <m:t>𝑠</m:t>
                        </m:r>
                      </m:e>
                      <m:sub>
                        <m:r>
                          <a:rPr lang="en-US" sz="4000" i="1" dirty="0" smtClean="0">
                            <a:latin typeface="Cambria Math"/>
                          </a:rPr>
                          <m:t>1</m:t>
                        </m:r>
                      </m:sub>
                    </m:sSub>
                    <m:r>
                      <a:rPr lang="en-US" sz="4000" i="1" dirty="0" smtClean="0">
                        <a:latin typeface="Cambria Math"/>
                      </a:rPr>
                      <m:t>, </m:t>
                    </m:r>
                    <m:sSub>
                      <m:sSubPr>
                        <m:ctrlPr>
                          <a:rPr lang="en-US" sz="4000" b="0" i="1" dirty="0" smtClean="0">
                            <a:latin typeface="Cambria Math" panose="02040503050406030204" pitchFamily="18" charset="0"/>
                          </a:rPr>
                        </m:ctrlPr>
                      </m:sSubPr>
                      <m:e>
                        <m:r>
                          <a:rPr lang="en-US" sz="4000" i="1" dirty="0" smtClean="0">
                            <a:latin typeface="Cambria Math"/>
                          </a:rPr>
                          <m:t>𝑠</m:t>
                        </m:r>
                      </m:e>
                      <m:sub>
                        <m:r>
                          <a:rPr lang="en-US" sz="4000" i="1" dirty="0" smtClean="0">
                            <a:latin typeface="Cambria Math"/>
                          </a:rPr>
                          <m:t>2</m:t>
                        </m:r>
                      </m:sub>
                    </m:sSub>
                    <m:r>
                      <a:rPr lang="en-US" sz="4000" i="1" dirty="0" smtClean="0">
                        <a:latin typeface="Cambria Math"/>
                      </a:rPr>
                      <m:t>, . . . , </m:t>
                    </m:r>
                    <m:sSub>
                      <m:sSubPr>
                        <m:ctrlPr>
                          <a:rPr lang="en-US" sz="4000" b="0" i="1" dirty="0" smtClean="0">
                            <a:latin typeface="Cambria Math" panose="02040503050406030204" pitchFamily="18" charset="0"/>
                          </a:rPr>
                        </m:ctrlPr>
                      </m:sSubPr>
                      <m:e>
                        <m:r>
                          <a:rPr lang="en-US" sz="4000" i="1" dirty="0" err="1">
                            <a:latin typeface="Cambria Math"/>
                          </a:rPr>
                          <m:t>𝑠</m:t>
                        </m:r>
                      </m:e>
                      <m:sub>
                        <m:r>
                          <a:rPr lang="en-US" sz="4000" i="1" dirty="0" err="1">
                            <a:latin typeface="Cambria Math"/>
                          </a:rPr>
                          <m:t>𝑛</m:t>
                        </m:r>
                      </m:sub>
                    </m:sSub>
                  </m:oMath>
                </a14:m>
                <a:r>
                  <a:rPr lang="en-US" sz="4000" dirty="0"/>
                  <a:t>, each a bit.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81200" y="1600200"/>
                <a:ext cx="8458200" cy="4800600"/>
              </a:xfrm>
              <a:blipFill rotWithShape="0">
                <a:blip r:embed="rId2"/>
                <a:stretch>
                  <a:fillRect l="-2305" t="-3050" r="-24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pPr/>
              <a:t>19</a:t>
            </a:fld>
            <a:endParaRPr lang="en-US"/>
          </a:p>
        </p:txBody>
      </p:sp>
    </p:spTree>
    <p:extLst>
      <p:ext uri="{BB962C8B-B14F-4D97-AF65-F5344CB8AC3E}">
        <p14:creationId xmlns:p14="http://schemas.microsoft.com/office/powerpoint/2010/main" val="1471625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881360" cy="1609344"/>
          </a:xfrm>
        </p:spPr>
        <p:txBody>
          <a:bodyPr>
            <a:normAutofit fontScale="90000"/>
          </a:bodyPr>
          <a:lstStyle/>
          <a:p>
            <a:r>
              <a:rPr lang="en-GB" b="1" dirty="0">
                <a:solidFill>
                  <a:schemeClr val="tx1"/>
                </a:solidFill>
              </a:rPr>
              <a:t>Applications of Propositional Logic</a:t>
            </a:r>
            <a:br>
              <a:rPr lang="en-GB" b="1" dirty="0">
                <a:solidFill>
                  <a:schemeClr val="tx1"/>
                </a:solidFill>
              </a:rPr>
            </a:br>
            <a:endParaRPr lang="en-US" dirty="0"/>
          </a:p>
        </p:txBody>
      </p:sp>
      <p:sp>
        <p:nvSpPr>
          <p:cNvPr id="3" name="Content Placeholder 2"/>
          <p:cNvSpPr>
            <a:spLocks noGrp="1"/>
          </p:cNvSpPr>
          <p:nvPr>
            <p:ph idx="1"/>
          </p:nvPr>
        </p:nvSpPr>
        <p:spPr>
          <a:xfrm>
            <a:off x="1229193" y="1499016"/>
            <a:ext cx="10628027" cy="5130383"/>
          </a:xfrm>
        </p:spPr>
        <p:txBody>
          <a:bodyPr>
            <a:normAutofit fontScale="92500" lnSpcReduction="20000"/>
          </a:bodyPr>
          <a:lstStyle/>
          <a:p>
            <a:pPr algn="just"/>
            <a:r>
              <a:rPr lang="en-US" sz="3200" dirty="0"/>
              <a:t>Statements in mathematics and the sciences and in natural language often are imprecise or ambiguous. To make such statements precise, they can be translated into the language of logic. </a:t>
            </a:r>
          </a:p>
          <a:p>
            <a:pPr algn="just"/>
            <a:r>
              <a:rPr lang="en-US" sz="3200" dirty="0"/>
              <a:t>For example, logic is used in the specification of software and hardware, because these specifications need to be precise. </a:t>
            </a:r>
          </a:p>
          <a:p>
            <a:pPr algn="just"/>
            <a:r>
              <a:rPr lang="en-US" sz="3200" dirty="0"/>
              <a:t>Furthermore, propositional logic and its rules can be used to design computer circuits, to construct computer programs, to verify the correctness of programs, and to build expert systems. </a:t>
            </a:r>
          </a:p>
          <a:p>
            <a:pPr algn="just"/>
            <a:r>
              <a:rPr lang="en-US" sz="3200" dirty="0"/>
              <a:t>Logic can be used to analyze and solve many familiar puzzles.</a:t>
            </a:r>
            <a:endParaRPr lang="en-US" sz="4000" b="1" dirty="0"/>
          </a:p>
        </p:txBody>
      </p:sp>
      <p:sp>
        <p:nvSpPr>
          <p:cNvPr id="4" name="Slide Number Placeholder 3"/>
          <p:cNvSpPr>
            <a:spLocks noGrp="1"/>
          </p:cNvSpPr>
          <p:nvPr>
            <p:ph type="sldNum" sz="quarter" idx="12"/>
          </p:nvPr>
        </p:nvSpPr>
        <p:spPr/>
        <p:txBody>
          <a:bodyPr/>
          <a:lstStyle/>
          <a:p>
            <a:fld id="{FDFCE4C1-E6A0-4AA9-9965-F1CD6F0FDCC0}" type="slidenum">
              <a:rPr lang="en-US" smtClean="0"/>
              <a:pPr/>
              <a:t>2</a:t>
            </a:fld>
            <a:endParaRPr lang="en-US"/>
          </a:p>
        </p:txBody>
      </p:sp>
    </p:spTree>
    <p:extLst>
      <p:ext uri="{BB962C8B-B14F-4D97-AF65-F5344CB8AC3E}">
        <p14:creationId xmlns:p14="http://schemas.microsoft.com/office/powerpoint/2010/main" val="1466434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003" t="41270" r="37110" b="43056"/>
          <a:stretch/>
        </p:blipFill>
        <p:spPr bwMode="auto">
          <a:xfrm>
            <a:off x="2006600" y="152400"/>
            <a:ext cx="82042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5425" t="41270" r="19236" b="43056"/>
          <a:stretch/>
        </p:blipFill>
        <p:spPr bwMode="auto">
          <a:xfrm>
            <a:off x="3886200" y="1905000"/>
            <a:ext cx="3846388"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FDFCE4C1-E6A0-4AA9-9965-F1CD6F0FDCC0}" type="slidenum">
              <a:rPr lang="en-US" smtClean="0"/>
              <a:pPr/>
              <a:t>20</a:t>
            </a:fld>
            <a:endParaRPr lang="en-US"/>
          </a:p>
        </p:txBody>
      </p:sp>
      <mc:AlternateContent xmlns:mc="http://schemas.openxmlformats.org/markup-compatibility/2006" xmlns:a14="http://schemas.microsoft.com/office/drawing/2010/main">
        <mc:Choice Requires="a14">
          <p:sp>
            <p:nvSpPr>
              <p:cNvPr id="3" name="Rectangle 2"/>
              <p:cNvSpPr/>
              <p:nvPr/>
            </p:nvSpPr>
            <p:spPr>
              <a:xfrm>
                <a:off x="2209801" y="4648201"/>
                <a:ext cx="5284075" cy="646331"/>
              </a:xfrm>
              <a:prstGeom prst="rect">
                <a:avLst/>
              </a:prstGeom>
            </p:spPr>
            <p:txBody>
              <a:bodyPr wrap="none">
                <a:spAutoFit/>
              </a:bodyPr>
              <a:lstStyle/>
              <a:p>
                <a:r>
                  <a:rPr lang="en-US" sz="3600" dirty="0"/>
                  <a:t>Quiz: Draw </a:t>
                </a:r>
                <a14:m>
                  <m:oMath xmlns:m="http://schemas.openxmlformats.org/officeDocument/2006/math">
                    <m:d>
                      <m:dPr>
                        <m:ctrlPr>
                          <a:rPr lang="en-US" sz="3600" b="1" i="1" dirty="0">
                            <a:latin typeface="Cambria Math" panose="02040503050406030204" pitchFamily="18" charset="0"/>
                          </a:rPr>
                        </m:ctrlPr>
                      </m:dPr>
                      <m:e>
                        <m:r>
                          <a:rPr lang="en-US" sz="3600" b="1" i="1" dirty="0">
                            <a:latin typeface="Cambria Math"/>
                          </a:rPr>
                          <m:t>𝒑</m:t>
                        </m:r>
                        <m:r>
                          <a:rPr lang="en-US" sz="3600" b="1" i="1" dirty="0">
                            <a:latin typeface="Cambria Math"/>
                          </a:rPr>
                          <m:t>∧¬</m:t>
                        </m:r>
                        <m:r>
                          <a:rPr lang="en-US" sz="3600" b="1" i="1" dirty="0">
                            <a:latin typeface="Cambria Math"/>
                          </a:rPr>
                          <m:t>𝒒</m:t>
                        </m:r>
                      </m:e>
                    </m:d>
                    <m:r>
                      <a:rPr lang="en-US" sz="3600" b="1" i="1" dirty="0">
                        <a:latin typeface="Cambria Math"/>
                      </a:rPr>
                      <m:t>∨¬</m:t>
                    </m:r>
                    <m:r>
                      <a:rPr lang="en-US" sz="3600" b="1" i="1" dirty="0">
                        <a:latin typeface="Cambria Math"/>
                      </a:rPr>
                      <m:t>𝒓</m:t>
                    </m:r>
                    <m:r>
                      <a:rPr lang="en-US" sz="3600" b="1" i="1" dirty="0">
                        <a:latin typeface="Cambria Math"/>
                      </a:rPr>
                      <m:t> </m:t>
                    </m:r>
                  </m:oMath>
                </a14:m>
                <a:endParaRPr lang="en-US" b="1" dirty="0"/>
              </a:p>
            </p:txBody>
          </p:sp>
        </mc:Choice>
        <mc:Fallback xmlns="">
          <p:sp>
            <p:nvSpPr>
              <p:cNvPr id="3" name="Rectangle 2"/>
              <p:cNvSpPr>
                <a:spLocks noRot="1" noChangeAspect="1" noMove="1" noResize="1" noEditPoints="1" noAdjustHandles="1" noChangeArrowheads="1" noChangeShapeType="1" noTextEdit="1"/>
              </p:cNvSpPr>
              <p:nvPr/>
            </p:nvSpPr>
            <p:spPr>
              <a:xfrm>
                <a:off x="685800" y="4648200"/>
                <a:ext cx="5284075" cy="646331"/>
              </a:xfrm>
              <a:prstGeom prst="rect">
                <a:avLst/>
              </a:prstGeom>
              <a:blipFill rotWithShape="1">
                <a:blip r:embed="rId3"/>
                <a:stretch>
                  <a:fillRect l="-3580" t="-14151" b="-33962"/>
                </a:stretch>
              </a:blipFill>
            </p:spPr>
            <p:txBody>
              <a:bodyPr/>
              <a:lstStyle/>
              <a:p>
                <a:r>
                  <a:rPr lang="en-US">
                    <a:noFill/>
                  </a:rPr>
                  <a:t> </a:t>
                </a:r>
              </a:p>
            </p:txBody>
          </p:sp>
        </mc:Fallback>
      </mc:AlternateContent>
    </p:spTree>
    <p:extLst>
      <p:ext uri="{BB962C8B-B14F-4D97-AF65-F5344CB8AC3E}">
        <p14:creationId xmlns:p14="http://schemas.microsoft.com/office/powerpoint/2010/main" val="4120779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003" t="41270" r="37110" b="43056"/>
          <a:stretch/>
        </p:blipFill>
        <p:spPr bwMode="auto">
          <a:xfrm>
            <a:off x="2006600" y="152400"/>
            <a:ext cx="82042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5425" t="41270" r="19236" b="43056"/>
          <a:stretch/>
        </p:blipFill>
        <p:spPr bwMode="auto">
          <a:xfrm>
            <a:off x="3886200" y="1905000"/>
            <a:ext cx="3846388"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FDFCE4C1-E6A0-4AA9-9965-F1CD6F0FDCC0}" type="slidenum">
              <a:rPr lang="en-US" smtClean="0"/>
              <a:pPr/>
              <a:t>21</a:t>
            </a:fld>
            <a:endParaRPr lang="en-US"/>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9343" t="59375" r="32324" b="24148"/>
          <a:stretch/>
        </p:blipFill>
        <p:spPr bwMode="auto">
          <a:xfrm>
            <a:off x="1752600" y="4191001"/>
            <a:ext cx="8771365" cy="259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Rectangle 1"/>
              <p:cNvSpPr/>
              <p:nvPr/>
            </p:nvSpPr>
            <p:spPr>
              <a:xfrm>
                <a:off x="1752600" y="3733800"/>
                <a:ext cx="4148636" cy="523220"/>
              </a:xfrm>
              <a:prstGeom prst="rect">
                <a:avLst/>
              </a:prstGeom>
            </p:spPr>
            <p:txBody>
              <a:bodyPr wrap="none">
                <a:spAutoFit/>
              </a:bodyPr>
              <a:lstStyle/>
              <a:p>
                <a:r>
                  <a:rPr lang="en-US" sz="2800" dirty="0"/>
                  <a:t>Quiz: Draw </a:t>
                </a:r>
                <a14:m>
                  <m:oMath xmlns:m="http://schemas.openxmlformats.org/officeDocument/2006/math">
                    <m:d>
                      <m:dPr>
                        <m:ctrlPr>
                          <a:rPr lang="en-US" sz="2800" b="1" i="1" dirty="0">
                            <a:latin typeface="Cambria Math" panose="02040503050406030204" pitchFamily="18" charset="0"/>
                          </a:rPr>
                        </m:ctrlPr>
                      </m:dPr>
                      <m:e>
                        <m:r>
                          <a:rPr lang="en-US" sz="2800" b="1" i="1" dirty="0">
                            <a:latin typeface="Cambria Math"/>
                          </a:rPr>
                          <m:t>𝒑</m:t>
                        </m:r>
                        <m:r>
                          <a:rPr lang="en-US" sz="2800" b="1" i="1" dirty="0">
                            <a:latin typeface="Cambria Math"/>
                          </a:rPr>
                          <m:t>∧¬</m:t>
                        </m:r>
                        <m:r>
                          <a:rPr lang="en-US" sz="2800" b="1" i="1" dirty="0">
                            <a:latin typeface="Cambria Math"/>
                          </a:rPr>
                          <m:t>𝒒</m:t>
                        </m:r>
                      </m:e>
                    </m:d>
                    <m:r>
                      <a:rPr lang="en-US" sz="2800" b="1" i="1" dirty="0">
                        <a:latin typeface="Cambria Math"/>
                      </a:rPr>
                      <m:t>∨¬</m:t>
                    </m:r>
                    <m:r>
                      <a:rPr lang="en-US" sz="2800" b="1" i="1" dirty="0">
                        <a:latin typeface="Cambria Math"/>
                      </a:rPr>
                      <m:t>𝒓</m:t>
                    </m:r>
                    <m:r>
                      <a:rPr lang="en-US" sz="2800" b="1" i="1" dirty="0">
                        <a:latin typeface="Cambria Math"/>
                      </a:rPr>
                      <m:t> </m:t>
                    </m:r>
                  </m:oMath>
                </a14:m>
                <a:endParaRPr lang="en-US" sz="2800" b="1" dirty="0"/>
              </a:p>
            </p:txBody>
          </p:sp>
        </mc:Choice>
        <mc:Fallback xmlns="">
          <p:sp>
            <p:nvSpPr>
              <p:cNvPr id="2" name="Rectangle 1"/>
              <p:cNvSpPr>
                <a:spLocks noRot="1" noChangeAspect="1" noMove="1" noResize="1" noEditPoints="1" noAdjustHandles="1" noChangeArrowheads="1" noChangeShapeType="1" noTextEdit="1"/>
              </p:cNvSpPr>
              <p:nvPr/>
            </p:nvSpPr>
            <p:spPr>
              <a:xfrm>
                <a:off x="228600" y="3733800"/>
                <a:ext cx="4148636" cy="523220"/>
              </a:xfrm>
              <a:prstGeom prst="rect">
                <a:avLst/>
              </a:prstGeom>
              <a:blipFill rotWithShape="1">
                <a:blip r:embed="rId4"/>
                <a:stretch>
                  <a:fillRect l="-3088" t="-10588" b="-32941"/>
                </a:stretch>
              </a:blipFill>
            </p:spPr>
            <p:txBody>
              <a:bodyPr/>
              <a:lstStyle/>
              <a:p>
                <a:r>
                  <a:rPr lang="en-US">
                    <a:noFill/>
                  </a:rPr>
                  <a:t> </a:t>
                </a:r>
              </a:p>
            </p:txBody>
          </p:sp>
        </mc:Fallback>
      </mc:AlternateContent>
    </p:spTree>
    <p:extLst>
      <p:ext uri="{BB962C8B-B14F-4D97-AF65-F5344CB8AC3E}">
        <p14:creationId xmlns:p14="http://schemas.microsoft.com/office/powerpoint/2010/main" val="4238767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1.3 Propositional Equivalence </a:t>
            </a:r>
          </a:p>
        </p:txBody>
      </p:sp>
      <p:sp>
        <p:nvSpPr>
          <p:cNvPr id="3" name="Content Placeholder 2"/>
          <p:cNvSpPr>
            <a:spLocks noGrp="1"/>
          </p:cNvSpPr>
          <p:nvPr>
            <p:ph idx="1"/>
          </p:nvPr>
        </p:nvSpPr>
        <p:spPr>
          <a:xfrm>
            <a:off x="1676400" y="1828800"/>
            <a:ext cx="8839200" cy="4876800"/>
          </a:xfrm>
        </p:spPr>
        <p:txBody>
          <a:bodyPr>
            <a:normAutofit/>
          </a:bodyPr>
          <a:lstStyle/>
          <a:p>
            <a:r>
              <a:rPr lang="en-US" sz="3600" dirty="0"/>
              <a:t>An important type of step used in a mathematical argument is the replacement of a statement with another statement with the same truth value</a:t>
            </a:r>
          </a:p>
          <a:p>
            <a:endParaRPr lang="en-US" sz="3600" dirty="0"/>
          </a:p>
          <a:p>
            <a:r>
              <a:rPr lang="en-US" sz="3600" dirty="0"/>
              <a:t>Propositional Equivalence is extensively used in the construction of mathematical arguments.</a:t>
            </a:r>
          </a:p>
        </p:txBody>
      </p:sp>
      <p:sp>
        <p:nvSpPr>
          <p:cNvPr id="4" name="Slide Number Placeholder 3"/>
          <p:cNvSpPr>
            <a:spLocks noGrp="1"/>
          </p:cNvSpPr>
          <p:nvPr>
            <p:ph type="sldNum" sz="quarter" idx="12"/>
          </p:nvPr>
        </p:nvSpPr>
        <p:spPr/>
        <p:txBody>
          <a:bodyPr/>
          <a:lstStyle/>
          <a:p>
            <a:fld id="{FDFCE4C1-E6A0-4AA9-9965-F1CD6F0FDCC0}" type="slidenum">
              <a:rPr lang="en-US" smtClean="0"/>
              <a:pPr/>
              <a:t>22</a:t>
            </a:fld>
            <a:endParaRPr lang="en-US"/>
          </a:p>
        </p:txBody>
      </p:sp>
    </p:spTree>
    <p:extLst>
      <p:ext uri="{BB962C8B-B14F-4D97-AF65-F5344CB8AC3E}">
        <p14:creationId xmlns:p14="http://schemas.microsoft.com/office/powerpoint/2010/main" val="344237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Tautology and Contradiction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sz="3600" dirty="0"/>
                  <a:t>A compound proposition which is always </a:t>
                </a:r>
                <a:r>
                  <a:rPr lang="en-US" sz="3600" b="1" i="1" dirty="0"/>
                  <a:t>true</a:t>
                </a:r>
                <a:r>
                  <a:rPr lang="en-US" sz="3600" dirty="0"/>
                  <a:t>, is called </a:t>
                </a:r>
                <a:r>
                  <a:rPr lang="en-US" sz="3600" b="1" dirty="0"/>
                  <a:t>tautology</a:t>
                </a:r>
                <a:r>
                  <a:rPr lang="en-US" sz="3600" b="1" i="1" dirty="0"/>
                  <a:t>. </a:t>
                </a:r>
                <a:r>
                  <a:rPr lang="en-US" sz="3600" dirty="0"/>
                  <a:t>For example, </a:t>
                </a:r>
                <a14:m>
                  <m:oMath xmlns:m="http://schemas.openxmlformats.org/officeDocument/2006/math">
                    <m:r>
                      <a:rPr lang="en-US" sz="3600" b="0" i="1" smtClean="0">
                        <a:latin typeface="Cambria Math"/>
                      </a:rPr>
                      <m:t>¬</m:t>
                    </m:r>
                    <m:r>
                      <a:rPr lang="en-US" sz="3600" b="0" i="1" smtClean="0">
                        <a:latin typeface="Cambria Math"/>
                      </a:rPr>
                      <m:t>𝑝</m:t>
                    </m:r>
                    <m:r>
                      <a:rPr lang="en-US" sz="3600" b="0" i="1" smtClean="0">
                        <a:latin typeface="Cambria Math"/>
                      </a:rPr>
                      <m:t>∨</m:t>
                    </m:r>
                    <m:r>
                      <a:rPr lang="en-US" sz="3600" b="0" i="1" smtClean="0">
                        <a:latin typeface="Cambria Math"/>
                      </a:rPr>
                      <m:t>𝑝</m:t>
                    </m:r>
                  </m:oMath>
                </a14:m>
                <a:r>
                  <a:rPr lang="en-US" sz="3600" dirty="0"/>
                  <a:t>, </a:t>
                </a:r>
                <a14:m>
                  <m:oMath xmlns:m="http://schemas.openxmlformats.org/officeDocument/2006/math">
                    <m:r>
                      <a:rPr lang="en-US" sz="3600" b="0" i="1" smtClean="0">
                        <a:latin typeface="Cambria Math"/>
                      </a:rPr>
                      <m:t>𝑎</m:t>
                    </m:r>
                    <m:r>
                      <a:rPr lang="en-US" sz="3600" b="0" i="1" smtClean="0">
                        <a:latin typeface="Cambria Math"/>
                      </a:rPr>
                      <m:t>⇒</m:t>
                    </m:r>
                    <m:r>
                      <a:rPr lang="en-US" sz="3600" b="0" i="1" smtClean="0">
                        <a:latin typeface="Cambria Math"/>
                      </a:rPr>
                      <m:t>𝑎</m:t>
                    </m:r>
                  </m:oMath>
                </a14:m>
                <a:r>
                  <a:rPr lang="en-US" sz="3600" dirty="0"/>
                  <a:t>, </a:t>
                </a:r>
                <a14:m>
                  <m:oMath xmlns:m="http://schemas.openxmlformats.org/officeDocument/2006/math">
                    <m:r>
                      <a:rPr lang="en-US" sz="3600" b="0" i="1" smtClean="0">
                        <a:latin typeface="Cambria Math"/>
                      </a:rPr>
                      <m:t>𝑎</m:t>
                    </m:r>
                    <m:r>
                      <a:rPr lang="en-US" sz="3600" b="0" i="1" smtClean="0">
                        <a:latin typeface="Cambria Math"/>
                      </a:rPr>
                      <m:t>⇒(</m:t>
                    </m:r>
                    <m:r>
                      <a:rPr lang="en-US" sz="3600" b="0" i="1" smtClean="0">
                        <a:latin typeface="Cambria Math"/>
                      </a:rPr>
                      <m:t>𝑏</m:t>
                    </m:r>
                    <m:r>
                      <a:rPr lang="en-US" sz="3600" b="0" i="1" smtClean="0">
                        <a:latin typeface="Cambria Math"/>
                      </a:rPr>
                      <m:t>⇒</m:t>
                    </m:r>
                    <m:r>
                      <a:rPr lang="en-US" sz="3600" b="0" i="1" smtClean="0">
                        <a:latin typeface="Cambria Math"/>
                      </a:rPr>
                      <m:t>𝑎</m:t>
                    </m:r>
                    <m:r>
                      <a:rPr lang="en-US" sz="3600" b="0" i="1" smtClean="0">
                        <a:latin typeface="Cambria Math"/>
                      </a:rPr>
                      <m:t>)</m:t>
                    </m:r>
                  </m:oMath>
                </a14:m>
                <a:endParaRPr lang="en-US" sz="3600" dirty="0"/>
              </a:p>
              <a:p>
                <a:endParaRPr lang="en-US" sz="3600" dirty="0"/>
              </a:p>
              <a:p>
                <a:r>
                  <a:rPr lang="en-US" sz="3600" dirty="0"/>
                  <a:t>A compound proposition which is always </a:t>
                </a:r>
                <a:r>
                  <a:rPr lang="en-US" sz="3600" b="1" i="1" dirty="0"/>
                  <a:t>false</a:t>
                </a:r>
                <a:r>
                  <a:rPr lang="en-US" sz="3600" dirty="0"/>
                  <a:t>, is called </a:t>
                </a:r>
                <a:r>
                  <a:rPr lang="en-US" sz="3600" b="1" dirty="0"/>
                  <a:t>contradiction</a:t>
                </a:r>
                <a:r>
                  <a:rPr lang="en-US" sz="3600" dirty="0"/>
                  <a:t>. For example, </a:t>
                </a:r>
                <a14:m>
                  <m:oMath xmlns:m="http://schemas.openxmlformats.org/officeDocument/2006/math">
                    <m:r>
                      <a:rPr lang="en-US" sz="3600" i="1">
                        <a:latin typeface="Cambria Math"/>
                      </a:rPr>
                      <m:t>¬</m:t>
                    </m:r>
                    <m:r>
                      <a:rPr lang="en-US" sz="3600" i="1">
                        <a:latin typeface="Cambria Math"/>
                      </a:rPr>
                      <m:t>𝑝</m:t>
                    </m:r>
                    <m:r>
                      <a:rPr lang="en-US" sz="3600" b="0" i="1" smtClean="0">
                        <a:latin typeface="Cambria Math"/>
                      </a:rPr>
                      <m:t>∧</m:t>
                    </m:r>
                    <m:r>
                      <a:rPr lang="en-US" sz="3600" i="1">
                        <a:latin typeface="Cambria Math"/>
                      </a:rPr>
                      <m:t>𝑝</m:t>
                    </m:r>
                  </m:oMath>
                </a14:m>
                <a:r>
                  <a:rPr lang="en-US" sz="3600" dirty="0"/>
                  <a:t>, </a:t>
                </a:r>
                <a14:m>
                  <m:oMath xmlns:m="http://schemas.openxmlformats.org/officeDocument/2006/math">
                    <m:r>
                      <a:rPr lang="en-US" sz="3600" b="0" i="1" smtClean="0">
                        <a:latin typeface="Cambria Math"/>
                      </a:rPr>
                      <m:t>¬(</m:t>
                    </m:r>
                    <m:r>
                      <a:rPr lang="en-US" sz="3600" i="1">
                        <a:latin typeface="Cambria Math"/>
                      </a:rPr>
                      <m:t>𝑎</m:t>
                    </m:r>
                    <m:r>
                      <a:rPr lang="en-US" sz="3600" i="1">
                        <a:latin typeface="Cambria Math"/>
                      </a:rPr>
                      <m:t>⇒</m:t>
                    </m:r>
                    <m:r>
                      <a:rPr lang="en-US" sz="3600" i="1">
                        <a:latin typeface="Cambria Math"/>
                      </a:rPr>
                      <m:t>𝑎</m:t>
                    </m:r>
                    <m:r>
                      <a:rPr lang="en-US" sz="3600" b="0" i="1" smtClean="0">
                        <a:latin typeface="Cambria Math"/>
                      </a:rPr>
                      <m:t>)</m:t>
                    </m:r>
                  </m:oMath>
                </a14:m>
                <a:r>
                  <a:rPr lang="en-US" sz="3600" dirty="0"/>
                  <a:t>, </a:t>
                </a:r>
                <a14:m>
                  <m:oMath xmlns:m="http://schemas.openxmlformats.org/officeDocument/2006/math">
                    <m:d>
                      <m:dPr>
                        <m:ctrlPr>
                          <a:rPr lang="en-US" sz="3600" b="0" i="1" smtClean="0">
                            <a:latin typeface="Cambria Math" panose="02040503050406030204" pitchFamily="18" charset="0"/>
                          </a:rPr>
                        </m:ctrlPr>
                      </m:dPr>
                      <m:e>
                        <m:r>
                          <a:rPr lang="en-US" sz="3600" i="1">
                            <a:latin typeface="Cambria Math"/>
                          </a:rPr>
                          <m:t>𝑎</m:t>
                        </m:r>
                        <m:r>
                          <a:rPr lang="en-US" sz="3600" b="0" i="1" smtClean="0">
                            <a:latin typeface="Cambria Math"/>
                          </a:rPr>
                          <m:t>∧</m:t>
                        </m:r>
                        <m:r>
                          <a:rPr lang="en-US" sz="3600" b="0" i="1" smtClean="0">
                            <a:latin typeface="Cambria Math"/>
                          </a:rPr>
                          <m:t>𝑏</m:t>
                        </m:r>
                      </m:e>
                    </m:d>
                    <m:r>
                      <a:rPr lang="en-US" sz="3600" b="0" i="1" smtClean="0">
                        <a:latin typeface="Cambria Math"/>
                      </a:rPr>
                      <m:t>∧¬</m:t>
                    </m:r>
                    <m:r>
                      <a:rPr lang="en-US" sz="3600" b="0" i="1" smtClean="0">
                        <a:latin typeface="Cambria Math"/>
                      </a:rPr>
                      <m:t>𝑎</m:t>
                    </m:r>
                  </m:oMath>
                </a14:m>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78" t="-3571" r="-1587" b="-1819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4F29116-1D54-43F6-A646-15089D950F75}" type="slidenum">
              <a:rPr lang="en-US" smtClean="0"/>
              <a:pPr/>
              <a:t>23</a:t>
            </a:fld>
            <a:endParaRPr lang="en-US"/>
          </a:p>
        </p:txBody>
      </p:sp>
    </p:spTree>
    <p:extLst>
      <p:ext uri="{BB962C8B-B14F-4D97-AF65-F5344CB8AC3E}">
        <p14:creationId xmlns:p14="http://schemas.microsoft.com/office/powerpoint/2010/main" val="3653940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Slide Number Placeholder 1"/>
          <p:cNvSpPr>
            <a:spLocks noGrp="1"/>
          </p:cNvSpPr>
          <p:nvPr>
            <p:ph type="sldNum" sz="quarter" idx="12"/>
          </p:nvPr>
        </p:nvSpPr>
        <p:spPr/>
        <p:txBody>
          <a:bodyPr/>
          <a:lstStyle/>
          <a:p>
            <a:fld id="{FDFCE4C1-E6A0-4AA9-9965-F1CD6F0FDCC0}" type="slidenum">
              <a:rPr lang="en-US" smtClean="0"/>
              <a:pPr/>
              <a:t>24</a:t>
            </a:fld>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561" t="29166" r="43443" b="47222"/>
          <a:stretch/>
        </p:blipFill>
        <p:spPr bwMode="auto">
          <a:xfrm>
            <a:off x="1981200" y="228600"/>
            <a:ext cx="836791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2076890" y="4495800"/>
                <a:ext cx="8133911" cy="1938992"/>
              </a:xfrm>
              <a:prstGeom prst="rect">
                <a:avLst/>
              </a:prstGeom>
            </p:spPr>
            <p:txBody>
              <a:bodyPr wrap="square">
                <a:spAutoFit/>
              </a:bodyPr>
              <a:lstStyle/>
              <a:p>
                <a:r>
                  <a:rPr lang="en-US" sz="4000" dirty="0"/>
                  <a:t>Example on notebook:</a:t>
                </a:r>
              </a:p>
              <a:p>
                <a:r>
                  <a:rPr lang="en-US" sz="4000" dirty="0"/>
                  <a:t> </a:t>
                </a:r>
                <a14:m>
                  <m:oMath xmlns:m="http://schemas.openxmlformats.org/officeDocument/2006/math">
                    <m:r>
                      <a:rPr lang="en-US" sz="4000" i="1">
                        <a:latin typeface="Cambria Math"/>
                      </a:rPr>
                      <m:t>𝑎</m:t>
                    </m:r>
                    <m:r>
                      <a:rPr lang="en-US" sz="4000" i="1">
                        <a:latin typeface="Cambria Math"/>
                      </a:rPr>
                      <m:t>⇒(</m:t>
                    </m:r>
                    <m:r>
                      <a:rPr lang="en-US" sz="4000" i="1">
                        <a:latin typeface="Cambria Math"/>
                      </a:rPr>
                      <m:t>𝑏</m:t>
                    </m:r>
                    <m:r>
                      <a:rPr lang="en-US" sz="4000" i="1">
                        <a:latin typeface="Cambria Math"/>
                      </a:rPr>
                      <m:t>⇒</m:t>
                    </m:r>
                    <m:r>
                      <a:rPr lang="en-US" sz="4000" i="1">
                        <a:latin typeface="Cambria Math"/>
                      </a:rPr>
                      <m:t>𝑎</m:t>
                    </m:r>
                    <m:r>
                      <a:rPr lang="en-US" sz="4000" i="1">
                        <a:latin typeface="Cambria Math"/>
                      </a:rPr>
                      <m:t>)</m:t>
                    </m:r>
                  </m:oMath>
                </a14:m>
                <a:endParaRPr lang="en-US" sz="4000" dirty="0"/>
              </a:p>
              <a:p>
                <a:pPr/>
                <a14:m>
                  <m:oMathPara xmlns:m="http://schemas.openxmlformats.org/officeDocument/2006/math">
                    <m:oMathParaPr>
                      <m:jc m:val="left"/>
                    </m:oMathParaPr>
                    <m:oMath xmlns:m="http://schemas.openxmlformats.org/officeDocument/2006/math">
                      <m:r>
                        <a:rPr lang="en-US" sz="4000" i="1">
                          <a:latin typeface="Cambria Math"/>
                        </a:rPr>
                        <m:t>𝑎</m:t>
                      </m:r>
                      <m:r>
                        <a:rPr lang="en-US" sz="4000" i="1">
                          <a:latin typeface="Cambria Math"/>
                        </a:rPr>
                        <m:t>⇒</m:t>
                      </m:r>
                      <m:r>
                        <a:rPr lang="en-US" sz="4000" i="1">
                          <a:latin typeface="Cambria Math"/>
                        </a:rPr>
                        <m:t>𝑎</m:t>
                      </m:r>
                    </m:oMath>
                  </m:oMathPara>
                </a14:m>
                <a:endParaRPr lang="en-US" sz="4000" dirty="0"/>
              </a:p>
            </p:txBody>
          </p:sp>
        </mc:Choice>
        <mc:Fallback xmlns="">
          <p:sp>
            <p:nvSpPr>
              <p:cNvPr id="5" name="Rectangle 4"/>
              <p:cNvSpPr>
                <a:spLocks noRot="1" noChangeAspect="1" noMove="1" noResize="1" noEditPoints="1" noAdjustHandles="1" noChangeArrowheads="1" noChangeShapeType="1" noTextEdit="1"/>
              </p:cNvSpPr>
              <p:nvPr/>
            </p:nvSpPr>
            <p:spPr>
              <a:xfrm>
                <a:off x="552889" y="4495800"/>
                <a:ext cx="8133911" cy="1938992"/>
              </a:xfrm>
              <a:prstGeom prst="rect">
                <a:avLst/>
              </a:prstGeom>
              <a:blipFill rotWithShape="1">
                <a:blip r:embed="rId3"/>
                <a:stretch>
                  <a:fillRect l="-2699" t="-5660"/>
                </a:stretch>
              </a:blipFill>
            </p:spPr>
            <p:txBody>
              <a:bodyPr/>
              <a:lstStyle/>
              <a:p>
                <a:r>
                  <a:rPr lang="en-US">
                    <a:noFill/>
                  </a:rPr>
                  <a:t> </a:t>
                </a:r>
              </a:p>
            </p:txBody>
          </p:sp>
        </mc:Fallback>
      </mc:AlternateContent>
    </p:spTree>
    <p:extLst>
      <p:ext uri="{BB962C8B-B14F-4D97-AF65-F5344CB8AC3E}">
        <p14:creationId xmlns:p14="http://schemas.microsoft.com/office/powerpoint/2010/main" val="453751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b="1" dirty="0"/>
              <a:t>Logical Equivalences</a:t>
            </a:r>
            <a:endParaRPr lang="en-US" dirty="0"/>
          </a:p>
        </p:txBody>
      </p:sp>
      <p:sp>
        <p:nvSpPr>
          <p:cNvPr id="3" name="Content Placeholder 2"/>
          <p:cNvSpPr>
            <a:spLocks noGrp="1"/>
          </p:cNvSpPr>
          <p:nvPr>
            <p:ph idx="1"/>
          </p:nvPr>
        </p:nvSpPr>
        <p:spPr>
          <a:xfrm>
            <a:off x="1676400" y="1295400"/>
            <a:ext cx="10210800" cy="5410200"/>
          </a:xfrm>
        </p:spPr>
        <p:txBody>
          <a:bodyPr>
            <a:noAutofit/>
          </a:bodyPr>
          <a:lstStyle/>
          <a:p>
            <a:r>
              <a:rPr lang="en-US" sz="3600" dirty="0"/>
              <a:t>Compound propositions that have the same truth values in all possible cases are called </a:t>
            </a:r>
            <a:r>
              <a:rPr lang="en-US" sz="3600" b="1" dirty="0"/>
              <a:t>logically equivalent</a:t>
            </a:r>
            <a:r>
              <a:rPr lang="en-US" sz="3600" dirty="0"/>
              <a:t>.</a:t>
            </a:r>
          </a:p>
          <a:p>
            <a:pPr marL="0" indent="0">
              <a:buNone/>
            </a:pPr>
            <a:endParaRPr lang="en-US" sz="3600" dirty="0"/>
          </a:p>
          <a:p>
            <a:r>
              <a:rPr lang="en-US" sz="3600" dirty="0"/>
              <a:t>The compound propositions </a:t>
            </a:r>
            <a:r>
              <a:rPr lang="en-US" sz="3600" i="1" dirty="0"/>
              <a:t>p </a:t>
            </a:r>
            <a:r>
              <a:rPr lang="en-US" sz="3600" dirty="0"/>
              <a:t>and </a:t>
            </a:r>
            <a:r>
              <a:rPr lang="en-US" sz="3600" i="1" dirty="0"/>
              <a:t>q </a:t>
            </a:r>
            <a:r>
              <a:rPr lang="en-US" sz="3600" dirty="0"/>
              <a:t>are called </a:t>
            </a:r>
            <a:r>
              <a:rPr lang="en-US" sz="3600" i="1" dirty="0"/>
              <a:t>logically equivalent </a:t>
            </a:r>
            <a:r>
              <a:rPr lang="en-US" sz="3600" dirty="0"/>
              <a:t>if </a:t>
            </a:r>
            <a:r>
              <a:rPr lang="en-US" sz="3600" i="1" dirty="0"/>
              <a:t>p </a:t>
            </a:r>
            <a:r>
              <a:rPr lang="en-US" sz="3600" dirty="0"/>
              <a:t>↔ </a:t>
            </a:r>
            <a:r>
              <a:rPr lang="en-US" sz="3600" i="1" dirty="0"/>
              <a:t>q </a:t>
            </a:r>
            <a:r>
              <a:rPr lang="en-US" sz="3600" dirty="0"/>
              <a:t>is a tautology.</a:t>
            </a:r>
          </a:p>
          <a:p>
            <a:endParaRPr lang="en-US" sz="3600" dirty="0"/>
          </a:p>
          <a:p>
            <a:r>
              <a:rPr lang="en-US" sz="3600" dirty="0"/>
              <a:t>The notation </a:t>
            </a:r>
            <a:r>
              <a:rPr lang="en-US" sz="3600" i="1" dirty="0"/>
              <a:t>p </a:t>
            </a:r>
            <a:r>
              <a:rPr lang="en-US" sz="3600" dirty="0"/>
              <a:t>≡ </a:t>
            </a:r>
            <a:r>
              <a:rPr lang="en-US" sz="3600" i="1" dirty="0"/>
              <a:t>q </a:t>
            </a:r>
            <a:r>
              <a:rPr lang="en-US" sz="3600" dirty="0"/>
              <a:t>denotes that </a:t>
            </a:r>
            <a:r>
              <a:rPr lang="en-US" sz="3600" i="1" dirty="0"/>
              <a:t>p </a:t>
            </a:r>
            <a:r>
              <a:rPr lang="en-US" sz="3600" dirty="0"/>
              <a:t>and </a:t>
            </a:r>
            <a:r>
              <a:rPr lang="en-US" sz="3600" i="1" dirty="0"/>
              <a:t>q </a:t>
            </a:r>
            <a:r>
              <a:rPr lang="en-US" sz="3600" dirty="0"/>
              <a:t>are logically equivalent.</a:t>
            </a:r>
          </a:p>
        </p:txBody>
      </p:sp>
      <p:sp>
        <p:nvSpPr>
          <p:cNvPr id="4" name="Slide Number Placeholder 3"/>
          <p:cNvSpPr>
            <a:spLocks noGrp="1"/>
          </p:cNvSpPr>
          <p:nvPr>
            <p:ph type="sldNum" sz="quarter" idx="12"/>
          </p:nvPr>
        </p:nvSpPr>
        <p:spPr/>
        <p:txBody>
          <a:bodyPr/>
          <a:lstStyle/>
          <a:p>
            <a:fld id="{FDFCE4C1-E6A0-4AA9-9965-F1CD6F0FDCC0}" type="slidenum">
              <a:rPr lang="en-US" smtClean="0"/>
              <a:pPr/>
              <a:t>25</a:t>
            </a:fld>
            <a:endParaRPr lang="en-US"/>
          </a:p>
        </p:txBody>
      </p:sp>
    </p:spTree>
    <p:extLst>
      <p:ext uri="{BB962C8B-B14F-4D97-AF65-F5344CB8AC3E}">
        <p14:creationId xmlns:p14="http://schemas.microsoft.com/office/powerpoint/2010/main" val="1686286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52600" y="731838"/>
                <a:ext cx="8229600" cy="5897563"/>
              </a:xfrm>
            </p:spPr>
            <p:txBody>
              <a:bodyPr/>
              <a:lstStyle/>
              <a:p>
                <a:r>
                  <a:rPr lang="en-US" dirty="0"/>
                  <a:t>Show that </a:t>
                </a:r>
                <a14:m>
                  <m:oMath xmlns:m="http://schemas.openxmlformats.org/officeDocument/2006/math">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𝑝</m:t>
                        </m:r>
                        <m:r>
                          <a:rPr lang="en-US" b="0" i="1" smtClean="0">
                            <a:latin typeface="Cambria Math"/>
                          </a:rPr>
                          <m:t>∨</m:t>
                        </m:r>
                        <m:r>
                          <a:rPr lang="en-US" b="0" i="1" smtClean="0">
                            <a:latin typeface="Cambria Math"/>
                          </a:rPr>
                          <m:t>𝑞</m:t>
                        </m:r>
                      </m:e>
                    </m:d>
                    <m:r>
                      <a:rPr lang="en-US" b="0" i="1" smtClean="0">
                        <a:latin typeface="Cambria Math"/>
                      </a:rPr>
                      <m:t>≡¬</m:t>
                    </m:r>
                    <m:r>
                      <a:rPr lang="en-US" b="0" i="1" smtClean="0">
                        <a:latin typeface="Cambria Math"/>
                      </a:rPr>
                      <m:t>𝑝</m:t>
                    </m:r>
                    <m:r>
                      <a:rPr lang="en-US" b="0" i="1" smtClean="0">
                        <a:latin typeface="Cambria Math"/>
                      </a:rPr>
                      <m:t>∧¬</m:t>
                    </m:r>
                    <m:r>
                      <a:rPr lang="en-US" b="0" i="1" smtClean="0">
                        <a:latin typeface="Cambria Math"/>
                      </a:rPr>
                      <m:t>𝑞</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731837"/>
                <a:ext cx="8229600" cy="5897563"/>
              </a:xfrm>
              <a:blipFill rotWithShape="1">
                <a:blip r:embed="rId2"/>
                <a:stretch>
                  <a:fillRect l="-1704" t="-1240"/>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FDFCE4C1-E6A0-4AA9-9965-F1CD6F0FDCC0}" type="slidenum">
              <a:rPr lang="en-US" smtClean="0"/>
              <a:pPr/>
              <a:t>26</a:t>
            </a:fld>
            <a:endParaRPr lang="en-US"/>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6159" t="43651" r="28550" b="28175"/>
          <a:stretch/>
        </p:blipFill>
        <p:spPr bwMode="auto">
          <a:xfrm>
            <a:off x="1676401" y="1407886"/>
            <a:ext cx="8828827" cy="3087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7592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Standard equivalences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2734" y="2104527"/>
                <a:ext cx="10058400" cy="4050792"/>
              </a:xfrm>
            </p:spPr>
            <p:txBody>
              <a:bodyPr>
                <a:noAutofit/>
              </a:bodyPr>
              <a:lstStyle/>
              <a:p>
                <a:pPr marL="0" indent="0">
                  <a:buNone/>
                </a:pPr>
                <a:r>
                  <a:rPr lang="en-US" sz="4000" b="1" dirty="0"/>
                  <a:t>Identity</a:t>
                </a:r>
                <a:endParaRPr lang="en-US" sz="3600" b="1" i="1" dirty="0"/>
              </a:p>
              <a:p>
                <a14:m>
                  <m:oMath xmlns:m="http://schemas.openxmlformats.org/officeDocument/2006/math">
                    <m:r>
                      <a:rPr lang="en-US" sz="3600" i="1" dirty="0">
                        <a:latin typeface="Cambria Math"/>
                      </a:rPr>
                      <m:t>𝑝</m:t>
                    </m:r>
                    <m:r>
                      <a:rPr lang="en-US" sz="3600" i="1" dirty="0">
                        <a:latin typeface="Cambria Math"/>
                      </a:rPr>
                      <m:t> ∧ </m:t>
                    </m:r>
                    <m:r>
                      <a:rPr lang="en-US" sz="3600" b="1" i="1" dirty="0">
                        <a:latin typeface="Cambria Math"/>
                      </a:rPr>
                      <m:t>𝑻</m:t>
                    </m:r>
                    <m:r>
                      <a:rPr lang="en-US" sz="3600" b="1" i="1" dirty="0">
                        <a:latin typeface="Cambria Math"/>
                      </a:rPr>
                      <m:t> </m:t>
                    </m:r>
                    <m:r>
                      <a:rPr lang="en-US" sz="3600" i="1" dirty="0">
                        <a:latin typeface="Cambria Math"/>
                      </a:rPr>
                      <m:t>≡ </m:t>
                    </m:r>
                    <m:r>
                      <a:rPr lang="en-US" sz="3600" i="1" dirty="0">
                        <a:latin typeface="Cambria Math"/>
                      </a:rPr>
                      <m:t>𝑝</m:t>
                    </m:r>
                  </m:oMath>
                </a14:m>
                <a:endParaRPr lang="en-US" sz="3600" dirty="0"/>
              </a:p>
              <a:p>
                <a14:m>
                  <m:oMath xmlns:m="http://schemas.openxmlformats.org/officeDocument/2006/math">
                    <m:r>
                      <a:rPr lang="en-US" sz="3600" i="1" dirty="0">
                        <a:latin typeface="Cambria Math"/>
                      </a:rPr>
                      <m:t>𝑝</m:t>
                    </m:r>
                    <m:r>
                      <a:rPr lang="en-US" sz="3600" i="1" dirty="0">
                        <a:latin typeface="Cambria Math"/>
                      </a:rPr>
                      <m:t> ∨ </m:t>
                    </m:r>
                    <m:r>
                      <a:rPr lang="en-US" sz="3600" b="1" i="1" dirty="0">
                        <a:latin typeface="Cambria Math"/>
                      </a:rPr>
                      <m:t>𝑭</m:t>
                    </m:r>
                    <m:r>
                      <a:rPr lang="en-US" sz="3600" b="1" i="1" dirty="0">
                        <a:latin typeface="Cambria Math"/>
                      </a:rPr>
                      <m:t> </m:t>
                    </m:r>
                    <m:r>
                      <a:rPr lang="en-US" sz="3600" i="1" dirty="0">
                        <a:latin typeface="Cambria Math"/>
                      </a:rPr>
                      <m:t>≡ </m:t>
                    </m:r>
                    <m:r>
                      <a:rPr lang="en-US" sz="3600" i="1" dirty="0">
                        <a:latin typeface="Cambria Math"/>
                      </a:rPr>
                      <m:t>𝑝</m:t>
                    </m:r>
                  </m:oMath>
                </a14:m>
                <a:endParaRPr lang="en-US" sz="3600" dirty="0"/>
              </a:p>
              <a:p>
                <a:endParaRPr lang="en-US" sz="3600" dirty="0"/>
              </a:p>
              <a:p>
                <a:pPr marL="0" indent="0">
                  <a:buNone/>
                </a:pPr>
                <a:r>
                  <a:rPr lang="fr-FR" sz="4000" b="1" dirty="0"/>
                  <a:t>Domination</a:t>
                </a:r>
                <a:endParaRPr lang="en-US" sz="4000" b="1" dirty="0"/>
              </a:p>
              <a:p>
                <a14:m>
                  <m:oMath xmlns:m="http://schemas.openxmlformats.org/officeDocument/2006/math">
                    <m:r>
                      <a:rPr lang="fr-FR" sz="3600" i="1" dirty="0">
                        <a:latin typeface="Cambria Math"/>
                      </a:rPr>
                      <m:t>𝑝</m:t>
                    </m:r>
                    <m:r>
                      <a:rPr lang="fr-FR" sz="3600" i="1" dirty="0">
                        <a:latin typeface="Cambria Math"/>
                      </a:rPr>
                      <m:t> ∨ </m:t>
                    </m:r>
                    <m:r>
                      <a:rPr lang="fr-FR" sz="3600" b="1" i="1" dirty="0">
                        <a:latin typeface="Cambria Math"/>
                      </a:rPr>
                      <m:t>𝑻</m:t>
                    </m:r>
                    <m:r>
                      <a:rPr lang="fr-FR" sz="3600" b="1" i="1" dirty="0">
                        <a:latin typeface="Cambria Math"/>
                      </a:rPr>
                      <m:t> </m:t>
                    </m:r>
                    <m:r>
                      <a:rPr lang="fr-FR" sz="3600" i="1" dirty="0">
                        <a:latin typeface="Cambria Math"/>
                      </a:rPr>
                      <m:t>≡ </m:t>
                    </m:r>
                    <m:r>
                      <a:rPr lang="fr-FR" sz="3600" b="1" i="1" dirty="0">
                        <a:latin typeface="Cambria Math"/>
                      </a:rPr>
                      <m:t>𝑻</m:t>
                    </m:r>
                  </m:oMath>
                </a14:m>
                <a:endParaRPr lang="fr-FR" sz="3600" dirty="0"/>
              </a:p>
              <a:p>
                <a14:m>
                  <m:oMath xmlns:m="http://schemas.openxmlformats.org/officeDocument/2006/math">
                    <m:r>
                      <a:rPr lang="en-US" sz="3600" i="1" dirty="0">
                        <a:latin typeface="Cambria Math"/>
                      </a:rPr>
                      <m:t>𝑝</m:t>
                    </m:r>
                    <m:r>
                      <a:rPr lang="en-US" sz="3600" i="1" dirty="0">
                        <a:latin typeface="Cambria Math"/>
                      </a:rPr>
                      <m:t> ∧ </m:t>
                    </m:r>
                    <m:r>
                      <a:rPr lang="en-US" sz="3600" b="1" i="1" dirty="0">
                        <a:latin typeface="Cambria Math"/>
                      </a:rPr>
                      <m:t>𝑭</m:t>
                    </m:r>
                    <m:r>
                      <a:rPr lang="en-US" sz="3600" b="1" i="1" dirty="0">
                        <a:latin typeface="Cambria Math"/>
                      </a:rPr>
                      <m:t> </m:t>
                    </m:r>
                    <m:r>
                      <a:rPr lang="en-US" sz="3600" i="1" dirty="0">
                        <a:latin typeface="Cambria Math"/>
                      </a:rPr>
                      <m:t>≡ </m:t>
                    </m:r>
                    <m:r>
                      <a:rPr lang="en-US" sz="3600" b="1" i="1" dirty="0">
                        <a:latin typeface="Cambria Math"/>
                      </a:rPr>
                      <m:t>𝑭</m:t>
                    </m:r>
                  </m:oMath>
                </a14:m>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2734" y="2104527"/>
                <a:ext cx="10058400" cy="4050792"/>
              </a:xfrm>
              <a:blipFill>
                <a:blip r:embed="rId2"/>
                <a:stretch>
                  <a:fillRect l="-2121" t="-4211" b="-1142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pPr/>
              <a:t>27</a:t>
            </a:fld>
            <a:endParaRPr 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36F0BB0C-673D-4F60-B362-88259559AA8E}"/>
                  </a:ext>
                </a:extLst>
              </p:cNvPr>
              <p:cNvSpPr txBox="1">
                <a:spLocks/>
              </p:cNvSpPr>
              <p:nvPr/>
            </p:nvSpPr>
            <p:spPr>
              <a:xfrm>
                <a:off x="3962634" y="2066544"/>
                <a:ext cx="4784657" cy="405079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4000" b="1" dirty="0"/>
                  <a:t>Idempotence</a:t>
                </a:r>
              </a:p>
              <a:p>
                <a14:m>
                  <m:oMath xmlns:m="http://schemas.openxmlformats.org/officeDocument/2006/math">
                    <m:r>
                      <a:rPr lang="en-US" sz="4000" i="1">
                        <a:latin typeface="Cambria Math"/>
                      </a:rPr>
                      <m:t>𝑝</m:t>
                    </m:r>
                    <m:r>
                      <a:rPr lang="en-US" sz="4000" i="1">
                        <a:latin typeface="Cambria Math"/>
                      </a:rPr>
                      <m:t>∧</m:t>
                    </m:r>
                    <m:r>
                      <a:rPr lang="en-US" sz="4000" i="1">
                        <a:latin typeface="Cambria Math"/>
                      </a:rPr>
                      <m:t>𝑝</m:t>
                    </m:r>
                    <m:r>
                      <a:rPr lang="en-US" sz="4000" i="1">
                        <a:latin typeface="Cambria Math"/>
                      </a:rPr>
                      <m:t>≡</m:t>
                    </m:r>
                    <m:r>
                      <a:rPr lang="en-US" sz="4000" i="1">
                        <a:latin typeface="Cambria Math"/>
                      </a:rPr>
                      <m:t>𝑝</m:t>
                    </m:r>
                  </m:oMath>
                </a14:m>
                <a:endParaRPr lang="en-US" sz="4000" dirty="0"/>
              </a:p>
              <a:p>
                <a14:m>
                  <m:oMath xmlns:m="http://schemas.openxmlformats.org/officeDocument/2006/math">
                    <m:r>
                      <a:rPr lang="en-US" sz="4000" i="1">
                        <a:latin typeface="Cambria Math"/>
                      </a:rPr>
                      <m:t>𝑝</m:t>
                    </m:r>
                    <m:r>
                      <a:rPr lang="en-US" sz="4000" i="1">
                        <a:latin typeface="Cambria Math"/>
                      </a:rPr>
                      <m:t>∨</m:t>
                    </m:r>
                    <m:r>
                      <a:rPr lang="en-US" sz="4000" i="1">
                        <a:latin typeface="Cambria Math"/>
                      </a:rPr>
                      <m:t>𝑝</m:t>
                    </m:r>
                    <m:r>
                      <a:rPr lang="en-US" sz="4000" i="1">
                        <a:latin typeface="Cambria Math"/>
                      </a:rPr>
                      <m:t>≡</m:t>
                    </m:r>
                    <m:r>
                      <a:rPr lang="en-US" sz="4000" i="1">
                        <a:latin typeface="Cambria Math"/>
                      </a:rPr>
                      <m:t>𝑝</m:t>
                    </m:r>
                  </m:oMath>
                </a14:m>
                <a:endParaRPr lang="en-US" sz="4000" dirty="0"/>
              </a:p>
              <a:p>
                <a:pPr marL="0" indent="0">
                  <a:buFont typeface="Wingdings" pitchFamily="2" charset="2"/>
                  <a:buNone/>
                </a:pPr>
                <a:endParaRPr lang="en-US" sz="3600" b="1" dirty="0"/>
              </a:p>
              <a:p>
                <a:pPr marL="0" indent="0">
                  <a:buFont typeface="Wingdings" pitchFamily="2" charset="2"/>
                  <a:buNone/>
                </a:pPr>
                <a:r>
                  <a:rPr lang="en-US" sz="3600" b="1" dirty="0"/>
                  <a:t>Double Negation</a:t>
                </a:r>
              </a:p>
              <a:p>
                <a14:m>
                  <m:oMath xmlns:m="http://schemas.openxmlformats.org/officeDocument/2006/math">
                    <m:r>
                      <a:rPr lang="en-US" sz="4000" i="1">
                        <a:latin typeface="Cambria Math"/>
                      </a:rPr>
                      <m:t>¬¬</m:t>
                    </m:r>
                    <m:r>
                      <a:rPr lang="en-US" sz="4000" i="1">
                        <a:latin typeface="Cambria Math"/>
                      </a:rPr>
                      <m:t>𝑝</m:t>
                    </m:r>
                    <m:r>
                      <a:rPr lang="en-US" sz="4000" i="1">
                        <a:latin typeface="Cambria Math"/>
                      </a:rPr>
                      <m:t>≡</m:t>
                    </m:r>
                    <m:r>
                      <a:rPr lang="en-US" sz="4000" i="1">
                        <a:latin typeface="Cambria Math"/>
                      </a:rPr>
                      <m:t>𝑝</m:t>
                    </m:r>
                  </m:oMath>
                </a14:m>
                <a:endParaRPr lang="en-US" sz="4000" dirty="0"/>
              </a:p>
            </p:txBody>
          </p:sp>
        </mc:Choice>
        <mc:Fallback xmlns="">
          <p:sp>
            <p:nvSpPr>
              <p:cNvPr id="5" name="Content Placeholder 2">
                <a:extLst>
                  <a:ext uri="{FF2B5EF4-FFF2-40B4-BE49-F238E27FC236}">
                    <a16:creationId xmlns:a16="http://schemas.microsoft.com/office/drawing/2014/main" id="{36F0BB0C-673D-4F60-B362-88259559AA8E}"/>
                  </a:ext>
                </a:extLst>
              </p:cNvPr>
              <p:cNvSpPr txBox="1">
                <a:spLocks noRot="1" noChangeAspect="1" noMove="1" noResize="1" noEditPoints="1" noAdjustHandles="1" noChangeArrowheads="1" noChangeShapeType="1" noTextEdit="1"/>
              </p:cNvSpPr>
              <p:nvPr/>
            </p:nvSpPr>
            <p:spPr>
              <a:xfrm>
                <a:off x="3962634" y="2066544"/>
                <a:ext cx="4784657" cy="4050792"/>
              </a:xfrm>
              <a:prstGeom prst="rect">
                <a:avLst/>
              </a:prstGeom>
              <a:blipFill>
                <a:blip r:embed="rId3"/>
                <a:stretch>
                  <a:fillRect l="-4459" t="-4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75A943B4-890B-49A5-8390-E5896DAC599C}"/>
                  </a:ext>
                </a:extLst>
              </p:cNvPr>
              <p:cNvSpPr txBox="1">
                <a:spLocks/>
              </p:cNvSpPr>
              <p:nvPr/>
            </p:nvSpPr>
            <p:spPr>
              <a:xfrm>
                <a:off x="8099475" y="2066544"/>
                <a:ext cx="4345743" cy="312420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4000" b="1" dirty="0"/>
                  <a:t>Commutative law:</a:t>
                </a:r>
              </a:p>
              <a:p>
                <a14:m>
                  <m:oMath xmlns:m="http://schemas.openxmlformats.org/officeDocument/2006/math">
                    <m:r>
                      <a:rPr lang="en-US" sz="4400" i="1">
                        <a:latin typeface="Cambria Math"/>
                      </a:rPr>
                      <m:t>𝑝</m:t>
                    </m:r>
                    <m:r>
                      <a:rPr lang="en-US" sz="4400" i="1">
                        <a:latin typeface="Cambria Math"/>
                      </a:rPr>
                      <m:t>∧</m:t>
                    </m:r>
                    <m:r>
                      <a:rPr lang="en-US" sz="4400" i="1">
                        <a:latin typeface="Cambria Math"/>
                      </a:rPr>
                      <m:t>𝑞</m:t>
                    </m:r>
                    <m:r>
                      <a:rPr lang="en-US" sz="4400" i="1">
                        <a:latin typeface="Cambria Math"/>
                      </a:rPr>
                      <m:t>≡</m:t>
                    </m:r>
                    <m:r>
                      <a:rPr lang="en-US" sz="4400" i="1">
                        <a:latin typeface="Cambria Math"/>
                      </a:rPr>
                      <m:t>𝑞</m:t>
                    </m:r>
                    <m:r>
                      <a:rPr lang="en-US" sz="4400" i="1">
                        <a:latin typeface="Cambria Math"/>
                      </a:rPr>
                      <m:t>∧</m:t>
                    </m:r>
                    <m:r>
                      <a:rPr lang="en-US" sz="4400" i="1">
                        <a:latin typeface="Cambria Math"/>
                      </a:rPr>
                      <m:t>𝑝</m:t>
                    </m:r>
                  </m:oMath>
                </a14:m>
                <a:endParaRPr lang="en-US" sz="4400" dirty="0"/>
              </a:p>
              <a:p>
                <a14:m>
                  <m:oMath xmlns:m="http://schemas.openxmlformats.org/officeDocument/2006/math">
                    <m:r>
                      <a:rPr lang="en-US" sz="4400" i="1">
                        <a:latin typeface="Cambria Math"/>
                      </a:rPr>
                      <m:t>𝑝</m:t>
                    </m:r>
                    <m:r>
                      <a:rPr lang="en-US" sz="4400" i="1">
                        <a:latin typeface="Cambria Math"/>
                      </a:rPr>
                      <m:t>∨</m:t>
                    </m:r>
                    <m:r>
                      <a:rPr lang="en-US" sz="4400" i="1">
                        <a:latin typeface="Cambria Math"/>
                      </a:rPr>
                      <m:t>𝑞</m:t>
                    </m:r>
                    <m:r>
                      <a:rPr lang="en-US" sz="4400" i="1">
                        <a:latin typeface="Cambria Math"/>
                      </a:rPr>
                      <m:t>≡</m:t>
                    </m:r>
                    <m:r>
                      <a:rPr lang="en-US" sz="4400" i="1">
                        <a:latin typeface="Cambria Math"/>
                      </a:rPr>
                      <m:t>𝑞</m:t>
                    </m:r>
                    <m:r>
                      <a:rPr lang="en-US" sz="4400" i="1">
                        <a:latin typeface="Cambria Math"/>
                      </a:rPr>
                      <m:t>∨</m:t>
                    </m:r>
                    <m:r>
                      <a:rPr lang="en-US" sz="4400" i="1">
                        <a:latin typeface="Cambria Math"/>
                      </a:rPr>
                      <m:t>𝑝</m:t>
                    </m:r>
                  </m:oMath>
                </a14:m>
                <a:endParaRPr lang="en-US" sz="4400" dirty="0"/>
              </a:p>
              <a:p>
                <a14:m>
                  <m:oMath xmlns:m="http://schemas.openxmlformats.org/officeDocument/2006/math">
                    <m:r>
                      <a:rPr lang="en-US" sz="4400" i="1">
                        <a:latin typeface="Cambria Math"/>
                      </a:rPr>
                      <m:t>𝑝</m:t>
                    </m:r>
                    <m:r>
                      <a:rPr lang="en-US" sz="4400" i="1">
                        <a:latin typeface="Cambria Math"/>
                      </a:rPr>
                      <m:t>⇔</m:t>
                    </m:r>
                    <m:r>
                      <a:rPr lang="en-US" sz="4400" i="1">
                        <a:latin typeface="Cambria Math"/>
                      </a:rPr>
                      <m:t>𝑞</m:t>
                    </m:r>
                    <m:r>
                      <a:rPr lang="en-US" sz="4400" i="1">
                        <a:latin typeface="Cambria Math"/>
                      </a:rPr>
                      <m:t>≡</m:t>
                    </m:r>
                    <m:r>
                      <a:rPr lang="en-US" sz="4400" i="1">
                        <a:latin typeface="Cambria Math"/>
                      </a:rPr>
                      <m:t>𝑞</m:t>
                    </m:r>
                    <m:r>
                      <a:rPr lang="en-US" sz="4400" i="1">
                        <a:latin typeface="Cambria Math"/>
                      </a:rPr>
                      <m:t>⇔</m:t>
                    </m:r>
                    <m:r>
                      <a:rPr lang="en-US" sz="4400" i="1">
                        <a:latin typeface="Cambria Math"/>
                      </a:rPr>
                      <m:t>𝑝</m:t>
                    </m:r>
                  </m:oMath>
                </a14:m>
                <a:endParaRPr lang="en-US" sz="4400" dirty="0"/>
              </a:p>
              <a:p>
                <a:pPr marL="0" indent="0">
                  <a:buFont typeface="Wingdings" pitchFamily="2" charset="2"/>
                  <a:buNone/>
                </a:pPr>
                <a:endParaRPr lang="en-US" sz="4400" dirty="0"/>
              </a:p>
            </p:txBody>
          </p:sp>
        </mc:Choice>
        <mc:Fallback xmlns="">
          <p:sp>
            <p:nvSpPr>
              <p:cNvPr id="6" name="Content Placeholder 2">
                <a:extLst>
                  <a:ext uri="{FF2B5EF4-FFF2-40B4-BE49-F238E27FC236}">
                    <a16:creationId xmlns:a16="http://schemas.microsoft.com/office/drawing/2014/main" id="{75A943B4-890B-49A5-8390-E5896DAC599C}"/>
                  </a:ext>
                </a:extLst>
              </p:cNvPr>
              <p:cNvSpPr txBox="1">
                <a:spLocks noRot="1" noChangeAspect="1" noMove="1" noResize="1" noEditPoints="1" noAdjustHandles="1" noChangeArrowheads="1" noChangeShapeType="1" noTextEdit="1"/>
              </p:cNvSpPr>
              <p:nvPr/>
            </p:nvSpPr>
            <p:spPr>
              <a:xfrm>
                <a:off x="8099475" y="2066544"/>
                <a:ext cx="4345743" cy="3124200"/>
              </a:xfrm>
              <a:prstGeom prst="rect">
                <a:avLst/>
              </a:prstGeom>
              <a:blipFill>
                <a:blip r:embed="rId4"/>
                <a:stretch>
                  <a:fillRect l="-5049" t="-5458" b="-8772"/>
                </a:stretch>
              </a:blipFill>
            </p:spPr>
            <p:txBody>
              <a:bodyPr/>
              <a:lstStyle/>
              <a:p>
                <a:r>
                  <a:rPr lang="en-US">
                    <a:noFill/>
                  </a:rPr>
                  <a:t> </a:t>
                </a:r>
              </a:p>
            </p:txBody>
          </p:sp>
        </mc:Fallback>
      </mc:AlternateContent>
    </p:spTree>
    <p:extLst>
      <p:ext uri="{BB962C8B-B14F-4D97-AF65-F5344CB8AC3E}">
        <p14:creationId xmlns:p14="http://schemas.microsoft.com/office/powerpoint/2010/main" val="2955170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17346"/>
            <a:ext cx="10058400" cy="1609344"/>
          </a:xfrm>
        </p:spPr>
        <p:txBody>
          <a:bodyPr>
            <a:normAutofit/>
          </a:bodyPr>
          <a:lstStyle/>
          <a:p>
            <a:r>
              <a:rPr lang="en-US" b="1" dirty="0"/>
              <a:t>Standard equivalences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6800" y="1643107"/>
                <a:ext cx="10058400" cy="4050792"/>
              </a:xfrm>
            </p:spPr>
            <p:txBody>
              <a:bodyPr>
                <a:normAutofit fontScale="62500" lnSpcReduction="20000"/>
              </a:bodyPr>
              <a:lstStyle/>
              <a:p>
                <a:pPr marL="0" indent="0">
                  <a:buNone/>
                </a:pPr>
                <a:r>
                  <a:rPr lang="en-US" sz="5800" b="1" dirty="0"/>
                  <a:t>Associativity</a:t>
                </a:r>
              </a:p>
              <a:p>
                <a14:m>
                  <m:oMath xmlns:m="http://schemas.openxmlformats.org/officeDocument/2006/math">
                    <m:d>
                      <m:dPr>
                        <m:ctrlPr>
                          <a:rPr lang="en-US" sz="4000" i="1">
                            <a:latin typeface="Cambria Math" panose="02040503050406030204" pitchFamily="18" charset="0"/>
                          </a:rPr>
                        </m:ctrlPr>
                      </m:dPr>
                      <m:e>
                        <m:r>
                          <a:rPr lang="en-US" sz="4000" i="1">
                            <a:latin typeface="Cambria Math"/>
                          </a:rPr>
                          <m:t>𝑝</m:t>
                        </m:r>
                        <m:r>
                          <a:rPr lang="en-US" sz="4000" i="1">
                            <a:latin typeface="Cambria Math"/>
                          </a:rPr>
                          <m:t>∧</m:t>
                        </m:r>
                        <m:r>
                          <a:rPr lang="en-US" sz="4000" i="1">
                            <a:latin typeface="Cambria Math"/>
                          </a:rPr>
                          <m:t>𝑞</m:t>
                        </m:r>
                      </m:e>
                    </m:d>
                    <m:r>
                      <a:rPr lang="en-US" sz="4000" i="1">
                        <a:latin typeface="Cambria Math"/>
                      </a:rPr>
                      <m:t>∧</m:t>
                    </m:r>
                    <m:r>
                      <a:rPr lang="en-US" sz="4000" i="1">
                        <a:latin typeface="Cambria Math"/>
                      </a:rPr>
                      <m:t>𝑟</m:t>
                    </m:r>
                    <m:r>
                      <a:rPr lang="en-US" sz="4000" i="1">
                        <a:latin typeface="Cambria Math"/>
                      </a:rPr>
                      <m:t>≡</m:t>
                    </m:r>
                    <m:r>
                      <a:rPr lang="en-US" sz="4000" i="1">
                        <a:latin typeface="Cambria Math"/>
                      </a:rPr>
                      <m:t>𝑝</m:t>
                    </m:r>
                    <m:r>
                      <a:rPr lang="en-US" sz="4000" i="1">
                        <a:latin typeface="Cambria Math"/>
                      </a:rPr>
                      <m:t>∧</m:t>
                    </m:r>
                    <m:d>
                      <m:dPr>
                        <m:ctrlPr>
                          <a:rPr lang="en-US" sz="4000" i="1">
                            <a:latin typeface="Cambria Math" panose="02040503050406030204" pitchFamily="18" charset="0"/>
                          </a:rPr>
                        </m:ctrlPr>
                      </m:dPr>
                      <m:e>
                        <m:r>
                          <a:rPr lang="en-US" sz="4000" i="1">
                            <a:latin typeface="Cambria Math"/>
                          </a:rPr>
                          <m:t>𝑞</m:t>
                        </m:r>
                        <m:r>
                          <a:rPr lang="en-US" sz="4000" i="1">
                            <a:latin typeface="Cambria Math"/>
                          </a:rPr>
                          <m:t>∧</m:t>
                        </m:r>
                        <m:r>
                          <a:rPr lang="en-US" sz="4000" i="1">
                            <a:latin typeface="Cambria Math"/>
                          </a:rPr>
                          <m:t>𝑟</m:t>
                        </m:r>
                      </m:e>
                    </m:d>
                  </m:oMath>
                </a14:m>
                <a:endParaRPr lang="en-US" sz="4000" i="1" dirty="0">
                  <a:latin typeface="Cambria Math"/>
                </a:endParaRPr>
              </a:p>
              <a:p>
                <a14:m>
                  <m:oMath xmlns:m="http://schemas.openxmlformats.org/officeDocument/2006/math">
                    <m:d>
                      <m:dPr>
                        <m:ctrlPr>
                          <a:rPr lang="en-US" sz="4000" i="1">
                            <a:latin typeface="Cambria Math" panose="02040503050406030204" pitchFamily="18" charset="0"/>
                          </a:rPr>
                        </m:ctrlPr>
                      </m:dPr>
                      <m:e>
                        <m:r>
                          <a:rPr lang="en-US" sz="4000" i="1">
                            <a:latin typeface="Cambria Math"/>
                          </a:rPr>
                          <m:t>𝑝</m:t>
                        </m:r>
                        <m:r>
                          <a:rPr lang="en-US" sz="4000" i="1">
                            <a:latin typeface="Cambria Math"/>
                          </a:rPr>
                          <m:t>∨</m:t>
                        </m:r>
                        <m:r>
                          <a:rPr lang="en-US" sz="4000" i="1">
                            <a:latin typeface="Cambria Math"/>
                          </a:rPr>
                          <m:t>𝑞</m:t>
                        </m:r>
                      </m:e>
                    </m:d>
                    <m:r>
                      <a:rPr lang="en-US" sz="4000" i="1">
                        <a:latin typeface="Cambria Math"/>
                      </a:rPr>
                      <m:t>∨</m:t>
                    </m:r>
                    <m:r>
                      <a:rPr lang="en-US" sz="4000" i="1">
                        <a:latin typeface="Cambria Math"/>
                      </a:rPr>
                      <m:t>𝑟</m:t>
                    </m:r>
                    <m:r>
                      <a:rPr lang="en-US" sz="4000" i="1">
                        <a:latin typeface="Cambria Math"/>
                      </a:rPr>
                      <m:t>≡</m:t>
                    </m:r>
                    <m:r>
                      <a:rPr lang="en-US" sz="4000" i="1">
                        <a:latin typeface="Cambria Math"/>
                      </a:rPr>
                      <m:t>𝑝</m:t>
                    </m:r>
                    <m:r>
                      <a:rPr lang="en-US" sz="4000" i="1">
                        <a:latin typeface="Cambria Math"/>
                      </a:rPr>
                      <m:t>∨</m:t>
                    </m:r>
                    <m:d>
                      <m:dPr>
                        <m:ctrlPr>
                          <a:rPr lang="en-US" sz="4000" i="1">
                            <a:latin typeface="Cambria Math" panose="02040503050406030204" pitchFamily="18" charset="0"/>
                          </a:rPr>
                        </m:ctrlPr>
                      </m:dPr>
                      <m:e>
                        <m:r>
                          <a:rPr lang="en-US" sz="4000" i="1">
                            <a:latin typeface="Cambria Math"/>
                          </a:rPr>
                          <m:t>𝑞</m:t>
                        </m:r>
                        <m:r>
                          <a:rPr lang="en-US" sz="4000" i="1">
                            <a:latin typeface="Cambria Math"/>
                          </a:rPr>
                          <m:t>∨</m:t>
                        </m:r>
                        <m:r>
                          <a:rPr lang="en-US" sz="4000" i="1">
                            <a:latin typeface="Cambria Math"/>
                          </a:rPr>
                          <m:t>𝑟</m:t>
                        </m:r>
                      </m:e>
                    </m:d>
                  </m:oMath>
                </a14:m>
                <a:endParaRPr lang="en-US" sz="4000" i="1" dirty="0">
                  <a:latin typeface="Cambria Math"/>
                </a:endParaRPr>
              </a:p>
              <a:p>
                <a14:m>
                  <m:oMath xmlns:m="http://schemas.openxmlformats.org/officeDocument/2006/math">
                    <m:d>
                      <m:dPr>
                        <m:ctrlPr>
                          <a:rPr lang="en-US" sz="4000" i="1">
                            <a:latin typeface="Cambria Math" panose="02040503050406030204" pitchFamily="18" charset="0"/>
                          </a:rPr>
                        </m:ctrlPr>
                      </m:dPr>
                      <m:e>
                        <m:r>
                          <a:rPr lang="en-US" sz="4000" i="1">
                            <a:latin typeface="Cambria Math"/>
                          </a:rPr>
                          <m:t>𝑝</m:t>
                        </m:r>
                        <m:r>
                          <a:rPr lang="en-US" sz="4000" i="1">
                            <a:latin typeface="Cambria Math"/>
                          </a:rPr>
                          <m:t>⇔</m:t>
                        </m:r>
                        <m:r>
                          <a:rPr lang="en-US" sz="4000" i="1">
                            <a:latin typeface="Cambria Math"/>
                          </a:rPr>
                          <m:t>𝑞</m:t>
                        </m:r>
                      </m:e>
                    </m:d>
                    <m:r>
                      <a:rPr lang="en-US" sz="4000" i="1">
                        <a:latin typeface="Cambria Math"/>
                      </a:rPr>
                      <m:t>⇔</m:t>
                    </m:r>
                    <m:r>
                      <a:rPr lang="en-US" sz="4000" i="1">
                        <a:latin typeface="Cambria Math"/>
                      </a:rPr>
                      <m:t>𝑟</m:t>
                    </m:r>
                    <m:r>
                      <a:rPr lang="en-US" sz="4000" i="1">
                        <a:latin typeface="Cambria Math"/>
                      </a:rPr>
                      <m:t>≡</m:t>
                    </m:r>
                    <m:r>
                      <a:rPr lang="en-US" sz="4000" i="1">
                        <a:latin typeface="Cambria Math"/>
                      </a:rPr>
                      <m:t>𝑝</m:t>
                    </m:r>
                    <m:r>
                      <a:rPr lang="en-US" sz="4000" i="1">
                        <a:latin typeface="Cambria Math"/>
                      </a:rPr>
                      <m:t>⇔(</m:t>
                    </m:r>
                    <m:r>
                      <a:rPr lang="en-US" sz="4000" i="1">
                        <a:latin typeface="Cambria Math"/>
                      </a:rPr>
                      <m:t>𝑞</m:t>
                    </m:r>
                    <m:r>
                      <a:rPr lang="en-US" sz="4000" i="1">
                        <a:latin typeface="Cambria Math"/>
                      </a:rPr>
                      <m:t>⇔</m:t>
                    </m:r>
                    <m:r>
                      <a:rPr lang="en-US" sz="4000" i="1">
                        <a:latin typeface="Cambria Math"/>
                      </a:rPr>
                      <m:t>𝑟</m:t>
                    </m:r>
                    <m:r>
                      <a:rPr lang="en-US" sz="4000" i="1">
                        <a:latin typeface="Cambria Math"/>
                      </a:rPr>
                      <m:t>)</m:t>
                    </m:r>
                  </m:oMath>
                </a14:m>
                <a:endParaRPr lang="en-US" sz="4400" dirty="0"/>
              </a:p>
              <a:p>
                <a:endParaRPr lang="en-US" sz="4400" dirty="0"/>
              </a:p>
              <a:p>
                <a:r>
                  <a:rPr lang="en-US" sz="5800" b="1" dirty="0"/>
                  <a:t>Distributive Law</a:t>
                </a:r>
              </a:p>
              <a:p>
                <a14:m>
                  <m:oMath xmlns:m="http://schemas.openxmlformats.org/officeDocument/2006/math">
                    <m:r>
                      <a:rPr lang="en-US" sz="4000" i="1" smtClean="0">
                        <a:latin typeface="Cambria Math"/>
                      </a:rPr>
                      <m:t>𝑝</m:t>
                    </m:r>
                    <m:r>
                      <a:rPr lang="en-US" sz="4000" i="1" smtClean="0">
                        <a:latin typeface="Cambria Math"/>
                      </a:rPr>
                      <m:t>∧</m:t>
                    </m:r>
                    <m:d>
                      <m:dPr>
                        <m:ctrlPr>
                          <a:rPr lang="en-US" sz="4000" i="1">
                            <a:latin typeface="Cambria Math" panose="02040503050406030204" pitchFamily="18" charset="0"/>
                          </a:rPr>
                        </m:ctrlPr>
                      </m:dPr>
                      <m:e>
                        <m:r>
                          <a:rPr lang="en-US" sz="4000" i="1">
                            <a:latin typeface="Cambria Math"/>
                          </a:rPr>
                          <m:t>𝑞</m:t>
                        </m:r>
                        <m:r>
                          <a:rPr lang="en-US" sz="4000" i="1">
                            <a:latin typeface="Cambria Math"/>
                          </a:rPr>
                          <m:t>∨</m:t>
                        </m:r>
                        <m:r>
                          <a:rPr lang="en-US" sz="4000" i="1">
                            <a:latin typeface="Cambria Math"/>
                          </a:rPr>
                          <m:t>𝑟</m:t>
                        </m:r>
                      </m:e>
                    </m:d>
                    <m:r>
                      <a:rPr lang="en-US" sz="4000" i="1">
                        <a:latin typeface="Cambria Math"/>
                      </a:rPr>
                      <m:t>≡</m:t>
                    </m:r>
                    <m:d>
                      <m:dPr>
                        <m:ctrlPr>
                          <a:rPr lang="en-US" sz="4000" i="1">
                            <a:latin typeface="Cambria Math" panose="02040503050406030204" pitchFamily="18" charset="0"/>
                          </a:rPr>
                        </m:ctrlPr>
                      </m:dPr>
                      <m:e>
                        <m:r>
                          <a:rPr lang="en-US" sz="4000" i="1">
                            <a:latin typeface="Cambria Math"/>
                          </a:rPr>
                          <m:t>𝑝</m:t>
                        </m:r>
                        <m:r>
                          <a:rPr lang="en-US" sz="4000" i="1">
                            <a:latin typeface="Cambria Math"/>
                          </a:rPr>
                          <m:t>∧</m:t>
                        </m:r>
                        <m:r>
                          <a:rPr lang="en-US" sz="4000" i="1">
                            <a:latin typeface="Cambria Math"/>
                          </a:rPr>
                          <m:t>𝑞</m:t>
                        </m:r>
                      </m:e>
                    </m:d>
                    <m:r>
                      <a:rPr lang="en-US" sz="4000" i="1">
                        <a:latin typeface="Cambria Math"/>
                      </a:rPr>
                      <m:t>∨</m:t>
                    </m:r>
                    <m:d>
                      <m:dPr>
                        <m:ctrlPr>
                          <a:rPr lang="en-US" sz="4000" i="1">
                            <a:latin typeface="Cambria Math" panose="02040503050406030204" pitchFamily="18" charset="0"/>
                          </a:rPr>
                        </m:ctrlPr>
                      </m:dPr>
                      <m:e>
                        <m:r>
                          <a:rPr lang="en-US" sz="4000" i="1">
                            <a:latin typeface="Cambria Math"/>
                          </a:rPr>
                          <m:t>𝑝</m:t>
                        </m:r>
                        <m:r>
                          <a:rPr lang="en-US" sz="4000" i="1">
                            <a:latin typeface="Cambria Math"/>
                          </a:rPr>
                          <m:t>∧</m:t>
                        </m:r>
                        <m:r>
                          <a:rPr lang="en-US" sz="4000" i="1">
                            <a:latin typeface="Cambria Math"/>
                          </a:rPr>
                          <m:t>𝑟</m:t>
                        </m:r>
                      </m:e>
                    </m:d>
                  </m:oMath>
                </a14:m>
                <a:endParaRPr lang="en-US" sz="4000" dirty="0"/>
              </a:p>
              <a:p>
                <a14:m>
                  <m:oMath xmlns:m="http://schemas.openxmlformats.org/officeDocument/2006/math">
                    <m:r>
                      <a:rPr lang="en-US" sz="4000" i="1">
                        <a:latin typeface="Cambria Math"/>
                      </a:rPr>
                      <m:t>𝑝</m:t>
                    </m:r>
                    <m:r>
                      <a:rPr lang="en-US" sz="4000" i="1">
                        <a:latin typeface="Cambria Math"/>
                      </a:rPr>
                      <m:t>∨</m:t>
                    </m:r>
                    <m:d>
                      <m:dPr>
                        <m:ctrlPr>
                          <a:rPr lang="en-US" sz="4000" i="1">
                            <a:latin typeface="Cambria Math" panose="02040503050406030204" pitchFamily="18" charset="0"/>
                          </a:rPr>
                        </m:ctrlPr>
                      </m:dPr>
                      <m:e>
                        <m:r>
                          <a:rPr lang="en-US" sz="4000" i="1">
                            <a:latin typeface="Cambria Math"/>
                          </a:rPr>
                          <m:t>𝑞</m:t>
                        </m:r>
                        <m:r>
                          <a:rPr lang="en-US" sz="4000" i="1">
                            <a:latin typeface="Cambria Math"/>
                          </a:rPr>
                          <m:t>∧</m:t>
                        </m:r>
                        <m:r>
                          <a:rPr lang="en-US" sz="4000" i="1">
                            <a:latin typeface="Cambria Math"/>
                          </a:rPr>
                          <m:t>𝑟</m:t>
                        </m:r>
                      </m:e>
                    </m:d>
                    <m:r>
                      <a:rPr lang="en-US" sz="4000" i="1">
                        <a:latin typeface="Cambria Math"/>
                      </a:rPr>
                      <m:t>≡</m:t>
                    </m:r>
                    <m:d>
                      <m:dPr>
                        <m:ctrlPr>
                          <a:rPr lang="en-US" sz="4000" i="1">
                            <a:latin typeface="Cambria Math" panose="02040503050406030204" pitchFamily="18" charset="0"/>
                          </a:rPr>
                        </m:ctrlPr>
                      </m:dPr>
                      <m:e>
                        <m:r>
                          <a:rPr lang="en-US" sz="4000" i="1">
                            <a:latin typeface="Cambria Math"/>
                          </a:rPr>
                          <m:t>𝑝</m:t>
                        </m:r>
                        <m:r>
                          <a:rPr lang="en-US" sz="4000" i="1">
                            <a:latin typeface="Cambria Math"/>
                          </a:rPr>
                          <m:t>∨</m:t>
                        </m:r>
                        <m:r>
                          <a:rPr lang="en-US" sz="4000" i="1">
                            <a:latin typeface="Cambria Math"/>
                          </a:rPr>
                          <m:t>𝑞</m:t>
                        </m:r>
                      </m:e>
                    </m:d>
                    <m:r>
                      <a:rPr lang="en-US" sz="4000" i="1">
                        <a:latin typeface="Cambria Math"/>
                      </a:rPr>
                      <m:t>∧</m:t>
                    </m:r>
                    <m:d>
                      <m:dPr>
                        <m:ctrlPr>
                          <a:rPr lang="en-US" sz="4000" i="1">
                            <a:latin typeface="Cambria Math" panose="02040503050406030204" pitchFamily="18" charset="0"/>
                          </a:rPr>
                        </m:ctrlPr>
                      </m:dPr>
                      <m:e>
                        <m:r>
                          <a:rPr lang="en-US" sz="4000" i="1">
                            <a:latin typeface="Cambria Math"/>
                          </a:rPr>
                          <m:t>𝑝</m:t>
                        </m:r>
                        <m:r>
                          <a:rPr lang="en-US" sz="4000" i="1">
                            <a:latin typeface="Cambria Math"/>
                          </a:rPr>
                          <m:t>∨</m:t>
                        </m:r>
                        <m:r>
                          <a:rPr lang="en-US" sz="4000" i="1">
                            <a:latin typeface="Cambria Math"/>
                          </a:rPr>
                          <m:t>𝑟</m:t>
                        </m:r>
                      </m:e>
                    </m:d>
                  </m:oMath>
                </a14:m>
                <a:endParaRPr lang="en-US" sz="4000" dirty="0"/>
              </a:p>
              <a:p>
                <a:endParaRPr lang="en-US" sz="4000" b="1" dirty="0"/>
              </a:p>
              <a:p>
                <a:endParaRPr lang="en-US" sz="40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6800" y="1643107"/>
                <a:ext cx="10058400" cy="4050792"/>
              </a:xfrm>
              <a:blipFill>
                <a:blip r:embed="rId2"/>
                <a:stretch>
                  <a:fillRect l="-1818" t="-63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4F29116-1D54-43F6-A646-15089D950F75}" type="slidenum">
              <a:rPr lang="en-US" smtClean="0"/>
              <a:pPr/>
              <a:t>28</a:t>
            </a:fld>
            <a:endParaRPr 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A349778C-CB5D-4D9A-BBAE-4DAAE86725EE}"/>
                  </a:ext>
                </a:extLst>
              </p:cNvPr>
              <p:cNvSpPr txBox="1">
                <a:spLocks/>
              </p:cNvSpPr>
              <p:nvPr/>
            </p:nvSpPr>
            <p:spPr>
              <a:xfrm>
                <a:off x="6782503" y="1467261"/>
                <a:ext cx="4848665" cy="5486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3600" b="1" dirty="0"/>
                  <a:t>Inversion</a:t>
                </a:r>
                <a:br>
                  <a:rPr lang="en-US" sz="4000" dirty="0"/>
                </a:br>
                <a14:m>
                  <m:oMath xmlns:m="http://schemas.openxmlformats.org/officeDocument/2006/math">
                    <m:r>
                      <a:rPr lang="en-US" sz="4000" i="1" smtClean="0">
                        <a:latin typeface="Cambria Math"/>
                      </a:rPr>
                      <m:t>¬</m:t>
                    </m:r>
                    <m:r>
                      <a:rPr lang="en-US" sz="4000" i="1" smtClean="0">
                        <a:latin typeface="Cambria Math"/>
                      </a:rPr>
                      <m:t>𝑇</m:t>
                    </m:r>
                    <m:r>
                      <a:rPr lang="en-US" sz="4000" i="1" smtClean="0">
                        <a:latin typeface="Cambria Math"/>
                      </a:rPr>
                      <m:t>≡</m:t>
                    </m:r>
                    <m:r>
                      <a:rPr lang="en-US" sz="4000" i="1" smtClean="0">
                        <a:latin typeface="Cambria Math"/>
                      </a:rPr>
                      <m:t>𝐹</m:t>
                    </m:r>
                  </m:oMath>
                </a14:m>
                <a:br>
                  <a:rPr lang="en-US" sz="4000" dirty="0"/>
                </a:br>
                <a14:m>
                  <m:oMath xmlns:m="http://schemas.openxmlformats.org/officeDocument/2006/math">
                    <m:r>
                      <a:rPr lang="en-US" sz="4000" i="1" smtClean="0">
                        <a:latin typeface="Cambria Math"/>
                      </a:rPr>
                      <m:t>¬</m:t>
                    </m:r>
                    <m:r>
                      <a:rPr lang="en-US" sz="4000" i="1" smtClean="0">
                        <a:latin typeface="Cambria Math"/>
                      </a:rPr>
                      <m:t>𝐹</m:t>
                    </m:r>
                    <m:r>
                      <a:rPr lang="en-US" sz="4000" i="1" smtClean="0">
                        <a:latin typeface="Cambria Math"/>
                      </a:rPr>
                      <m:t>≡</m:t>
                    </m:r>
                    <m:r>
                      <a:rPr lang="en-US" sz="4000" i="1" smtClean="0">
                        <a:latin typeface="Cambria Math"/>
                      </a:rPr>
                      <m:t>𝑇</m:t>
                    </m:r>
                  </m:oMath>
                </a14:m>
                <a:br>
                  <a:rPr lang="en-US" sz="4000" dirty="0"/>
                </a:br>
                <a:endParaRPr lang="en-US" sz="4000" dirty="0"/>
              </a:p>
              <a:p>
                <a:r>
                  <a:rPr lang="en-US" sz="3600" b="1" dirty="0"/>
                  <a:t>Negation</a:t>
                </a:r>
                <a:br>
                  <a:rPr lang="en-US" sz="4000" dirty="0"/>
                </a:br>
                <a14:m>
                  <m:oMath xmlns:m="http://schemas.openxmlformats.org/officeDocument/2006/math">
                    <m:r>
                      <a:rPr lang="en-US" sz="4000" i="1" smtClean="0">
                        <a:latin typeface="Cambria Math"/>
                      </a:rPr>
                      <m:t>¬</m:t>
                    </m:r>
                    <m:r>
                      <a:rPr lang="en-US" sz="4000" i="1" smtClean="0">
                        <a:latin typeface="Cambria Math"/>
                      </a:rPr>
                      <m:t>𝑝</m:t>
                    </m:r>
                    <m:r>
                      <a:rPr lang="en-US" sz="4000" i="1" smtClean="0">
                        <a:latin typeface="Cambria Math"/>
                      </a:rPr>
                      <m:t>     ≡     (</m:t>
                    </m:r>
                    <m:r>
                      <a:rPr lang="en-US" sz="4000" i="1" smtClean="0">
                        <a:latin typeface="Cambria Math"/>
                      </a:rPr>
                      <m:t>𝑝</m:t>
                    </m:r>
                    <m:r>
                      <a:rPr lang="en-US" sz="4000" i="1" smtClean="0">
                        <a:latin typeface="Cambria Math"/>
                      </a:rPr>
                      <m:t>⇒</m:t>
                    </m:r>
                    <m:r>
                      <a:rPr lang="en-US" sz="4000" i="1" smtClean="0">
                        <a:latin typeface="Cambria Math"/>
                      </a:rPr>
                      <m:t>𝐹</m:t>
                    </m:r>
                    <m:r>
                      <a:rPr lang="en-US" sz="4000" i="1" smtClean="0">
                        <a:latin typeface="Cambria Math"/>
                      </a:rPr>
                      <m:t>)</m:t>
                    </m:r>
                  </m:oMath>
                </a14:m>
                <a:endParaRPr lang="en-US" sz="4000" dirty="0"/>
              </a:p>
              <a:p>
                <a:endParaRPr lang="en-US" sz="1200" b="1" dirty="0"/>
              </a:p>
              <a:p>
                <a:r>
                  <a:rPr lang="en-US" sz="3600" b="1" dirty="0"/>
                  <a:t>Contradiction</a:t>
                </a:r>
                <a:br>
                  <a:rPr lang="en-US" sz="3600" b="1" dirty="0"/>
                </a:br>
                <a14:m>
                  <m:oMath xmlns:m="http://schemas.openxmlformats.org/officeDocument/2006/math">
                    <m:r>
                      <a:rPr lang="en-US" sz="4000" i="1" smtClean="0">
                        <a:latin typeface="Cambria Math"/>
                      </a:rPr>
                      <m:t>𝑝</m:t>
                    </m:r>
                    <m:r>
                      <a:rPr lang="en-US" sz="4000" i="1" smtClean="0">
                        <a:latin typeface="Cambria Math"/>
                      </a:rPr>
                      <m:t>∧¬</m:t>
                    </m:r>
                    <m:r>
                      <a:rPr lang="en-US" sz="4000" i="1" smtClean="0">
                        <a:latin typeface="Cambria Math"/>
                      </a:rPr>
                      <m:t>𝑝</m:t>
                    </m:r>
                    <m:r>
                      <a:rPr lang="en-US" sz="4000" i="1" smtClean="0">
                        <a:latin typeface="Cambria Math"/>
                      </a:rPr>
                      <m:t>    ≡  </m:t>
                    </m:r>
                    <m:r>
                      <a:rPr lang="en-US" sz="4000" i="1" smtClean="0">
                        <a:latin typeface="Cambria Math"/>
                      </a:rPr>
                      <m:t>𝐹</m:t>
                    </m:r>
                  </m:oMath>
                </a14:m>
                <a:endParaRPr lang="en-US" sz="4000" dirty="0"/>
              </a:p>
            </p:txBody>
          </p:sp>
        </mc:Choice>
        <mc:Fallback xmlns="">
          <p:sp>
            <p:nvSpPr>
              <p:cNvPr id="5" name="Content Placeholder 2">
                <a:extLst>
                  <a:ext uri="{FF2B5EF4-FFF2-40B4-BE49-F238E27FC236}">
                    <a16:creationId xmlns:a16="http://schemas.microsoft.com/office/drawing/2014/main" id="{A349778C-CB5D-4D9A-BBAE-4DAAE86725EE}"/>
                  </a:ext>
                </a:extLst>
              </p:cNvPr>
              <p:cNvSpPr txBox="1">
                <a:spLocks noRot="1" noChangeAspect="1" noMove="1" noResize="1" noEditPoints="1" noAdjustHandles="1" noChangeArrowheads="1" noChangeShapeType="1" noTextEdit="1"/>
              </p:cNvSpPr>
              <p:nvPr/>
            </p:nvSpPr>
            <p:spPr>
              <a:xfrm>
                <a:off x="6782503" y="1467261"/>
                <a:ext cx="4848665" cy="5486400"/>
              </a:xfrm>
              <a:prstGeom prst="rect">
                <a:avLst/>
              </a:prstGeom>
              <a:blipFill>
                <a:blip r:embed="rId3"/>
                <a:stretch>
                  <a:fillRect l="-2767" t="-2889"/>
                </a:stretch>
              </a:blipFill>
            </p:spPr>
            <p:txBody>
              <a:bodyPr/>
              <a:lstStyle/>
              <a:p>
                <a:r>
                  <a:rPr lang="en-US">
                    <a:noFill/>
                  </a:rPr>
                  <a:t> </a:t>
                </a:r>
              </a:p>
            </p:txBody>
          </p:sp>
        </mc:Fallback>
      </mc:AlternateContent>
    </p:spTree>
    <p:extLst>
      <p:ext uri="{BB962C8B-B14F-4D97-AF65-F5344CB8AC3E}">
        <p14:creationId xmlns:p14="http://schemas.microsoft.com/office/powerpoint/2010/main" val="3266724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9450" t="32540" r="11650" b="22619"/>
          <a:stretch/>
        </p:blipFill>
        <p:spPr bwMode="auto">
          <a:xfrm>
            <a:off x="1536600" y="0"/>
            <a:ext cx="9118800" cy="390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FDFCE4C1-E6A0-4AA9-9965-F1CD6F0FDCC0}" type="slidenum">
              <a:rPr lang="en-US" smtClean="0"/>
              <a:pPr/>
              <a:t>29</a:t>
            </a:fld>
            <a:endParaRPr lang="en-US"/>
          </a:p>
        </p:txBody>
      </p:sp>
      <p:pic>
        <p:nvPicPr>
          <p:cNvPr id="5" name="Picture 2">
            <a:extLst>
              <a:ext uri="{FF2B5EF4-FFF2-40B4-BE49-F238E27FC236}">
                <a16:creationId xmlns:a16="http://schemas.microsoft.com/office/drawing/2014/main" id="{1F50386C-B3DD-4EC5-A784-635E4B5B4C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214" t="46428" r="28161" b="25199"/>
          <a:stretch/>
        </p:blipFill>
        <p:spPr bwMode="auto">
          <a:xfrm>
            <a:off x="1536600" y="3802966"/>
            <a:ext cx="91535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9789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Translating English Sentences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02895" y="1543986"/>
                <a:ext cx="10104620" cy="4350895"/>
              </a:xfrm>
            </p:spPr>
            <p:txBody>
              <a:bodyPr>
                <a:normAutofit lnSpcReduction="10000"/>
              </a:bodyPr>
              <a:lstStyle/>
              <a:p>
                <a:pPr algn="just"/>
                <a:r>
                  <a:rPr lang="en-US" sz="3200" dirty="0"/>
                  <a:t>You can access the Internet from campus only if you are a computer science major or you are not a freshman.</a:t>
                </a:r>
              </a:p>
              <a:p>
                <a:pPr marL="0" indent="0" algn="just">
                  <a:buNone/>
                </a:pPr>
                <a14:m>
                  <m:oMath xmlns:m="http://schemas.openxmlformats.org/officeDocument/2006/math">
                    <m:r>
                      <a:rPr lang="en-US" sz="3200" b="1" i="1" dirty="0" smtClean="0">
                        <a:latin typeface="Cambria Math"/>
                      </a:rPr>
                      <m:t>𝒂</m:t>
                    </m:r>
                    <m:r>
                      <a:rPr lang="en-US" sz="3200" b="1" i="1" dirty="0" smtClean="0">
                        <a:latin typeface="Cambria Math"/>
                      </a:rPr>
                      <m:t>:</m:t>
                    </m:r>
                  </m:oMath>
                </a14:m>
                <a:r>
                  <a:rPr lang="en-US" sz="3200" dirty="0"/>
                  <a:t> You can access the Internet from campus</a:t>
                </a:r>
              </a:p>
              <a:p>
                <a:pPr marL="0" indent="0" algn="just">
                  <a:buNone/>
                </a:pPr>
                <a14:m>
                  <m:oMath xmlns:m="http://schemas.openxmlformats.org/officeDocument/2006/math">
                    <m:r>
                      <a:rPr lang="en-US" sz="3200" b="1" i="1" dirty="0" smtClean="0">
                        <a:latin typeface="Cambria Math"/>
                      </a:rPr>
                      <m:t>𝒄</m:t>
                    </m:r>
                    <m:r>
                      <a:rPr lang="en-US" sz="3200" b="1" i="1" dirty="0" smtClean="0">
                        <a:latin typeface="Cambria Math"/>
                      </a:rPr>
                      <m:t>:</m:t>
                    </m:r>
                  </m:oMath>
                </a14:m>
                <a:r>
                  <a:rPr lang="en-US" sz="3200" b="1" dirty="0"/>
                  <a:t> </a:t>
                </a:r>
                <a:r>
                  <a:rPr lang="en-US" sz="3200" dirty="0"/>
                  <a:t>You are a computer science major</a:t>
                </a:r>
              </a:p>
              <a:p>
                <a:pPr marL="0" indent="0" algn="just">
                  <a:buNone/>
                </a:pPr>
                <a14:m>
                  <m:oMath xmlns:m="http://schemas.openxmlformats.org/officeDocument/2006/math">
                    <m:r>
                      <a:rPr lang="en-US" sz="3200" b="1" i="1" dirty="0" smtClean="0">
                        <a:latin typeface="Cambria Math"/>
                      </a:rPr>
                      <m:t>𝒇</m:t>
                    </m:r>
                    <m:r>
                      <a:rPr lang="en-US" sz="3200" b="1" i="1" dirty="0" smtClean="0">
                        <a:latin typeface="Cambria Math"/>
                      </a:rPr>
                      <m:t>:</m:t>
                    </m:r>
                  </m:oMath>
                </a14:m>
                <a:r>
                  <a:rPr lang="en-US" sz="3200" dirty="0"/>
                  <a:t> you are a freshman</a:t>
                </a:r>
              </a:p>
              <a:p>
                <a:pPr marL="457200" lvl="1" indent="0" algn="just">
                  <a:buNone/>
                </a:pPr>
                <a:endParaRPr lang="en-US" sz="4000" i="1" dirty="0">
                  <a:latin typeface="Cambria Math"/>
                </a:endParaRPr>
              </a:p>
              <a:p>
                <a:pPr marL="457200" lvl="1" indent="0" algn="just">
                  <a:buNone/>
                </a:pPr>
                <a14:m>
                  <m:oMathPara xmlns:m="http://schemas.openxmlformats.org/officeDocument/2006/math">
                    <m:oMathParaPr>
                      <m:jc m:val="left"/>
                    </m:oMathParaPr>
                    <m:oMath xmlns:m="http://schemas.openxmlformats.org/officeDocument/2006/math">
                      <m:r>
                        <a:rPr lang="en-US" sz="4000" i="1" dirty="0">
                          <a:latin typeface="Cambria Math"/>
                        </a:rPr>
                        <m:t>	</m:t>
                      </m:r>
                    </m:oMath>
                  </m:oMathPara>
                </a14:m>
                <a:endParaRPr lang="en-US" sz="40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02895" y="1543986"/>
                <a:ext cx="10104620" cy="4350895"/>
              </a:xfrm>
              <a:blipFill rotWithShape="1">
                <a:blip r:embed="rId2"/>
                <a:stretch>
                  <a:fillRect l="-1448" t="-3501" r="-2474" b="-266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pPr/>
              <a:t>3</a:t>
            </a:fld>
            <a:endParaRPr lang="en-US"/>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334" t="62897" r="23587" b="11906"/>
          <a:stretch/>
        </p:blipFill>
        <p:spPr bwMode="auto">
          <a:xfrm>
            <a:off x="5254907" y="4118548"/>
            <a:ext cx="6626091" cy="1952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3607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 Morgan’s Law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28800" y="2119258"/>
                <a:ext cx="8686800" cy="3671943"/>
              </a:xfrm>
            </p:spPr>
            <p:txBody>
              <a:bodyPr>
                <a:noAutofit/>
              </a:bodyPr>
              <a:lstStyle/>
              <a:p>
                <a14:m>
                  <m:oMath xmlns:m="http://schemas.openxmlformats.org/officeDocument/2006/math">
                    <m:r>
                      <a:rPr lang="en-US" sz="4800" i="1">
                        <a:latin typeface="Cambria Math"/>
                      </a:rPr>
                      <m:t>¬</m:t>
                    </m:r>
                    <m:d>
                      <m:dPr>
                        <m:ctrlPr>
                          <a:rPr lang="en-US" sz="4800" i="1">
                            <a:latin typeface="Cambria Math" panose="02040503050406030204" pitchFamily="18" charset="0"/>
                          </a:rPr>
                        </m:ctrlPr>
                      </m:dPr>
                      <m:e>
                        <m:r>
                          <a:rPr lang="en-US" sz="4800" i="1">
                            <a:latin typeface="Cambria Math"/>
                          </a:rPr>
                          <m:t>𝑝</m:t>
                        </m:r>
                        <m:r>
                          <a:rPr lang="en-US" sz="4800" i="1">
                            <a:latin typeface="Cambria Math"/>
                          </a:rPr>
                          <m:t>∧</m:t>
                        </m:r>
                        <m:r>
                          <a:rPr lang="en-US" sz="4800" i="1">
                            <a:latin typeface="Cambria Math"/>
                          </a:rPr>
                          <m:t>𝑞</m:t>
                        </m:r>
                      </m:e>
                    </m:d>
                    <m:r>
                      <a:rPr lang="en-US" sz="4800" i="1">
                        <a:latin typeface="Cambria Math"/>
                      </a:rPr>
                      <m:t>≡¬</m:t>
                    </m:r>
                    <m:r>
                      <a:rPr lang="en-US" sz="4800" i="1">
                        <a:latin typeface="Cambria Math"/>
                      </a:rPr>
                      <m:t>𝑝</m:t>
                    </m:r>
                    <m:r>
                      <a:rPr lang="en-US" sz="4800" i="1">
                        <a:latin typeface="Cambria Math"/>
                      </a:rPr>
                      <m:t>∨¬</m:t>
                    </m:r>
                    <m:r>
                      <a:rPr lang="en-US" sz="4800" i="1">
                        <a:latin typeface="Cambria Math"/>
                      </a:rPr>
                      <m:t>𝑞</m:t>
                    </m:r>
                    <m:r>
                      <a:rPr lang="en-US" sz="4800" i="1">
                        <a:latin typeface="Cambria Math"/>
                      </a:rPr>
                      <m:t> </m:t>
                    </m:r>
                  </m:oMath>
                </a14:m>
                <a:endParaRPr lang="en-US" sz="4800" dirty="0"/>
              </a:p>
              <a:p>
                <a14:m>
                  <m:oMath xmlns:m="http://schemas.openxmlformats.org/officeDocument/2006/math">
                    <m:r>
                      <a:rPr lang="en-US" i="1" dirty="0">
                        <a:solidFill>
                          <a:prstClr val="black"/>
                        </a:solidFill>
                        <a:latin typeface="Cambria Math"/>
                      </a:rPr>
                      <m:t>¬(</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a:rPr>
                          <m:t>𝑝</m:t>
                        </m:r>
                      </m:e>
                      <m:sub>
                        <m:r>
                          <a:rPr lang="en-US" i="1" dirty="0">
                            <a:solidFill>
                              <a:prstClr val="black"/>
                            </a:solidFill>
                            <a:latin typeface="Cambria Math"/>
                          </a:rPr>
                          <m:t>1</m:t>
                        </m:r>
                      </m:sub>
                    </m:sSub>
                    <m:r>
                      <a:rPr lang="en-US" i="1" dirty="0">
                        <a:solidFill>
                          <a:prstClr val="black"/>
                        </a:solidFill>
                        <a:latin typeface="Cambria Math"/>
                      </a:rPr>
                      <m:t>∧ </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a:rPr>
                          <m:t>𝑝</m:t>
                        </m:r>
                      </m:e>
                      <m:sub>
                        <m:r>
                          <a:rPr lang="en-US" i="1" dirty="0">
                            <a:solidFill>
                              <a:prstClr val="black"/>
                            </a:solidFill>
                            <a:latin typeface="Cambria Math"/>
                          </a:rPr>
                          <m:t>2</m:t>
                        </m:r>
                      </m:sub>
                    </m:sSub>
                    <m:r>
                      <a:rPr lang="en-US" i="1" dirty="0">
                        <a:solidFill>
                          <a:prstClr val="black"/>
                        </a:solidFill>
                        <a:latin typeface="Cambria Math"/>
                      </a:rPr>
                      <m:t>∧ · · · ∧</m:t>
                    </m:r>
                    <m:sSub>
                      <m:sSubPr>
                        <m:ctrlPr>
                          <a:rPr lang="en-US" i="1" dirty="0">
                            <a:solidFill>
                              <a:prstClr val="black"/>
                            </a:solidFill>
                            <a:latin typeface="Cambria Math" panose="02040503050406030204" pitchFamily="18" charset="0"/>
                          </a:rPr>
                        </m:ctrlPr>
                      </m:sSubPr>
                      <m:e>
                        <m:r>
                          <a:rPr lang="en-US" i="1" dirty="0" err="1">
                            <a:solidFill>
                              <a:prstClr val="black"/>
                            </a:solidFill>
                            <a:latin typeface="Cambria Math"/>
                          </a:rPr>
                          <m:t>𝑝</m:t>
                        </m:r>
                      </m:e>
                      <m:sub>
                        <m:r>
                          <a:rPr lang="en-US" i="1" dirty="0" err="1">
                            <a:solidFill>
                              <a:prstClr val="black"/>
                            </a:solidFill>
                            <a:latin typeface="Cambria Math"/>
                          </a:rPr>
                          <m:t>𝑛</m:t>
                        </m:r>
                      </m:sub>
                    </m:sSub>
                    <m:r>
                      <a:rPr lang="en-US" i="1" dirty="0">
                        <a:solidFill>
                          <a:prstClr val="black"/>
                        </a:solidFill>
                        <a:latin typeface="Cambria Math"/>
                      </a:rPr>
                      <m:t>) ≡ (¬</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a:rPr>
                          <m:t>𝑝</m:t>
                        </m:r>
                      </m:e>
                      <m:sub>
                        <m:r>
                          <a:rPr lang="en-US" i="1" dirty="0">
                            <a:solidFill>
                              <a:prstClr val="black"/>
                            </a:solidFill>
                            <a:latin typeface="Cambria Math"/>
                          </a:rPr>
                          <m:t>1</m:t>
                        </m:r>
                      </m:sub>
                    </m:sSub>
                    <m:r>
                      <a:rPr lang="en-US" i="1" dirty="0">
                        <a:solidFill>
                          <a:prstClr val="black"/>
                        </a:solidFill>
                        <a:latin typeface="Cambria Math"/>
                      </a:rPr>
                      <m:t>∨¬</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a:rPr>
                          <m:t>𝑝</m:t>
                        </m:r>
                      </m:e>
                      <m:sub>
                        <m:r>
                          <a:rPr lang="en-US" i="1" dirty="0">
                            <a:solidFill>
                              <a:prstClr val="black"/>
                            </a:solidFill>
                            <a:latin typeface="Cambria Math"/>
                          </a:rPr>
                          <m:t>2</m:t>
                        </m:r>
                      </m:sub>
                    </m:sSub>
                    <m:r>
                      <a:rPr lang="en-US" i="1" dirty="0">
                        <a:solidFill>
                          <a:prstClr val="black"/>
                        </a:solidFill>
                        <a:latin typeface="Cambria Math"/>
                      </a:rPr>
                      <m:t>∨ ··· ∨¬</m:t>
                    </m:r>
                    <m:sSub>
                      <m:sSubPr>
                        <m:ctrlPr>
                          <a:rPr lang="en-US" i="1" dirty="0">
                            <a:solidFill>
                              <a:prstClr val="black"/>
                            </a:solidFill>
                            <a:latin typeface="Cambria Math" panose="02040503050406030204" pitchFamily="18" charset="0"/>
                          </a:rPr>
                        </m:ctrlPr>
                      </m:sSubPr>
                      <m:e>
                        <m:r>
                          <a:rPr lang="en-US" i="1" dirty="0" err="1">
                            <a:solidFill>
                              <a:prstClr val="black"/>
                            </a:solidFill>
                            <a:latin typeface="Cambria Math"/>
                          </a:rPr>
                          <m:t>𝑝</m:t>
                        </m:r>
                      </m:e>
                      <m:sub>
                        <m:r>
                          <a:rPr lang="en-US" i="1" dirty="0" err="1">
                            <a:solidFill>
                              <a:prstClr val="black"/>
                            </a:solidFill>
                            <a:latin typeface="Cambria Math"/>
                          </a:rPr>
                          <m:t>𝑛</m:t>
                        </m:r>
                      </m:sub>
                    </m:sSub>
                    <m:r>
                      <a:rPr lang="en-US" i="1" dirty="0">
                        <a:solidFill>
                          <a:prstClr val="black"/>
                        </a:solidFill>
                        <a:latin typeface="Cambria Math"/>
                      </a:rPr>
                      <m:t>)</m:t>
                    </m:r>
                  </m:oMath>
                </a14:m>
                <a:endParaRPr lang="en-US" i="1" dirty="0">
                  <a:solidFill>
                    <a:prstClr val="black"/>
                  </a:solidFill>
                </a:endParaRPr>
              </a:p>
              <a:p>
                <a:pPr marL="514350" indent="-514350">
                  <a:buFont typeface="+mj-lt"/>
                  <a:buAutoNum type="arabicPeriod"/>
                </a:pPr>
                <a:endParaRPr lang="en-US" sz="4800" dirty="0"/>
              </a:p>
              <a:p>
                <a14:m>
                  <m:oMath xmlns:m="http://schemas.openxmlformats.org/officeDocument/2006/math">
                    <m:r>
                      <a:rPr lang="en-US" sz="4800" i="1">
                        <a:latin typeface="Cambria Math"/>
                      </a:rPr>
                      <m:t>¬</m:t>
                    </m:r>
                    <m:d>
                      <m:dPr>
                        <m:ctrlPr>
                          <a:rPr lang="en-US" sz="4800" i="1">
                            <a:latin typeface="Cambria Math" panose="02040503050406030204" pitchFamily="18" charset="0"/>
                          </a:rPr>
                        </m:ctrlPr>
                      </m:dPr>
                      <m:e>
                        <m:r>
                          <a:rPr lang="en-US" sz="4800" i="1">
                            <a:latin typeface="Cambria Math"/>
                          </a:rPr>
                          <m:t>𝑝</m:t>
                        </m:r>
                        <m:r>
                          <a:rPr lang="en-US" sz="4800" i="1">
                            <a:latin typeface="Cambria Math"/>
                          </a:rPr>
                          <m:t>∨</m:t>
                        </m:r>
                        <m:r>
                          <a:rPr lang="en-US" sz="4800" i="1">
                            <a:latin typeface="Cambria Math"/>
                          </a:rPr>
                          <m:t>𝑞</m:t>
                        </m:r>
                      </m:e>
                    </m:d>
                    <m:r>
                      <a:rPr lang="en-US" sz="4800" i="1">
                        <a:latin typeface="Cambria Math"/>
                      </a:rPr>
                      <m:t>≡¬</m:t>
                    </m:r>
                    <m:r>
                      <a:rPr lang="en-US" sz="4800" i="1">
                        <a:latin typeface="Cambria Math"/>
                      </a:rPr>
                      <m:t>𝑝</m:t>
                    </m:r>
                    <m:r>
                      <a:rPr lang="en-US" sz="4800" i="1">
                        <a:latin typeface="Cambria Math"/>
                      </a:rPr>
                      <m:t>∧¬</m:t>
                    </m:r>
                    <m:r>
                      <a:rPr lang="en-US" sz="4800" i="1">
                        <a:latin typeface="Cambria Math"/>
                      </a:rPr>
                      <m:t>𝑞</m:t>
                    </m:r>
                  </m:oMath>
                </a14:m>
                <a:endParaRPr lang="en-US" sz="4800" dirty="0"/>
              </a:p>
              <a:p>
                <a14:m>
                  <m:oMath xmlns:m="http://schemas.openxmlformats.org/officeDocument/2006/math">
                    <m:r>
                      <a:rPr lang="en-US" i="1" dirty="0">
                        <a:solidFill>
                          <a:prstClr val="black"/>
                        </a:solidFill>
                        <a:latin typeface="Cambria Math"/>
                      </a:rPr>
                      <m:t>¬ (</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a:rPr>
                          <m:t>𝑝</m:t>
                        </m:r>
                      </m:e>
                      <m:sub>
                        <m:r>
                          <a:rPr lang="en-US" i="1" dirty="0">
                            <a:solidFill>
                              <a:prstClr val="black"/>
                            </a:solidFill>
                            <a:latin typeface="Cambria Math"/>
                          </a:rPr>
                          <m:t>1</m:t>
                        </m:r>
                      </m:sub>
                    </m:sSub>
                    <m:r>
                      <a:rPr lang="en-US" i="1" dirty="0">
                        <a:solidFill>
                          <a:prstClr val="black"/>
                        </a:solidFill>
                        <a:latin typeface="Cambria Math"/>
                      </a:rPr>
                      <m:t>∨</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a:rPr>
                          <m:t>𝑝</m:t>
                        </m:r>
                      </m:e>
                      <m:sub>
                        <m:r>
                          <a:rPr lang="en-US" i="1" dirty="0">
                            <a:solidFill>
                              <a:prstClr val="black"/>
                            </a:solidFill>
                            <a:latin typeface="Cambria Math"/>
                          </a:rPr>
                          <m:t>2</m:t>
                        </m:r>
                      </m:sub>
                    </m:sSub>
                    <m:r>
                      <a:rPr lang="en-US" i="1" dirty="0">
                        <a:solidFill>
                          <a:prstClr val="black"/>
                        </a:solidFill>
                        <a:latin typeface="Cambria Math"/>
                      </a:rPr>
                      <m:t>∨ · · · ∨</m:t>
                    </m:r>
                    <m:sSub>
                      <m:sSubPr>
                        <m:ctrlPr>
                          <a:rPr lang="en-US" i="1" dirty="0">
                            <a:solidFill>
                              <a:prstClr val="black"/>
                            </a:solidFill>
                            <a:latin typeface="Cambria Math" panose="02040503050406030204" pitchFamily="18" charset="0"/>
                          </a:rPr>
                        </m:ctrlPr>
                      </m:sSubPr>
                      <m:e>
                        <m:r>
                          <a:rPr lang="en-US" i="1" dirty="0" err="1">
                            <a:solidFill>
                              <a:prstClr val="black"/>
                            </a:solidFill>
                            <a:latin typeface="Cambria Math"/>
                          </a:rPr>
                          <m:t>𝑝</m:t>
                        </m:r>
                      </m:e>
                      <m:sub>
                        <m:r>
                          <a:rPr lang="en-US" i="1" dirty="0" err="1">
                            <a:solidFill>
                              <a:prstClr val="black"/>
                            </a:solidFill>
                            <a:latin typeface="Cambria Math"/>
                          </a:rPr>
                          <m:t>𝑛</m:t>
                        </m:r>
                      </m:sub>
                    </m:sSub>
                    <m:r>
                      <a:rPr lang="en-US" i="1" dirty="0">
                        <a:solidFill>
                          <a:prstClr val="black"/>
                        </a:solidFill>
                        <a:latin typeface="Cambria Math"/>
                      </a:rPr>
                      <m:t>)≡ (¬</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a:rPr>
                          <m:t>𝑝</m:t>
                        </m:r>
                      </m:e>
                      <m:sub>
                        <m:r>
                          <a:rPr lang="en-US" i="1" dirty="0">
                            <a:solidFill>
                              <a:prstClr val="black"/>
                            </a:solidFill>
                            <a:latin typeface="Cambria Math"/>
                          </a:rPr>
                          <m:t>1</m:t>
                        </m:r>
                      </m:sub>
                    </m:sSub>
                    <m:r>
                      <a:rPr lang="en-US" i="1" dirty="0">
                        <a:solidFill>
                          <a:prstClr val="black"/>
                        </a:solidFill>
                        <a:latin typeface="Cambria Math"/>
                      </a:rPr>
                      <m:t>∧¬</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a:rPr>
                          <m:t>𝑝</m:t>
                        </m:r>
                      </m:e>
                      <m:sub>
                        <m:r>
                          <a:rPr lang="en-US" i="1" dirty="0">
                            <a:solidFill>
                              <a:prstClr val="black"/>
                            </a:solidFill>
                            <a:latin typeface="Cambria Math"/>
                          </a:rPr>
                          <m:t>2</m:t>
                        </m:r>
                      </m:sub>
                    </m:sSub>
                    <m:r>
                      <a:rPr lang="en-US" i="1" dirty="0">
                        <a:solidFill>
                          <a:prstClr val="black"/>
                        </a:solidFill>
                        <a:latin typeface="Cambria Math"/>
                      </a:rPr>
                      <m:t>∧ ··· ∧</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a:rPr>
                          <m:t>¬</m:t>
                        </m:r>
                        <m:r>
                          <a:rPr lang="en-US" i="1" dirty="0" err="1">
                            <a:solidFill>
                              <a:prstClr val="black"/>
                            </a:solidFill>
                            <a:latin typeface="Cambria Math"/>
                          </a:rPr>
                          <m:t>𝑝</m:t>
                        </m:r>
                      </m:e>
                      <m:sub>
                        <m:r>
                          <a:rPr lang="en-US" i="1" dirty="0" err="1">
                            <a:solidFill>
                              <a:prstClr val="black"/>
                            </a:solidFill>
                            <a:latin typeface="Cambria Math"/>
                          </a:rPr>
                          <m:t>𝑛</m:t>
                        </m:r>
                      </m:sub>
                    </m:sSub>
                    <m:r>
                      <a:rPr lang="en-US" i="1" dirty="0">
                        <a:solidFill>
                          <a:prstClr val="black"/>
                        </a:solidFill>
                        <a:latin typeface="Cambria Math"/>
                      </a:rPr>
                      <m:t>)</m:t>
                    </m:r>
                  </m:oMath>
                </a14:m>
                <a:endParaRPr lang="en-US" sz="4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2119257"/>
                <a:ext cx="8686800" cy="3671943"/>
              </a:xfrm>
              <a:blipFill rotWithShape="1">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4F29116-1D54-43F6-A646-15089D950F75}" type="slidenum">
              <a:rPr lang="en-US" smtClean="0"/>
              <a:pPr/>
              <a:t>30</a:t>
            </a:fld>
            <a:endParaRPr lang="en-US"/>
          </a:p>
        </p:txBody>
      </p:sp>
    </p:spTree>
    <p:extLst>
      <p:ext uri="{BB962C8B-B14F-4D97-AF65-F5344CB8AC3E}">
        <p14:creationId xmlns:p14="http://schemas.microsoft.com/office/powerpoint/2010/main" val="2040803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Absorption laws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0704" y="1586835"/>
                <a:ext cx="10058400" cy="4050792"/>
              </a:xfrm>
            </p:spPr>
            <p:txBody>
              <a:bodyPr>
                <a:normAutofit/>
              </a:bodyPr>
              <a:lstStyle/>
              <a:p>
                <a14:m>
                  <m:oMath xmlns:m="http://schemas.openxmlformats.org/officeDocument/2006/math">
                    <m:r>
                      <a:rPr lang="en-US" sz="4800" i="1" dirty="0">
                        <a:latin typeface="Cambria Math"/>
                      </a:rPr>
                      <m:t>𝑝</m:t>
                    </m:r>
                    <m:r>
                      <a:rPr lang="en-US" sz="4800" i="1" dirty="0">
                        <a:latin typeface="Cambria Math"/>
                      </a:rPr>
                      <m:t> ∨ (</m:t>
                    </m:r>
                    <m:r>
                      <a:rPr lang="en-US" sz="4800" i="1" dirty="0">
                        <a:latin typeface="Cambria Math"/>
                      </a:rPr>
                      <m:t>𝑝</m:t>
                    </m:r>
                    <m:r>
                      <a:rPr lang="en-US" sz="4800" i="1" dirty="0">
                        <a:latin typeface="Cambria Math"/>
                      </a:rPr>
                      <m:t> ∧ </m:t>
                    </m:r>
                    <m:r>
                      <a:rPr lang="en-US" sz="4800" i="1" dirty="0">
                        <a:latin typeface="Cambria Math"/>
                      </a:rPr>
                      <m:t>𝑞</m:t>
                    </m:r>
                    <m:r>
                      <a:rPr lang="en-US" sz="4800" i="1" dirty="0">
                        <a:latin typeface="Cambria Math"/>
                      </a:rPr>
                      <m:t>) ≡ </m:t>
                    </m:r>
                    <m:r>
                      <a:rPr lang="en-US" sz="4800" i="1" dirty="0">
                        <a:latin typeface="Cambria Math"/>
                      </a:rPr>
                      <m:t>𝑝</m:t>
                    </m:r>
                  </m:oMath>
                </a14:m>
                <a:endParaRPr lang="en-US" sz="4800" dirty="0"/>
              </a:p>
              <a:p>
                <a14:m>
                  <m:oMath xmlns:m="http://schemas.openxmlformats.org/officeDocument/2006/math">
                    <m:r>
                      <a:rPr lang="en-US" sz="4800" i="1" dirty="0">
                        <a:latin typeface="Cambria Math"/>
                      </a:rPr>
                      <m:t>𝑝</m:t>
                    </m:r>
                    <m:r>
                      <a:rPr lang="en-US" sz="4800" i="1" dirty="0">
                        <a:latin typeface="Cambria Math"/>
                      </a:rPr>
                      <m:t> ∧ </m:t>
                    </m:r>
                    <m:d>
                      <m:dPr>
                        <m:ctrlPr>
                          <a:rPr lang="en-US" sz="4800" i="1" dirty="0">
                            <a:latin typeface="Cambria Math" panose="02040503050406030204" pitchFamily="18" charset="0"/>
                          </a:rPr>
                        </m:ctrlPr>
                      </m:dPr>
                      <m:e>
                        <m:r>
                          <a:rPr lang="en-US" sz="4800" i="1" dirty="0">
                            <a:latin typeface="Cambria Math"/>
                          </a:rPr>
                          <m:t>𝑝</m:t>
                        </m:r>
                        <m:r>
                          <a:rPr lang="en-US" sz="4800" i="1" dirty="0">
                            <a:latin typeface="Cambria Math"/>
                          </a:rPr>
                          <m:t> ∨ </m:t>
                        </m:r>
                        <m:r>
                          <a:rPr lang="en-US" sz="4800" i="1" dirty="0">
                            <a:latin typeface="Cambria Math"/>
                          </a:rPr>
                          <m:t>𝑞</m:t>
                        </m:r>
                      </m:e>
                    </m:d>
                    <m:r>
                      <a:rPr lang="en-US" sz="4800" i="1" dirty="0">
                        <a:latin typeface="Cambria Math"/>
                      </a:rPr>
                      <m:t>≡ </m:t>
                    </m:r>
                    <m:r>
                      <a:rPr lang="en-US" sz="4800" i="1" dirty="0">
                        <a:latin typeface="Cambria Math"/>
                      </a:rPr>
                      <m:t>𝑝</m:t>
                    </m:r>
                  </m:oMath>
                </a14:m>
                <a:endParaRPr lang="en-US" sz="4800" dirty="0"/>
              </a:p>
              <a:p>
                <a:endParaRPr lang="en-US" sz="4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0704" y="1586835"/>
                <a:ext cx="10058400" cy="4050792"/>
              </a:xfrm>
              <a:blipFill>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pPr/>
              <a:t>31</a:t>
            </a:fld>
            <a:endParaRPr lang="en-US"/>
          </a:p>
        </p:txBody>
      </p:sp>
      <p:sp>
        <p:nvSpPr>
          <p:cNvPr id="7" name="Title 1">
            <a:extLst>
              <a:ext uri="{FF2B5EF4-FFF2-40B4-BE49-F238E27FC236}">
                <a16:creationId xmlns:a16="http://schemas.microsoft.com/office/drawing/2014/main" id="{7B7BD683-A3C5-4ABC-BE6B-DE17F2A88D52}"/>
              </a:ext>
            </a:extLst>
          </p:cNvPr>
          <p:cNvSpPr txBox="1">
            <a:spLocks/>
          </p:cNvSpPr>
          <p:nvPr/>
        </p:nvSpPr>
        <p:spPr>
          <a:xfrm>
            <a:off x="1066800" y="3481754"/>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b="1" dirty="0"/>
              <a:t>Negation laws</a:t>
            </a: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FD03D253-A231-4772-9A62-F53A7B62B68B}"/>
                  </a:ext>
                </a:extLst>
              </p:cNvPr>
              <p:cNvSpPr txBox="1">
                <a:spLocks/>
              </p:cNvSpPr>
              <p:nvPr/>
            </p:nvSpPr>
            <p:spPr>
              <a:xfrm>
                <a:off x="1063752" y="4453480"/>
                <a:ext cx="9683965" cy="181930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14:m>
                  <m:oMath xmlns:m="http://schemas.openxmlformats.org/officeDocument/2006/math">
                    <m:r>
                      <a:rPr lang="en-US" sz="5400" i="1" dirty="0" smtClean="0">
                        <a:latin typeface="Cambria Math"/>
                      </a:rPr>
                      <m:t>𝑝</m:t>
                    </m:r>
                    <m:r>
                      <a:rPr lang="en-US" sz="5400" i="1" dirty="0" smtClean="0">
                        <a:latin typeface="Cambria Math"/>
                      </a:rPr>
                      <m:t> ∨</m:t>
                    </m:r>
                    <m:r>
                      <a:rPr lang="en-US" sz="5400" i="1" dirty="0" smtClean="0">
                        <a:latin typeface="Cambria Math"/>
                      </a:rPr>
                      <m:t>￢</m:t>
                    </m:r>
                    <m:r>
                      <a:rPr lang="en-US" sz="5400" i="1" dirty="0" smtClean="0">
                        <a:latin typeface="Cambria Math"/>
                      </a:rPr>
                      <m:t>𝑝</m:t>
                    </m:r>
                    <m:r>
                      <a:rPr lang="en-US" sz="5400" i="1" dirty="0" smtClean="0">
                        <a:latin typeface="Cambria Math"/>
                      </a:rPr>
                      <m:t> ≡ </m:t>
                    </m:r>
                    <m:r>
                      <a:rPr lang="en-US" sz="5400" b="1" i="1" dirty="0">
                        <a:latin typeface="Cambria Math"/>
                      </a:rPr>
                      <m:t>𝑻</m:t>
                    </m:r>
                  </m:oMath>
                </a14:m>
                <a:endParaRPr lang="en-US" sz="5400" dirty="0"/>
              </a:p>
              <a:p>
                <a14:m>
                  <m:oMath xmlns:m="http://schemas.openxmlformats.org/officeDocument/2006/math">
                    <m:r>
                      <a:rPr lang="en-US" sz="5400" i="1" dirty="0">
                        <a:latin typeface="Cambria Math"/>
                      </a:rPr>
                      <m:t>𝑝</m:t>
                    </m:r>
                    <m:r>
                      <a:rPr lang="en-US" sz="5400" i="1" dirty="0">
                        <a:latin typeface="Cambria Math"/>
                      </a:rPr>
                      <m:t> ∧</m:t>
                    </m:r>
                    <m:r>
                      <a:rPr lang="en-US" sz="5400" i="1" dirty="0">
                        <a:latin typeface="Cambria Math"/>
                      </a:rPr>
                      <m:t>￢</m:t>
                    </m:r>
                    <m:r>
                      <a:rPr lang="en-US" sz="5400" i="1" dirty="0">
                        <a:latin typeface="Cambria Math"/>
                      </a:rPr>
                      <m:t>𝑝</m:t>
                    </m:r>
                    <m:r>
                      <a:rPr lang="en-US" sz="5400" i="1" dirty="0">
                        <a:latin typeface="Cambria Math"/>
                      </a:rPr>
                      <m:t> ≡ </m:t>
                    </m:r>
                    <m:r>
                      <a:rPr lang="en-US" sz="5400" b="1" i="1" dirty="0">
                        <a:latin typeface="Cambria Math"/>
                      </a:rPr>
                      <m:t>𝑭</m:t>
                    </m:r>
                    <m:r>
                      <a:rPr lang="en-US" sz="5400" b="1" i="1" dirty="0">
                        <a:latin typeface="Cambria Math"/>
                      </a:rPr>
                      <m:t> </m:t>
                    </m:r>
                  </m:oMath>
                </a14:m>
                <a:endParaRPr lang="en-US" sz="5400" dirty="0"/>
              </a:p>
            </p:txBody>
          </p:sp>
        </mc:Choice>
        <mc:Fallback xmlns="">
          <p:sp>
            <p:nvSpPr>
              <p:cNvPr id="8" name="Content Placeholder 2">
                <a:extLst>
                  <a:ext uri="{FF2B5EF4-FFF2-40B4-BE49-F238E27FC236}">
                    <a16:creationId xmlns:a16="http://schemas.microsoft.com/office/drawing/2014/main" id="{FD03D253-A231-4772-9A62-F53A7B62B68B}"/>
                  </a:ext>
                </a:extLst>
              </p:cNvPr>
              <p:cNvSpPr txBox="1">
                <a:spLocks noRot="1" noChangeAspect="1" noMove="1" noResize="1" noEditPoints="1" noAdjustHandles="1" noChangeArrowheads="1" noChangeShapeType="1" noTextEdit="1"/>
              </p:cNvSpPr>
              <p:nvPr/>
            </p:nvSpPr>
            <p:spPr>
              <a:xfrm>
                <a:off x="1063752" y="4453480"/>
                <a:ext cx="9683965" cy="181930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21338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b="1" dirty="0"/>
              <a:t>Implication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1200" y="1295401"/>
                <a:ext cx="8229600" cy="4525963"/>
              </a:xfrm>
            </p:spPr>
            <p:txBody>
              <a:bodyPr>
                <a:normAutofit/>
              </a:bodyPr>
              <a:lstStyle/>
              <a:p>
                <a14:m>
                  <m:oMath xmlns:m="http://schemas.openxmlformats.org/officeDocument/2006/math">
                    <m:r>
                      <a:rPr lang="en-US" sz="4000" i="1">
                        <a:latin typeface="Cambria Math"/>
                      </a:rPr>
                      <m:t>𝑝</m:t>
                    </m:r>
                    <m:r>
                      <a:rPr lang="en-US" sz="4000" i="1">
                        <a:latin typeface="Cambria Math"/>
                      </a:rPr>
                      <m:t>⇒</m:t>
                    </m:r>
                    <m:r>
                      <a:rPr lang="en-US" sz="4000" i="1">
                        <a:latin typeface="Cambria Math"/>
                      </a:rPr>
                      <m:t>𝑞</m:t>
                    </m:r>
                    <m:r>
                      <a:rPr lang="en-US" sz="4000" i="1">
                        <a:latin typeface="Cambria Math"/>
                      </a:rPr>
                      <m:t>≡¬</m:t>
                    </m:r>
                    <m:r>
                      <a:rPr lang="en-US" sz="4000" i="1">
                        <a:latin typeface="Cambria Math"/>
                      </a:rPr>
                      <m:t>𝑝</m:t>
                    </m:r>
                    <m:r>
                      <a:rPr lang="en-US" sz="4000" i="1">
                        <a:latin typeface="Cambria Math"/>
                      </a:rPr>
                      <m:t>∨</m:t>
                    </m:r>
                    <m:r>
                      <a:rPr lang="en-US" sz="4000" i="1">
                        <a:latin typeface="Cambria Math"/>
                      </a:rPr>
                      <m:t>𝑞</m:t>
                    </m:r>
                  </m:oMath>
                </a14:m>
                <a:endParaRPr lang="en-US" sz="4000" dirty="0"/>
              </a:p>
              <a:p>
                <a14:m>
                  <m:oMath xmlns:m="http://schemas.openxmlformats.org/officeDocument/2006/math">
                    <m:r>
                      <a:rPr lang="en-US" sz="4000" i="1">
                        <a:latin typeface="Cambria Math"/>
                      </a:rPr>
                      <m:t>𝑝</m:t>
                    </m:r>
                    <m:r>
                      <a:rPr lang="en-US" sz="4000" i="1">
                        <a:latin typeface="Cambria Math"/>
                      </a:rPr>
                      <m:t>∨</m:t>
                    </m:r>
                    <m:r>
                      <a:rPr lang="en-US" sz="4000" i="1">
                        <a:latin typeface="Cambria Math"/>
                      </a:rPr>
                      <m:t>𝑞</m:t>
                    </m:r>
                    <m:r>
                      <a:rPr lang="en-US" sz="4000" i="1">
                        <a:latin typeface="Cambria Math"/>
                      </a:rPr>
                      <m:t>≡¬</m:t>
                    </m:r>
                    <m:r>
                      <a:rPr lang="en-US" sz="4000" i="1">
                        <a:latin typeface="Cambria Math"/>
                      </a:rPr>
                      <m:t>𝑝</m:t>
                    </m:r>
                    <m:r>
                      <a:rPr lang="en-US" sz="4000" i="1">
                        <a:latin typeface="Cambria Math"/>
                      </a:rPr>
                      <m:t>⇒</m:t>
                    </m:r>
                    <m:r>
                      <a:rPr lang="en-US" sz="4000" i="1">
                        <a:latin typeface="Cambria Math"/>
                      </a:rPr>
                      <m:t>𝑞</m:t>
                    </m:r>
                  </m:oMath>
                </a14:m>
                <a:endParaRPr lang="en-US" sz="4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525963"/>
              </a:xfrm>
              <a:blipFill rotWithShape="1">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4F29116-1D54-43F6-A646-15089D950F75}" type="slidenum">
              <a:rPr lang="en-US" smtClean="0"/>
              <a:pPr/>
              <a:t>32</a:t>
            </a:fld>
            <a:endParaRPr lang="en-US"/>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6103" t="38889" r="42662" b="30555"/>
          <a:stretch/>
        </p:blipFill>
        <p:spPr bwMode="auto">
          <a:xfrm>
            <a:off x="2840180" y="2743200"/>
            <a:ext cx="706582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515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b="1" dirty="0"/>
              <a:t>More Implication Laws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66900" y="825500"/>
                <a:ext cx="8458200" cy="5105400"/>
              </a:xfrm>
            </p:spPr>
            <p:txBody>
              <a:bodyPr>
                <a:noAutofit/>
              </a:bodyPr>
              <a:lstStyle/>
              <a:p>
                <a14:m>
                  <m:oMath xmlns:m="http://schemas.openxmlformats.org/officeDocument/2006/math">
                    <m:r>
                      <a:rPr lang="en-US" sz="3600" i="1" dirty="0">
                        <a:latin typeface="Cambria Math"/>
                      </a:rPr>
                      <m:t>𝑝</m:t>
                    </m:r>
                    <m:r>
                      <a:rPr lang="en-US" sz="3600" i="1" dirty="0">
                        <a:latin typeface="Cambria Math"/>
                      </a:rPr>
                      <m:t> → </m:t>
                    </m:r>
                    <m:r>
                      <a:rPr lang="en-US" sz="3600" i="1" dirty="0">
                        <a:latin typeface="Cambria Math"/>
                      </a:rPr>
                      <m:t>𝑞</m:t>
                    </m:r>
                    <m:r>
                      <a:rPr lang="en-US" sz="3600" i="1" dirty="0">
                        <a:latin typeface="Cambria Math"/>
                      </a:rPr>
                      <m:t> ≡ </m:t>
                    </m:r>
                    <m:r>
                      <a:rPr lang="en-US" sz="3600" i="1" dirty="0">
                        <a:latin typeface="Cambria Math"/>
                      </a:rPr>
                      <m:t>￢</m:t>
                    </m:r>
                    <m:r>
                      <a:rPr lang="en-US" sz="3600" i="1" dirty="0">
                        <a:latin typeface="Cambria Math"/>
                      </a:rPr>
                      <m:t>𝑞</m:t>
                    </m:r>
                    <m:r>
                      <a:rPr lang="en-US" sz="3600" i="1" dirty="0">
                        <a:latin typeface="Cambria Math"/>
                      </a:rPr>
                      <m:t> →</m:t>
                    </m:r>
                    <m:r>
                      <a:rPr lang="en-US" sz="3600" i="1" dirty="0">
                        <a:latin typeface="Cambria Math"/>
                      </a:rPr>
                      <m:t>￢</m:t>
                    </m:r>
                    <m:r>
                      <a:rPr lang="en-US" sz="3600" i="1" dirty="0">
                        <a:latin typeface="Cambria Math"/>
                      </a:rPr>
                      <m:t>𝑝</m:t>
                    </m:r>
                  </m:oMath>
                </a14:m>
                <a:endParaRPr lang="en-US" sz="3600" i="1" dirty="0"/>
              </a:p>
              <a:p>
                <a:r>
                  <a:rPr lang="en-US" sz="3600" i="1" dirty="0" err="1"/>
                  <a:t>p→q</a:t>
                </a:r>
                <a:r>
                  <a:rPr lang="en-US" sz="3600" i="1" dirty="0"/>
                  <a:t> </a:t>
                </a:r>
                <a14:m>
                  <m:oMath xmlns:m="http://schemas.openxmlformats.org/officeDocument/2006/math">
                    <m:r>
                      <a:rPr lang="en-US" sz="3600" i="1" dirty="0">
                        <a:latin typeface="Cambria Math"/>
                      </a:rPr>
                      <m:t>≡ </m:t>
                    </m:r>
                  </m:oMath>
                </a14:m>
                <a:r>
                  <a:rPr lang="en-US" sz="3600" i="1" dirty="0"/>
                  <a:t>¬</a:t>
                </a:r>
                <a:r>
                  <a:rPr lang="en-US" sz="3600" i="1" dirty="0" err="1"/>
                  <a:t>p∨q</a:t>
                </a:r>
                <a:endParaRPr lang="en-US" sz="3600" i="1" dirty="0"/>
              </a:p>
              <a:p>
                <a14:m>
                  <m:oMath xmlns:m="http://schemas.openxmlformats.org/officeDocument/2006/math">
                    <m:r>
                      <a:rPr lang="en-US" sz="3600" i="1" dirty="0">
                        <a:latin typeface="Cambria Math"/>
                      </a:rPr>
                      <m:t>𝑝</m:t>
                    </m:r>
                    <m:r>
                      <a:rPr lang="en-US" sz="3600" i="1" dirty="0">
                        <a:latin typeface="Cambria Math"/>
                      </a:rPr>
                      <m:t> ∧ </m:t>
                    </m:r>
                    <m:r>
                      <a:rPr lang="en-US" sz="3600" i="1" dirty="0">
                        <a:latin typeface="Cambria Math"/>
                      </a:rPr>
                      <m:t>𝑞</m:t>
                    </m:r>
                    <m:r>
                      <a:rPr lang="en-US" sz="3600" i="1" dirty="0">
                        <a:latin typeface="Cambria Math"/>
                      </a:rPr>
                      <m:t> ≡ </m:t>
                    </m:r>
                    <m:r>
                      <a:rPr lang="en-US" sz="3600" i="1" dirty="0">
                        <a:latin typeface="Cambria Math"/>
                      </a:rPr>
                      <m:t>￢</m:t>
                    </m:r>
                    <m:r>
                      <a:rPr lang="en-US" sz="3600" i="1" dirty="0">
                        <a:latin typeface="Cambria Math"/>
                      </a:rPr>
                      <m:t>(</m:t>
                    </m:r>
                    <m:r>
                      <a:rPr lang="en-US" sz="3600" i="1" dirty="0">
                        <a:latin typeface="Cambria Math"/>
                      </a:rPr>
                      <m:t>𝑝</m:t>
                    </m:r>
                    <m:r>
                      <a:rPr lang="en-US" sz="3600" i="1" dirty="0">
                        <a:latin typeface="Cambria Math"/>
                      </a:rPr>
                      <m:t> →</m:t>
                    </m:r>
                    <m:r>
                      <a:rPr lang="en-US" sz="3600" i="1" dirty="0">
                        <a:latin typeface="Cambria Math"/>
                      </a:rPr>
                      <m:t>￢</m:t>
                    </m:r>
                    <m:r>
                      <a:rPr lang="en-US" sz="3600" i="1" dirty="0">
                        <a:latin typeface="Cambria Math"/>
                      </a:rPr>
                      <m:t>𝑞</m:t>
                    </m:r>
                    <m:r>
                      <a:rPr lang="en-US" sz="3600" i="1" dirty="0">
                        <a:latin typeface="Cambria Math"/>
                      </a:rPr>
                      <m:t>)</m:t>
                    </m:r>
                  </m:oMath>
                </a14:m>
                <a:endParaRPr lang="en-US" sz="3600" i="1" dirty="0"/>
              </a:p>
              <a:p>
                <a14:m>
                  <m:oMath xmlns:m="http://schemas.openxmlformats.org/officeDocument/2006/math">
                    <m:r>
                      <a:rPr lang="en-US" sz="3600" i="1" dirty="0">
                        <a:latin typeface="Cambria Math"/>
                      </a:rPr>
                      <m:t>𝑝</m:t>
                    </m:r>
                    <m:r>
                      <a:rPr lang="pt-BR" sz="3600" i="1" dirty="0">
                        <a:latin typeface="Cambria Math"/>
                      </a:rPr>
                      <m:t>∨</m:t>
                    </m:r>
                    <m:r>
                      <a:rPr lang="en-US" sz="3600" i="1" dirty="0">
                        <a:latin typeface="Cambria Math"/>
                      </a:rPr>
                      <m:t>𝑞</m:t>
                    </m:r>
                    <m:r>
                      <a:rPr lang="en-US" sz="3600" i="1" dirty="0">
                        <a:latin typeface="Cambria Math"/>
                      </a:rPr>
                      <m:t> ≡ </m:t>
                    </m:r>
                    <m:r>
                      <a:rPr lang="en-US" sz="3600" i="1" dirty="0">
                        <a:latin typeface="Cambria Math"/>
                      </a:rPr>
                      <m:t>￢</m:t>
                    </m:r>
                    <m:r>
                      <a:rPr lang="en-US" sz="3600" i="1" dirty="0">
                        <a:latin typeface="Cambria Math"/>
                      </a:rPr>
                      <m:t>𝑝</m:t>
                    </m:r>
                    <m:r>
                      <a:rPr lang="en-US" sz="3600" i="1" dirty="0">
                        <a:latin typeface="Cambria Math"/>
                      </a:rPr>
                      <m:t> →</m:t>
                    </m:r>
                    <m:r>
                      <a:rPr lang="en-US" sz="3600" i="1" dirty="0">
                        <a:latin typeface="Cambria Math"/>
                      </a:rPr>
                      <m:t>𝑞</m:t>
                    </m:r>
                  </m:oMath>
                </a14:m>
                <a:endParaRPr lang="en-US" sz="3600" i="1" dirty="0"/>
              </a:p>
              <a:p>
                <a14:m>
                  <m:oMath xmlns:m="http://schemas.openxmlformats.org/officeDocument/2006/math">
                    <m:r>
                      <a:rPr lang="en-US" sz="3600" i="1" dirty="0">
                        <a:latin typeface="Cambria Math"/>
                      </a:rPr>
                      <m:t>¬(</m:t>
                    </m:r>
                    <m:r>
                      <a:rPr lang="en-US" sz="3600" i="1" dirty="0">
                        <a:latin typeface="Cambria Math"/>
                      </a:rPr>
                      <m:t>𝑝</m:t>
                    </m:r>
                    <m:r>
                      <a:rPr lang="en-US" sz="3600" i="1" dirty="0">
                        <a:latin typeface="Cambria Math"/>
                      </a:rPr>
                      <m:t> → </m:t>
                    </m:r>
                    <m:r>
                      <a:rPr lang="en-US" sz="3600" i="1" dirty="0">
                        <a:latin typeface="Cambria Math"/>
                      </a:rPr>
                      <m:t>𝑞</m:t>
                    </m:r>
                    <m:r>
                      <a:rPr lang="en-US" sz="3600" i="1" dirty="0">
                        <a:latin typeface="Cambria Math"/>
                      </a:rPr>
                      <m:t>) ≡ </m:t>
                    </m:r>
                    <m:r>
                      <a:rPr lang="en-US" sz="3600" i="1" dirty="0">
                        <a:latin typeface="Cambria Math"/>
                      </a:rPr>
                      <m:t>𝑝</m:t>
                    </m:r>
                    <m:r>
                      <a:rPr lang="en-US" sz="3600" i="1" dirty="0">
                        <a:latin typeface="Cambria Math"/>
                      </a:rPr>
                      <m:t> ∧</m:t>
                    </m:r>
                    <m:r>
                      <a:rPr lang="en-US" sz="3600" i="1" dirty="0">
                        <a:latin typeface="Cambria Math"/>
                      </a:rPr>
                      <m:t>￢</m:t>
                    </m:r>
                    <m:r>
                      <a:rPr lang="en-US" sz="3600" i="1" dirty="0">
                        <a:latin typeface="Cambria Math"/>
                      </a:rPr>
                      <m:t>𝑞</m:t>
                    </m:r>
                  </m:oMath>
                </a14:m>
                <a:endParaRPr lang="en-US" sz="3600" i="1" dirty="0"/>
              </a:p>
              <a:p>
                <a14:m>
                  <m:oMath xmlns:m="http://schemas.openxmlformats.org/officeDocument/2006/math">
                    <m:r>
                      <a:rPr lang="pt-BR" sz="3600" i="1" dirty="0">
                        <a:latin typeface="Cambria Math"/>
                      </a:rPr>
                      <m:t>(</m:t>
                    </m:r>
                    <m:r>
                      <a:rPr lang="pt-BR" sz="3600" i="1" dirty="0">
                        <a:latin typeface="Cambria Math"/>
                      </a:rPr>
                      <m:t>𝑝</m:t>
                    </m:r>
                    <m:r>
                      <a:rPr lang="pt-BR" sz="3600" i="1" dirty="0">
                        <a:latin typeface="Cambria Math"/>
                      </a:rPr>
                      <m:t> → </m:t>
                    </m:r>
                    <m:r>
                      <a:rPr lang="pt-BR" sz="3600" i="1" dirty="0">
                        <a:latin typeface="Cambria Math"/>
                      </a:rPr>
                      <m:t>𝑞</m:t>
                    </m:r>
                    <m:r>
                      <a:rPr lang="pt-BR" sz="3600" i="1" dirty="0">
                        <a:latin typeface="Cambria Math"/>
                      </a:rPr>
                      <m:t>) ∧ (</m:t>
                    </m:r>
                    <m:r>
                      <a:rPr lang="pt-BR" sz="3600" i="1" dirty="0">
                        <a:latin typeface="Cambria Math"/>
                      </a:rPr>
                      <m:t>𝑝</m:t>
                    </m:r>
                    <m:r>
                      <a:rPr lang="pt-BR" sz="3600" i="1" dirty="0">
                        <a:latin typeface="Cambria Math"/>
                      </a:rPr>
                      <m:t> → </m:t>
                    </m:r>
                    <m:r>
                      <a:rPr lang="pt-BR" sz="3600" i="1" dirty="0">
                        <a:latin typeface="Cambria Math"/>
                      </a:rPr>
                      <m:t>𝑟</m:t>
                    </m:r>
                    <m:r>
                      <a:rPr lang="pt-BR" sz="3600" i="1" dirty="0">
                        <a:latin typeface="Cambria Math"/>
                      </a:rPr>
                      <m:t>) ≡ </m:t>
                    </m:r>
                    <m:r>
                      <a:rPr lang="pt-BR" sz="3600" i="1" dirty="0">
                        <a:latin typeface="Cambria Math"/>
                      </a:rPr>
                      <m:t>𝑝</m:t>
                    </m:r>
                    <m:r>
                      <a:rPr lang="pt-BR" sz="3600" i="1" dirty="0">
                        <a:latin typeface="Cambria Math"/>
                      </a:rPr>
                      <m:t> → (</m:t>
                    </m:r>
                    <m:r>
                      <a:rPr lang="pt-BR" sz="3600" i="1" dirty="0">
                        <a:latin typeface="Cambria Math"/>
                      </a:rPr>
                      <m:t>𝑞</m:t>
                    </m:r>
                    <m:r>
                      <a:rPr lang="pt-BR" sz="3600" i="1" dirty="0">
                        <a:latin typeface="Cambria Math"/>
                      </a:rPr>
                      <m:t> ∧ </m:t>
                    </m:r>
                    <m:r>
                      <a:rPr lang="pt-BR" sz="3600" i="1" dirty="0">
                        <a:latin typeface="Cambria Math"/>
                      </a:rPr>
                      <m:t>𝑟</m:t>
                    </m:r>
                    <m:r>
                      <a:rPr lang="pt-BR" sz="3600" i="1" dirty="0">
                        <a:latin typeface="Cambria Math"/>
                      </a:rPr>
                      <m:t>)</m:t>
                    </m:r>
                  </m:oMath>
                </a14:m>
                <a:endParaRPr lang="pt-BR" sz="3600" i="1" dirty="0"/>
              </a:p>
              <a:p>
                <a14:m>
                  <m:oMath xmlns:m="http://schemas.openxmlformats.org/officeDocument/2006/math">
                    <m:r>
                      <a:rPr lang="pt-BR" sz="3600" i="1" dirty="0">
                        <a:latin typeface="Cambria Math"/>
                      </a:rPr>
                      <m:t>(</m:t>
                    </m:r>
                    <m:r>
                      <a:rPr lang="pt-BR" sz="3600" i="1" dirty="0">
                        <a:latin typeface="Cambria Math"/>
                      </a:rPr>
                      <m:t>𝑝</m:t>
                    </m:r>
                    <m:r>
                      <a:rPr lang="pt-BR" sz="3600" i="1" dirty="0">
                        <a:latin typeface="Cambria Math"/>
                      </a:rPr>
                      <m:t> → </m:t>
                    </m:r>
                    <m:r>
                      <a:rPr lang="pt-BR" sz="3600" i="1" dirty="0">
                        <a:latin typeface="Cambria Math"/>
                      </a:rPr>
                      <m:t>𝑟</m:t>
                    </m:r>
                    <m:r>
                      <a:rPr lang="pt-BR" sz="3600" i="1" dirty="0">
                        <a:latin typeface="Cambria Math"/>
                      </a:rPr>
                      <m:t>) ∧ (</m:t>
                    </m:r>
                    <m:r>
                      <a:rPr lang="pt-BR" sz="3600" i="1" dirty="0">
                        <a:latin typeface="Cambria Math"/>
                      </a:rPr>
                      <m:t>𝑞</m:t>
                    </m:r>
                    <m:r>
                      <a:rPr lang="pt-BR" sz="3600" i="1" dirty="0">
                        <a:latin typeface="Cambria Math"/>
                      </a:rPr>
                      <m:t> → </m:t>
                    </m:r>
                    <m:r>
                      <a:rPr lang="pt-BR" sz="3600" i="1" dirty="0">
                        <a:latin typeface="Cambria Math"/>
                      </a:rPr>
                      <m:t>𝑟</m:t>
                    </m:r>
                    <m:r>
                      <a:rPr lang="pt-BR" sz="3600" i="1" dirty="0">
                        <a:latin typeface="Cambria Math"/>
                      </a:rPr>
                      <m:t>) ≡ (</m:t>
                    </m:r>
                    <m:r>
                      <a:rPr lang="pt-BR" sz="3600" i="1" dirty="0">
                        <a:latin typeface="Cambria Math"/>
                      </a:rPr>
                      <m:t>𝑝</m:t>
                    </m:r>
                    <m:r>
                      <a:rPr lang="pt-BR" sz="3600" i="1" dirty="0">
                        <a:latin typeface="Cambria Math"/>
                      </a:rPr>
                      <m:t> ∨ </m:t>
                    </m:r>
                    <m:r>
                      <a:rPr lang="pt-BR" sz="3600" i="1" dirty="0">
                        <a:latin typeface="Cambria Math"/>
                      </a:rPr>
                      <m:t>𝑞</m:t>
                    </m:r>
                    <m:r>
                      <a:rPr lang="pt-BR" sz="3600" i="1" dirty="0">
                        <a:latin typeface="Cambria Math"/>
                      </a:rPr>
                      <m:t>) → </m:t>
                    </m:r>
                    <m:r>
                      <a:rPr lang="pt-BR" sz="3600" i="1" dirty="0">
                        <a:latin typeface="Cambria Math"/>
                      </a:rPr>
                      <m:t>𝑟</m:t>
                    </m:r>
                  </m:oMath>
                </a14:m>
                <a:endParaRPr lang="pt-BR" sz="3600" i="1" dirty="0"/>
              </a:p>
              <a:p>
                <a14:m>
                  <m:oMath xmlns:m="http://schemas.openxmlformats.org/officeDocument/2006/math">
                    <m:r>
                      <a:rPr lang="pt-BR" sz="3600" i="1" dirty="0">
                        <a:latin typeface="Cambria Math"/>
                      </a:rPr>
                      <m:t>(</m:t>
                    </m:r>
                    <m:r>
                      <a:rPr lang="pt-BR" sz="3600" i="1" dirty="0">
                        <a:latin typeface="Cambria Math"/>
                      </a:rPr>
                      <m:t>𝑝</m:t>
                    </m:r>
                    <m:r>
                      <a:rPr lang="pt-BR" sz="3600" i="1" dirty="0">
                        <a:latin typeface="Cambria Math"/>
                      </a:rPr>
                      <m:t> → </m:t>
                    </m:r>
                    <m:r>
                      <a:rPr lang="pt-BR" sz="3600" i="1" dirty="0">
                        <a:latin typeface="Cambria Math"/>
                      </a:rPr>
                      <m:t>𝑞</m:t>
                    </m:r>
                    <m:r>
                      <a:rPr lang="pt-BR" sz="3600" i="1" dirty="0">
                        <a:latin typeface="Cambria Math"/>
                      </a:rPr>
                      <m:t>) ∨ (</m:t>
                    </m:r>
                    <m:r>
                      <a:rPr lang="pt-BR" sz="3600" i="1" dirty="0">
                        <a:latin typeface="Cambria Math"/>
                      </a:rPr>
                      <m:t>𝑝</m:t>
                    </m:r>
                    <m:r>
                      <a:rPr lang="pt-BR" sz="3600" i="1" dirty="0">
                        <a:latin typeface="Cambria Math"/>
                      </a:rPr>
                      <m:t> → </m:t>
                    </m:r>
                    <m:r>
                      <a:rPr lang="pt-BR" sz="3600" i="1" dirty="0">
                        <a:latin typeface="Cambria Math"/>
                      </a:rPr>
                      <m:t>𝑟</m:t>
                    </m:r>
                    <m:r>
                      <a:rPr lang="pt-BR" sz="3600" i="1" dirty="0">
                        <a:latin typeface="Cambria Math"/>
                      </a:rPr>
                      <m:t>) ≡ </m:t>
                    </m:r>
                    <m:r>
                      <a:rPr lang="pt-BR" sz="3600" i="1" dirty="0">
                        <a:latin typeface="Cambria Math"/>
                      </a:rPr>
                      <m:t>𝑝</m:t>
                    </m:r>
                    <m:r>
                      <a:rPr lang="pt-BR" sz="3600" i="1" dirty="0">
                        <a:latin typeface="Cambria Math"/>
                      </a:rPr>
                      <m:t> → (</m:t>
                    </m:r>
                    <m:r>
                      <a:rPr lang="pt-BR" sz="3600" i="1" dirty="0">
                        <a:latin typeface="Cambria Math"/>
                      </a:rPr>
                      <m:t>𝑞</m:t>
                    </m:r>
                    <m:r>
                      <a:rPr lang="pt-BR" sz="3600" i="1" dirty="0">
                        <a:latin typeface="Cambria Math"/>
                      </a:rPr>
                      <m:t> ∨ </m:t>
                    </m:r>
                    <m:r>
                      <a:rPr lang="pt-BR" sz="3600" i="1" dirty="0">
                        <a:latin typeface="Cambria Math"/>
                      </a:rPr>
                      <m:t>𝑟</m:t>
                    </m:r>
                    <m:r>
                      <a:rPr lang="pt-BR" sz="3600" i="1" dirty="0">
                        <a:latin typeface="Cambria Math"/>
                      </a:rPr>
                      <m:t>)</m:t>
                    </m:r>
                  </m:oMath>
                </a14:m>
                <a:endParaRPr lang="pt-BR" sz="3600" i="1" dirty="0"/>
              </a:p>
              <a:p>
                <a14:m>
                  <m:oMath xmlns:m="http://schemas.openxmlformats.org/officeDocument/2006/math">
                    <m:r>
                      <a:rPr lang="pt-BR" sz="3600" i="1" dirty="0">
                        <a:latin typeface="Cambria Math"/>
                      </a:rPr>
                      <m:t>(</m:t>
                    </m:r>
                    <m:r>
                      <a:rPr lang="pt-BR" sz="3600" i="1" dirty="0">
                        <a:latin typeface="Cambria Math"/>
                      </a:rPr>
                      <m:t>𝑝</m:t>
                    </m:r>
                    <m:r>
                      <a:rPr lang="pt-BR" sz="3600" i="1" dirty="0">
                        <a:latin typeface="Cambria Math"/>
                      </a:rPr>
                      <m:t> → </m:t>
                    </m:r>
                    <m:r>
                      <a:rPr lang="pt-BR" sz="3600" i="1" dirty="0">
                        <a:latin typeface="Cambria Math"/>
                      </a:rPr>
                      <m:t>𝑟</m:t>
                    </m:r>
                    <m:r>
                      <a:rPr lang="pt-BR" sz="3600" i="1" dirty="0">
                        <a:latin typeface="Cambria Math"/>
                      </a:rPr>
                      <m:t>) ∨ (</m:t>
                    </m:r>
                    <m:r>
                      <a:rPr lang="pt-BR" sz="3600" i="1" dirty="0">
                        <a:latin typeface="Cambria Math"/>
                      </a:rPr>
                      <m:t>𝑞</m:t>
                    </m:r>
                    <m:r>
                      <a:rPr lang="pt-BR" sz="3600" i="1" dirty="0">
                        <a:latin typeface="Cambria Math"/>
                      </a:rPr>
                      <m:t> → </m:t>
                    </m:r>
                    <m:r>
                      <a:rPr lang="pt-BR" sz="3600" i="1" dirty="0">
                        <a:latin typeface="Cambria Math"/>
                      </a:rPr>
                      <m:t>𝑟</m:t>
                    </m:r>
                    <m:r>
                      <a:rPr lang="pt-BR" sz="3600" i="1" dirty="0">
                        <a:latin typeface="Cambria Math"/>
                      </a:rPr>
                      <m:t>) ≡ (</m:t>
                    </m:r>
                    <m:r>
                      <a:rPr lang="pt-BR" sz="3600" i="1" dirty="0">
                        <a:latin typeface="Cambria Math"/>
                      </a:rPr>
                      <m:t>𝑝</m:t>
                    </m:r>
                    <m:r>
                      <a:rPr lang="pt-BR" sz="3600" i="1" dirty="0">
                        <a:latin typeface="Cambria Math"/>
                      </a:rPr>
                      <m:t> ∧ </m:t>
                    </m:r>
                    <m:r>
                      <a:rPr lang="pt-BR" sz="3600" i="1" dirty="0">
                        <a:latin typeface="Cambria Math"/>
                      </a:rPr>
                      <m:t>𝑞</m:t>
                    </m:r>
                    <m:r>
                      <a:rPr lang="pt-BR" sz="3600" i="1" dirty="0">
                        <a:latin typeface="Cambria Math"/>
                      </a:rPr>
                      <m:t>) → </m:t>
                    </m:r>
                    <m:r>
                      <a:rPr lang="pt-BR" sz="3600" i="1" dirty="0">
                        <a:latin typeface="Cambria Math"/>
                      </a:rPr>
                      <m:t>𝑟</m:t>
                    </m:r>
                  </m:oMath>
                </a14:m>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66900" y="825500"/>
                <a:ext cx="8458200" cy="5105400"/>
              </a:xfrm>
              <a:blipFill rotWithShape="0">
                <a:blip r:embed="rId2"/>
                <a:stretch>
                  <a:fillRect l="-2017" b="-1563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pPr/>
              <a:t>33</a:t>
            </a:fld>
            <a:endParaRPr lang="en-US"/>
          </a:p>
        </p:txBody>
      </p:sp>
    </p:spTree>
    <p:extLst>
      <p:ext uri="{BB962C8B-B14F-4D97-AF65-F5344CB8AC3E}">
        <p14:creationId xmlns:p14="http://schemas.microsoft.com/office/powerpoint/2010/main" val="2903052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Bi-implications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r>
                      <a:rPr lang="en-US" sz="3200" i="1" dirty="0" smtClean="0">
                        <a:latin typeface="Cambria Math"/>
                      </a:rPr>
                      <m:t>𝑝</m:t>
                    </m:r>
                    <m:r>
                      <a:rPr lang="en-US" sz="3200" i="1" dirty="0" smtClean="0">
                        <a:latin typeface="Cambria Math"/>
                      </a:rPr>
                      <m:t> </m:t>
                    </m:r>
                    <m:r>
                      <a:rPr lang="en-US" sz="3200" i="1" dirty="0" smtClean="0">
                        <a:latin typeface="Cambria Math"/>
                      </a:rPr>
                      <m:t>↔</m:t>
                    </m:r>
                    <m:r>
                      <a:rPr lang="en-US" sz="3200" i="1" dirty="0" smtClean="0">
                        <a:latin typeface="Cambria Math"/>
                      </a:rPr>
                      <m:t> </m:t>
                    </m:r>
                    <m:r>
                      <a:rPr lang="en-US" sz="3200" i="1" dirty="0" smtClean="0">
                        <a:latin typeface="Cambria Math"/>
                      </a:rPr>
                      <m:t>𝑞</m:t>
                    </m:r>
                    <m:r>
                      <a:rPr lang="en-US" sz="3200" i="1" dirty="0" smtClean="0">
                        <a:latin typeface="Cambria Math"/>
                      </a:rPr>
                      <m:t> ≡ (</m:t>
                    </m:r>
                    <m:r>
                      <a:rPr lang="en-US" sz="3200" i="1" dirty="0" smtClean="0">
                        <a:latin typeface="Cambria Math"/>
                      </a:rPr>
                      <m:t>𝑝</m:t>
                    </m:r>
                    <m:r>
                      <a:rPr lang="en-US" sz="3200" i="1" dirty="0" smtClean="0">
                        <a:latin typeface="Cambria Math"/>
                      </a:rPr>
                      <m:t> → </m:t>
                    </m:r>
                    <m:r>
                      <a:rPr lang="en-US" sz="3200" i="1" dirty="0" smtClean="0">
                        <a:latin typeface="Cambria Math"/>
                      </a:rPr>
                      <m:t>𝑞</m:t>
                    </m:r>
                    <m:r>
                      <a:rPr lang="en-US" sz="3200" i="1" dirty="0" smtClean="0">
                        <a:latin typeface="Cambria Math"/>
                      </a:rPr>
                      <m:t>) ∧ (</m:t>
                    </m:r>
                    <m:r>
                      <a:rPr lang="en-US" sz="3200" i="1" dirty="0" smtClean="0">
                        <a:latin typeface="Cambria Math"/>
                      </a:rPr>
                      <m:t>𝑞</m:t>
                    </m:r>
                    <m:r>
                      <a:rPr lang="en-US" sz="3200" i="1" dirty="0" smtClean="0">
                        <a:latin typeface="Cambria Math"/>
                      </a:rPr>
                      <m:t> → </m:t>
                    </m:r>
                    <m:r>
                      <a:rPr lang="en-US" sz="3200" i="1" dirty="0" smtClean="0">
                        <a:latin typeface="Cambria Math"/>
                      </a:rPr>
                      <m:t>𝑝</m:t>
                    </m:r>
                    <m:r>
                      <a:rPr lang="en-US" sz="3200" i="1" dirty="0" smtClean="0">
                        <a:latin typeface="Cambria Math"/>
                      </a:rPr>
                      <m:t>)</m:t>
                    </m:r>
                  </m:oMath>
                </a14:m>
                <a:endParaRPr lang="en-US" sz="3200" i="1" dirty="0"/>
              </a:p>
              <a:p>
                <a14:m>
                  <m:oMath xmlns:m="http://schemas.openxmlformats.org/officeDocument/2006/math">
                    <m:r>
                      <a:rPr lang="en-US" sz="3200" i="1" dirty="0" smtClean="0">
                        <a:latin typeface="Cambria Math"/>
                      </a:rPr>
                      <m:t>𝑝</m:t>
                    </m:r>
                    <m:r>
                      <a:rPr lang="en-US" sz="3200" i="1" dirty="0" smtClean="0">
                        <a:latin typeface="Cambria Math"/>
                      </a:rPr>
                      <m:t> </m:t>
                    </m:r>
                    <m:r>
                      <a:rPr lang="en-US" sz="3200" i="1" dirty="0" smtClean="0">
                        <a:latin typeface="Cambria Math"/>
                      </a:rPr>
                      <m:t>↔</m:t>
                    </m:r>
                    <m:r>
                      <a:rPr lang="en-US" sz="3200" i="1" dirty="0" smtClean="0">
                        <a:latin typeface="Cambria Math"/>
                      </a:rPr>
                      <m:t> </m:t>
                    </m:r>
                    <m:r>
                      <a:rPr lang="en-US" sz="3200" i="1" dirty="0" smtClean="0">
                        <a:latin typeface="Cambria Math"/>
                      </a:rPr>
                      <m:t>𝑞</m:t>
                    </m:r>
                    <m:r>
                      <a:rPr lang="en-US" sz="3200" i="1" dirty="0" smtClean="0">
                        <a:latin typeface="Cambria Math"/>
                      </a:rPr>
                      <m:t> ≡ </m:t>
                    </m:r>
                    <m:r>
                      <a:rPr lang="en-US" sz="3200" i="1" dirty="0" smtClean="0">
                        <a:latin typeface="Cambria Math"/>
                      </a:rPr>
                      <m:t>￢</m:t>
                    </m:r>
                    <m:r>
                      <a:rPr lang="en-US" sz="3200" i="1" dirty="0" smtClean="0">
                        <a:latin typeface="Cambria Math"/>
                      </a:rPr>
                      <m:t>𝑝</m:t>
                    </m:r>
                    <m:r>
                      <a:rPr lang="en-US" sz="3200" i="1" dirty="0" smtClean="0">
                        <a:latin typeface="Cambria Math"/>
                      </a:rPr>
                      <m:t> </m:t>
                    </m:r>
                    <m:r>
                      <a:rPr lang="en-US" sz="3200" i="1" dirty="0" smtClean="0">
                        <a:latin typeface="Cambria Math"/>
                      </a:rPr>
                      <m:t>↔￢</m:t>
                    </m:r>
                    <m:r>
                      <a:rPr lang="en-US" sz="3200" i="1" dirty="0" smtClean="0">
                        <a:latin typeface="Cambria Math"/>
                      </a:rPr>
                      <m:t>𝑞</m:t>
                    </m:r>
                  </m:oMath>
                </a14:m>
                <a:endParaRPr lang="en-US" sz="3200" i="1" dirty="0"/>
              </a:p>
              <a:p>
                <a14:m>
                  <m:oMath xmlns:m="http://schemas.openxmlformats.org/officeDocument/2006/math">
                    <m:r>
                      <a:rPr lang="en-US" sz="3200" i="1" dirty="0" smtClean="0">
                        <a:latin typeface="Cambria Math"/>
                      </a:rPr>
                      <m:t>𝑝</m:t>
                    </m:r>
                    <m:r>
                      <a:rPr lang="en-US" sz="3200" i="1" dirty="0" smtClean="0">
                        <a:latin typeface="Cambria Math"/>
                      </a:rPr>
                      <m:t> </m:t>
                    </m:r>
                    <m:r>
                      <a:rPr lang="en-US" sz="3200" i="1" dirty="0" smtClean="0">
                        <a:latin typeface="Cambria Math"/>
                      </a:rPr>
                      <m:t>↔</m:t>
                    </m:r>
                    <m:r>
                      <a:rPr lang="en-US" sz="3200" i="1" dirty="0" smtClean="0">
                        <a:latin typeface="Cambria Math"/>
                      </a:rPr>
                      <m:t> </m:t>
                    </m:r>
                    <m:r>
                      <a:rPr lang="en-US" sz="3200" i="1" dirty="0" smtClean="0">
                        <a:latin typeface="Cambria Math"/>
                      </a:rPr>
                      <m:t>𝑞</m:t>
                    </m:r>
                    <m:r>
                      <a:rPr lang="en-US" sz="3200" i="1" dirty="0" smtClean="0">
                        <a:latin typeface="Cambria Math"/>
                      </a:rPr>
                      <m:t> ≡ (</m:t>
                    </m:r>
                    <m:r>
                      <a:rPr lang="en-US" sz="3200" i="1" dirty="0" smtClean="0">
                        <a:latin typeface="Cambria Math"/>
                      </a:rPr>
                      <m:t>𝑝</m:t>
                    </m:r>
                    <m:r>
                      <a:rPr lang="en-US" sz="3200" i="1" dirty="0" smtClean="0">
                        <a:latin typeface="Cambria Math"/>
                      </a:rPr>
                      <m:t> ∧ </m:t>
                    </m:r>
                    <m:r>
                      <a:rPr lang="en-US" sz="3200" i="1" dirty="0" smtClean="0">
                        <a:latin typeface="Cambria Math"/>
                      </a:rPr>
                      <m:t>𝑞</m:t>
                    </m:r>
                    <m:r>
                      <a:rPr lang="en-US" sz="3200" i="1" dirty="0" smtClean="0">
                        <a:latin typeface="Cambria Math"/>
                      </a:rPr>
                      <m:t>) ∨ (</m:t>
                    </m:r>
                    <m:r>
                      <a:rPr lang="en-US" sz="3200" i="1" dirty="0" smtClean="0">
                        <a:latin typeface="Cambria Math"/>
                      </a:rPr>
                      <m:t>￢</m:t>
                    </m:r>
                    <m:r>
                      <a:rPr lang="en-US" sz="3200" i="1" dirty="0" smtClean="0">
                        <a:latin typeface="Cambria Math"/>
                      </a:rPr>
                      <m:t>𝑝</m:t>
                    </m:r>
                    <m:r>
                      <a:rPr lang="en-US" sz="3200" i="1" dirty="0" smtClean="0">
                        <a:latin typeface="Cambria Math"/>
                      </a:rPr>
                      <m:t> ∧</m:t>
                    </m:r>
                    <m:r>
                      <a:rPr lang="en-US" sz="3200" i="1" dirty="0" smtClean="0">
                        <a:latin typeface="Cambria Math"/>
                      </a:rPr>
                      <m:t>￢</m:t>
                    </m:r>
                    <m:r>
                      <a:rPr lang="en-US" sz="3200" i="1" dirty="0" smtClean="0">
                        <a:latin typeface="Cambria Math"/>
                      </a:rPr>
                      <m:t>𝑞</m:t>
                    </m:r>
                    <m:r>
                      <a:rPr lang="en-US" sz="3200" i="1" dirty="0" smtClean="0">
                        <a:latin typeface="Cambria Math"/>
                      </a:rPr>
                      <m:t>)</m:t>
                    </m:r>
                  </m:oMath>
                </a14:m>
                <a:endParaRPr lang="en-US" sz="3200" i="1" dirty="0"/>
              </a:p>
              <a:p>
                <a14:m>
                  <m:oMath xmlns:m="http://schemas.openxmlformats.org/officeDocument/2006/math">
                    <m:r>
                      <a:rPr lang="en-US" sz="3200" i="1" dirty="0" smtClean="0">
                        <a:latin typeface="Cambria Math"/>
                      </a:rPr>
                      <m:t>￢</m:t>
                    </m:r>
                    <m:r>
                      <a:rPr lang="en-US" sz="3200" i="1" dirty="0" smtClean="0">
                        <a:latin typeface="Cambria Math"/>
                      </a:rPr>
                      <m:t>(</m:t>
                    </m:r>
                    <m:r>
                      <a:rPr lang="en-US" sz="3200" i="1" dirty="0" smtClean="0">
                        <a:latin typeface="Cambria Math"/>
                      </a:rPr>
                      <m:t>𝑝</m:t>
                    </m:r>
                    <m:r>
                      <a:rPr lang="en-US" sz="3200" i="1" dirty="0" smtClean="0">
                        <a:latin typeface="Cambria Math"/>
                      </a:rPr>
                      <m:t> </m:t>
                    </m:r>
                    <m:r>
                      <a:rPr lang="en-US" sz="3200" i="1" dirty="0" smtClean="0">
                        <a:latin typeface="Cambria Math"/>
                      </a:rPr>
                      <m:t>↔</m:t>
                    </m:r>
                    <m:r>
                      <a:rPr lang="en-US" sz="3200" i="1" dirty="0" smtClean="0">
                        <a:latin typeface="Cambria Math"/>
                      </a:rPr>
                      <m:t> </m:t>
                    </m:r>
                    <m:r>
                      <a:rPr lang="en-US" sz="3200" i="1" dirty="0" smtClean="0">
                        <a:latin typeface="Cambria Math"/>
                      </a:rPr>
                      <m:t>𝑞</m:t>
                    </m:r>
                    <m:r>
                      <a:rPr lang="en-US" sz="3200" i="1" dirty="0" smtClean="0">
                        <a:latin typeface="Cambria Math"/>
                      </a:rPr>
                      <m:t>) ≡ </m:t>
                    </m:r>
                    <m:r>
                      <a:rPr lang="en-US" sz="3200" i="1" dirty="0" smtClean="0">
                        <a:latin typeface="Cambria Math"/>
                      </a:rPr>
                      <m:t>𝑝</m:t>
                    </m:r>
                    <m:r>
                      <a:rPr lang="en-US" sz="3200" i="1" dirty="0" smtClean="0">
                        <a:latin typeface="Cambria Math"/>
                      </a:rPr>
                      <m:t> </m:t>
                    </m:r>
                    <m:r>
                      <a:rPr lang="en-US" sz="3200" i="1" dirty="0" smtClean="0">
                        <a:latin typeface="Cambria Math"/>
                      </a:rPr>
                      <m:t>↔￢</m:t>
                    </m:r>
                    <m:r>
                      <a:rPr lang="en-US" sz="3200" i="1" dirty="0" smtClean="0">
                        <a:latin typeface="Cambria Math"/>
                      </a:rPr>
                      <m:t>𝑞</m:t>
                    </m:r>
                  </m:oMath>
                </a14:m>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pPr/>
              <a:t>34</a:t>
            </a:fld>
            <a:endParaRPr lang="en-US"/>
          </a:p>
        </p:txBody>
      </p:sp>
    </p:spTree>
    <p:extLst>
      <p:ext uri="{BB962C8B-B14F-4D97-AF65-F5344CB8AC3E}">
        <p14:creationId xmlns:p14="http://schemas.microsoft.com/office/powerpoint/2010/main" val="1190958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normAutofit fontScale="90000"/>
          </a:bodyPr>
          <a:lstStyle/>
          <a:p>
            <a:r>
              <a:rPr lang="en-US" b="1" dirty="0"/>
              <a:t>Using Logical Equivalence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76400" y="1600201"/>
                <a:ext cx="8915400" cy="4525963"/>
              </a:xfrm>
            </p:spPr>
            <p:txBody>
              <a:bodyPr/>
              <a:lstStyle/>
              <a:p>
                <a:r>
                  <a:rPr lang="en-US" sz="2800" dirty="0"/>
                  <a:t>Show that </a:t>
                </a:r>
                <a14:m>
                  <m:oMath xmlns:m="http://schemas.openxmlformats.org/officeDocument/2006/math">
                    <m:r>
                      <a:rPr lang="en-US" sz="2800" i="1" dirty="0" smtClean="0">
                        <a:latin typeface="Cambria Math"/>
                      </a:rPr>
                      <m:t>￢</m:t>
                    </m:r>
                    <m:r>
                      <a:rPr lang="en-US" sz="2800" i="1" dirty="0" smtClean="0">
                        <a:latin typeface="Cambria Math"/>
                      </a:rPr>
                      <m:t>(</m:t>
                    </m:r>
                    <m:r>
                      <a:rPr lang="en-US" sz="2800" i="1" dirty="0" smtClean="0">
                        <a:latin typeface="Cambria Math"/>
                      </a:rPr>
                      <m:t>𝑝</m:t>
                    </m:r>
                    <m:r>
                      <a:rPr lang="en-US" sz="2800" i="1" dirty="0" smtClean="0">
                        <a:latin typeface="Cambria Math"/>
                      </a:rPr>
                      <m:t> → </m:t>
                    </m:r>
                    <m:r>
                      <a:rPr lang="en-US" sz="2800" i="1" dirty="0" smtClean="0">
                        <a:latin typeface="Cambria Math"/>
                      </a:rPr>
                      <m:t>𝑞</m:t>
                    </m:r>
                    <m:r>
                      <a:rPr lang="en-US" sz="2800" i="1" dirty="0" smtClean="0">
                        <a:latin typeface="Cambria Math"/>
                      </a:rPr>
                      <m:t>) </m:t>
                    </m:r>
                  </m:oMath>
                </a14:m>
                <a:r>
                  <a:rPr lang="en-US" sz="2800" dirty="0"/>
                  <a:t>and </a:t>
                </a:r>
                <a14:m>
                  <m:oMath xmlns:m="http://schemas.openxmlformats.org/officeDocument/2006/math">
                    <m:r>
                      <a:rPr lang="en-US" sz="2800" i="1" dirty="0" smtClean="0">
                        <a:latin typeface="Cambria Math"/>
                      </a:rPr>
                      <m:t>𝑝</m:t>
                    </m:r>
                    <m:r>
                      <a:rPr lang="en-US" sz="2800" i="1" dirty="0" smtClean="0">
                        <a:latin typeface="Cambria Math"/>
                      </a:rPr>
                      <m:t> ∧</m:t>
                    </m:r>
                    <m:r>
                      <a:rPr lang="en-US" sz="2800" i="1" dirty="0" smtClean="0">
                        <a:latin typeface="Cambria Math"/>
                      </a:rPr>
                      <m:t>￢</m:t>
                    </m:r>
                    <m:r>
                      <a:rPr lang="en-US" sz="2800" i="1" dirty="0" smtClean="0">
                        <a:latin typeface="Cambria Math"/>
                      </a:rPr>
                      <m:t>𝑞</m:t>
                    </m:r>
                    <m:r>
                      <a:rPr lang="en-US" sz="2800" i="1" dirty="0" smtClean="0">
                        <a:latin typeface="Cambria Math"/>
                      </a:rPr>
                      <m:t> </m:t>
                    </m:r>
                  </m:oMath>
                </a14:m>
                <a:r>
                  <a:rPr lang="en-US" sz="2800" dirty="0"/>
                  <a:t>are logically equivalent.</a:t>
                </a:r>
              </a:p>
              <a:p>
                <a:endParaRPr lang="en-US" sz="2800" dirty="0"/>
              </a:p>
              <a:p>
                <a:r>
                  <a:rPr lang="en-US" sz="2800" dirty="0"/>
                  <a:t>Show that </a:t>
                </a:r>
                <a14:m>
                  <m:oMath xmlns:m="http://schemas.openxmlformats.org/officeDocument/2006/math">
                    <m:r>
                      <a:rPr lang="en-US" sz="2800" i="1" dirty="0" smtClean="0">
                        <a:latin typeface="Cambria Math"/>
                      </a:rPr>
                      <m:t>￢</m:t>
                    </m:r>
                    <m:r>
                      <a:rPr lang="en-US" sz="2800" i="1" dirty="0" smtClean="0">
                        <a:latin typeface="Cambria Math"/>
                      </a:rPr>
                      <m:t>(</m:t>
                    </m:r>
                    <m:r>
                      <a:rPr lang="en-US" sz="2800" i="1" dirty="0" smtClean="0">
                        <a:latin typeface="Cambria Math"/>
                      </a:rPr>
                      <m:t>𝑝</m:t>
                    </m:r>
                    <m:r>
                      <a:rPr lang="en-US" sz="2800" i="1" dirty="0" smtClean="0">
                        <a:latin typeface="Cambria Math"/>
                      </a:rPr>
                      <m:t> ∨ (</m:t>
                    </m:r>
                    <m:r>
                      <a:rPr lang="en-US" sz="2800" i="1" dirty="0" smtClean="0">
                        <a:latin typeface="Cambria Math"/>
                      </a:rPr>
                      <m:t>￢</m:t>
                    </m:r>
                    <m:r>
                      <a:rPr lang="en-US" sz="2800" i="1" dirty="0" smtClean="0">
                        <a:latin typeface="Cambria Math"/>
                      </a:rPr>
                      <m:t>𝑝</m:t>
                    </m:r>
                    <m:r>
                      <a:rPr lang="en-US" sz="2800" i="1" dirty="0" smtClean="0">
                        <a:latin typeface="Cambria Math"/>
                      </a:rPr>
                      <m:t> ∧ </m:t>
                    </m:r>
                    <m:r>
                      <a:rPr lang="en-US" sz="2800" i="1" dirty="0" smtClean="0">
                        <a:latin typeface="Cambria Math"/>
                      </a:rPr>
                      <m:t>𝑞</m:t>
                    </m:r>
                    <m:r>
                      <a:rPr lang="en-US" sz="2800" i="1" dirty="0" smtClean="0">
                        <a:latin typeface="Cambria Math"/>
                      </a:rPr>
                      <m:t>)) </m:t>
                    </m:r>
                  </m:oMath>
                </a14:m>
                <a:r>
                  <a:rPr lang="en-US" sz="2800" dirty="0"/>
                  <a:t>and </a:t>
                </a:r>
                <a14:m>
                  <m:oMath xmlns:m="http://schemas.openxmlformats.org/officeDocument/2006/math">
                    <m:r>
                      <a:rPr lang="en-US" sz="2800" i="1" dirty="0" smtClean="0">
                        <a:latin typeface="Cambria Math"/>
                      </a:rPr>
                      <m:t>￢</m:t>
                    </m:r>
                    <m:r>
                      <a:rPr lang="en-US" sz="2800" i="1" dirty="0" smtClean="0">
                        <a:latin typeface="Cambria Math"/>
                      </a:rPr>
                      <m:t>𝑝</m:t>
                    </m:r>
                    <m:r>
                      <a:rPr lang="en-US" sz="2800" i="1" dirty="0" smtClean="0">
                        <a:latin typeface="Cambria Math"/>
                      </a:rPr>
                      <m:t> ∧</m:t>
                    </m:r>
                    <m:r>
                      <a:rPr lang="en-US" sz="2800" i="1" dirty="0" smtClean="0">
                        <a:latin typeface="Cambria Math"/>
                      </a:rPr>
                      <m:t>￢</m:t>
                    </m:r>
                    <m:r>
                      <a:rPr lang="en-US" sz="2800" i="1" dirty="0" smtClean="0">
                        <a:latin typeface="Cambria Math"/>
                      </a:rPr>
                      <m:t>𝑞</m:t>
                    </m:r>
                    <m:r>
                      <a:rPr lang="en-US" sz="2800" i="1" dirty="0" smtClean="0">
                        <a:latin typeface="Cambria Math"/>
                      </a:rPr>
                      <m:t> </m:t>
                    </m:r>
                  </m:oMath>
                </a14:m>
                <a:r>
                  <a:rPr lang="en-US" sz="2800" dirty="0"/>
                  <a:t>are logically equivalent by developing a series of logical equivalences.</a:t>
                </a:r>
              </a:p>
              <a:p>
                <a:endParaRPr lang="en-US" sz="2800" b="1" dirty="0"/>
              </a:p>
              <a:p>
                <a:r>
                  <a:rPr lang="en-US" sz="2800" dirty="0"/>
                  <a:t>Prove that </a:t>
                </a:r>
                <a14:m>
                  <m:oMath xmlns:m="http://schemas.openxmlformats.org/officeDocument/2006/math">
                    <m:r>
                      <a:rPr lang="en-US" sz="2800" i="1" dirty="0" smtClean="0">
                        <a:latin typeface="Cambria Math"/>
                      </a:rPr>
                      <m:t>(</m:t>
                    </m:r>
                    <m:r>
                      <a:rPr lang="en-US" sz="2800" i="1" dirty="0" err="1" smtClean="0">
                        <a:latin typeface="Cambria Math"/>
                      </a:rPr>
                      <m:t>𝑝</m:t>
                    </m:r>
                    <m:r>
                      <a:rPr lang="en-US" sz="2800" i="1" dirty="0" err="1" smtClean="0">
                        <a:latin typeface="Cambria Math"/>
                      </a:rPr>
                      <m:t>∧</m:t>
                    </m:r>
                    <m:r>
                      <a:rPr lang="en-US" sz="2800" i="1" dirty="0" err="1" smtClean="0">
                        <a:latin typeface="Cambria Math"/>
                      </a:rPr>
                      <m:t>𝑞</m:t>
                    </m:r>
                    <m:r>
                      <a:rPr lang="en-US" sz="2800" i="1" dirty="0" smtClean="0">
                        <a:latin typeface="Cambria Math"/>
                      </a:rPr>
                      <m:t>)⇒(</m:t>
                    </m:r>
                    <m:r>
                      <a:rPr lang="en-US" sz="2800" i="1" dirty="0" err="1" smtClean="0">
                        <a:latin typeface="Cambria Math"/>
                      </a:rPr>
                      <m:t>𝑝</m:t>
                    </m:r>
                    <m:r>
                      <a:rPr lang="en-US" sz="2800" i="1" dirty="0" err="1" smtClean="0">
                        <a:latin typeface="Cambria Math"/>
                      </a:rPr>
                      <m:t>∨</m:t>
                    </m:r>
                    <m:r>
                      <a:rPr lang="en-US" sz="2800" i="1" dirty="0" err="1" smtClean="0">
                        <a:latin typeface="Cambria Math"/>
                      </a:rPr>
                      <m:t>𝑞</m:t>
                    </m:r>
                    <m:r>
                      <a:rPr lang="en-US" sz="2800" i="1" dirty="0" smtClean="0">
                        <a:latin typeface="Cambria Math"/>
                      </a:rPr>
                      <m:t>)</m:t>
                    </m:r>
                    <m:r>
                      <a:rPr lang="en-US" sz="2800" i="1" dirty="0">
                        <a:latin typeface="Cambria Math"/>
                      </a:rPr>
                      <m:t> </m:t>
                    </m:r>
                  </m:oMath>
                </a14:m>
                <a:r>
                  <a:rPr lang="en-US" sz="2800" dirty="0"/>
                  <a:t>is a tautology.</a:t>
                </a:r>
                <a:endParaRPr lang="en-US" sz="2800" b="1"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76400" y="1600201"/>
                <a:ext cx="8915400" cy="4525963"/>
              </a:xfrm>
              <a:blipFill rotWithShape="0">
                <a:blip r:embed="rId2"/>
                <a:stretch>
                  <a:fillRect l="-1230" t="-202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pPr/>
              <a:t>35</a:t>
            </a:fld>
            <a:endParaRPr lang="en-US"/>
          </a:p>
        </p:txBody>
      </p:sp>
    </p:spTree>
    <p:extLst>
      <p:ext uri="{BB962C8B-B14F-4D97-AF65-F5344CB8AC3E}">
        <p14:creationId xmlns:p14="http://schemas.microsoft.com/office/powerpoint/2010/main" val="807425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normAutofit fontScale="90000"/>
          </a:bodyPr>
          <a:lstStyle/>
          <a:p>
            <a:r>
              <a:rPr lang="en-US" b="1" dirty="0"/>
              <a:t>Using Logical Equivalence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76400" y="990600"/>
                <a:ext cx="8763000" cy="5715000"/>
              </a:xfrm>
            </p:spPr>
            <p:txBody>
              <a:bodyPr>
                <a:normAutofit/>
              </a:bodyPr>
              <a:lstStyle/>
              <a:p>
                <a:pPr marL="0" indent="0">
                  <a:buNone/>
                </a:pPr>
                <a:r>
                  <a:rPr lang="en-US" dirty="0"/>
                  <a:t>Ex: Prove that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a:rPr>
                          <m:t>𝑝</m:t>
                        </m:r>
                        <m:r>
                          <a:rPr lang="en-US" b="0" i="1" smtClean="0">
                            <a:latin typeface="Cambria Math"/>
                          </a:rPr>
                          <m:t>∧</m:t>
                        </m:r>
                        <m:r>
                          <a:rPr lang="en-US" b="0" i="1" smtClean="0">
                            <a:latin typeface="Cambria Math"/>
                          </a:rPr>
                          <m:t>𝑞</m:t>
                        </m:r>
                      </m:e>
                    </m:d>
                    <m:r>
                      <a:rPr lang="en-US" b="0" i="1" smtClean="0">
                        <a:latin typeface="Cambria Math"/>
                      </a:rPr>
                      <m:t>⇒(</m:t>
                    </m:r>
                    <m:r>
                      <a:rPr lang="en-US" b="0" i="1" smtClean="0">
                        <a:latin typeface="Cambria Math"/>
                      </a:rPr>
                      <m:t>𝑝</m:t>
                    </m:r>
                    <m:r>
                      <a:rPr lang="en-US" b="0" i="1" smtClean="0">
                        <a:latin typeface="Cambria Math"/>
                      </a:rPr>
                      <m:t>∨</m:t>
                    </m:r>
                    <m:r>
                      <a:rPr lang="en-US" b="0" i="1" smtClean="0">
                        <a:latin typeface="Cambria Math"/>
                      </a:rPr>
                      <m:t>𝑞</m:t>
                    </m:r>
                    <m:r>
                      <a:rPr lang="en-US" b="0" i="1" smtClean="0">
                        <a:latin typeface="Cambria Math"/>
                      </a:rPr>
                      <m:t>)</m:t>
                    </m:r>
                  </m:oMath>
                </a14:m>
                <a:r>
                  <a:rPr lang="en-US" dirty="0"/>
                  <a:t> is a tautology.</a:t>
                </a:r>
              </a:p>
              <a:p>
                <a:pPr marL="0" indent="0">
                  <a:buNone/>
                </a:pPr>
                <a:r>
                  <a:rPr lang="en-US" dirty="0"/>
                  <a:t>To show that this statement is a tautology, we will use logical equivalences to demonstrate that it is logically equivalent to </a:t>
                </a:r>
                <a:r>
                  <a:rPr lang="en-US" b="1" dirty="0"/>
                  <a:t>T</a:t>
                </a:r>
                <a:endParaRPr lang="en-US" dirty="0"/>
              </a:p>
              <a:p>
                <a:pPr marL="0" indent="0">
                  <a:buNone/>
                </a:pPr>
                <a14:m>
                  <m:oMathPara xmlns:m="http://schemas.openxmlformats.org/officeDocument/2006/math">
                    <m:oMathParaPr>
                      <m:jc m:val="left"/>
                    </m:oMathParaPr>
                    <m:oMath xmlns:m="http://schemas.openxmlformats.org/officeDocument/2006/math">
                      <m:d>
                        <m:dPr>
                          <m:ctrlPr>
                            <a:rPr lang="en-US" i="1" dirty="0" smtClean="0">
                              <a:latin typeface="Cambria Math" panose="02040503050406030204" pitchFamily="18" charset="0"/>
                            </a:rPr>
                          </m:ctrlPr>
                        </m:dPr>
                        <m:e>
                          <m:r>
                            <a:rPr lang="en-US" i="1" dirty="0" smtClean="0">
                              <a:latin typeface="Cambria Math"/>
                            </a:rPr>
                            <m:t>𝑝</m:t>
                          </m:r>
                          <m:r>
                            <a:rPr lang="en-US" i="1" dirty="0" smtClean="0">
                              <a:latin typeface="Cambria Math"/>
                            </a:rPr>
                            <m:t> ∧ </m:t>
                          </m:r>
                          <m:r>
                            <a:rPr lang="en-US" i="1" dirty="0" smtClean="0">
                              <a:latin typeface="Cambria Math"/>
                            </a:rPr>
                            <m:t>𝑞</m:t>
                          </m:r>
                        </m:e>
                      </m:d>
                      <m:r>
                        <a:rPr lang="en-US" i="1" dirty="0" smtClean="0">
                          <a:latin typeface="Cambria Math"/>
                        </a:rPr>
                        <m:t>→ </m:t>
                      </m:r>
                      <m:d>
                        <m:dPr>
                          <m:ctrlPr>
                            <a:rPr lang="en-US" i="1" dirty="0" smtClean="0">
                              <a:latin typeface="Cambria Math" panose="02040503050406030204" pitchFamily="18" charset="0"/>
                            </a:rPr>
                          </m:ctrlPr>
                        </m:dPr>
                        <m:e>
                          <m:r>
                            <a:rPr lang="en-US" i="1" dirty="0" smtClean="0">
                              <a:latin typeface="Cambria Math"/>
                            </a:rPr>
                            <m:t>𝑝</m:t>
                          </m:r>
                          <m:r>
                            <a:rPr lang="en-US" i="1" dirty="0" smtClean="0">
                              <a:latin typeface="Cambria Math"/>
                            </a:rPr>
                            <m:t> ∨ </m:t>
                          </m:r>
                          <m:r>
                            <a:rPr lang="en-US" i="1" dirty="0" smtClean="0">
                              <a:latin typeface="Cambria Math"/>
                            </a:rPr>
                            <m:t>𝑞</m:t>
                          </m:r>
                        </m:e>
                      </m:d>
                    </m:oMath>
                  </m:oMathPara>
                </a14:m>
                <a:endParaRPr lang="en-US" i="1" dirty="0">
                  <a:latin typeface="Cambria Math"/>
                </a:endParaRPr>
              </a:p>
              <a:p>
                <a:pPr marL="0" indent="0">
                  <a:buNone/>
                </a:pPr>
                <a:r>
                  <a:rPr lang="en-US" dirty="0"/>
                  <a:t>  </a:t>
                </a:r>
                <a14:m>
                  <m:oMath xmlns:m="http://schemas.openxmlformats.org/officeDocument/2006/math">
                    <m:r>
                      <a:rPr lang="en-US" i="1" dirty="0" smtClean="0">
                        <a:latin typeface="Cambria Math"/>
                      </a:rPr>
                      <m:t>≡</m:t>
                    </m:r>
                    <m:r>
                      <a:rPr lang="en-US" i="1" dirty="0">
                        <a:latin typeface="Cambria Math"/>
                      </a:rPr>
                      <m:t>¬</m:t>
                    </m:r>
                    <m:d>
                      <m:dPr>
                        <m:ctrlPr>
                          <a:rPr lang="en-US" i="1" dirty="0" smtClean="0">
                            <a:latin typeface="Cambria Math" panose="02040503050406030204" pitchFamily="18" charset="0"/>
                          </a:rPr>
                        </m:ctrlPr>
                      </m:dPr>
                      <m:e>
                        <m:r>
                          <a:rPr lang="en-US" i="1" dirty="0">
                            <a:latin typeface="Cambria Math"/>
                          </a:rPr>
                          <m:t>𝑝</m:t>
                        </m:r>
                        <m:r>
                          <a:rPr lang="en-US" i="1" dirty="0">
                            <a:latin typeface="Cambria Math"/>
                          </a:rPr>
                          <m:t> ∧ </m:t>
                        </m:r>
                        <m:r>
                          <a:rPr lang="en-US" i="1" dirty="0">
                            <a:latin typeface="Cambria Math"/>
                          </a:rPr>
                          <m:t>𝑞</m:t>
                        </m:r>
                      </m:e>
                    </m:d>
                    <m:r>
                      <a:rPr lang="en-US" i="1" dirty="0">
                        <a:latin typeface="Cambria Math"/>
                      </a:rPr>
                      <m:t>∨ </m:t>
                    </m:r>
                    <m:d>
                      <m:dPr>
                        <m:ctrlPr>
                          <a:rPr lang="en-US" i="1" dirty="0">
                            <a:latin typeface="Cambria Math" panose="02040503050406030204" pitchFamily="18" charset="0"/>
                          </a:rPr>
                        </m:ctrlPr>
                      </m:dPr>
                      <m:e>
                        <m:r>
                          <a:rPr lang="en-US" i="1" dirty="0">
                            <a:latin typeface="Cambria Math"/>
                          </a:rPr>
                          <m:t>𝑝</m:t>
                        </m:r>
                        <m:r>
                          <a:rPr lang="en-US" i="1" dirty="0">
                            <a:latin typeface="Cambria Math"/>
                          </a:rPr>
                          <m:t> ∨ </m:t>
                        </m:r>
                        <m:r>
                          <a:rPr lang="en-US" i="1" dirty="0">
                            <a:latin typeface="Cambria Math"/>
                          </a:rPr>
                          <m:t>𝑞</m:t>
                        </m:r>
                      </m:e>
                    </m:d>
                  </m:oMath>
                </a14:m>
                <a:r>
                  <a:rPr lang="en-US" dirty="0"/>
                  <a:t> 		Implication equivalence</a:t>
                </a:r>
              </a:p>
              <a:p>
                <a:pPr marL="0" indent="0">
                  <a:buNone/>
                </a:pPr>
                <a:r>
                  <a:rPr lang="en-US" dirty="0"/>
                  <a:t>  </a:t>
                </a:r>
                <a14:m>
                  <m:oMath xmlns:m="http://schemas.openxmlformats.org/officeDocument/2006/math">
                    <m:r>
                      <a:rPr lang="en-US" i="1" dirty="0">
                        <a:latin typeface="Cambria Math"/>
                      </a:rPr>
                      <m:t>≡</m:t>
                    </m:r>
                    <m:d>
                      <m:dPr>
                        <m:ctrlPr>
                          <a:rPr lang="en-US" i="1" dirty="0">
                            <a:latin typeface="Cambria Math" panose="02040503050406030204" pitchFamily="18" charset="0"/>
                          </a:rPr>
                        </m:ctrlPr>
                      </m:dPr>
                      <m:e>
                        <m:r>
                          <a:rPr lang="en-US" i="1" dirty="0">
                            <a:latin typeface="Cambria Math"/>
                          </a:rPr>
                          <m:t>¬</m:t>
                        </m:r>
                        <m:r>
                          <a:rPr lang="en-US" i="1" dirty="0">
                            <a:latin typeface="Cambria Math"/>
                          </a:rPr>
                          <m:t>𝑝</m:t>
                        </m:r>
                        <m:r>
                          <a:rPr lang="en-US" b="0" i="1" dirty="0" smtClean="0">
                            <a:latin typeface="Cambria Math"/>
                          </a:rPr>
                          <m:t>∨</m:t>
                        </m:r>
                        <m:r>
                          <a:rPr lang="en-US" i="1" dirty="0">
                            <a:latin typeface="Cambria Math"/>
                          </a:rPr>
                          <m:t>¬</m:t>
                        </m:r>
                        <m:r>
                          <a:rPr lang="en-US" i="1" dirty="0">
                            <a:latin typeface="Cambria Math"/>
                          </a:rPr>
                          <m:t>𝑞</m:t>
                        </m:r>
                      </m:e>
                    </m:d>
                    <m:r>
                      <a:rPr lang="en-US" i="1" dirty="0">
                        <a:latin typeface="Cambria Math"/>
                      </a:rPr>
                      <m:t>∨ </m:t>
                    </m:r>
                    <m:d>
                      <m:dPr>
                        <m:ctrlPr>
                          <a:rPr lang="en-US" i="1" dirty="0">
                            <a:latin typeface="Cambria Math" panose="02040503050406030204" pitchFamily="18" charset="0"/>
                          </a:rPr>
                        </m:ctrlPr>
                      </m:dPr>
                      <m:e>
                        <m:r>
                          <a:rPr lang="en-US" i="1" dirty="0">
                            <a:latin typeface="Cambria Math"/>
                          </a:rPr>
                          <m:t>𝑝</m:t>
                        </m:r>
                        <m:r>
                          <a:rPr lang="en-US" i="1" dirty="0">
                            <a:latin typeface="Cambria Math"/>
                          </a:rPr>
                          <m:t> ∨ </m:t>
                        </m:r>
                        <m:r>
                          <a:rPr lang="en-US" i="1" dirty="0">
                            <a:latin typeface="Cambria Math"/>
                          </a:rPr>
                          <m:t>𝑞</m:t>
                        </m:r>
                      </m:e>
                    </m:d>
                  </m:oMath>
                </a14:m>
                <a:r>
                  <a:rPr lang="en-US" dirty="0"/>
                  <a:t> 	1</a:t>
                </a:r>
                <a:r>
                  <a:rPr lang="en-US" baseline="30000" dirty="0"/>
                  <a:t>st</a:t>
                </a:r>
                <a:r>
                  <a:rPr lang="en-US" dirty="0"/>
                  <a:t> De Morgan law</a:t>
                </a:r>
              </a:p>
              <a:p>
                <a:pPr marL="0" indent="0">
                  <a:buNone/>
                </a:pPr>
                <a14:m>
                  <m:oMath xmlns:m="http://schemas.openxmlformats.org/officeDocument/2006/math">
                    <m:r>
                      <a:rPr lang="en-US" i="1" dirty="0">
                        <a:latin typeface="Cambria Math"/>
                      </a:rPr>
                      <m:t>≡</m:t>
                    </m:r>
                    <m:r>
                      <a:rPr lang="en-US" b="0" i="1" dirty="0" smtClean="0">
                        <a:latin typeface="Cambria Math"/>
                      </a:rPr>
                      <m:t>¬</m:t>
                    </m:r>
                    <m:r>
                      <a:rPr lang="en-US" b="0" i="1" dirty="0" smtClean="0">
                        <a:latin typeface="Cambria Math"/>
                      </a:rPr>
                      <m:t>𝑝</m:t>
                    </m:r>
                    <m:r>
                      <a:rPr lang="en-US" b="0" i="1" dirty="0" smtClean="0">
                        <a:latin typeface="Cambria Math"/>
                      </a:rPr>
                      <m:t>∨(¬</m:t>
                    </m:r>
                    <m:r>
                      <a:rPr lang="en-US" b="0" i="1" dirty="0" smtClean="0">
                        <a:latin typeface="Cambria Math"/>
                      </a:rPr>
                      <m:t>𝑞</m:t>
                    </m:r>
                    <m:r>
                      <a:rPr lang="en-US" i="1" dirty="0">
                        <a:latin typeface="Cambria Math"/>
                      </a:rPr>
                      <m:t>∨ </m:t>
                    </m:r>
                    <m:d>
                      <m:dPr>
                        <m:ctrlPr>
                          <a:rPr lang="en-US" i="1" dirty="0">
                            <a:latin typeface="Cambria Math" panose="02040503050406030204" pitchFamily="18" charset="0"/>
                          </a:rPr>
                        </m:ctrlPr>
                      </m:dPr>
                      <m:e>
                        <m:r>
                          <a:rPr lang="en-US" i="1" dirty="0">
                            <a:latin typeface="Cambria Math"/>
                          </a:rPr>
                          <m:t>𝑝</m:t>
                        </m:r>
                        <m:r>
                          <a:rPr lang="en-US" i="1" dirty="0">
                            <a:latin typeface="Cambria Math"/>
                          </a:rPr>
                          <m:t> ∨ </m:t>
                        </m:r>
                        <m:r>
                          <a:rPr lang="en-US" i="1" dirty="0">
                            <a:latin typeface="Cambria Math"/>
                          </a:rPr>
                          <m:t>𝑞</m:t>
                        </m:r>
                      </m:e>
                    </m:d>
                    <m:r>
                      <a:rPr lang="en-US" b="0" i="1" dirty="0" smtClean="0">
                        <a:latin typeface="Cambria Math"/>
                      </a:rPr>
                      <m:t>)</m:t>
                    </m:r>
                  </m:oMath>
                </a14:m>
                <a:r>
                  <a:rPr lang="en-US" dirty="0"/>
                  <a:t>	 	</a:t>
                </a:r>
                <a14:m>
                  <m:oMath xmlns:m="http://schemas.openxmlformats.org/officeDocument/2006/math">
                    <m:r>
                      <m:rPr>
                        <m:nor/>
                      </m:rPr>
                      <a:rPr lang="en-US" dirty="0"/>
                      <m:t>Associative</m:t>
                    </m:r>
                    <m:r>
                      <m:rPr>
                        <m:nor/>
                      </m:rPr>
                      <a:rPr lang="en-US" dirty="0"/>
                      <m:t> </m:t>
                    </m:r>
                    <m:r>
                      <m:rPr>
                        <m:nor/>
                      </m:rPr>
                      <a:rPr lang="en-US" dirty="0"/>
                      <m:t>law</m:t>
                    </m:r>
                  </m:oMath>
                </a14:m>
                <a:endParaRPr lang="en-US" dirty="0"/>
              </a:p>
              <a:p>
                <a:pPr marL="0" indent="0">
                  <a:buNone/>
                </a:pPr>
                <a14:m>
                  <m:oMath xmlns:m="http://schemas.openxmlformats.org/officeDocument/2006/math">
                    <m:r>
                      <a:rPr lang="en-US" i="1" dirty="0">
                        <a:latin typeface="Cambria Math"/>
                      </a:rPr>
                      <m:t>≡¬</m:t>
                    </m:r>
                    <m:r>
                      <a:rPr lang="en-US" i="1" dirty="0">
                        <a:latin typeface="Cambria Math"/>
                      </a:rPr>
                      <m:t>𝑝</m:t>
                    </m:r>
                    <m:r>
                      <a:rPr lang="en-US" i="1" dirty="0">
                        <a:latin typeface="Cambria Math"/>
                      </a:rPr>
                      <m:t>∨(</m:t>
                    </m:r>
                    <m:r>
                      <a:rPr lang="en-US" b="0" i="1" dirty="0" smtClean="0">
                        <a:latin typeface="Cambria Math"/>
                      </a:rPr>
                      <m:t>𝑝</m:t>
                    </m:r>
                    <m:r>
                      <a:rPr lang="en-US" i="1" dirty="0">
                        <a:latin typeface="Cambria Math"/>
                      </a:rPr>
                      <m:t>∨ </m:t>
                    </m:r>
                    <m:d>
                      <m:dPr>
                        <m:ctrlPr>
                          <a:rPr lang="en-US" i="1" dirty="0">
                            <a:latin typeface="Cambria Math" panose="02040503050406030204" pitchFamily="18" charset="0"/>
                          </a:rPr>
                        </m:ctrlPr>
                      </m:dPr>
                      <m:e>
                        <m:r>
                          <a:rPr lang="en-US" b="0" i="1" dirty="0" smtClean="0">
                            <a:latin typeface="Cambria Math"/>
                          </a:rPr>
                          <m:t>¬</m:t>
                        </m:r>
                        <m:r>
                          <m:rPr>
                            <m:sty m:val="p"/>
                          </m:rPr>
                          <a:rPr lang="en-US" b="0" i="1" dirty="0" smtClean="0">
                            <a:latin typeface="Cambria Math"/>
                          </a:rPr>
                          <m:t>q</m:t>
                        </m:r>
                        <m:r>
                          <a:rPr lang="en-US" i="1" dirty="0">
                            <a:latin typeface="Cambria Math"/>
                          </a:rPr>
                          <m:t> ∨ </m:t>
                        </m:r>
                        <m:r>
                          <a:rPr lang="en-US" i="1" dirty="0">
                            <a:latin typeface="Cambria Math"/>
                          </a:rPr>
                          <m:t>𝑞</m:t>
                        </m:r>
                      </m:e>
                    </m:d>
                    <m:r>
                      <a:rPr lang="en-US" i="1" dirty="0">
                        <a:latin typeface="Cambria Math"/>
                      </a:rPr>
                      <m:t>)</m:t>
                    </m:r>
                  </m:oMath>
                </a14:m>
                <a:r>
                  <a:rPr lang="en-US" dirty="0"/>
                  <a:t>	 	</a:t>
                </a:r>
                <a14:m>
                  <m:oMath xmlns:m="http://schemas.openxmlformats.org/officeDocument/2006/math">
                    <m:r>
                      <m:rPr>
                        <m:nor/>
                      </m:rPr>
                      <a:rPr lang="en-US" b="0" i="0" dirty="0" smtClean="0"/>
                      <m:t>Commutative</m:t>
                    </m:r>
                    <m:r>
                      <m:rPr>
                        <m:nor/>
                      </m:rPr>
                      <a:rPr lang="en-US" b="0" i="0" dirty="0" smtClean="0"/>
                      <m:t> </m:t>
                    </m:r>
                    <m:r>
                      <m:rPr>
                        <m:nor/>
                      </m:rPr>
                      <a:rPr lang="en-US" dirty="0"/>
                      <m:t>law</m:t>
                    </m:r>
                  </m:oMath>
                </a14:m>
                <a:endParaRPr lang="en-US" dirty="0"/>
              </a:p>
              <a:p>
                <a:pPr marL="0" indent="0">
                  <a:buNone/>
                </a:pPr>
                <a14:m>
                  <m:oMath xmlns:m="http://schemas.openxmlformats.org/officeDocument/2006/math">
                    <m:r>
                      <a:rPr lang="en-US" i="1" dirty="0">
                        <a:latin typeface="Cambria Math"/>
                      </a:rPr>
                      <m:t>≡</m:t>
                    </m:r>
                    <m:r>
                      <a:rPr lang="en-US" b="0" i="1" dirty="0" smtClean="0">
                        <a:latin typeface="Cambria Math"/>
                      </a:rPr>
                      <m:t>(</m:t>
                    </m:r>
                    <m:r>
                      <a:rPr lang="en-US" i="1" dirty="0">
                        <a:latin typeface="Cambria Math"/>
                      </a:rPr>
                      <m:t>¬</m:t>
                    </m:r>
                    <m:r>
                      <a:rPr lang="en-US" i="1" dirty="0">
                        <a:latin typeface="Cambria Math"/>
                      </a:rPr>
                      <m:t>𝑝</m:t>
                    </m:r>
                    <m:r>
                      <a:rPr lang="en-US" i="1" dirty="0">
                        <a:latin typeface="Cambria Math"/>
                      </a:rPr>
                      <m:t>∨</m:t>
                    </m:r>
                    <m:r>
                      <a:rPr lang="en-US" i="1" dirty="0">
                        <a:latin typeface="Cambria Math"/>
                      </a:rPr>
                      <m:t>𝑝</m:t>
                    </m:r>
                    <m:r>
                      <a:rPr lang="en-US" b="0" i="1" dirty="0" smtClean="0">
                        <a:latin typeface="Cambria Math"/>
                      </a:rPr>
                      <m:t>)</m:t>
                    </m:r>
                    <m:r>
                      <a:rPr lang="en-US" i="1" dirty="0">
                        <a:latin typeface="Cambria Math"/>
                      </a:rPr>
                      <m:t>∨ </m:t>
                    </m:r>
                    <m:d>
                      <m:dPr>
                        <m:ctrlPr>
                          <a:rPr lang="en-US" i="1" dirty="0">
                            <a:latin typeface="Cambria Math" panose="02040503050406030204" pitchFamily="18" charset="0"/>
                          </a:rPr>
                        </m:ctrlPr>
                      </m:dPr>
                      <m:e>
                        <m:r>
                          <a:rPr lang="en-US" i="1" dirty="0">
                            <a:latin typeface="Cambria Math"/>
                          </a:rPr>
                          <m:t>¬</m:t>
                        </m:r>
                        <m:r>
                          <m:rPr>
                            <m:sty m:val="p"/>
                          </m:rPr>
                          <a:rPr lang="en-US" i="1" dirty="0">
                            <a:latin typeface="Cambria Math"/>
                          </a:rPr>
                          <m:t>q</m:t>
                        </m:r>
                        <m:r>
                          <a:rPr lang="en-US" i="1" dirty="0">
                            <a:latin typeface="Cambria Math"/>
                          </a:rPr>
                          <m:t> ∨ </m:t>
                        </m:r>
                        <m:r>
                          <a:rPr lang="en-US" i="1" dirty="0">
                            <a:latin typeface="Cambria Math"/>
                          </a:rPr>
                          <m:t>𝑞</m:t>
                        </m:r>
                      </m:e>
                    </m:d>
                  </m:oMath>
                </a14:m>
                <a:r>
                  <a:rPr lang="en-US" dirty="0"/>
                  <a:t>		</a:t>
                </a:r>
                <a14:m>
                  <m:oMath xmlns:m="http://schemas.openxmlformats.org/officeDocument/2006/math">
                    <m:r>
                      <m:rPr>
                        <m:nor/>
                      </m:rPr>
                      <a:rPr lang="en-US" dirty="0"/>
                      <m:t>Associative</m:t>
                    </m:r>
                    <m:r>
                      <m:rPr>
                        <m:nor/>
                      </m:rPr>
                      <a:rPr lang="en-US" b="0" i="0" dirty="0" smtClean="0"/>
                      <m:t> </m:t>
                    </m:r>
                    <m:r>
                      <m:rPr>
                        <m:nor/>
                      </m:rPr>
                      <a:rPr lang="en-US" dirty="0"/>
                      <m:t>law</m:t>
                    </m:r>
                  </m:oMath>
                </a14:m>
                <a:r>
                  <a:rPr lang="en-US" dirty="0"/>
                  <a:t>	</a:t>
                </a:r>
              </a:p>
              <a:p>
                <a:pPr marL="0" indent="0">
                  <a:buNone/>
                </a:pPr>
                <a14:m>
                  <m:oMath xmlns:m="http://schemas.openxmlformats.org/officeDocument/2006/math">
                    <m:r>
                      <a:rPr lang="en-US" i="1" dirty="0">
                        <a:latin typeface="Cambria Math"/>
                      </a:rPr>
                      <m:t>≡</m:t>
                    </m:r>
                    <m:r>
                      <a:rPr lang="en-US" b="0" i="1" dirty="0" smtClean="0">
                        <a:latin typeface="Cambria Math"/>
                      </a:rPr>
                      <m:t>𝑇</m:t>
                    </m:r>
                    <m:r>
                      <a:rPr lang="en-US" i="1" dirty="0">
                        <a:latin typeface="Cambria Math"/>
                      </a:rPr>
                      <m:t>∨</m:t>
                    </m:r>
                    <m:r>
                      <a:rPr lang="en-US" b="0" i="1" dirty="0" smtClean="0">
                        <a:latin typeface="Cambria Math"/>
                      </a:rPr>
                      <m:t>𝑇</m:t>
                    </m:r>
                  </m:oMath>
                </a14:m>
                <a:r>
                  <a:rPr lang="en-US" b="0" dirty="0"/>
                  <a:t>				Tautologies </a:t>
                </a:r>
              </a:p>
              <a:p>
                <a:pPr marL="0" indent="0">
                  <a:buNone/>
                </a:pPr>
                <a14:m>
                  <m:oMath xmlns:m="http://schemas.openxmlformats.org/officeDocument/2006/math">
                    <m:r>
                      <a:rPr lang="en-US" i="1" dirty="0">
                        <a:latin typeface="Cambria Math"/>
                      </a:rPr>
                      <m:t>≡</m:t>
                    </m:r>
                    <m:r>
                      <a:rPr lang="en-US" i="1" dirty="0">
                        <a:latin typeface="Cambria Math"/>
                      </a:rPr>
                      <m:t>𝑇</m:t>
                    </m:r>
                  </m:oMath>
                </a14:m>
                <a:r>
                  <a:rPr lang="en-US" dirty="0"/>
                  <a:t>				 </a:t>
                </a:r>
                <a:r>
                  <a:rPr lang="en-US" dirty="0" err="1"/>
                  <a:t>Idempotence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76400" y="990600"/>
                <a:ext cx="8763000" cy="5715000"/>
              </a:xfrm>
              <a:blipFill rotWithShape="0">
                <a:blip r:embed="rId2"/>
                <a:stretch>
                  <a:fillRect l="-695" t="-96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4F29116-1D54-43F6-A646-15089D950F75}" type="slidenum">
              <a:rPr lang="en-US" smtClean="0"/>
              <a:pPr/>
              <a:t>36</a:t>
            </a:fld>
            <a:endParaRPr lang="en-US"/>
          </a:p>
        </p:txBody>
      </p:sp>
    </p:spTree>
    <p:extLst>
      <p:ext uri="{BB962C8B-B14F-4D97-AF65-F5344CB8AC3E}">
        <p14:creationId xmlns:p14="http://schemas.microsoft.com/office/powerpoint/2010/main" val="3750807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97675"/>
            <a:ext cx="9601200" cy="1485900"/>
          </a:xfrm>
        </p:spPr>
        <p:txBody>
          <a:bodyPr/>
          <a:lstStyle/>
          <a:p>
            <a:r>
              <a:rPr lang="en-US" dirty="0"/>
              <a:t>References </a:t>
            </a:r>
          </a:p>
        </p:txBody>
      </p:sp>
      <p:sp>
        <p:nvSpPr>
          <p:cNvPr id="3" name="Content Placeholder 2"/>
          <p:cNvSpPr>
            <a:spLocks noGrp="1"/>
          </p:cNvSpPr>
          <p:nvPr>
            <p:ph idx="1"/>
          </p:nvPr>
        </p:nvSpPr>
        <p:spPr/>
        <p:txBody>
          <a:bodyPr/>
          <a:lstStyle/>
          <a:p>
            <a:r>
              <a:rPr lang="en-US" sz="3200" dirty="0"/>
              <a:t>Kenneth Rosen Discrete Mathematics and Its Applications – Chapter # 01</a:t>
            </a:r>
          </a:p>
          <a:p>
            <a:endParaRPr lang="en-US" dirty="0"/>
          </a:p>
          <a:p>
            <a:endParaRPr lang="en-US" dirty="0"/>
          </a:p>
        </p:txBody>
      </p:sp>
    </p:spTree>
    <p:extLst>
      <p:ext uri="{BB962C8B-B14F-4D97-AF65-F5344CB8AC3E}">
        <p14:creationId xmlns:p14="http://schemas.microsoft.com/office/powerpoint/2010/main" val="300874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Translating English Sentences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02895" y="1543986"/>
                <a:ext cx="10104620" cy="4350895"/>
              </a:xfrm>
            </p:spPr>
            <p:txBody>
              <a:bodyPr>
                <a:normAutofit lnSpcReduction="10000"/>
              </a:bodyPr>
              <a:lstStyle/>
              <a:p>
                <a:pPr algn="just"/>
                <a:r>
                  <a:rPr lang="en-US" sz="3200" dirty="0"/>
                  <a:t>You can access the Internet from campus only if you are a computer science major or you are not a freshman.</a:t>
                </a:r>
              </a:p>
              <a:p>
                <a:pPr marL="0" indent="0" algn="just">
                  <a:buNone/>
                </a:pPr>
                <a14:m>
                  <m:oMath xmlns:m="http://schemas.openxmlformats.org/officeDocument/2006/math">
                    <m:r>
                      <a:rPr lang="en-US" sz="3200" b="1" i="1" dirty="0" smtClean="0">
                        <a:latin typeface="Cambria Math"/>
                      </a:rPr>
                      <m:t>𝒂</m:t>
                    </m:r>
                    <m:r>
                      <a:rPr lang="en-US" sz="3200" b="1" i="1" dirty="0" smtClean="0">
                        <a:latin typeface="Cambria Math"/>
                      </a:rPr>
                      <m:t>:</m:t>
                    </m:r>
                  </m:oMath>
                </a14:m>
                <a:r>
                  <a:rPr lang="en-US" sz="3200" dirty="0"/>
                  <a:t> You can access the Internet from campus</a:t>
                </a:r>
              </a:p>
              <a:p>
                <a:pPr marL="0" indent="0" algn="just">
                  <a:buNone/>
                </a:pPr>
                <a14:m>
                  <m:oMath xmlns:m="http://schemas.openxmlformats.org/officeDocument/2006/math">
                    <m:r>
                      <a:rPr lang="en-US" sz="3200" b="1" i="1" dirty="0" smtClean="0">
                        <a:latin typeface="Cambria Math"/>
                      </a:rPr>
                      <m:t>𝒄</m:t>
                    </m:r>
                    <m:r>
                      <a:rPr lang="en-US" sz="3200" b="1" i="1" dirty="0" smtClean="0">
                        <a:latin typeface="Cambria Math"/>
                      </a:rPr>
                      <m:t>:</m:t>
                    </m:r>
                  </m:oMath>
                </a14:m>
                <a:r>
                  <a:rPr lang="en-US" sz="3200" b="1" dirty="0"/>
                  <a:t> </a:t>
                </a:r>
                <a:r>
                  <a:rPr lang="en-US" sz="3200" dirty="0"/>
                  <a:t>You are a computer science major</a:t>
                </a:r>
              </a:p>
              <a:p>
                <a:pPr marL="0" indent="0" algn="just">
                  <a:buNone/>
                </a:pPr>
                <a14:m>
                  <m:oMath xmlns:m="http://schemas.openxmlformats.org/officeDocument/2006/math">
                    <m:r>
                      <a:rPr lang="en-US" sz="3200" b="1" i="1" dirty="0" smtClean="0">
                        <a:latin typeface="Cambria Math"/>
                      </a:rPr>
                      <m:t>𝒇</m:t>
                    </m:r>
                    <m:r>
                      <a:rPr lang="en-US" sz="3200" b="1" i="1" dirty="0" smtClean="0">
                        <a:latin typeface="Cambria Math"/>
                      </a:rPr>
                      <m:t>:</m:t>
                    </m:r>
                  </m:oMath>
                </a14:m>
                <a:r>
                  <a:rPr lang="en-US" sz="3200" dirty="0"/>
                  <a:t> you are a freshman</a:t>
                </a:r>
              </a:p>
              <a:p>
                <a:pPr marL="457200" lvl="1" indent="0" algn="just">
                  <a:buNone/>
                </a:pPr>
                <a:endParaRPr lang="en-US" sz="4000" i="1" dirty="0">
                  <a:latin typeface="Cambria Math"/>
                </a:endParaRPr>
              </a:p>
              <a:p>
                <a:pPr marL="457200" lvl="1" indent="0" algn="just">
                  <a:buNone/>
                </a:pPr>
                <a14:m>
                  <m:oMathPara xmlns:m="http://schemas.openxmlformats.org/officeDocument/2006/math">
                    <m:oMathParaPr>
                      <m:jc m:val="left"/>
                    </m:oMathParaPr>
                    <m:oMath xmlns:m="http://schemas.openxmlformats.org/officeDocument/2006/math">
                      <m:r>
                        <a:rPr lang="en-US" sz="4000" i="1" dirty="0">
                          <a:latin typeface="Cambria Math"/>
                        </a:rPr>
                        <m:t>	</m:t>
                      </m:r>
                      <m:r>
                        <a:rPr lang="en-US" sz="4000" b="1" i="1" dirty="0">
                          <a:latin typeface="Cambria Math"/>
                        </a:rPr>
                        <m:t>𝒂</m:t>
                      </m:r>
                      <m:r>
                        <a:rPr lang="en-US" sz="4000" b="1" i="1" dirty="0">
                          <a:latin typeface="Cambria Math"/>
                        </a:rPr>
                        <m:t>→ (</m:t>
                      </m:r>
                      <m:r>
                        <a:rPr lang="en-US" sz="4000" b="1" i="1" dirty="0">
                          <a:latin typeface="Cambria Math"/>
                        </a:rPr>
                        <m:t>𝒄</m:t>
                      </m:r>
                      <m:r>
                        <a:rPr lang="en-US" sz="4000" b="1" i="1" dirty="0">
                          <a:latin typeface="Cambria Math"/>
                        </a:rPr>
                        <m:t>∨¬</m:t>
                      </m:r>
                      <m:r>
                        <a:rPr lang="en-US" sz="4000" b="1" i="1" dirty="0">
                          <a:latin typeface="Cambria Math"/>
                        </a:rPr>
                        <m:t>𝒇</m:t>
                      </m:r>
                      <m:r>
                        <a:rPr lang="en-US" sz="4000" b="1" i="1" dirty="0">
                          <a:latin typeface="Cambria Math"/>
                        </a:rPr>
                        <m:t>)</m:t>
                      </m:r>
                    </m:oMath>
                  </m:oMathPara>
                </a14:m>
                <a:endParaRPr lang="en-US" sz="40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02895" y="1543986"/>
                <a:ext cx="10104620" cy="4350895"/>
              </a:xfrm>
              <a:blipFill rotWithShape="1">
                <a:blip r:embed="rId2"/>
                <a:stretch>
                  <a:fillRect l="-1448" t="-3501" r="-150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pPr/>
              <a:t>4</a:t>
            </a:fld>
            <a:endParaRPr lang="en-US"/>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334" t="62897" r="23587" b="11906"/>
          <a:stretch/>
        </p:blipFill>
        <p:spPr bwMode="auto">
          <a:xfrm>
            <a:off x="5254907" y="4118548"/>
            <a:ext cx="6626091" cy="1952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4877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749508"/>
                <a:ext cx="9601200" cy="5117892"/>
              </a:xfrm>
            </p:spPr>
            <p:txBody>
              <a:bodyPr>
                <a:normAutofit/>
              </a:bodyPr>
              <a:lstStyle/>
              <a:p>
                <a:r>
                  <a:rPr lang="en-US" sz="3200" dirty="0"/>
                  <a:t>You cannot ride the roller coaster if you are under 4 feet tall unless you are older than 16 years old.</a:t>
                </a:r>
              </a:p>
              <a:p>
                <a:pPr marL="0" indent="0">
                  <a:buNone/>
                </a:pPr>
                <a14:m>
                  <m:oMath xmlns:m="http://schemas.openxmlformats.org/officeDocument/2006/math">
                    <m:r>
                      <a:rPr lang="en-US" sz="3200" b="1" i="1" dirty="0" smtClean="0">
                        <a:latin typeface="Cambria Math"/>
                      </a:rPr>
                      <m:t>𝒒</m:t>
                    </m:r>
                    <m:r>
                      <a:rPr lang="en-US" sz="3200" b="1" i="1" dirty="0">
                        <a:latin typeface="Cambria Math"/>
                      </a:rPr>
                      <m:t>:</m:t>
                    </m:r>
                  </m:oMath>
                </a14:m>
                <a:r>
                  <a:rPr lang="en-US" sz="3200" dirty="0"/>
                  <a:t> You can ride the roller coaster </a:t>
                </a:r>
                <a:endParaRPr lang="en-US" sz="3200" b="1" i="1" dirty="0">
                  <a:latin typeface="Cambria Math"/>
                </a:endParaRPr>
              </a:p>
              <a:p>
                <a:pPr marL="0" indent="0">
                  <a:buNone/>
                </a:pPr>
                <a14:m>
                  <m:oMath xmlns:m="http://schemas.openxmlformats.org/officeDocument/2006/math">
                    <m:r>
                      <a:rPr lang="en-US" sz="3200" b="1" i="1" dirty="0" smtClean="0">
                        <a:latin typeface="Cambria Math"/>
                      </a:rPr>
                      <m:t>𝒓</m:t>
                    </m:r>
                    <m:r>
                      <a:rPr lang="en-US" sz="3200" b="1" i="1" dirty="0">
                        <a:latin typeface="Cambria Math"/>
                      </a:rPr>
                      <m:t>:</m:t>
                    </m:r>
                  </m:oMath>
                </a14:m>
                <a:r>
                  <a:rPr lang="en-US" sz="3200" b="1" dirty="0"/>
                  <a:t> </a:t>
                </a:r>
                <a:r>
                  <a:rPr lang="en-US" sz="3200" dirty="0"/>
                  <a:t>You are under 4 feet tall</a:t>
                </a:r>
              </a:p>
              <a:p>
                <a:pPr marL="0" indent="0">
                  <a:buNone/>
                </a:pPr>
                <a14:m>
                  <m:oMath xmlns:m="http://schemas.openxmlformats.org/officeDocument/2006/math">
                    <m:r>
                      <a:rPr lang="en-US" sz="3200" b="1" i="1" dirty="0" smtClean="0">
                        <a:latin typeface="Cambria Math"/>
                      </a:rPr>
                      <m:t>𝒔</m:t>
                    </m:r>
                    <m:r>
                      <a:rPr lang="en-US" sz="3200" b="1" i="1" dirty="0">
                        <a:latin typeface="Cambria Math"/>
                      </a:rPr>
                      <m:t>:</m:t>
                    </m:r>
                  </m:oMath>
                </a14:m>
                <a:r>
                  <a:rPr lang="en-US" sz="3200" dirty="0"/>
                  <a:t> older than 16 years old</a:t>
                </a:r>
              </a:p>
              <a:p>
                <a:pPr marL="0" indent="0">
                  <a:buNone/>
                </a:pPr>
                <a:endParaRPr lang="en-US" sz="3200" dirty="0"/>
              </a:p>
              <a:p>
                <a:pPr marL="457200" lvl="1" indent="0">
                  <a:buNone/>
                </a:pPr>
                <a14:m>
                  <m:oMathPara xmlns:m="http://schemas.openxmlformats.org/officeDocument/2006/math">
                    <m:oMathParaPr>
                      <m:jc m:val="left"/>
                    </m:oMathParaPr>
                    <m:oMath xmlns:m="http://schemas.openxmlformats.org/officeDocument/2006/math">
                      <m:r>
                        <a:rPr lang="en-US" sz="4400" dirty="0">
                          <a:latin typeface="Cambria Math"/>
                        </a:rPr>
                        <m:t>	</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749508"/>
                <a:ext cx="9601200" cy="5117892"/>
              </a:xfrm>
              <a:blipFill rotWithShape="1">
                <a:blip r:embed="rId2"/>
                <a:stretch>
                  <a:fillRect l="-1587" t="-2024"/>
                </a:stretch>
              </a:blipFill>
            </p:spPr>
            <p:txBody>
              <a:bodyPr/>
              <a:lstStyle/>
              <a:p>
                <a:r>
                  <a:rPr lang="en-US">
                    <a:noFill/>
                  </a:rPr>
                  <a:t> </a:t>
                </a:r>
              </a:p>
            </p:txBody>
          </p:sp>
        </mc:Fallback>
      </mc:AlternateContent>
    </p:spTree>
    <p:extLst>
      <p:ext uri="{BB962C8B-B14F-4D97-AF65-F5344CB8AC3E}">
        <p14:creationId xmlns:p14="http://schemas.microsoft.com/office/powerpoint/2010/main" val="284797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749508"/>
                <a:ext cx="9601200" cy="5117892"/>
              </a:xfrm>
            </p:spPr>
            <p:txBody>
              <a:bodyPr>
                <a:normAutofit/>
              </a:bodyPr>
              <a:lstStyle/>
              <a:p>
                <a:r>
                  <a:rPr lang="en-US" sz="3200" dirty="0"/>
                  <a:t>You cannot ride the roller coaster if you are under 4 feet tall unless you are older than 16 years old.</a:t>
                </a:r>
              </a:p>
              <a:p>
                <a:pPr marL="0" indent="0">
                  <a:buNone/>
                </a:pPr>
                <a14:m>
                  <m:oMath xmlns:m="http://schemas.openxmlformats.org/officeDocument/2006/math">
                    <m:r>
                      <a:rPr lang="en-US" sz="3200" b="1" i="1" dirty="0" smtClean="0">
                        <a:latin typeface="Cambria Math"/>
                      </a:rPr>
                      <m:t>𝒒</m:t>
                    </m:r>
                    <m:r>
                      <a:rPr lang="en-US" sz="3200" b="1" i="1" dirty="0">
                        <a:latin typeface="Cambria Math"/>
                      </a:rPr>
                      <m:t>:</m:t>
                    </m:r>
                  </m:oMath>
                </a14:m>
                <a:r>
                  <a:rPr lang="en-US" sz="3200" dirty="0"/>
                  <a:t> You can ride the roller coaster </a:t>
                </a:r>
                <a:endParaRPr lang="en-US" sz="3200" b="1" i="1" dirty="0">
                  <a:latin typeface="Cambria Math"/>
                </a:endParaRPr>
              </a:p>
              <a:p>
                <a:pPr marL="0" indent="0">
                  <a:buNone/>
                </a:pPr>
                <a14:m>
                  <m:oMath xmlns:m="http://schemas.openxmlformats.org/officeDocument/2006/math">
                    <m:r>
                      <a:rPr lang="en-US" sz="3200" b="1" i="1" dirty="0" smtClean="0">
                        <a:latin typeface="Cambria Math"/>
                      </a:rPr>
                      <m:t>𝒓</m:t>
                    </m:r>
                    <m:r>
                      <a:rPr lang="en-US" sz="3200" b="1" i="1" dirty="0">
                        <a:latin typeface="Cambria Math"/>
                      </a:rPr>
                      <m:t>:</m:t>
                    </m:r>
                  </m:oMath>
                </a14:m>
                <a:r>
                  <a:rPr lang="en-US" sz="3200" b="1" dirty="0"/>
                  <a:t> </a:t>
                </a:r>
                <a:r>
                  <a:rPr lang="en-US" sz="3200" dirty="0"/>
                  <a:t>You are under 4 feet tall</a:t>
                </a:r>
              </a:p>
              <a:p>
                <a:pPr marL="0" indent="0">
                  <a:buNone/>
                </a:pPr>
                <a14:m>
                  <m:oMath xmlns:m="http://schemas.openxmlformats.org/officeDocument/2006/math">
                    <m:r>
                      <a:rPr lang="en-US" sz="3200" b="1" i="1" dirty="0" smtClean="0">
                        <a:latin typeface="Cambria Math"/>
                      </a:rPr>
                      <m:t>𝒔</m:t>
                    </m:r>
                    <m:r>
                      <a:rPr lang="en-US" sz="3200" b="1" i="1" dirty="0">
                        <a:latin typeface="Cambria Math"/>
                      </a:rPr>
                      <m:t>:</m:t>
                    </m:r>
                  </m:oMath>
                </a14:m>
                <a:r>
                  <a:rPr lang="en-US" sz="3200" dirty="0"/>
                  <a:t> older than 16 years old</a:t>
                </a:r>
              </a:p>
              <a:p>
                <a:pPr marL="0" indent="0">
                  <a:buNone/>
                </a:pPr>
                <a:endParaRPr lang="en-US" sz="3200" dirty="0"/>
              </a:p>
              <a:p>
                <a:pPr marL="457200" lvl="1" indent="0">
                  <a:buNone/>
                </a:pPr>
                <a14:m>
                  <m:oMathPara xmlns:m="http://schemas.openxmlformats.org/officeDocument/2006/math">
                    <m:oMathParaPr>
                      <m:jc m:val="left"/>
                    </m:oMathParaPr>
                    <m:oMath xmlns:m="http://schemas.openxmlformats.org/officeDocument/2006/math">
                      <m:r>
                        <a:rPr lang="en-US" sz="4400" dirty="0">
                          <a:latin typeface="Cambria Math"/>
                        </a:rPr>
                        <m:t>	</m:t>
                      </m:r>
                      <m:r>
                        <a:rPr lang="en-US" sz="4400" b="1" i="1" dirty="0" smtClean="0">
                          <a:latin typeface="Cambria Math"/>
                        </a:rPr>
                        <m:t>(</m:t>
                      </m:r>
                      <m:r>
                        <a:rPr lang="en-US" sz="4400" b="1" i="1" dirty="0" smtClean="0">
                          <a:latin typeface="Cambria Math"/>
                        </a:rPr>
                        <m:t>𝒓</m:t>
                      </m:r>
                      <m:r>
                        <a:rPr lang="en-US" sz="4000">
                          <a:latin typeface="Cambria Math"/>
                        </a:rPr>
                        <m:t>∧</m:t>
                      </m:r>
                      <m:r>
                        <a:rPr lang="en-US" sz="4400" b="1" dirty="0">
                          <a:latin typeface="Cambria Math"/>
                        </a:rPr>
                        <m:t>¬</m:t>
                      </m:r>
                      <m:r>
                        <a:rPr lang="en-US" sz="4400" b="1" i="1" dirty="0" smtClean="0">
                          <a:latin typeface="Cambria Math"/>
                        </a:rPr>
                        <m:t>𝒔</m:t>
                      </m:r>
                      <m:r>
                        <a:rPr lang="en-US" sz="4400" b="1" i="1" dirty="0" smtClean="0">
                          <a:latin typeface="Cambria Math"/>
                        </a:rPr>
                        <m:t>)</m:t>
                      </m:r>
                      <m:r>
                        <a:rPr lang="en-US" sz="4400" b="1" dirty="0">
                          <a:latin typeface="Cambria Math"/>
                        </a:rPr>
                        <m:t>→¬</m:t>
                      </m:r>
                      <m:r>
                        <a:rPr lang="en-US" sz="4400" b="1" i="1" dirty="0" smtClean="0">
                          <a:latin typeface="Cambria Math"/>
                        </a:rPr>
                        <m:t>𝒒</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749508"/>
                <a:ext cx="9601200" cy="5117892"/>
              </a:xfrm>
              <a:blipFill rotWithShape="1">
                <a:blip r:embed="rId2"/>
                <a:stretch>
                  <a:fillRect l="-1460" t="-2024"/>
                </a:stretch>
              </a:blipFill>
            </p:spPr>
            <p:txBody>
              <a:bodyPr/>
              <a:lstStyle/>
              <a:p>
                <a:r>
                  <a:rPr lang="en-US">
                    <a:noFill/>
                  </a:rPr>
                  <a:t> </a:t>
                </a:r>
              </a:p>
            </p:txBody>
          </p:sp>
        </mc:Fallback>
      </mc:AlternateContent>
    </p:spTree>
    <p:extLst>
      <p:ext uri="{BB962C8B-B14F-4D97-AF65-F5344CB8AC3E}">
        <p14:creationId xmlns:p14="http://schemas.microsoft.com/office/powerpoint/2010/main" val="234771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895" y="116173"/>
            <a:ext cx="9601200" cy="1485900"/>
          </a:xfrm>
        </p:spPr>
        <p:txBody>
          <a:bodyPr/>
          <a:lstStyle/>
          <a:p>
            <a:r>
              <a:rPr lang="en-US" b="1" dirty="0"/>
              <a:t>System Specifications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70795" y="1191118"/>
                <a:ext cx="10860373" cy="5081666"/>
              </a:xfrm>
            </p:spPr>
            <p:txBody>
              <a:bodyPr>
                <a:noAutofit/>
              </a:bodyPr>
              <a:lstStyle/>
              <a:p>
                <a:pPr algn="just"/>
                <a:r>
                  <a:rPr lang="en-US" sz="3000" dirty="0"/>
                  <a:t>Translating sentences in natural language (such as English) into logical expressions is an essential part of specifying both hardware and software systems. System and software engineers take requirements in natural language and produce precise and unambiguous specifications that can be used as the basis for system development.</a:t>
                </a:r>
              </a:p>
              <a:p>
                <a:pPr marL="0" indent="0" algn="ctr">
                  <a:buNone/>
                </a:pPr>
                <a:r>
                  <a:rPr lang="en-US" sz="3000" b="1" dirty="0"/>
                  <a:t>The automated reply cannot be sent when the file system is full</a:t>
                </a:r>
              </a:p>
              <a:p>
                <a:pPr marL="457200" lvl="1" indent="0" algn="just">
                  <a:buNone/>
                </a:pPr>
                <a:r>
                  <a:rPr lang="en-US" sz="3000" dirty="0"/>
                  <a:t>p: The automated reply can be sent</a:t>
                </a:r>
              </a:p>
              <a:p>
                <a:pPr marL="457200" lvl="1" indent="0" algn="just">
                  <a:buNone/>
                </a:pPr>
                <a:r>
                  <a:rPr lang="en-US" sz="3000" dirty="0"/>
                  <a:t>q: The system is full</a:t>
                </a:r>
              </a:p>
              <a:p>
                <a:pPr marL="457200" lvl="1" indent="0" algn="just">
                  <a:buNone/>
                </a:pPr>
                <a14:m>
                  <m:oMathPara xmlns:m="http://schemas.openxmlformats.org/officeDocument/2006/math">
                    <m:oMathParaPr>
                      <m:jc m:val="left"/>
                    </m:oMathParaPr>
                    <m:oMath xmlns:m="http://schemas.openxmlformats.org/officeDocument/2006/math">
                      <m:r>
                        <a:rPr lang="en-US" sz="3000" i="1" dirty="0">
                          <a:latin typeface="Cambria Math"/>
                        </a:rPr>
                        <m:t>𝑞</m:t>
                      </m:r>
                      <m:r>
                        <a:rPr lang="en-US" sz="3000" i="1" dirty="0">
                          <a:latin typeface="Cambria Math"/>
                        </a:rPr>
                        <m:t> ⟶¬</m:t>
                      </m:r>
                      <m:r>
                        <a:rPr lang="en-US" sz="3000" i="1" dirty="0">
                          <a:latin typeface="Cambria Math"/>
                          <a:ea typeface="Cambria Math"/>
                        </a:rPr>
                        <m:t>𝑝</m:t>
                      </m:r>
                      <m:r>
                        <a:rPr lang="en-US" sz="3000" i="1" dirty="0">
                          <a:latin typeface="Cambria Math"/>
                        </a:rPr>
                        <m:t> </m:t>
                      </m:r>
                    </m:oMath>
                  </m:oMathPara>
                </a14:m>
                <a:endParaRPr lang="en-US" sz="3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70795" y="1191118"/>
                <a:ext cx="10860373" cy="5081666"/>
              </a:xfrm>
              <a:blipFill>
                <a:blip r:embed="rId2"/>
                <a:stretch>
                  <a:fillRect l="-1010" t="-2518" r="-17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pPr/>
              <a:t>7</a:t>
            </a:fld>
            <a:endParaRPr lang="en-US"/>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334" t="62897" r="23587" b="11906"/>
          <a:stretch/>
        </p:blipFill>
        <p:spPr bwMode="auto">
          <a:xfrm>
            <a:off x="6593210" y="5174690"/>
            <a:ext cx="5357998" cy="1578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662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Consistency</a:t>
            </a:r>
          </a:p>
        </p:txBody>
      </p:sp>
      <p:sp>
        <p:nvSpPr>
          <p:cNvPr id="3" name="Content Placeholder 2"/>
          <p:cNvSpPr>
            <a:spLocks noGrp="1"/>
          </p:cNvSpPr>
          <p:nvPr>
            <p:ph idx="1"/>
          </p:nvPr>
        </p:nvSpPr>
        <p:spPr>
          <a:xfrm>
            <a:off x="1004341" y="1600200"/>
            <a:ext cx="10828267" cy="5029200"/>
          </a:xfrm>
        </p:spPr>
        <p:txBody>
          <a:bodyPr>
            <a:normAutofit/>
          </a:bodyPr>
          <a:lstStyle/>
          <a:p>
            <a:r>
              <a:rPr lang="en-US" sz="3600" dirty="0"/>
              <a:t>System specifications should be </a:t>
            </a:r>
            <a:r>
              <a:rPr lang="en-US" sz="3600" b="1" dirty="0"/>
              <a:t>consistent</a:t>
            </a:r>
            <a:r>
              <a:rPr lang="en-US" sz="3600" dirty="0"/>
              <a:t>,</a:t>
            </a:r>
          </a:p>
          <a:p>
            <a:pPr lvl="1"/>
            <a:r>
              <a:rPr lang="en-US" sz="3600" dirty="0"/>
              <a:t>They should not contain conflicting requirements that could be used to derive a contradiction.</a:t>
            </a:r>
          </a:p>
          <a:p>
            <a:r>
              <a:rPr lang="en-US" sz="3600" dirty="0"/>
              <a:t>When specifications are not consistent, there would be no way to develop a system that satisfies all  specifications.</a:t>
            </a:r>
          </a:p>
        </p:txBody>
      </p:sp>
      <p:sp>
        <p:nvSpPr>
          <p:cNvPr id="4" name="Slide Number Placeholder 3"/>
          <p:cNvSpPr>
            <a:spLocks noGrp="1"/>
          </p:cNvSpPr>
          <p:nvPr>
            <p:ph type="sldNum" sz="quarter" idx="12"/>
          </p:nvPr>
        </p:nvSpPr>
        <p:spPr/>
        <p:txBody>
          <a:bodyPr/>
          <a:lstStyle/>
          <a:p>
            <a:fld id="{FDFCE4C1-E6A0-4AA9-9965-F1CD6F0FDCC0}" type="slidenum">
              <a:rPr lang="en-US" smtClean="0"/>
              <a:pPr/>
              <a:t>8</a:t>
            </a:fld>
            <a:endParaRPr lang="en-US"/>
          </a:p>
        </p:txBody>
      </p:sp>
    </p:spTree>
    <p:extLst>
      <p:ext uri="{BB962C8B-B14F-4D97-AF65-F5344CB8AC3E}">
        <p14:creationId xmlns:p14="http://schemas.microsoft.com/office/powerpoint/2010/main" val="247022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4538" y="228600"/>
            <a:ext cx="11182662" cy="6400800"/>
          </a:xfrm>
        </p:spPr>
        <p:txBody>
          <a:bodyPr>
            <a:normAutofit/>
          </a:bodyPr>
          <a:lstStyle/>
          <a:p>
            <a:pPr marL="0" indent="0" algn="just">
              <a:buNone/>
            </a:pPr>
            <a:r>
              <a:rPr lang="en-US" sz="2800" dirty="0"/>
              <a:t>Determine whether these system specifications are </a:t>
            </a:r>
            <a:r>
              <a:rPr lang="en-US" sz="2800" b="1" dirty="0"/>
              <a:t>consistent</a:t>
            </a:r>
            <a:r>
              <a:rPr lang="en-US" sz="2800" dirty="0"/>
              <a:t>:</a:t>
            </a:r>
          </a:p>
          <a:p>
            <a:pPr marL="514350" indent="-514350" algn="just">
              <a:buFont typeface="+mj-lt"/>
              <a:buAutoNum type="arabicPeriod"/>
            </a:pPr>
            <a:r>
              <a:rPr lang="en-US" sz="2800" dirty="0"/>
              <a:t>The diagnostic message is stored in the buffer or it is retransmitted.</a:t>
            </a:r>
          </a:p>
          <a:p>
            <a:pPr marL="514350" indent="-514350" algn="just">
              <a:buFont typeface="+mj-lt"/>
              <a:buAutoNum type="arabicPeriod"/>
            </a:pPr>
            <a:r>
              <a:rPr lang="en-US" sz="2800" dirty="0"/>
              <a:t>The diagnostic message is not stored in the buffer.</a:t>
            </a:r>
          </a:p>
          <a:p>
            <a:pPr marL="514350" indent="-514350" algn="just">
              <a:buFont typeface="+mj-lt"/>
              <a:buAutoNum type="arabicPeriod"/>
            </a:pPr>
            <a:r>
              <a:rPr lang="en-US" sz="2800" dirty="0"/>
              <a:t>If the diagnostic message is stored in the buffer, then it is retransmitted.</a:t>
            </a:r>
          </a:p>
        </p:txBody>
      </p:sp>
      <p:sp>
        <p:nvSpPr>
          <p:cNvPr id="2" name="Slide Number Placeholder 1"/>
          <p:cNvSpPr>
            <a:spLocks noGrp="1"/>
          </p:cNvSpPr>
          <p:nvPr>
            <p:ph type="sldNum" sz="quarter" idx="12"/>
          </p:nvPr>
        </p:nvSpPr>
        <p:spPr/>
        <p:txBody>
          <a:bodyPr/>
          <a:lstStyle/>
          <a:p>
            <a:fld id="{FDFCE4C1-E6A0-4AA9-9965-F1CD6F0FDCC0}" type="slidenum">
              <a:rPr lang="en-US" smtClean="0"/>
              <a:pPr/>
              <a:t>9</a:t>
            </a:fld>
            <a:endParaRPr lang="en-US"/>
          </a:p>
        </p:txBody>
      </p:sp>
    </p:spTree>
    <p:extLst>
      <p:ext uri="{BB962C8B-B14F-4D97-AF65-F5344CB8AC3E}">
        <p14:creationId xmlns:p14="http://schemas.microsoft.com/office/powerpoint/2010/main" val="31312230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830</TotalTime>
  <Words>2219</Words>
  <Application>Microsoft Office PowerPoint</Application>
  <PresentationFormat>Widescreen</PresentationFormat>
  <Paragraphs>261</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Calibri</vt:lpstr>
      <vt:lpstr>Cambria Math</vt:lpstr>
      <vt:lpstr>Rockwell</vt:lpstr>
      <vt:lpstr>Rockwell Condensed</vt:lpstr>
      <vt:lpstr>Wingdings</vt:lpstr>
      <vt:lpstr>Wood Type</vt:lpstr>
      <vt:lpstr>Lecture 3</vt:lpstr>
      <vt:lpstr>Applications of Propositional Logic </vt:lpstr>
      <vt:lpstr>Translating English Sentences</vt:lpstr>
      <vt:lpstr>Translating English Sentences</vt:lpstr>
      <vt:lpstr>PowerPoint Presentation</vt:lpstr>
      <vt:lpstr>PowerPoint Presentation</vt:lpstr>
      <vt:lpstr>System Specifications</vt:lpstr>
      <vt:lpstr>Consistency</vt:lpstr>
      <vt:lpstr>PowerPoint Presentation</vt:lpstr>
      <vt:lpstr>PowerPoint Presentation</vt:lpstr>
      <vt:lpstr>PowerPoint Presentation</vt:lpstr>
      <vt:lpstr>PowerPoint Presentation</vt:lpstr>
      <vt:lpstr>PowerPoint Presentation</vt:lpstr>
      <vt:lpstr>Logic Puzzles (Do it yourself)</vt:lpstr>
      <vt:lpstr>PowerPoint Presentation</vt:lpstr>
      <vt:lpstr>PowerPoint Presentation</vt:lpstr>
      <vt:lpstr>PowerPoint Presentation</vt:lpstr>
      <vt:lpstr>PowerPoint Presentation</vt:lpstr>
      <vt:lpstr>Logic Circuits</vt:lpstr>
      <vt:lpstr>PowerPoint Presentation</vt:lpstr>
      <vt:lpstr>PowerPoint Presentation</vt:lpstr>
      <vt:lpstr>1.3 Propositional Equivalence </vt:lpstr>
      <vt:lpstr>Tautology and Contradiction</vt:lpstr>
      <vt:lpstr>PowerPoint Presentation</vt:lpstr>
      <vt:lpstr>Logical Equivalences</vt:lpstr>
      <vt:lpstr>PowerPoint Presentation</vt:lpstr>
      <vt:lpstr>Standard equivalences</vt:lpstr>
      <vt:lpstr>Standard equivalences</vt:lpstr>
      <vt:lpstr>PowerPoint Presentation</vt:lpstr>
      <vt:lpstr>De Morgan’s Law</vt:lpstr>
      <vt:lpstr>Absorption laws</vt:lpstr>
      <vt:lpstr>Implication</vt:lpstr>
      <vt:lpstr>More Implication Laws</vt:lpstr>
      <vt:lpstr>Bi-implications</vt:lpstr>
      <vt:lpstr>Using Logical Equivalence</vt:lpstr>
      <vt:lpstr>Using Logical Equivalence</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Ammarah Khalid</dc:creator>
  <cp:lastModifiedBy>Ammarah Khalid BUKC</cp:lastModifiedBy>
  <cp:revision>149</cp:revision>
  <dcterms:created xsi:type="dcterms:W3CDTF">2017-09-12T04:22:42Z</dcterms:created>
  <dcterms:modified xsi:type="dcterms:W3CDTF">2022-03-17T05:44:12Z</dcterms:modified>
</cp:coreProperties>
</file>