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51"/>
  </p:notesMasterIdLst>
  <p:sldIdLst>
    <p:sldId id="258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69" r:id="rId31"/>
    <p:sldId id="370" r:id="rId32"/>
    <p:sldId id="362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63" r:id="rId42"/>
    <p:sldId id="354" r:id="rId43"/>
    <p:sldId id="364" r:id="rId44"/>
    <p:sldId id="365" r:id="rId45"/>
    <p:sldId id="366" r:id="rId46"/>
    <p:sldId id="367" r:id="rId47"/>
    <p:sldId id="368" r:id="rId48"/>
    <p:sldId id="313" r:id="rId49"/>
    <p:sldId id="31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655B8-1112-4B90-9AB8-8A412DB3BBAC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11D2-D6CB-4920-B388-CFD9681C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411D2-D6CB-4920-B388-CFD9681CD7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89A6-F02D-49A2-95F4-D230155D396B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F5E5-C5D4-461A-B206-A64ADD295E00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E4C5-778E-4996-A4FC-F95BB9E90EDD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D91E-0D45-4873-9EC3-5615E1D7F14F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F4C9F6-2516-4C32-89DE-773171EA1839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881-EA11-4631-92FE-0A2098EF9C54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E2C8-938E-44FA-A6F9-72BD350483BC}" type="datetime1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6569-CA76-482C-AF6F-8A46C5FFEF7C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E0A1-AD8A-4A7A-B9EE-16888A53BB67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EFBC-A03A-4071-B873-0D4B07CC120D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4667-D596-46C4-B9F8-F10E890B7609}" type="datetime1">
              <a:rPr lang="en-US" smtClean="0"/>
              <a:t>3/30/2022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8BEF62C-8531-4F07-A212-AA4A73CDAF55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C18FB0-36AF-432F-A54F-B767DB87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825095"/>
            <a:ext cx="7772400" cy="13620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924630"/>
            <a:ext cx="8040687" cy="1500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Predicates and Quantifiers</a:t>
            </a:r>
          </a:p>
          <a:p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955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81200" y="1600201"/>
                <a:ext cx="7924800" cy="45259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ea typeface="ＭＳ Ｐゴシック" pitchFamily="34" charset="-128"/>
                    <a:cs typeface="Aria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) := “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 &gt; 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”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>
                    <a:ea typeface="ＭＳ Ｐゴシック" pitchFamily="34" charset="-128"/>
                    <a:cs typeface="Arial" charset="0"/>
                  </a:rPr>
                  <a:t>Proposition, YES or NO?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</a:rPr>
                  <a:t> 	</a:t>
                </a:r>
                <a:r>
                  <a:rPr lang="en-US" b="1" dirty="0">
                    <a:solidFill>
                      <a:srgbClr val="FF0000"/>
                    </a:solidFill>
                    <a:ea typeface="ＭＳ Ｐゴシック" pitchFamily="34" charset="-128"/>
                    <a:cs typeface="Arial" charset="0"/>
                  </a:rPr>
                  <a:t>NO</a:t>
                </a:r>
                <a:endParaRPr lang="en-US" dirty="0">
                  <a:solidFill>
                    <a:srgbClr val="FF0000"/>
                  </a:solidFill>
                  <a:ea typeface="ＭＳ Ｐゴシック" pitchFamily="34" charset="-128"/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(3,4)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ea typeface="ＭＳ Ｐゴシック" pitchFamily="34" charset="-128"/>
                    <a:cs typeface="Arial" charset="0"/>
                  </a:rPr>
                  <a:t>YES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,9)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	</a:t>
                </a:r>
                <a:r>
                  <a:rPr lang="en-US" b="1" dirty="0">
                    <a:solidFill>
                      <a:srgbClr val="FF0000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7924800" cy="4525963"/>
              </a:xfrm>
              <a:blipFill rotWithShape="1">
                <a:blip r:embed="rId2"/>
                <a:stretch>
                  <a:fillRect l="-1538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560638"/>
                <a:ext cx="4038600" cy="4525963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  <a:defRPr/>
                </a:pPr>
                <a:r>
                  <a:rPr lang="en-US" b="1" dirty="0">
                    <a:cs typeface="Arial" pitchFamily="34" charset="0"/>
                  </a:rPr>
                  <a:t>Predicate, YES or NO?</a:t>
                </a: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b="1" dirty="0">
                    <a:cs typeface="Arial" pitchFamily="34" charset="0"/>
                  </a:rPr>
                  <a:t>	YES</a:t>
                </a: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(3,4)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	</a:t>
                </a:r>
                <a:r>
                  <a:rPr lang="en-US" b="1" dirty="0">
                    <a:cs typeface="Arial" pitchFamily="34" charset="0"/>
                  </a:rPr>
                  <a:t>NO</a:t>
                </a: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,9)</m:t>
                    </m:r>
                  </m:oMath>
                </a14:m>
                <a:r>
                  <a:rPr lang="en-US" dirty="0">
                    <a:cs typeface="Arial" pitchFamily="34" charset="0"/>
                    <a:sym typeface="Symbol" pitchFamily="18" charset="2"/>
                  </a:rPr>
                  <a:t>	</a:t>
                </a:r>
                <a:r>
                  <a:rPr lang="en-US" b="1" dirty="0">
                    <a:cs typeface="Arial" pitchFamily="34" charset="0"/>
                    <a:sym typeface="Symbol" pitchFamily="18" charset="2"/>
                  </a:rPr>
                  <a:t>YES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560637"/>
                <a:ext cx="4038600" cy="4525963"/>
              </a:xfrm>
              <a:blipFill rotWithShape="1">
                <a:blip r:embed="rId3"/>
                <a:stretch>
                  <a:fillRect l="-3172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Kenneth Rosen Discrete Mathematics and Its Applications – Chapter # 01</a:t>
            </a:r>
          </a:p>
          <a:p>
            <a:r>
              <a:rPr lang="en-US" sz="3200" dirty="0"/>
              <a:t>Discrete Structures Dr. </a:t>
            </a:r>
            <a:r>
              <a:rPr lang="en-US" sz="3200" dirty="0" err="1"/>
              <a:t>Humaiyon</a:t>
            </a:r>
            <a:r>
              <a:rPr lang="en-US" sz="3200" dirty="0"/>
              <a:t> – (Essentials)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6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4953000"/>
          </a:xfrm>
        </p:spPr>
        <p:txBody>
          <a:bodyPr>
            <a:noAutofit/>
          </a:bodyPr>
          <a:lstStyle/>
          <a:p>
            <a:r>
              <a:rPr lang="en-US" sz="4000" dirty="0"/>
              <a:t>Quantification expresses the extent to which a predicate is true over a range of elements.</a:t>
            </a:r>
          </a:p>
          <a:p>
            <a:endParaRPr lang="en-US" sz="4000" dirty="0"/>
          </a:p>
          <a:p>
            <a:r>
              <a:rPr lang="en-US" sz="4000" dirty="0"/>
              <a:t>In English, the words </a:t>
            </a:r>
            <a:r>
              <a:rPr lang="en-US" sz="4000" i="1" dirty="0">
                <a:solidFill>
                  <a:srgbClr val="FF0000"/>
                </a:solidFill>
              </a:rPr>
              <a:t>all</a:t>
            </a:r>
            <a:r>
              <a:rPr lang="en-US" sz="4000" i="1" dirty="0"/>
              <a:t>, </a:t>
            </a:r>
            <a:r>
              <a:rPr lang="en-US" sz="4000" i="1" dirty="0">
                <a:solidFill>
                  <a:srgbClr val="FF0000"/>
                </a:solidFill>
              </a:rPr>
              <a:t>some</a:t>
            </a:r>
            <a:r>
              <a:rPr lang="en-US" sz="4000" i="1" dirty="0"/>
              <a:t>, </a:t>
            </a:r>
            <a:r>
              <a:rPr lang="en-US" sz="4000" i="1" dirty="0">
                <a:solidFill>
                  <a:srgbClr val="FF0000"/>
                </a:solidFill>
              </a:rPr>
              <a:t>many</a:t>
            </a:r>
            <a:r>
              <a:rPr lang="en-US" sz="4000" i="1" dirty="0"/>
              <a:t>, </a:t>
            </a:r>
            <a:r>
              <a:rPr lang="en-US" sz="4000" i="1" dirty="0">
                <a:solidFill>
                  <a:srgbClr val="FF0000"/>
                </a:solidFill>
              </a:rPr>
              <a:t>none</a:t>
            </a:r>
            <a:r>
              <a:rPr lang="en-US" sz="4000" dirty="0"/>
              <a:t>, and </a:t>
            </a:r>
            <a:r>
              <a:rPr lang="en-US" sz="4000" i="1" dirty="0">
                <a:solidFill>
                  <a:srgbClr val="FF0000"/>
                </a:solidFill>
              </a:rPr>
              <a:t>few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are used in quantifications.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771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Quantifiers are words that refer to quantities such as “some” or “all” and tell for how many elements a given predicate is true. </a:t>
            </a:r>
          </a:p>
          <a:p>
            <a:pPr marL="0" indent="0">
              <a:buNone/>
            </a:pPr>
            <a:r>
              <a:rPr lang="en-US" sz="3600" dirty="0"/>
              <a:t>Two types:</a:t>
            </a:r>
          </a:p>
          <a:p>
            <a:pPr lvl="1"/>
            <a:r>
              <a:rPr lang="en-US" sz="3200" dirty="0"/>
              <a:t>Universal</a:t>
            </a:r>
          </a:p>
          <a:p>
            <a:pPr lvl="1"/>
            <a:r>
              <a:rPr lang="en-US" sz="3200" dirty="0"/>
              <a:t>Existential</a:t>
            </a:r>
          </a:p>
        </p:txBody>
      </p:sp>
    </p:spTree>
    <p:extLst>
      <p:ext uri="{BB962C8B-B14F-4D97-AF65-F5344CB8AC3E}">
        <p14:creationId xmlns:p14="http://schemas.microsoft.com/office/powerpoint/2010/main" val="36513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066800"/>
                <a:ext cx="83058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Represented by an upside-down A: </a:t>
                </a:r>
                <a14:m>
                  <m:oMath xmlns:m="http://schemas.openxmlformats.org/officeDocument/2006/math">
                    <m:r>
                      <a:rPr lang="en-US" sz="6000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It means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for all</a:t>
                </a:r>
                <a:r>
                  <a:rPr lang="en-US" sz="2800" dirty="0"/>
                  <a:t>”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𝑃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:= 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+1 &gt; 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We can state that: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∀</m:t>
                    </m:r>
                    <m:r>
                      <a:rPr lang="en-US" sz="4000" i="1">
                        <a:latin typeface="Cambria Math"/>
                      </a:rPr>
                      <m:t>𝑥</m:t>
                    </m:r>
                    <m:r>
                      <a:rPr lang="en-US" sz="4000" i="1">
                        <a:latin typeface="Cambria Math"/>
                      </a:rPr>
                      <m:t> </m:t>
                    </m:r>
                    <m:r>
                      <a:rPr lang="en-US" sz="4000" i="1">
                        <a:latin typeface="Cambria Math"/>
                      </a:rPr>
                      <m:t>𝑃</m:t>
                    </m:r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𝑥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English translation: </a:t>
                </a:r>
              </a:p>
              <a:p>
                <a:pPr lvl="1"/>
                <a:r>
                  <a:rPr lang="en-US" sz="3600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all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values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a:rPr lang="en-US" sz="3600" dirty="0">
                        <a:latin typeface="Cambria Math"/>
                      </a:rPr>
                      <m:t>𝑥</m:t>
                    </m:r>
                    <m:r>
                      <a:rPr lang="en-US" sz="3600" dirty="0">
                        <a:latin typeface="Cambria Math"/>
                      </a:rPr>
                      <m:t>,  </m:t>
                    </m:r>
                    <m:r>
                      <a:rPr lang="en-US" sz="3600" dirty="0">
                        <a:latin typeface="Cambria Math"/>
                      </a:rPr>
                      <m:t>𝑃</m:t>
                    </m:r>
                    <m:r>
                      <a:rPr lang="en-US" sz="3600" dirty="0">
                        <a:latin typeface="Cambria Math"/>
                      </a:rPr>
                      <m:t>(</m:t>
                    </m:r>
                    <m:r>
                      <a:rPr lang="en-US" sz="3600" dirty="0">
                        <a:latin typeface="Cambria Math"/>
                      </a:rPr>
                      <m:t>𝑥</m:t>
                    </m:r>
                    <m:r>
                      <a:rPr lang="en-US" sz="3600" dirty="0">
                        <a:latin typeface="Cambria Math"/>
                      </a:rPr>
                      <m:t>) </m:t>
                    </m:r>
                    <m:r>
                      <a:rPr lang="en-US" sz="3600" dirty="0">
                        <a:latin typeface="Cambria Math"/>
                      </a:rPr>
                      <m:t>𝑖𝑠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  <m:r>
                      <a:rPr lang="en-US" sz="3600" dirty="0">
                        <a:latin typeface="Cambria Math"/>
                      </a:rPr>
                      <m:t>𝑡𝑟𝑢𝑒</m:t>
                    </m:r>
                  </m:oMath>
                </a14:m>
                <a:r>
                  <a:rPr lang="en-US" sz="3600" dirty="0"/>
                  <a:t>” </a:t>
                </a:r>
                <a:endParaRPr lang="en-US" sz="2800" dirty="0"/>
              </a:p>
              <a:p>
                <a:r>
                  <a:rPr lang="en-US" sz="2800" dirty="0"/>
                  <a:t>or English translation: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dirty="0">
                        <a:latin typeface="Cambria Math"/>
                      </a:rPr>
                      <m:t>“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all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values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>
                        <a:latin typeface="Cambria Math"/>
                      </a:rPr>
                      <m:t>of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  <m:r>
                      <a:rPr lang="en-US" sz="3600" dirty="0">
                        <a:latin typeface="Cambria Math"/>
                      </a:rPr>
                      <m:t>𝑥</m:t>
                    </m:r>
                    <m:r>
                      <a:rPr lang="en-US" sz="3600" dirty="0">
                        <a:latin typeface="Cambria Math"/>
                      </a:rPr>
                      <m:t>,  </m:t>
                    </m:r>
                    <m:r>
                      <a:rPr lang="en-US" sz="3600" dirty="0">
                        <a:latin typeface="Cambria Math"/>
                      </a:rPr>
                      <m:t>𝑥</m:t>
                    </m:r>
                    <m:r>
                      <a:rPr lang="en-US" sz="3600" dirty="0">
                        <a:latin typeface="Cambria Math"/>
                      </a:rPr>
                      <m:t>+1&gt;</m:t>
                    </m:r>
                    <m:r>
                      <a:rPr lang="en-US" sz="3600" dirty="0">
                        <a:latin typeface="Cambria Math"/>
                      </a:rPr>
                      <m:t>𝑥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  <m:r>
                      <a:rPr lang="en-US" sz="3600" dirty="0">
                        <a:latin typeface="Cambria Math"/>
                      </a:rPr>
                      <m:t>𝑖𝑠</m:t>
                    </m:r>
                    <m:r>
                      <a:rPr lang="en-US" sz="3600" dirty="0">
                        <a:latin typeface="Cambria Math"/>
                      </a:rPr>
                      <m:t> </m:t>
                    </m:r>
                    <m:r>
                      <a:rPr lang="en-US" sz="3600" dirty="0">
                        <a:latin typeface="Cambria Math"/>
                      </a:rPr>
                      <m:t>𝑡𝑟𝑢𝑒</m:t>
                    </m:r>
                    <m:r>
                      <a:rPr lang="en-US" sz="3600" dirty="0">
                        <a:latin typeface="Cambria Math"/>
                      </a:rPr>
                      <m:t>”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dirty="0"/>
                  <a:t>Besides "</a:t>
                </a:r>
                <a:r>
                  <a:rPr lang="en-US" dirty="0">
                    <a:solidFill>
                      <a:srgbClr val="FF0000"/>
                    </a:solidFill>
                  </a:rPr>
                  <a:t>for all</a:t>
                </a:r>
                <a:r>
                  <a:rPr lang="en-US" dirty="0"/>
                  <a:t>“, universal quantification can be expressed in many other ways:  “</a:t>
                </a:r>
                <a:r>
                  <a:rPr lang="en-US" dirty="0">
                    <a:solidFill>
                      <a:srgbClr val="FF0000"/>
                    </a:solidFill>
                  </a:rPr>
                  <a:t>for every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rgbClr val="FF0000"/>
                    </a:solidFill>
                  </a:rPr>
                  <a:t>all of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rgbClr val="FF0000"/>
                    </a:solidFill>
                  </a:rPr>
                  <a:t>for each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rgbClr val="FF0000"/>
                    </a:solidFill>
                  </a:rPr>
                  <a:t>given any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rgbClr val="FF0000"/>
                    </a:solidFill>
                  </a:rPr>
                  <a:t>for arbitrary</a:t>
                </a:r>
                <a:r>
                  <a:rPr lang="en-US" dirty="0"/>
                  <a:t>”, “</a:t>
                </a:r>
                <a:r>
                  <a:rPr lang="en-US" dirty="0">
                    <a:solidFill>
                      <a:srgbClr val="FF0000"/>
                    </a:solidFill>
                  </a:rPr>
                  <a:t>for each</a:t>
                </a:r>
                <a:r>
                  <a:rPr lang="en-US" dirty="0"/>
                  <a:t>” and “</a:t>
                </a:r>
                <a:r>
                  <a:rPr lang="en-US" b="1" dirty="0">
                    <a:solidFill>
                      <a:srgbClr val="FF0000"/>
                    </a:solidFill>
                  </a:rPr>
                  <a:t>for any</a:t>
                </a:r>
                <a:r>
                  <a:rPr lang="en-US" dirty="0"/>
                  <a:t>”</a:t>
                </a:r>
                <a:endParaRPr lang="en-US" sz="6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066800"/>
                <a:ext cx="8305800" cy="5638800"/>
              </a:xfrm>
              <a:blipFill>
                <a:blip r:embed="rId2"/>
                <a:stretch>
                  <a:fillRect l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2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219200"/>
                <a:ext cx="9067800" cy="54864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But is that always true?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∀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≔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+1&gt;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 =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/>
                      </a:rPr>
                      <m:t>character</m:t>
                    </m:r>
                    <m:r>
                      <a:rPr lang="en-US" sz="2800" i="1" dirty="0" smtClean="0">
                        <a:latin typeface="Cambria Math"/>
                      </a:rPr>
                      <m:t> ‘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’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‘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’+1 &gt; ‘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 ="</m:t>
                    </m:r>
                    <m:r>
                      <a:rPr lang="en-US" sz="2800" i="1" dirty="0" smtClean="0">
                        <a:latin typeface="Cambria Math"/>
                      </a:rPr>
                      <m:t>𝐿𝑎h𝑜𝑟𝑒</m:t>
                    </m:r>
                    <m:r>
                      <a:rPr lang="en-US" sz="2800" b="0" i="1" dirty="0" smtClean="0">
                        <a:latin typeface="Cambria Math"/>
                      </a:rPr>
                      <m:t>"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"</m:t>
                    </m:r>
                    <m:r>
                      <a:rPr lang="en-US" sz="2800" i="1" dirty="0" smtClean="0">
                        <a:latin typeface="Cambria Math"/>
                      </a:rPr>
                      <m:t>𝐿𝑎h𝑜𝑟𝑒</m:t>
                    </m:r>
                    <m:r>
                      <a:rPr lang="en-US" sz="2800" b="0" i="1" dirty="0" smtClean="0">
                        <a:latin typeface="Cambria Math"/>
                      </a:rPr>
                      <m:t>"</m:t>
                    </m:r>
                    <m:r>
                      <a:rPr lang="en-US" sz="2800" i="1" dirty="0" smtClean="0">
                        <a:latin typeface="Cambria Math"/>
                      </a:rPr>
                      <m:t>+1 &gt; </m:t>
                    </m:r>
                    <m:r>
                      <a:rPr lang="en-US" sz="2800" b="0" i="1" dirty="0" smtClean="0">
                        <a:latin typeface="Cambria Math"/>
                      </a:rPr>
                      <m:t>"</m:t>
                    </m:r>
                    <m:r>
                      <a:rPr lang="en-US" sz="2800" i="1" dirty="0" smtClean="0">
                        <a:latin typeface="Cambria Math"/>
                      </a:rPr>
                      <m:t>𝐿𝑎h𝑜𝑟𝑒</m:t>
                    </m:r>
                    <m:r>
                      <a:rPr lang="en-US" sz="2800" b="0" i="1" dirty="0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You need to specify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universe of quantification</a:t>
                </a:r>
                <a:r>
                  <a:rPr lang="en-US" sz="2800" dirty="0">
                    <a:solidFill>
                      <a:srgbClr val="FF0000"/>
                    </a:solidFill>
                  </a:rPr>
                  <a:t>!</a:t>
                </a:r>
              </a:p>
              <a:p>
                <a:pPr lvl="1"/>
                <a:r>
                  <a:rPr lang="en-US" sz="2800" dirty="0"/>
                  <a:t>What values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can represent</a:t>
                </a:r>
              </a:p>
              <a:p>
                <a:pPr lvl="1"/>
                <a:r>
                  <a:rPr lang="en-US" sz="2800" dirty="0"/>
                  <a:t>Called the “domain” or “universe”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219200"/>
                <a:ext cx="9067800" cy="5486400"/>
              </a:xfrm>
              <a:blipFill rotWithShape="0">
                <a:blip r:embed="rId2"/>
                <a:stretch>
                  <a:fillRect l="-1210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17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839200" cy="54864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Let the </a:t>
                </a:r>
                <a:r>
                  <a:rPr lang="en-US" sz="3200" b="1" dirty="0"/>
                  <a:t>universe be the real numbers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𝑃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𝑥</m:t>
                    </m:r>
                    <m:r>
                      <a:rPr lang="en-US" sz="3200" i="1" dirty="0" smtClean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i="1" dirty="0" smtClean="0">
                        <a:latin typeface="Cambria Math"/>
                      </a:rPr>
                      <m:t> &lt; </m:t>
                    </m:r>
                    <m:r>
                      <a:rPr lang="en-US" sz="320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200" b="1" dirty="0"/>
                  <a:t>Not true for the negative numbers!</a:t>
                </a:r>
              </a:p>
              <a:p>
                <a:pPr lvl="1"/>
                <a:r>
                  <a:rPr lang="en-US" sz="3200" dirty="0"/>
                  <a:t>Thus,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∀</m:t>
                    </m:r>
                    <m:r>
                      <a:rPr lang="en-US" sz="3200" i="1" dirty="0" smtClean="0">
                        <a:latin typeface="Cambria Math"/>
                      </a:rPr>
                      <m:t>𝑥</m:t>
                    </m:r>
                    <m:r>
                      <a:rPr lang="en-US" sz="3200" i="1" dirty="0" smtClean="0">
                        <a:latin typeface="Cambria Math"/>
                      </a:rPr>
                      <m:t> </m:t>
                    </m:r>
                    <m:r>
                      <a:rPr lang="en-US" sz="3200" i="1" dirty="0" smtClean="0">
                        <a:latin typeface="Cambria Math"/>
                      </a:rPr>
                      <m:t>𝑃</m:t>
                    </m:r>
                    <m:r>
                      <a:rPr lang="en-US" sz="3200" i="1" dirty="0" smtClean="0"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latin typeface="Cambria Math"/>
                      </a:rPr>
                      <m:t>𝑥</m:t>
                    </m:r>
                    <m:r>
                      <a:rPr lang="en-US" sz="32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dirty="0"/>
                  <a:t>is </a:t>
                </a:r>
                <a:r>
                  <a:rPr lang="en-US" sz="3200" b="1" dirty="0"/>
                  <a:t>false</a:t>
                </a:r>
                <a:r>
                  <a:rPr lang="en-US" sz="3200" dirty="0"/>
                  <a:t>, when the domain is all the </a:t>
                </a:r>
                <a:r>
                  <a:rPr lang="en-US" sz="3200" b="1" dirty="0"/>
                  <a:t>real numbers</a:t>
                </a:r>
              </a:p>
              <a:p>
                <a:r>
                  <a:rPr lang="en-US" sz="3200" dirty="0"/>
                  <a:t>In order to prove that a universal quantification is true, it must be shown for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ALL</a:t>
                </a:r>
                <a:r>
                  <a:rPr lang="en-US" sz="3200" dirty="0"/>
                  <a:t> cases</a:t>
                </a:r>
              </a:p>
              <a:p>
                <a:r>
                  <a:rPr lang="en-US" sz="3200" dirty="0"/>
                  <a:t>In order to prove that a universal quantification is false, it must be shown to be false for only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ONE case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839200" cy="5486400"/>
              </a:xfrm>
              <a:blipFill rotWithShape="0">
                <a:blip r:embed="rId2"/>
                <a:stretch>
                  <a:fillRect l="-1655" t="-188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4400" dirty="0"/>
                  <a:t>Given some propositional function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/>
                      </a:rPr>
                      <m:t>𝑃</m:t>
                    </m:r>
                    <m:r>
                      <a:rPr lang="en-US" sz="4400" i="1" dirty="0" smtClean="0">
                        <a:latin typeface="Cambria Math"/>
                      </a:rPr>
                      <m:t>(</m:t>
                    </m:r>
                    <m:r>
                      <a:rPr lang="en-US" sz="4400" i="1" dirty="0" smtClean="0">
                        <a:latin typeface="Cambria Math"/>
                      </a:rPr>
                      <m:t>𝑥</m:t>
                    </m:r>
                    <m:r>
                      <a:rPr lang="en-US" sz="4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/>
                  <a:t> and values in the universe </a:t>
                </a:r>
                <a14:m>
                  <m:oMath xmlns:m="http://schemas.openxmlformats.org/officeDocument/2006/math">
                    <m:r>
                      <a:rPr lang="en-US" sz="4400" b="0" i="0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4400" b="0" i="1" dirty="0" smtClean="0">
                        <a:latin typeface="Cambria Math"/>
                      </a:rPr>
                      <m:t>…</m:t>
                    </m:r>
                    <m:r>
                      <a:rPr lang="en-US" sz="44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400" i="1" dirty="0" err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4400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The universal quantification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/>
                      </a:rPr>
                      <m:t>∀</m:t>
                    </m:r>
                    <m:r>
                      <a:rPr lang="en-US" sz="4400" i="1" dirty="0" smtClean="0">
                        <a:latin typeface="Cambria Math"/>
                      </a:rPr>
                      <m:t>𝑥</m:t>
                    </m:r>
                    <m:r>
                      <a:rPr lang="en-US" sz="4400" i="1" dirty="0" smtClean="0">
                        <a:latin typeface="Cambria Math"/>
                      </a:rPr>
                      <m:t> </m:t>
                    </m:r>
                    <m:r>
                      <a:rPr lang="en-US" sz="4400" i="1" dirty="0" smtClean="0">
                        <a:latin typeface="Cambria Math"/>
                      </a:rPr>
                      <m:t>𝑃</m:t>
                    </m:r>
                    <m:r>
                      <a:rPr lang="en-US" sz="4400" i="1" dirty="0" smtClean="0">
                        <a:latin typeface="Cambria Math"/>
                      </a:rPr>
                      <m:t>(</m:t>
                    </m:r>
                    <m:r>
                      <a:rPr lang="en-US" sz="4400" i="1" dirty="0" smtClean="0">
                        <a:latin typeface="Cambria Math"/>
                      </a:rPr>
                      <m:t>𝑥</m:t>
                    </m:r>
                    <m:r>
                      <a:rPr lang="en-US" sz="4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/>
                  <a:t> implies: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sz="44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4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400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4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839200" cy="5486400"/>
              </a:xfrm>
              <a:blipFill rotWithShape="0">
                <a:blip r:embed="rId2"/>
                <a:stretch>
                  <a:fillRect l="-2621" t="-3000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7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3820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is the truth value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 (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, </a:t>
                </a: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is the statement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10 </m:t>
                    </m:r>
                  </m:oMath>
                </a14:m>
                <a:r>
                  <a:rPr lang="en-US" sz="3200" dirty="0"/>
                  <a:t>and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3200" dirty="0"/>
                  <a:t> consists of the positive integers not exceeding 4?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382000" cy="5029200"/>
              </a:xfrm>
              <a:blipFill rotWithShape="0">
                <a:blip r:embed="rId2"/>
                <a:stretch>
                  <a:fillRect l="-167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84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382000" cy="50292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What is the truth value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 (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, </a:t>
                </a: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is the statement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&lt;10 </m:t>
                    </m:r>
                  </m:oMath>
                </a14:m>
                <a:r>
                  <a:rPr lang="en-US" sz="3200" dirty="0"/>
                  <a:t>and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3200" dirty="0"/>
                  <a:t> consists of the positive integers not exceeding 4?</a:t>
                </a:r>
              </a:p>
              <a:p>
                <a:r>
                  <a:rPr lang="en-US" sz="3200" dirty="0"/>
                  <a:t>The statement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∀</m:t>
                    </m:r>
                    <m:r>
                      <a:rPr lang="en-US" sz="3200" i="1" dirty="0" smtClean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𝑃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latin typeface="Cambria Math"/>
                      </a:rPr>
                      <m:t>𝑥</m:t>
                    </m:r>
                    <m:r>
                      <a:rPr lang="en-US" sz="32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3200" dirty="0"/>
                  <a:t>is the same as the conjunction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n-NO" sz="32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n-NO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∧</m:t>
                    </m:r>
                    <m:r>
                      <a:rPr lang="nn-NO" sz="32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n-NO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3200" i="1" dirty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∧</m:t>
                    </m:r>
                    <m:r>
                      <a:rPr lang="nn-NO" sz="3200" i="1" dirty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nn-NO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3200" i="1" dirty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3200" b="0" i="1" dirty="0" smtClean="0">
                        <a:latin typeface="Cambria Math"/>
                      </a:rPr>
                      <m:t>∧</m:t>
                    </m:r>
                    <m:r>
                      <a:rPr lang="nn-NO" sz="3200" i="1" dirty="0" smtClean="0">
                        <a:latin typeface="Cambria Math"/>
                      </a:rPr>
                      <m:t> </m:t>
                    </m:r>
                    <m:r>
                      <a:rPr lang="nn-NO" sz="3200" i="1" dirty="0">
                        <a:latin typeface="Cambria Math"/>
                      </a:rPr>
                      <m:t>𝑃</m:t>
                    </m:r>
                    <m:r>
                      <a:rPr lang="nn-NO" sz="3200" i="1" dirty="0">
                        <a:latin typeface="Cambria Math"/>
                      </a:rPr>
                      <m:t>(4)</m:t>
                    </m:r>
                  </m:oMath>
                </a14:m>
                <a:r>
                  <a:rPr lang="nn-NO" sz="3200" dirty="0"/>
                  <a:t>,</a:t>
                </a:r>
              </a:p>
              <a:p>
                <a:r>
                  <a:rPr lang="en-US" sz="3200" dirty="0"/>
                  <a:t>Because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32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dirty="0" smtClean="0">
                        <a:latin typeface="Cambria Math"/>
                      </a:rPr>
                      <m:t>&lt;</m:t>
                    </m:r>
                    <m:r>
                      <a:rPr lang="en-US" sz="3200" b="1" i="1" dirty="0" smtClean="0">
                        <a:latin typeface="Cambria Math"/>
                      </a:rPr>
                      <m:t>𝟏𝟎</m:t>
                    </m:r>
                  </m:oMath>
                </a14:m>
                <a:r>
                  <a:rPr lang="en-US" sz="3200" b="1" dirty="0"/>
                  <a:t>, is false</a:t>
                </a:r>
                <a:r>
                  <a:rPr lang="en-US" sz="3200" dirty="0"/>
                  <a:t>, it follows that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∀</m:t>
                    </m:r>
                    <m:r>
                      <a:rPr lang="en-US" sz="3200" b="1" i="1" dirty="0" smtClean="0"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/>
                      </a:rPr>
                      <m:t> </m:t>
                    </m:r>
                    <m:r>
                      <a:rPr lang="en-US" sz="3200" b="1" i="1" dirty="0" smtClean="0">
                        <a:latin typeface="Cambria Math"/>
                      </a:rPr>
                      <m:t>𝑷</m:t>
                    </m:r>
                    <m:r>
                      <a:rPr lang="en-US" sz="3200" b="1" i="1" dirty="0" smtClean="0">
                        <a:latin typeface="Cambria Math"/>
                      </a:rPr>
                      <m:t>(</m:t>
                    </m:r>
                    <m:r>
                      <a:rPr lang="en-US" sz="3200" b="1" i="1" dirty="0" smtClean="0"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is false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382000" cy="5029200"/>
              </a:xfrm>
              <a:blipFill rotWithShape="0">
                <a:blip r:embed="rId2"/>
                <a:stretch>
                  <a:fillRect l="-167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9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Why Predicate Logic?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8839200" cy="5791200"/>
          </a:xfrm>
        </p:spPr>
        <p:txBody>
          <a:bodyPr>
            <a:normAutofit/>
          </a:bodyPr>
          <a:lstStyle/>
          <a:p>
            <a:r>
              <a:rPr lang="en-US" b="1" dirty="0"/>
              <a:t>Propositional Logic is </a:t>
            </a:r>
            <a:r>
              <a:rPr lang="en-US" b="1" dirty="0">
                <a:solidFill>
                  <a:srgbClr val="FF0000"/>
                </a:solidFill>
              </a:rPr>
              <a:t>not expressive enough</a:t>
            </a:r>
          </a:p>
          <a:p>
            <a:pPr lvl="1"/>
            <a:r>
              <a:rPr lang="en-US" dirty="0"/>
              <a:t>It cannot adequately express the meaning of statements in mathematics and in natural language</a:t>
            </a:r>
          </a:p>
          <a:p>
            <a:pPr marL="0" indent="0">
              <a:buNone/>
            </a:pPr>
            <a:r>
              <a:rPr lang="en-US" sz="2800" b="1" dirty="0"/>
              <a:t>Example 1: </a:t>
            </a:r>
          </a:p>
          <a:p>
            <a:pPr marL="0" indent="0">
              <a:buNone/>
            </a:pPr>
            <a:r>
              <a:rPr lang="en-US" sz="2800" b="1" dirty="0"/>
              <a:t>“Every computer connected to the university network is functioning properly.”</a:t>
            </a:r>
          </a:p>
          <a:p>
            <a:r>
              <a:rPr lang="en-US" sz="2800" dirty="0"/>
              <a:t>No rules of propositional logic allow us to conclude the truth of the statement that:</a:t>
            </a:r>
          </a:p>
          <a:p>
            <a:r>
              <a:rPr lang="en-US" sz="2800" b="1" dirty="0"/>
              <a:t>“The computer MATH3 is functioning properly.”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Quiz: Meaning in English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447800"/>
                <a:ext cx="8839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Let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/>
                      </a:rPr>
                      <m:t>≔ </m:t>
                    </m:r>
                  </m:oMath>
                </a14:m>
                <a:r>
                  <a:rPr lang="en-US" sz="4400" dirty="0"/>
                  <a:t>“Computer x is connected to the network”</a:t>
                </a:r>
                <a:endParaRPr lang="en-US" sz="3600" dirty="0"/>
              </a:p>
              <a:p>
                <a:r>
                  <a:rPr lang="en-US" sz="3600" dirty="0"/>
                  <a:t>Domain: All computers on campus</a:t>
                </a:r>
              </a:p>
              <a:p>
                <a:r>
                  <a:rPr lang="en-US" sz="4400" dirty="0"/>
                  <a:t>What does the statement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∀</m:t>
                    </m:r>
                    <m:r>
                      <a:rPr lang="en-US" sz="4400" i="1" dirty="0">
                        <a:latin typeface="Cambria Math"/>
                      </a:rPr>
                      <m:t>𝑥</m:t>
                    </m:r>
                    <m:r>
                      <a:rPr lang="en-US" sz="4400" i="1" dirty="0">
                        <a:latin typeface="Cambria Math"/>
                      </a:rPr>
                      <m:t> </m:t>
                    </m:r>
                    <m:r>
                      <a:rPr lang="en-US" sz="4400" i="1" dirty="0">
                        <a:latin typeface="Cambria Math"/>
                      </a:rPr>
                      <m:t>𝑁</m:t>
                    </m:r>
                    <m:r>
                      <a:rPr lang="en-US" sz="4400" i="1" dirty="0">
                        <a:latin typeface="Cambria Math"/>
                      </a:rPr>
                      <m:t>(</m:t>
                    </m:r>
                    <m:r>
                      <a:rPr lang="en-US" sz="4400" i="1" dirty="0">
                        <a:latin typeface="Cambria Math"/>
                      </a:rPr>
                      <m:t>𝑥</m:t>
                    </m:r>
                    <m:r>
                      <a:rPr lang="en-US" sz="4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/>
                  <a:t> mean in English?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447800"/>
                <a:ext cx="8839200" cy="5257800"/>
              </a:xfrm>
              <a:blipFill rotWithShape="0">
                <a:blip r:embed="rId2"/>
                <a:stretch>
                  <a:fillRect l="-2552" t="-3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6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Quiz: Meaning in English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447800"/>
                <a:ext cx="883920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Let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600" i="1" dirty="0">
                        <a:latin typeface="Cambria Math"/>
                      </a:rPr>
                      <m:t>≔ </m:t>
                    </m:r>
                  </m:oMath>
                </a14:m>
                <a:r>
                  <a:rPr lang="en-US" sz="4400" dirty="0"/>
                  <a:t>“Computer x is connected to the network”</a:t>
                </a:r>
                <a:endParaRPr lang="en-US" sz="3600" dirty="0"/>
              </a:p>
              <a:p>
                <a:r>
                  <a:rPr lang="en-US" sz="3600" dirty="0"/>
                  <a:t>Domain: All computers on campus</a:t>
                </a:r>
              </a:p>
              <a:p>
                <a:r>
                  <a:rPr lang="en-US" sz="4400" dirty="0"/>
                  <a:t>What does the statement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/>
                      </a:rPr>
                      <m:t>∀</m:t>
                    </m:r>
                    <m:r>
                      <a:rPr lang="en-US" sz="4400" i="1" dirty="0">
                        <a:latin typeface="Cambria Math"/>
                      </a:rPr>
                      <m:t>𝑥</m:t>
                    </m:r>
                    <m:r>
                      <a:rPr lang="en-US" sz="4400" i="1" dirty="0">
                        <a:latin typeface="Cambria Math"/>
                      </a:rPr>
                      <m:t> </m:t>
                    </m:r>
                    <m:r>
                      <a:rPr lang="en-US" sz="4400" i="1" dirty="0">
                        <a:latin typeface="Cambria Math"/>
                      </a:rPr>
                      <m:t>𝑁</m:t>
                    </m:r>
                    <m:r>
                      <a:rPr lang="en-US" sz="4400" i="1" dirty="0">
                        <a:latin typeface="Cambria Math"/>
                      </a:rPr>
                      <m:t>(</m:t>
                    </m:r>
                    <m:r>
                      <a:rPr lang="en-US" sz="4400" i="1" dirty="0">
                        <a:latin typeface="Cambria Math"/>
                      </a:rPr>
                      <m:t>𝑥</m:t>
                    </m:r>
                    <m:r>
                      <a:rPr lang="en-US" sz="4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4400" dirty="0"/>
                  <a:t> mean in English?</a:t>
                </a:r>
              </a:p>
              <a:p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b="1" dirty="0"/>
                  <a:t>"Every computer on campus is connected to the network."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447800"/>
                <a:ext cx="8839200" cy="5257800"/>
              </a:xfrm>
              <a:blipFill rotWithShape="0">
                <a:blip r:embed="rId2"/>
                <a:stretch>
                  <a:fillRect l="-2552" t="-3248" r="-2000" b="-4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4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600200"/>
                <a:ext cx="8382000" cy="4953000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𝐵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wearing sneakers.”</a:t>
                </a: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at least 17 years old.”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≥17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less than 24 years old.”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&lt;24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r>
                  <a:rPr lang="en-US" b="1" dirty="0"/>
                  <a:t>Universe of discourse: students in this room</a:t>
                </a:r>
              </a:p>
              <a:p>
                <a:pPr marL="609600" indent="-609600">
                  <a:lnSpc>
                    <a:spcPct val="90000"/>
                  </a:lnSpc>
                  <a:buNone/>
                </a:pPr>
                <a:endParaRPr lang="en-US" sz="32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Are either of these propositions true?</a:t>
                </a:r>
              </a:p>
              <a:p>
                <a:pPr marL="609600" indent="-609600">
                  <a:lnSpc>
                    <a:spcPct val="60000"/>
                  </a:lnSpc>
                  <a:buNone/>
                </a:pP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∀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(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→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𝐵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4000" i="1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∀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(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∨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40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4000" i="1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953000"/>
              </a:xfrm>
              <a:blipFill rotWithShape="1">
                <a:blip r:embed="rId2"/>
                <a:stretch>
                  <a:fillRect l="-1818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06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990600"/>
                <a:ext cx="8839200" cy="5715000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𝐵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wearing sneakers.”</a:t>
                </a: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at least 17 years old.”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≥17</m:t>
                    </m:r>
                  </m:oMath>
                </a14:m>
                <a:endParaRPr lang="en-US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less than 24 years old.”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&lt;24</m:t>
                    </m:r>
                  </m:oMath>
                </a14:m>
                <a:endParaRPr lang="en-US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Universe of discourse: students in this room</a:t>
                </a:r>
              </a:p>
              <a:p>
                <a:pPr marL="609600" indent="-609600">
                  <a:lnSpc>
                    <a:spcPct val="90000"/>
                  </a:lnSpc>
                  <a:buNone/>
                </a:pPr>
                <a:endParaRPr lang="en-US" sz="32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endParaRPr lang="en-US" sz="13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∀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(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d>
                      <m:dPr>
                        <m:ctrlPr>
                          <a:rPr lang="en-US" sz="3500" i="1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500" i="1" dirty="0"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→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𝐵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))</m:t>
                    </m:r>
                  </m:oMath>
                </a14:m>
                <a:r>
                  <a:rPr lang="en-US" sz="3500" i="1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	</a:t>
                </a:r>
                <a:endParaRPr lang="en-US" sz="3500" b="1" i="1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For all x, if </a:t>
                </a:r>
                <a:r>
                  <a:rPr lang="en-US" i="1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x &lt; 24</a:t>
                </a: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years old, then x is wearing sneakers.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For all </a:t>
                </a:r>
                <a:r>
                  <a:rPr lang="en-US" dirty="0">
                    <a:ea typeface="ＭＳ Ｐゴシック" pitchFamily="34" charset="-128"/>
                    <a:cs typeface="Arial" charset="0"/>
                  </a:rPr>
                  <a:t>students </a:t>
                </a: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in this room, those who are less than 24 years old are wearing sneakers.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990600"/>
                <a:ext cx="8839200" cy="5715000"/>
              </a:xfrm>
              <a:blipFill rotWithShape="0">
                <a:blip r:embed="rId2"/>
                <a:stretch>
                  <a:fillRect l="-690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7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990600"/>
                <a:ext cx="8839200" cy="5715000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𝐵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wearing sneakers.”</a:t>
                </a: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at least 17 years old.”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≥17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“x is less than 24 years old.”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&lt;24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r>
                  <a:rPr lang="en-US" b="1" dirty="0"/>
                  <a:t>Universe of discourse: students in this room</a:t>
                </a:r>
                <a:endParaRPr lang="en-US" sz="36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90000"/>
                  </a:lnSpc>
                  <a:buNone/>
                </a:pPr>
                <a:endParaRPr lang="en-US" sz="16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∀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(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𝑌</m:t>
                    </m:r>
                    <m:d>
                      <m:dPr>
                        <m:ctrlPr>
                          <a:rPr lang="en-US" sz="3500" i="1" dirty="0"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3500" i="1" dirty="0"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∨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35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3500" i="1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30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For all x, x is less than 24 years old or x is at least 17 years old.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30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For all </a:t>
                </a:r>
                <a:r>
                  <a:rPr lang="en-US" sz="3000" dirty="0">
                    <a:ea typeface="ＭＳ Ｐゴシック" pitchFamily="34" charset="-128"/>
                    <a:cs typeface="Arial" charset="0"/>
                  </a:rPr>
                  <a:t>students</a:t>
                </a:r>
                <a:r>
                  <a:rPr lang="en-US" sz="30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in this room, they are less than 24 or at least 17 years old.</a:t>
                </a:r>
                <a:endParaRPr lang="en-US" sz="26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990600"/>
                <a:ext cx="8839200" cy="5715000"/>
              </a:xfrm>
              <a:blipFill rotWithShape="0">
                <a:blip r:embed="rId2"/>
                <a:stretch>
                  <a:fillRect l="-690" t="-117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06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Existential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990600"/>
                <a:ext cx="8763000" cy="6096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Represented by an backwards E: 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It means “there exists”, “there is”, “for some”, etc.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+1 &gt;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state the following: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  <a:p>
                <a:pPr lvl="1"/>
                <a:r>
                  <a:rPr lang="en-US" dirty="0"/>
                  <a:t>English translation: </a:t>
                </a:r>
              </a:p>
              <a:p>
                <a:pPr lvl="2"/>
                <a:r>
                  <a:rPr lang="en-US" sz="2800" dirty="0"/>
                  <a:t>“there exists (a value of)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𝑃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is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true</m:t>
                    </m:r>
                  </m:oMath>
                </a14:m>
                <a:r>
                  <a:rPr lang="en-US" sz="2800" dirty="0"/>
                  <a:t>”</a:t>
                </a:r>
              </a:p>
              <a:p>
                <a:pPr lvl="1"/>
                <a:r>
                  <a:rPr lang="en-US" dirty="0"/>
                  <a:t>English translation: </a:t>
                </a:r>
              </a:p>
              <a:p>
                <a:pPr lvl="2"/>
                <a:r>
                  <a:rPr lang="en-US" sz="2800" dirty="0"/>
                  <a:t>“for at least one value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+1&gt;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is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true</m:t>
                    </m:r>
                  </m:oMath>
                </a14:m>
                <a:r>
                  <a:rPr lang="en-US" sz="2800" dirty="0"/>
                  <a:t>”</a:t>
                </a:r>
              </a:p>
              <a:p>
                <a:pPr lvl="1"/>
                <a:r>
                  <a:rPr lang="en-US" dirty="0"/>
                  <a:t>English translation: </a:t>
                </a:r>
              </a:p>
              <a:p>
                <a:pPr lvl="2"/>
                <a:r>
                  <a:rPr lang="en-US" sz="2800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latin typeface="Cambria Math"/>
                      </a:rPr>
                      <m:t>some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𝑃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6096000"/>
              </a:xfrm>
              <a:blipFill rotWithShape="1">
                <a:blip r:embed="rId2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8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Existential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143000"/>
                <a:ext cx="87630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predicate on some universe of discourse.</a:t>
                </a:r>
              </a:p>
              <a:p>
                <a:r>
                  <a:rPr lang="en-US" dirty="0"/>
                  <a:t>The existential quantifier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proposition: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the universe of discourse.”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∃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 if there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∃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FALSE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false for every single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“x has a red pen” </a:t>
                </a:r>
                <a:endParaRPr lang="en-US" dirty="0"/>
              </a:p>
              <a:p>
                <a:r>
                  <a:rPr lang="en-US" dirty="0"/>
                  <a:t>Domain of discourse: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set of CSC102 students.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5486400"/>
              </a:xfrm>
              <a:blipFill rotWithShape="1">
                <a:blip r:embed="rId2"/>
                <a:stretch>
                  <a:fillRect l="-1530" t="-1333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01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Existential quantification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Clr>
                    <a:schemeClr val="folHlink"/>
                  </a:buClr>
                  <a:buFont typeface="Wingdings" pitchFamily="2" charset="2"/>
                  <a:buChar char="l"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𝑃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+1 &lt; 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742950" lvl="2" indent="-342900">
                  <a:lnSpc>
                    <a:spcPct val="90000"/>
                  </a:lnSpc>
                  <a:buClr>
                    <a:schemeClr val="folHlin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There is no numerical value x for which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sz="28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+1&lt;</m:t>
                    </m:r>
                    <m:r>
                      <a:rPr lang="en-US" sz="2800" i="1" dirty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</m:oMath>
                </a14:m>
                <a:endParaRPr lang="en-US" sz="2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742950" lvl="2" indent="-342900">
                  <a:lnSpc>
                    <a:spcPct val="90000"/>
                  </a:lnSpc>
                  <a:buClr>
                    <a:schemeClr val="folHlin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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𝒙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𝑷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𝒙</m:t>
                    </m:r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is false</a:t>
                </a:r>
              </a:p>
              <a:p>
                <a:pPr marL="742950" lvl="2" indent="-342900">
                  <a:lnSpc>
                    <a:spcPct val="90000"/>
                  </a:lnSpc>
                  <a:buClr>
                    <a:schemeClr val="folHlink"/>
                  </a:buClr>
                  <a:buSzPct val="110000"/>
                  <a:buFont typeface="Wingdings" pitchFamily="2" charset="2"/>
                  <a:buChar char="§"/>
                </a:pPr>
                <a:endParaRPr lang="en-US" sz="2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742950" lvl="2" indent="-342900">
                  <a:lnSpc>
                    <a:spcPct val="90000"/>
                  </a:lnSpc>
                  <a:buClr>
                    <a:schemeClr val="folHlink"/>
                  </a:buClr>
                  <a:buSzPct val="110000"/>
                  <a:buFont typeface="Wingdings" pitchFamily="2" charset="2"/>
                  <a:buChar char="§"/>
                </a:pP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Note that you still have to specify your universe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39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Existential quantification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143000"/>
                <a:ext cx="83820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+1 &gt;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a numerical value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+1&gt;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fact, it’s true for all of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is true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In order to show an existential quantification is true, you only have to find </a:t>
                </a:r>
                <a:r>
                  <a:rPr lang="en-US" b="1" dirty="0">
                    <a:solidFill>
                      <a:srgbClr val="FF0000"/>
                    </a:solidFill>
                  </a:rPr>
                  <a:t>ONE</a:t>
                </a:r>
                <a:r>
                  <a:rPr lang="en-US" dirty="0"/>
                  <a:t> value</a:t>
                </a:r>
              </a:p>
              <a:p>
                <a:r>
                  <a:rPr lang="en-US" dirty="0"/>
                  <a:t>In order to show an existential quantification is false, you have to show it’s false for </a:t>
                </a:r>
                <a:r>
                  <a:rPr lang="en-US" b="1" dirty="0">
                    <a:solidFill>
                      <a:srgbClr val="FF0000"/>
                    </a:solidFill>
                  </a:rPr>
                  <a:t>ALL values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382000" cy="5562600"/>
              </a:xfrm>
              <a:blipFill rotWithShape="1">
                <a:blip r:embed="rId2"/>
                <a:stretch>
                  <a:fillRect l="-1600" t="-1316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Existential quantification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305800" cy="5029200"/>
              </a:xfrm>
            </p:spPr>
            <p:txBody>
              <a:bodyPr/>
              <a:lstStyle/>
              <a:p>
                <a:r>
                  <a:rPr lang="en-US" dirty="0"/>
                  <a:t>Given some propositional function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And values in the universe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…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existential quantification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∃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implies: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∨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∨…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err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5029200"/>
              </a:xfrm>
              <a:blipFill rotWithShape="1">
                <a:blip r:embed="rId2"/>
                <a:stretch>
                  <a:fillRect l="-1614" t="-1455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1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Predicate Logic?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Example 2: </a:t>
            </a:r>
            <a:endParaRPr lang="en-US" sz="2800" dirty="0"/>
          </a:p>
          <a:p>
            <a:r>
              <a:rPr lang="en-US" sz="2800" b="1" dirty="0"/>
              <a:t>“There is a computer on the university network that is under attack by an intruder.”</a:t>
            </a:r>
            <a:endParaRPr lang="en-US" b="1" dirty="0"/>
          </a:p>
          <a:p>
            <a:r>
              <a:rPr lang="en-US" dirty="0"/>
              <a:t>"CS2 is under attack by an intruder"</a:t>
            </a:r>
            <a:endParaRPr lang="en-US" sz="2800" dirty="0"/>
          </a:p>
          <a:p>
            <a:endParaRPr lang="en-US" dirty="0"/>
          </a:p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Predicate Logic is more expressive and powerful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34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Universal vs Existential Quantifiers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35362"/>
            <a:ext cx="9601200" cy="20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5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Quantified Expression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873931"/>
            <a:ext cx="10058400" cy="25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these statements. The first two are called premises and the third is called the conclusion. The entire set is called an argument.</a:t>
            </a:r>
          </a:p>
          <a:p>
            <a:pPr lvl="1"/>
            <a:r>
              <a:rPr lang="en-US" dirty="0"/>
              <a:t>“All lions are fierce.”</a:t>
            </a:r>
          </a:p>
          <a:p>
            <a:pPr lvl="1"/>
            <a:r>
              <a:rPr lang="en-US" dirty="0"/>
              <a:t>“Some lions do not drink coffee.”</a:t>
            </a:r>
          </a:p>
          <a:p>
            <a:pPr lvl="1"/>
            <a:r>
              <a:rPr lang="en-US" dirty="0"/>
              <a:t>“Some fierce creatures do not drink coffee.</a:t>
            </a:r>
          </a:p>
        </p:txBody>
      </p:sp>
    </p:spTree>
    <p:extLst>
      <p:ext uri="{BB962C8B-B14F-4D97-AF65-F5344CB8AC3E}">
        <p14:creationId xmlns:p14="http://schemas.microsoft.com/office/powerpoint/2010/main" val="283855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All lions are fierce.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8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All lions are fierce.</a:t>
                </a: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[For all x, if x is a lion then x is fierce]</a:t>
                </a: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742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All lions are fierce.</a:t>
                </a: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[For all x, if x is a lion then x is fierce]</a:t>
                </a: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6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All lions are fierce.</a:t>
                </a:r>
                <a:r>
                  <a:rPr lang="en-US" sz="2800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[For all x, if x is a lion then x is fierce]</a:t>
                </a: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𝑳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ＭＳ Ｐゴシック" pitchFamily="34" charset="-128"/>
                                  <a:cs typeface="Arial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r>
                  <a:rPr lang="en-US" dirty="0"/>
                  <a:t>Caution! Our statement cannot be expressed with conjunction instead; because: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∀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𝑳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Arial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34" charset="-128"/>
                                <a:cs typeface="Arial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∧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𝑭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Arial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ＭＳ Ｐゴシック" pitchFamily="34" charset="-128"/>
                                <a:cs typeface="Arial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/>
                  <a:t>statement says that “all creatures are lion and they are fierce”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  <a:blipFill rotWithShape="0">
                <a:blip r:embed="rId2"/>
                <a:stretch>
                  <a:fillRect l="-1474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04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Some lions don’t drink coffee.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02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Some lions don’t drink coffee. </a:t>
                </a: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[There is an x such that x is a lion and x does not drink coffee]</a:t>
                </a:r>
              </a:p>
              <a:p>
                <a:pPr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∃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𝒙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(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𝑳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∧¬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𝑪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  <a:ea typeface="ＭＳ Ｐゴシック" pitchFamily="34" charset="-128"/>
                              <a:cs typeface="Arial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  <a:ea typeface="ＭＳ Ｐゴシック" pitchFamily="34" charset="-128"/>
                          <a:cs typeface="Arial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64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Some fierce creatures don’t drink coffee.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28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05400"/>
              </a:xfrm>
              <a:blipFill rotWithShape="1">
                <a:blip r:embed="rId2"/>
                <a:stretch>
                  <a:fillRect l="-182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2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Proposition, YES or NO?</a:t>
            </a:r>
          </a:p>
          <a:p>
            <a:pPr>
              <a:lnSpc>
                <a:spcPct val="150000"/>
              </a:lnSpc>
            </a:pPr>
            <a:r>
              <a:rPr lang="en-US" dirty="0"/>
              <a:t>3 + 2 = 5</a:t>
            </a:r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 X is under attack by an intruder </a:t>
            </a:r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 for any choice of </a:t>
            </a:r>
            <a:r>
              <a:rPr lang="en-US" i="1" dirty="0"/>
              <a:t>X</a:t>
            </a:r>
            <a:r>
              <a:rPr lang="en-US" dirty="0"/>
              <a:t> in {1, 2, 3}</a:t>
            </a:r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 for some </a:t>
            </a:r>
            <a:r>
              <a:rPr lang="en-US" i="1" dirty="0"/>
              <a:t>X</a:t>
            </a:r>
            <a:r>
              <a:rPr lang="en-US" dirty="0"/>
              <a:t> in {1, 2, 3}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 X is under attack by an intruder for some X in {CS001, MATH034}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Example #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𝐿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a lion.”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𝐹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is fierce.”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𝐶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 :=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“x drinks coffee.”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b="1" dirty="0">
                    <a:latin typeface="Comic Sans MS" pitchFamily="66" charset="0"/>
                  </a:rPr>
                  <a:t>Universe of discourse is all creatures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Some fierce creatures don’t drink coffee.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800" dirty="0">
                    <a:solidFill>
                      <a:prstClr val="black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[There exists an x such that x is fierce and x does not drink coffee]</a:t>
                </a:r>
                <a:r>
                  <a:rPr lang="en-US" sz="2800" b="1" dirty="0">
                    <a:solidFill>
                      <a:srgbClr val="FF0000"/>
                    </a:solidFill>
                    <a:ea typeface="ＭＳ Ｐゴシック" pitchFamily="34" charset="-128"/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∃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𝒙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(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𝑭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∧¬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𝑪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  <a:ea typeface="ＭＳ Ｐゴシック" pitchFamily="34" charset="-128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  <a:ea typeface="ＭＳ Ｐゴシック" pitchFamily="34" charset="-128"/>
                        <a:cs typeface="Arial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sz="2800" dirty="0">
                  <a:solidFill>
                    <a:prstClr val="black"/>
                  </a:solidFill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sz="18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5400"/>
                <a:ext cx="8686800" cy="5105400"/>
              </a:xfrm>
              <a:blipFill rotWithShape="0">
                <a:blip r:embed="rId2"/>
                <a:stretch>
                  <a:fillRect l="-1474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49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these statements, of which the first three are premises and the fourth is a valid conclusion.</a:t>
            </a:r>
          </a:p>
          <a:p>
            <a:pPr lvl="1"/>
            <a:r>
              <a:rPr lang="en-US" dirty="0"/>
              <a:t>“All hummingbirds are richly colored.”</a:t>
            </a:r>
          </a:p>
          <a:p>
            <a:pPr lvl="1"/>
            <a:r>
              <a:rPr lang="en-US" dirty="0"/>
              <a:t>“No large birds live on honey.”</a:t>
            </a:r>
          </a:p>
          <a:p>
            <a:pPr lvl="1"/>
            <a:r>
              <a:rPr lang="en-US" dirty="0"/>
              <a:t>“Birds that do not live on honey are dull in color.”</a:t>
            </a:r>
          </a:p>
          <a:p>
            <a:pPr lvl="1"/>
            <a:r>
              <a:rPr lang="en-US" dirty="0"/>
              <a:t>“Hummingbirds are small.”</a:t>
            </a:r>
          </a:p>
        </p:txBody>
      </p:sp>
    </p:spTree>
    <p:extLst>
      <p:ext uri="{BB962C8B-B14F-4D97-AF65-F5344CB8AC3E}">
        <p14:creationId xmlns:p14="http://schemas.microsoft.com/office/powerpoint/2010/main" val="382694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30244"/>
            <a:ext cx="8915400" cy="4375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B(x) = “x is a hummingbird.”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L(x) = “x is a large 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H(x) = “x lives on honey.”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R(x) = “x is richly colored.”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mic Sans MS" pitchFamily="66" charset="0"/>
              </a:rPr>
              <a:t>Universe of discourse is all birds.</a:t>
            </a:r>
          </a:p>
          <a:p>
            <a:pPr>
              <a:lnSpc>
                <a:spcPct val="90000"/>
              </a:lnSpc>
              <a:buNone/>
            </a:pPr>
            <a:endParaRPr lang="en-US" sz="1200" dirty="0"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All hummingbirds are richly colored.</a:t>
            </a:r>
          </a:p>
          <a:p>
            <a:pPr>
              <a:lnSpc>
                <a:spcPct val="120000"/>
              </a:lnSpc>
              <a:buNone/>
            </a:pPr>
            <a:endParaRPr lang="en-US" dirty="0"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2680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2330244"/>
                <a:ext cx="8915400" cy="43753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B(x) = “x is a hummingbird.”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L(x) = “x is a large bird.”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H(x) = “x lives on honey.”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R(x) = “x is richly colored.”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b="1" dirty="0">
                    <a:latin typeface="Comic Sans MS" pitchFamily="66" charset="0"/>
                  </a:rPr>
                  <a:t>Universe of discourse is all birds.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sz="1200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All hummingbirds are richly colored.</a:t>
                </a:r>
              </a:p>
              <a:p>
                <a:pPr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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 (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𝑩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) 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𝑹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b="1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  <a:buNone/>
                </a:pP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  <a:buNone/>
                </a:pPr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2330244"/>
                <a:ext cx="8915400" cy="4375355"/>
              </a:xfrm>
              <a:blipFill rotWithShape="0">
                <a:blip r:embed="rId2"/>
                <a:stretch>
                  <a:fillRect l="-752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4720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30244"/>
            <a:ext cx="8915400" cy="4375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B(x) = “x is a hummingbird.”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L(x) = “x is a large 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H(x) = “x lives on honey.”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R(x) = “x is richly colored.”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mic Sans MS" pitchFamily="66" charset="0"/>
              </a:rPr>
              <a:t>Universe of discourse is all birds.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No large birds live on honey.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endParaRPr lang="en-US" dirty="0"/>
          </a:p>
        </p:txBody>
      </p:sp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1759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2330244"/>
                <a:ext cx="8915400" cy="43753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B(x) = “x is a hummingbird.”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L(x) = “x is a large bird.”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H(x) = “x lives on honey.”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R(x) = “x is richly colored.”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b="1" dirty="0">
                    <a:latin typeface="Comic Sans MS" pitchFamily="66" charset="0"/>
                  </a:rPr>
                  <a:t>Universe of discourse is all birds.</a:t>
                </a: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>
                    <a:ea typeface="ＭＳ Ｐゴシック" pitchFamily="34" charset="-128"/>
                    <a:cs typeface="Arial" charset="0"/>
                    <a:sym typeface="Symbol" pitchFamily="18" charset="2"/>
                  </a:rPr>
                  <a:t>No large birds live on honey.</a:t>
                </a:r>
              </a:p>
              <a:p>
                <a:pPr marL="2359152" lvl="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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 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 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𝑯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2400"/>
                  </a:spcBef>
                  <a:buNone/>
                </a:pPr>
                <a:r>
                  <a:rPr lang="en-US" sz="2800" dirty="0">
                    <a:latin typeface="Chalkboard" pitchFamily="1" charset="0"/>
                    <a:sym typeface="Symbol" pitchFamily="18" charset="2"/>
                  </a:rPr>
                  <a:t>All birds that are large do not live on honey</a:t>
                </a:r>
              </a:p>
              <a:p>
                <a:pPr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∀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[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𝑳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→¬</m:t>
                      </m:r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𝑯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] 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  <a:latin typeface="Chalkboard" pitchFamily="1" charset="0"/>
                  <a:sym typeface="Symbol" pitchFamily="18" charset="2"/>
                </a:endParaRPr>
              </a:p>
              <a:p>
                <a:pPr marL="2359152" lvl="5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2330244"/>
                <a:ext cx="8915400" cy="4375355"/>
              </a:xfrm>
              <a:blipFill rotWithShape="0">
                <a:blip r:embed="rId2"/>
                <a:stretch>
                  <a:fillRect l="-1436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6826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30244"/>
            <a:ext cx="8915400" cy="4375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B(x) = “x is a hummingbird.”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L(x) = “x is a large 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H(x) = “x lives on honey.”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R(x) = “x is richly colored.”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mic Sans MS" pitchFamily="66" charset="0"/>
              </a:rPr>
              <a:t>Universe of discourse is all birds.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Birds that do not live on honey are dully colored.</a:t>
            </a:r>
          </a:p>
          <a:p>
            <a:pPr>
              <a:lnSpc>
                <a:spcPct val="90000"/>
              </a:lnSpc>
              <a:buNone/>
            </a:pPr>
            <a:endParaRPr lang="en-US" b="1" dirty="0">
              <a:latin typeface="Comic Sans MS" pitchFamily="66" charset="0"/>
            </a:endParaRPr>
          </a:p>
        </p:txBody>
      </p:sp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9064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330244"/>
            <a:ext cx="8915400" cy="43753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B(x) = “x is a hummingbird.”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L(x) = “x is a large bird.”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H(x) = “x lives on honey.”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R(x) = “x is richly colored.”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latin typeface="Comic Sans MS" pitchFamily="66" charset="0"/>
              </a:rPr>
              <a:t>Universe of discourse is all birds.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  <a:cs typeface="Arial" charset="0"/>
                <a:sym typeface="Symbol" pitchFamily="18" charset="2"/>
              </a:rPr>
              <a:t>Birds that do not live on honey are dully colored.</a:t>
            </a:r>
          </a:p>
          <a:p>
            <a:pPr>
              <a:lnSpc>
                <a:spcPct val="90000"/>
              </a:lnSpc>
              <a:buNone/>
            </a:pPr>
            <a:endParaRPr lang="en-US" b="1" dirty="0">
              <a:latin typeface="Comic Sans MS" pitchFamily="66" charset="0"/>
            </a:endParaRPr>
          </a:p>
        </p:txBody>
      </p:sp>
      <p:pic>
        <p:nvPicPr>
          <p:cNvPr id="1026" name="Picture 2" descr="http://upload.wikimedia.org/wikipedia/commons/thumb/1/16/Archilochus-alexandri-002-edit.jpg/800px-Archilochus-alexandri-002-ed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14" y="2177843"/>
            <a:ext cx="3810714" cy="25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796102"/>
            <a:ext cx="379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Example # 02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08459" y="5347409"/>
                <a:ext cx="313611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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/>
                          <a:sym typeface="Symbol" pitchFamily="18" charset="2"/>
                        </a:rPr>
                        <m:t> 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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𝑯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 </m:t>
                          </m:r>
                          <m:r>
                            <a:rPr lang="en-US" sz="2400" b="1" i="1" dirty="0">
                              <a:solidFill>
                                <a:srgbClr val="FF0000"/>
                              </a:solidFill>
                              <a:latin typeface="Cambria Math"/>
                              <a:sym typeface="Symbol" pitchFamily="18" charset="2"/>
                            </a:rPr>
                            <m:t>𝑹</m:t>
                          </m:r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59" y="5347409"/>
                <a:ext cx="3136115" cy="50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17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Do Exercises  </a:t>
            </a:r>
          </a:p>
        </p:txBody>
      </p:sp>
    </p:spTree>
    <p:extLst>
      <p:ext uri="{BB962C8B-B14F-4D97-AF65-F5344CB8AC3E}">
        <p14:creationId xmlns:p14="http://schemas.microsoft.com/office/powerpoint/2010/main" val="298453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Kenneth Rosen Discrete Mathematics and Its Applications – Chapter # 01</a:t>
            </a:r>
          </a:p>
          <a:p>
            <a:r>
              <a:rPr lang="en-US" sz="3200" dirty="0"/>
              <a:t>Discrete Structures Dr. </a:t>
            </a:r>
            <a:r>
              <a:rPr lang="en-US" sz="3200" dirty="0" err="1"/>
              <a:t>Humaiyon</a:t>
            </a:r>
            <a:r>
              <a:rPr lang="en-US" sz="3200" dirty="0"/>
              <a:t> – (Essentials)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b="1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Proposition, YES or NO?</a:t>
            </a:r>
          </a:p>
          <a:p>
            <a:pPr>
              <a:lnSpc>
                <a:spcPct val="150000"/>
              </a:lnSpc>
            </a:pPr>
            <a:r>
              <a:rPr lang="en-US" dirty="0"/>
              <a:t>3 + 2 = 5	</a:t>
            </a:r>
            <a:r>
              <a:rPr lang="en-US" b="1" dirty="0">
                <a:solidFill>
                  <a:srgbClr val="FF0000"/>
                </a:solidFill>
              </a:rPr>
              <a:t>YES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	</a:t>
            </a:r>
            <a:r>
              <a:rPr lang="en-US" b="1" dirty="0">
                <a:solidFill>
                  <a:srgbClr val="FF0000"/>
                </a:solidFill>
              </a:rPr>
              <a:t> 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Computer X is under attack by an intruder </a:t>
            </a:r>
            <a:r>
              <a:rPr lang="en-US" b="1" dirty="0">
                <a:solidFill>
                  <a:srgbClr val="FF0000"/>
                </a:solidFill>
              </a:rPr>
              <a:t> NO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 for any choice of </a:t>
            </a:r>
            <a:r>
              <a:rPr lang="en-US" i="1" dirty="0"/>
              <a:t>X</a:t>
            </a:r>
            <a:r>
              <a:rPr lang="en-US" dirty="0"/>
              <a:t> in {1, 2, 3}	</a:t>
            </a:r>
            <a:r>
              <a:rPr lang="en-US" b="1" dirty="0">
                <a:solidFill>
                  <a:srgbClr val="FF0000"/>
                </a:solidFill>
              </a:rPr>
              <a:t> YES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/>
              <a:t>X</a:t>
            </a:r>
            <a:r>
              <a:rPr lang="en-US" dirty="0"/>
              <a:t> + 2 = 5 for some </a:t>
            </a:r>
            <a:r>
              <a:rPr lang="en-US" i="1" dirty="0"/>
              <a:t>X</a:t>
            </a:r>
            <a:r>
              <a:rPr lang="en-US" dirty="0"/>
              <a:t> in {1, 2, 3}		</a:t>
            </a:r>
            <a:r>
              <a:rPr lang="en-US" b="1" dirty="0">
                <a:solidFill>
                  <a:srgbClr val="FF0000"/>
                </a:solidFill>
              </a:rPr>
              <a:t> YES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Computer X is under attack by an intruder for some X in {CS001, MATH034}			</a:t>
            </a:r>
            <a:r>
              <a:rPr lang="en-US" b="1" dirty="0">
                <a:solidFill>
                  <a:srgbClr val="FF0000"/>
                </a:solidFill>
              </a:rPr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Propositional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&lt; 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has no truth values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not given a value)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is true: The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1&lt;5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(10) </m:t>
                    </m:r>
                  </m:oMath>
                </a14:m>
                <a:r>
                  <a:rPr lang="en-US" dirty="0"/>
                  <a:t>is false: The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10&lt;5</m:t>
                    </m:r>
                  </m:oMath>
                </a14:m>
                <a:r>
                  <a:rPr lang="en-US" dirty="0"/>
                  <a:t> is false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will create a proposition when given a value</a:t>
                </a:r>
              </a:p>
              <a:p>
                <a:pPr>
                  <a:buNone/>
                </a:pPr>
                <a:r>
                  <a:rPr lang="en-US" dirty="0"/>
                  <a:t>Exercise:</a:t>
                </a:r>
              </a:p>
              <a:p>
                <a:pPr>
                  <a:buNone/>
                </a:pPr>
                <a:r>
                  <a:rPr lang="en-US" dirty="0"/>
                  <a:t>1)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</m:oMath>
                </a14:m>
                <a:r>
                  <a:rPr lang="en-US" dirty="0"/>
                  <a:t>“x is a multiple of 5”</a:t>
                </a:r>
              </a:p>
              <a:p>
                <a:pPr>
                  <a:buNone/>
                </a:pPr>
                <a:r>
                  <a:rPr lang="en-US" b="1" dirty="0"/>
                  <a:t>		For what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b="1" dirty="0"/>
                  <a:t>is true?</a:t>
                </a:r>
              </a:p>
              <a:p>
                <a:pPr>
                  <a:buNone/>
                </a:pPr>
                <a:r>
                  <a:rPr lang="en-US" dirty="0"/>
                  <a:t>2)Let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+ 3&lt;10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b="1" dirty="0"/>
                  <a:t>		For what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, </m:t>
                    </m:r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b="1" dirty="0"/>
                  <a:t>is true?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600200"/>
                <a:ext cx="8686800" cy="5029200"/>
              </a:xfrm>
              <a:blipFill rotWithShape="0">
                <a:blip r:embed="rId2"/>
                <a:stretch>
                  <a:fillRect l="-772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Propositional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Functions with multiple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 :=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(1, 2)</m:t>
                    </m:r>
                  </m:oMath>
                </a14:m>
                <a:r>
                  <a:rPr lang="en-US" dirty="0"/>
                  <a:t> is false,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(1,−1)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 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 :=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(3, 4, 5)</m:t>
                    </m:r>
                  </m:oMath>
                </a14:m>
                <a:r>
                  <a:rPr lang="en-US" dirty="0"/>
                  <a:t> is false,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(1, 2, 3)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…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/>
                      </a:rPr>
                      <m:t>:=</m:t>
                    </m:r>
                    <m:r>
                      <a:rPr lang="en-US" b="0" i="1" dirty="0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Anatomy of a propositional function</a:t>
                </a:r>
              </a:p>
              <a:p>
                <a:pPr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 :=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+ 5 &gt;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5029200"/>
              </a:xfrm>
              <a:blipFill rotWithShape="1">
                <a:blip r:embed="rId2"/>
                <a:stretch>
                  <a:fillRect l="-1614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00400" y="5441119"/>
            <a:ext cx="1265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dirty="0"/>
              <a:t>variable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68147" y="4773881"/>
            <a:ext cx="1452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dirty="0"/>
              <a:t>predicate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928914" y="4583698"/>
            <a:ext cx="121559" cy="9739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44675" y="5200150"/>
            <a:ext cx="1263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dirty="0"/>
              <a:t>function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559049" y="4583699"/>
            <a:ext cx="1110425" cy="5762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180649" y="3933741"/>
            <a:ext cx="190183" cy="1490097"/>
          </a:xfrm>
          <a:prstGeom prst="rightBrac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/>
              <a:t>A predicate is a declarative statement with at least one variable (i.e., unknown value).</a:t>
            </a:r>
          </a:p>
          <a:p>
            <a:r>
              <a:rPr lang="en-US" dirty="0"/>
              <a:t>A predicate, or propositional function, is a function that takes some variable(s) as arguments and returns True or False.</a:t>
            </a:r>
          </a:p>
          <a:p>
            <a:r>
              <a:rPr lang="en-US" b="1" dirty="0" err="1"/>
              <a:t>Fiaz</a:t>
            </a:r>
            <a:r>
              <a:rPr lang="en-US" b="1" dirty="0"/>
              <a:t> eats pizza at least once a week.</a:t>
            </a:r>
          </a:p>
          <a:p>
            <a:r>
              <a:rPr lang="en-US" dirty="0"/>
              <a:t>Define:</a:t>
            </a:r>
          </a:p>
          <a:p>
            <a:pPr lvl="1"/>
            <a:r>
              <a:rPr lang="en-US" dirty="0"/>
              <a:t>P(x) = “x eats pizza at least once a week.”</a:t>
            </a:r>
          </a:p>
          <a:p>
            <a:pPr lvl="1"/>
            <a:r>
              <a:rPr lang="en-US" dirty="0"/>
              <a:t>Note that P(x) is not a proposition, </a:t>
            </a:r>
            <a:r>
              <a:rPr lang="en-US" b="1" dirty="0">
                <a:solidFill>
                  <a:srgbClr val="FF0000"/>
                </a:solidFill>
              </a:rPr>
              <a:t>P(</a:t>
            </a:r>
            <a:r>
              <a:rPr lang="en-US" b="1" dirty="0" err="1">
                <a:solidFill>
                  <a:srgbClr val="FF0000"/>
                </a:solidFill>
              </a:rPr>
              <a:t>Fiaz</a:t>
            </a:r>
            <a:r>
              <a:rPr lang="en-US" b="1" dirty="0">
                <a:solidFill>
                  <a:srgbClr val="FF0000"/>
                </a:solidFill>
              </a:rPr>
              <a:t>) is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81200" y="1600201"/>
                <a:ext cx="7924800" cy="452596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ea typeface="ＭＳ Ｐゴシック" pitchFamily="34" charset="-128"/>
                    <a:cs typeface="Arial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</m:t>
                    </m:r>
                    <m:r>
                      <a:rPr lang="en-US" i="1" dirty="0" err="1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) := “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 &gt; 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”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>
                    <a:ea typeface="ＭＳ Ｐゴシック" pitchFamily="34" charset="-128"/>
                    <a:cs typeface="Arial" charset="0"/>
                  </a:rPr>
                  <a:t>Proposition, YES or NO?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(3,4)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ＭＳ Ｐゴシック" pitchFamily="34" charset="-128"/>
                        <a:cs typeface="Arial" charset="0"/>
                      </a:rPr>
                      <m:t>,9)</m:t>
                    </m:r>
                  </m:oMath>
                </a14:m>
                <a:endParaRPr lang="en-US" dirty="0">
                  <a:ea typeface="ＭＳ Ｐゴシック" pitchFamily="34" charset="-128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7924800" cy="4525963"/>
              </a:xfrm>
              <a:blipFill rotWithShape="1">
                <a:blip r:embed="rId2"/>
                <a:stretch>
                  <a:fillRect l="-1538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560638"/>
                <a:ext cx="4038600" cy="4525963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  <a:defRPr/>
                </a:pPr>
                <a:r>
                  <a:rPr lang="en-US" b="1" dirty="0">
                    <a:cs typeface="Arial" pitchFamily="34" charset="0"/>
                  </a:rPr>
                  <a:t>Predicate, YES or NO?</a:t>
                </a: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  <a:cs typeface="Arial" pitchFamily="34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(3,4)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𝑄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</a:rPr>
                      <m:t>,9)</m:t>
                    </m:r>
                  </m:oMath>
                </a14:m>
                <a:endParaRPr lang="en-US" dirty="0">
                  <a:cs typeface="Arial" pitchFamily="34" charset="0"/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560637"/>
                <a:ext cx="4038600" cy="4525963"/>
              </a:xfrm>
              <a:blipFill rotWithShape="1">
                <a:blip r:embed="rId3"/>
                <a:stretch>
                  <a:fillRect l="-3172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2D8C5-7F06-45CB-8D7A-BCE4DA51F3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7592</TotalTime>
  <Words>3071</Words>
  <Application>Microsoft Office PowerPoint</Application>
  <PresentationFormat>Widescreen</PresentationFormat>
  <Paragraphs>361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Chalkboard</vt:lpstr>
      <vt:lpstr>Comic Sans MS</vt:lpstr>
      <vt:lpstr>Rockwell</vt:lpstr>
      <vt:lpstr>Rockwell Condensed</vt:lpstr>
      <vt:lpstr>Wingdings</vt:lpstr>
      <vt:lpstr>Wood Type</vt:lpstr>
      <vt:lpstr>Lecture 4</vt:lpstr>
      <vt:lpstr>Why Predicate Logic?</vt:lpstr>
      <vt:lpstr>Why Predicate Logic?</vt:lpstr>
      <vt:lpstr>Predicate Logic</vt:lpstr>
      <vt:lpstr>Predicate Logic</vt:lpstr>
      <vt:lpstr>Propositional Functions</vt:lpstr>
      <vt:lpstr>Propositional Functions</vt:lpstr>
      <vt:lpstr>Predicates</vt:lpstr>
      <vt:lpstr>Predicates</vt:lpstr>
      <vt:lpstr>Predicates</vt:lpstr>
      <vt:lpstr>References </vt:lpstr>
      <vt:lpstr>Quantification</vt:lpstr>
      <vt:lpstr>Quantifiers</vt:lpstr>
      <vt:lpstr>Universal quantifier</vt:lpstr>
      <vt:lpstr>Universal quantifier</vt:lpstr>
      <vt:lpstr>Universal quantifier</vt:lpstr>
      <vt:lpstr>Universal quantifier</vt:lpstr>
      <vt:lpstr>Quiz</vt:lpstr>
      <vt:lpstr>Quiz</vt:lpstr>
      <vt:lpstr>Quiz: Meaning in English</vt:lpstr>
      <vt:lpstr>Quiz: Meaning in English</vt:lpstr>
      <vt:lpstr>Example</vt:lpstr>
      <vt:lpstr>Example</vt:lpstr>
      <vt:lpstr>Example</vt:lpstr>
      <vt:lpstr>Existential quantification </vt:lpstr>
      <vt:lpstr>Existential quantification </vt:lpstr>
      <vt:lpstr>Existential quantification </vt:lpstr>
      <vt:lpstr>Existential quantification </vt:lpstr>
      <vt:lpstr>Existential quantification </vt:lpstr>
      <vt:lpstr>Universal vs Existential Quantifiers</vt:lpstr>
      <vt:lpstr>Negating Quantified Expression</vt:lpstr>
      <vt:lpstr>EXAMPLE # 01</vt:lpstr>
      <vt:lpstr>Example # 01</vt:lpstr>
      <vt:lpstr>Example # 01</vt:lpstr>
      <vt:lpstr>Example # 01</vt:lpstr>
      <vt:lpstr>Example # 01</vt:lpstr>
      <vt:lpstr>Example # 01</vt:lpstr>
      <vt:lpstr>Example # 01</vt:lpstr>
      <vt:lpstr>Example # 01</vt:lpstr>
      <vt:lpstr>Example # 01</vt:lpstr>
      <vt:lpstr>EXAMPLE #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02</dc:title>
  <dc:creator>Ammarah Khalid</dc:creator>
  <cp:lastModifiedBy>Ammarah Khalid BUKC</cp:lastModifiedBy>
  <cp:revision>103</cp:revision>
  <dcterms:created xsi:type="dcterms:W3CDTF">2017-09-13T17:40:14Z</dcterms:created>
  <dcterms:modified xsi:type="dcterms:W3CDTF">2022-03-30T06:26:40Z</dcterms:modified>
</cp:coreProperties>
</file>