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7"/>
  </p:notesMasterIdLst>
  <p:sldIdLst>
    <p:sldId id="258" r:id="rId2"/>
    <p:sldId id="334" r:id="rId3"/>
    <p:sldId id="320" r:id="rId4"/>
    <p:sldId id="352" r:id="rId5"/>
    <p:sldId id="321" r:id="rId6"/>
    <p:sldId id="323" r:id="rId7"/>
    <p:sldId id="35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7" r:id="rId30"/>
    <p:sldId id="348" r:id="rId31"/>
    <p:sldId id="349" r:id="rId32"/>
    <p:sldId id="350" r:id="rId33"/>
    <p:sldId id="351" r:id="rId34"/>
    <p:sldId id="313" r:id="rId35"/>
    <p:sldId id="31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5179" autoAdjust="0"/>
  </p:normalViewPr>
  <p:slideViewPr>
    <p:cSldViewPr snapToGrid="0">
      <p:cViewPr varScale="1">
        <p:scale>
          <a:sx n="68" d="100"/>
          <a:sy n="68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4DC7DF1-037E-404B-8A51-CBD003891792}" type="slidenum">
              <a:rPr lang="en-US" sz="1200" smtClean="0"/>
              <a:pPr/>
              <a:t>2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1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411D2-D6CB-4920-B388-CFD9681CD7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3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411D2-D6CB-4920-B388-CFD9681CD7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EDE3-7870-4285-87EE-EDF5E0572659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D1CD-B4B6-4BC2-B5BF-49A1ECABF15A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B21-9718-4B60-8234-64F0E7DC006B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9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93E-35A1-4B70-925F-1CDA0DA0C9A2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C06722-3CCC-4286-9D06-5EFB50784F04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F61-3EB8-461A-8502-222138D38D4D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F10-F13C-4099-92D7-B482B12143EE}" type="datetime1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276B-F0D9-4356-AC35-D7D128F068A3}" type="datetime1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0851-6B90-4452-8726-EE493C743C5F}" type="datetime1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1EDA-65F9-468E-A2E8-C9036CCE10F6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523F-D764-4926-81BB-D5085EB6033B}" type="datetime1">
              <a:rPr lang="en-US" smtClean="0"/>
              <a:t>3/30/2022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4E85F69-4D36-4F13-BAD7-51060158A531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Rule of Inference</a:t>
            </a:r>
          </a:p>
          <a:p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1955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599" y="1219201"/>
            <a:ext cx="10182101" cy="4906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p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q is true, then p will ALWAYS be true i.e.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 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t="40080" r="67427" b="52380"/>
          <a:stretch/>
        </p:blipFill>
        <p:spPr bwMode="auto">
          <a:xfrm>
            <a:off x="7467600" y="2286000"/>
            <a:ext cx="2214184" cy="135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38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9885218" cy="5334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p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q is true, then p will ALWAYS be true i.e.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 p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3600" dirty="0"/>
              <a:t>p: “It is below freezing”</a:t>
            </a:r>
          </a:p>
          <a:p>
            <a:r>
              <a:rPr lang="en-US" sz="3600" dirty="0"/>
              <a:t>q: “It is raining now”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q : It is below freezing and </a:t>
            </a:r>
            <a:r>
              <a:rPr lang="en-US" sz="3600" dirty="0"/>
              <a:t>raining now. </a:t>
            </a:r>
          </a:p>
          <a:p>
            <a:endParaRPr lang="en-US" sz="3600" dirty="0"/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 p: 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 is below freezing and </a:t>
            </a:r>
            <a:r>
              <a:rPr lang="en-US" sz="3600" dirty="0"/>
              <a:t>raining now </a:t>
            </a:r>
            <a:r>
              <a:rPr lang="en-US" sz="3600" dirty="0">
                <a:solidFill>
                  <a:srgbClr val="FF0000"/>
                </a:solidFill>
              </a:rPr>
              <a:t>implies that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it is below freezing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t="40080" r="67427" b="52380"/>
          <a:stretch/>
        </p:blipFill>
        <p:spPr bwMode="auto">
          <a:xfrm>
            <a:off x="7461142" y="1931292"/>
            <a:ext cx="2214184" cy="135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07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Hypothetical syllogism (Chain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1387" y="2177593"/>
                <a:ext cx="8908256" cy="5105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3600" i="1" dirty="0">
                                <a:latin typeface="Cambria Math"/>
                              </a:rPr>
                              <m:t>→</m:t>
                            </m:r>
                            <m:r>
                              <a:rPr lang="pt-BR" sz="3600" i="1" dirty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sz="3600" i="1" dirty="0">
                            <a:latin typeface="Cambria Math"/>
                          </a:rPr>
                          <m:t>∧</m:t>
                        </m:r>
                        <m:r>
                          <m:rPr>
                            <m:lit/>
                          </m:rPr>
                          <a:rPr lang="pt-BR" sz="3600" i="1" dirty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𝑞</m:t>
                            </m:r>
                            <m:r>
                              <a:rPr lang="en-US" sz="3600" i="1" dirty="0">
                                <a:latin typeface="Cambria Math"/>
                              </a:rPr>
                              <m:t>→</m:t>
                            </m:r>
                            <m:r>
                              <a:rPr lang="pt-BR" sz="3600" i="1" dirty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3600" i="1" dirty="0">
                        <a:latin typeface="Cambria Math"/>
                      </a:rPr>
                      <m:t>→</m:t>
                    </m:r>
                    <m:r>
                      <a:rPr lang="pt-BR" sz="3600" i="1" dirty="0">
                        <a:latin typeface="Cambria Math"/>
                      </a:rPr>
                      <m:t> (</m:t>
                    </m:r>
                    <m:r>
                      <a:rPr lang="pt-BR" sz="3600" i="1" dirty="0">
                        <a:latin typeface="Cambria Math"/>
                      </a:rPr>
                      <m:t>𝑝</m:t>
                    </m:r>
                    <m:r>
                      <a:rPr lang="en-US" sz="3600" i="1" dirty="0">
                        <a:latin typeface="Cambria Math"/>
                      </a:rPr>
                      <m:t>→</m:t>
                    </m:r>
                    <m:r>
                      <a:rPr lang="pt-BR" sz="3600" i="1" dirty="0">
                        <a:latin typeface="Cambria Math"/>
                      </a:rPr>
                      <m:t>𝑟</m:t>
                    </m:r>
                    <m:r>
                      <a:rPr lang="pt-BR" sz="3600" i="1" dirty="0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r>
                  <a:rPr lang="en-US" sz="3500" dirty="0"/>
                  <a:t>If it rains today, then we will not have a barbecue today. </a:t>
                </a:r>
              </a:p>
              <a:p>
                <a:r>
                  <a:rPr lang="en-US" sz="3500" dirty="0"/>
                  <a:t>If we do not have a barbecue today, then we will have a barbecue tomorrow. </a:t>
                </a:r>
              </a:p>
              <a:p>
                <a:r>
                  <a:rPr lang="en-US" sz="3500" dirty="0"/>
                  <a:t>Therefore, if it rains today, then we will have a barbecue tomorrow.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1387" y="2177593"/>
                <a:ext cx="8908256" cy="5105400"/>
              </a:xfrm>
              <a:blipFill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t="32143" r="67427" b="55556"/>
          <a:stretch/>
        </p:blipFill>
        <p:spPr bwMode="auto">
          <a:xfrm>
            <a:off x="9337170" y="1673266"/>
            <a:ext cx="1731858" cy="141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7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Disjunctive syllogism </a:t>
            </a:r>
            <a:r>
              <a:rPr lang="en-US" sz="2400" b="1" dirty="0"/>
              <a:t>(Law of Disjunctive Inference)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∨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sz="3600" b="0" i="1" smtClean="0">
                            <a:latin typeface="Cambria Math"/>
                          </a:rPr>
                          <m:t>∧¬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3600" b="0" i="1" smtClean="0">
                        <a:latin typeface="Cambria Math"/>
                      </a:rPr>
                      <m:t>→</m:t>
                    </m:r>
                    <m:r>
                      <a:rPr lang="en-US" sz="3600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0" t="39335" r="67915" b="47966"/>
          <a:stretch/>
        </p:blipFill>
        <p:spPr bwMode="auto">
          <a:xfrm>
            <a:off x="7315201" y="1524000"/>
            <a:ext cx="2953657" cy="257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90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971801"/>
            <a:ext cx="6324600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Computer programs have been developed to automate the task of reasoning and proving theorems.</a:t>
            </a:r>
          </a:p>
          <a:p>
            <a:r>
              <a:rPr lang="en-US" sz="3200" dirty="0"/>
              <a:t>Many of these programs make use </a:t>
            </a:r>
            <a:r>
              <a:rPr lang="en-US" sz="3200" b="1" dirty="0"/>
              <a:t>resolution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8" t="68453" r="67523" b="19444"/>
          <a:stretch/>
        </p:blipFill>
        <p:spPr bwMode="auto">
          <a:xfrm>
            <a:off x="7935318" y="3013859"/>
            <a:ext cx="274455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8" t="68453" r="38287" b="25495"/>
          <a:stretch/>
        </p:blipFill>
        <p:spPr bwMode="auto">
          <a:xfrm>
            <a:off x="2548247" y="1679313"/>
            <a:ext cx="7010400" cy="106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09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0"/>
            <a:ext cx="10883705" cy="1143000"/>
          </a:xfrm>
        </p:spPr>
        <p:txBody>
          <a:bodyPr>
            <a:normAutofit/>
          </a:bodyPr>
          <a:lstStyle/>
          <a:p>
            <a:r>
              <a:rPr lang="en-US" dirty="0"/>
              <a:t>Rules of Inference to Build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066800"/>
                <a:ext cx="8458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It is not sunny this afternoon and it is colder than yesterday</a:t>
                </a:r>
              </a:p>
              <a:p>
                <a:r>
                  <a:rPr lang="en-US" sz="2400" dirty="0"/>
                  <a:t>We will go swimming only if it is sunny</a:t>
                </a:r>
              </a:p>
              <a:p>
                <a:r>
                  <a:rPr lang="en-US" sz="2400" dirty="0"/>
                  <a:t>If we do not go swimming, then we will take a canoe trip</a:t>
                </a:r>
              </a:p>
              <a:p>
                <a:r>
                  <a:rPr lang="en-US" sz="2400" dirty="0"/>
                  <a:t>If we take a canoe trip, then we will be home by sunset</a:t>
                </a:r>
              </a:p>
              <a:p>
                <a:pPr marL="0" indent="0">
                  <a:buNone/>
                </a:pPr>
                <a:r>
                  <a:rPr lang="en-US" sz="2400" dirty="0"/>
                  <a:t>_______________________________</a:t>
                </a:r>
              </a:p>
              <a:p>
                <a:r>
                  <a:rPr lang="en-US" sz="2400" b="1" dirty="0"/>
                  <a:t>We will be home by sunset		(Conclusion)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638800"/>
              </a:xfrm>
              <a:blipFill rotWithShape="1">
                <a:blip r:embed="rId2"/>
                <a:stretch>
                  <a:fillRect l="-1081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26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09591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of Inference to Build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066800"/>
                <a:ext cx="8458200" cy="563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It is not sunny this afternoon and it is colder than yesterday</a:t>
                </a:r>
              </a:p>
              <a:p>
                <a:r>
                  <a:rPr lang="en-US" sz="2400" dirty="0"/>
                  <a:t>We will go swimming only if it is sunny</a:t>
                </a:r>
              </a:p>
              <a:p>
                <a:r>
                  <a:rPr lang="en-US" sz="2400" dirty="0"/>
                  <a:t>If we do not go swimming, then we will take a canoe trip</a:t>
                </a:r>
              </a:p>
              <a:p>
                <a:r>
                  <a:rPr lang="en-US" sz="2400" dirty="0"/>
                  <a:t>If we take a canoe trip, then we will be home by sunset</a:t>
                </a:r>
              </a:p>
              <a:p>
                <a:pPr marL="0" indent="0">
                  <a:buNone/>
                </a:pPr>
                <a:r>
                  <a:rPr lang="en-US" sz="2400" dirty="0"/>
                  <a:t>_______________________________</a:t>
                </a:r>
              </a:p>
              <a:p>
                <a:r>
                  <a:rPr lang="en-US" sz="2400" b="1" dirty="0"/>
                  <a:t>We will be home by sunset		(Conclusion)</a:t>
                </a:r>
              </a:p>
              <a:p>
                <a:r>
                  <a:rPr lang="en-US" sz="2400" dirty="0"/>
                  <a:t>p: It is sunny this afternoon</a:t>
                </a:r>
              </a:p>
              <a:p>
                <a:r>
                  <a:rPr lang="en-US" sz="2400" dirty="0"/>
                  <a:t>q: It is colder than yesterday</a:t>
                </a:r>
              </a:p>
              <a:p>
                <a:r>
                  <a:rPr lang="en-US" sz="2400" dirty="0"/>
                  <a:t>r: We will go swimming</a:t>
                </a:r>
              </a:p>
              <a:p>
                <a:r>
                  <a:rPr lang="en-US" sz="2400" dirty="0"/>
                  <a:t>s: We will take a canoe trip</a:t>
                </a:r>
              </a:p>
              <a:p>
                <a:r>
                  <a:rPr lang="en-US" sz="2400" dirty="0"/>
                  <a:t>t: We will be home by sunset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066800"/>
                <a:ext cx="8458200" cy="5638800"/>
              </a:xfrm>
              <a:blipFill rotWithShape="0">
                <a:blip r:embed="rId2"/>
                <a:stretch>
                  <a:fillRect l="-1081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01150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of Inference to Build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066800"/>
                <a:ext cx="8458200" cy="5638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It is not sunny this afternoon and it is colder than yesterday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¬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∧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We will go swimming only if it is sunny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we do not go swimming, then we will take a canoe trip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¬</m:t>
                    </m:r>
                    <m:r>
                      <a:rPr lang="en-US" sz="2400" i="1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we take a canoe trip, then we will be home by sunset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_______________________________</a:t>
                </a:r>
              </a:p>
              <a:p>
                <a:r>
                  <a:rPr lang="en-US" sz="2400" b="1" dirty="0"/>
                  <a:t>We will be home by sunset		(Conclusion)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𝒕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p: It is sunny this afternoon</a:t>
                </a:r>
              </a:p>
              <a:p>
                <a:r>
                  <a:rPr lang="en-US" sz="2400" dirty="0"/>
                  <a:t>q: It is colder than yesterday</a:t>
                </a:r>
              </a:p>
              <a:p>
                <a:r>
                  <a:rPr lang="en-US" sz="2400" dirty="0"/>
                  <a:t>r: We will go swimming</a:t>
                </a:r>
              </a:p>
              <a:p>
                <a:r>
                  <a:rPr lang="en-US" sz="2400" dirty="0"/>
                  <a:t>s: We will take a canoe trip</a:t>
                </a:r>
              </a:p>
              <a:p>
                <a:r>
                  <a:rPr lang="en-US" sz="2400" dirty="0"/>
                  <a:t>t: We will be home by sunset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[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¬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  <m:r>
                            <a:rPr lang="en-US" sz="2400" b="1" i="1">
                              <a:latin typeface="Cambria Math"/>
                            </a:rPr>
                            <m:t>∧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  <m:r>
                            <a:rPr lang="en-US" sz="2400" b="1" i="1">
                              <a:latin typeface="Cambria Math"/>
                            </a:rPr>
                            <m:t>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¬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  <m:r>
                            <a:rPr lang="en-US" sz="2400" b="1" i="1">
                              <a:latin typeface="Cambria Math"/>
                            </a:rPr>
                            <m:t>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∧(</m:t>
                      </m:r>
                      <m:r>
                        <a:rPr lang="en-US" sz="2400" b="1" i="1">
                          <a:latin typeface="Cambria Math"/>
                        </a:rPr>
                        <m:t>𝒔</m:t>
                      </m:r>
                      <m:r>
                        <a:rPr lang="en-US" sz="2400" b="1" i="1">
                          <a:latin typeface="Cambria Math"/>
                        </a:rPr>
                        <m:t>→</m:t>
                      </m:r>
                      <m:r>
                        <a:rPr lang="en-US" sz="2400" b="1" i="1">
                          <a:latin typeface="Cambria Math"/>
                        </a:rPr>
                        <m:t>𝒕</m:t>
                      </m:r>
                      <m:r>
                        <a:rPr lang="en-US" sz="2400" b="1" i="1">
                          <a:latin typeface="Cambria Math"/>
                        </a:rPr>
                        <m:t>)]→</m:t>
                      </m:r>
                      <m:r>
                        <a:rPr lang="en-US" sz="2400" b="1" i="1">
                          <a:latin typeface="Cambria Math"/>
                        </a:rPr>
                        <m:t>𝒕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066800"/>
                <a:ext cx="8458200" cy="5638800"/>
              </a:xfrm>
              <a:blipFill rotWithShape="0">
                <a:blip r:embed="rId3"/>
                <a:stretch>
                  <a:fillRect l="-937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4" t="62897" r="23587" b="11906"/>
          <a:stretch/>
        </p:blipFill>
        <p:spPr bwMode="auto">
          <a:xfrm>
            <a:off x="6138203" y="4139419"/>
            <a:ext cx="5955755" cy="175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18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122152" cy="1609344"/>
          </a:xfrm>
        </p:spPr>
        <p:txBody>
          <a:bodyPr>
            <a:normAutofit/>
          </a:bodyPr>
          <a:lstStyle/>
          <a:p>
            <a:r>
              <a:rPr lang="en-US" dirty="0"/>
              <a:t>Rules of Inference to Build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477" y="1847405"/>
                <a:ext cx="85344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¬</m:t>
                        </m:r>
                        <m:r>
                          <a:rPr lang="en-US" sz="2400" b="1" i="1">
                            <a:latin typeface="Cambria Math"/>
                          </a:rPr>
                          <m:t>𝒑</m:t>
                        </m:r>
                        <m:r>
                          <a:rPr lang="en-US" sz="2400" b="1" i="1">
                            <a:latin typeface="Cambria Math"/>
                          </a:rPr>
                          <m:t>∧</m:t>
                        </m:r>
                        <m:r>
                          <a:rPr lang="en-US" sz="2400" b="1" i="1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  <m:r>
                          <a:rPr lang="en-US" sz="2400" b="1" i="1">
                            <a:latin typeface="Cambria Math"/>
                          </a:rPr>
                          <m:t>→</m:t>
                        </m:r>
                        <m:r>
                          <a:rPr lang="en-US" sz="2400" b="1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¬</m:t>
                        </m:r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  <m:r>
                          <a:rPr lang="en-US" sz="2400" b="1" i="1">
                            <a:latin typeface="Cambria Math"/>
                          </a:rPr>
                          <m:t>→</m:t>
                        </m:r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∧(</m:t>
                    </m:r>
                    <m:r>
                      <a:rPr lang="en-US" sz="2400" b="1" i="1">
                        <a:latin typeface="Cambria Math"/>
                      </a:rPr>
                      <m:t>𝒔</m:t>
                    </m:r>
                    <m:r>
                      <a:rPr lang="en-US" sz="2400" b="1" i="1">
                        <a:latin typeface="Cambria Math"/>
                      </a:rPr>
                      <m:t>→</m:t>
                    </m:r>
                    <m:r>
                      <a:rPr lang="en-US" sz="2400" b="1" i="1">
                        <a:latin typeface="Cambria Math"/>
                      </a:rPr>
                      <m:t>𝒕</m:t>
                    </m:r>
                    <m:r>
                      <a:rPr lang="en-US" sz="2400" b="1" i="1">
                        <a:latin typeface="Cambria Math"/>
                      </a:rPr>
                      <m:t>)]→</m:t>
                    </m:r>
                    <m:r>
                      <a:rPr lang="en-US" sz="2400" b="1" i="1">
                        <a:latin typeface="Cambria Math"/>
                      </a:rPr>
                      <m:t>𝒕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477" y="1847405"/>
                <a:ext cx="8534400" cy="4525963"/>
              </a:xfrm>
              <a:blipFill>
                <a:blip r:embed="rId2"/>
                <a:stretch>
                  <a:fillRect l="-643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5" t="46825" r="33180" b="39984"/>
          <a:stretch/>
        </p:blipFill>
        <p:spPr bwMode="auto">
          <a:xfrm>
            <a:off x="1766838" y="2362201"/>
            <a:ext cx="8520163" cy="153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48600" y="4016514"/>
                <a:ext cx="2667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𝒑</m:t>
                      </m:r>
                      <m:r>
                        <a:rPr lang="en-US" sz="4000" b="1" i="1" dirty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∧</m:t>
                      </m:r>
                      <m:r>
                        <a:rPr lang="en-US" sz="4000" b="1" i="1" dirty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𝒒</m:t>
                      </m:r>
                      <m:r>
                        <a:rPr lang="en-US" sz="4000" b="1" i="1" dirty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 → </m:t>
                      </m:r>
                      <m:r>
                        <a:rPr lang="en-US" sz="4000" b="1" i="1" dirty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  <a:sym typeface="Symbol" pitchFamily="18" charset="2"/>
                        </a:rPr>
                        <m:t>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016514"/>
                <a:ext cx="2667000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t="40080" r="67427" b="52380"/>
          <a:stretch/>
        </p:blipFill>
        <p:spPr bwMode="auto">
          <a:xfrm>
            <a:off x="7655908" y="4746156"/>
            <a:ext cx="2214184" cy="135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86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1337857" cy="1609344"/>
          </a:xfrm>
        </p:spPr>
        <p:txBody>
          <a:bodyPr>
            <a:normAutofit/>
          </a:bodyPr>
          <a:lstStyle/>
          <a:p>
            <a:r>
              <a:rPr lang="en-US" dirty="0"/>
              <a:t>Rules of Inference to Build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5344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¬</m:t>
                        </m:r>
                        <m:r>
                          <a:rPr lang="en-US" sz="2400" b="1" i="1">
                            <a:latin typeface="Cambria Math"/>
                          </a:rPr>
                          <m:t>𝒑</m:t>
                        </m:r>
                        <m:r>
                          <a:rPr lang="en-US" sz="2400" b="1" i="1">
                            <a:latin typeface="Cambria Math"/>
                          </a:rPr>
                          <m:t>∧</m:t>
                        </m:r>
                        <m:r>
                          <a:rPr lang="en-US" sz="2400" b="1" i="1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  <m:r>
                          <a:rPr lang="en-US" sz="2400" b="1" i="1">
                            <a:latin typeface="Cambria Math"/>
                          </a:rPr>
                          <m:t>→</m:t>
                        </m:r>
                        <m:r>
                          <a:rPr lang="en-US" sz="2400" b="1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¬</m:t>
                        </m:r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  <m:r>
                          <a:rPr lang="en-US" sz="2400" b="1" i="1">
                            <a:latin typeface="Cambria Math"/>
                          </a:rPr>
                          <m:t>→</m:t>
                        </m:r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∧(</m:t>
                    </m:r>
                    <m:r>
                      <a:rPr lang="en-US" sz="2400" b="1" i="1">
                        <a:latin typeface="Cambria Math"/>
                      </a:rPr>
                      <m:t>𝒔</m:t>
                    </m:r>
                    <m:r>
                      <a:rPr lang="en-US" sz="2400" b="1" i="1">
                        <a:latin typeface="Cambria Math"/>
                      </a:rPr>
                      <m:t>→</m:t>
                    </m:r>
                    <m:r>
                      <a:rPr lang="en-US" sz="2400" b="1" i="1">
                        <a:latin typeface="Cambria Math"/>
                      </a:rPr>
                      <m:t>𝒕</m:t>
                    </m:r>
                    <m:r>
                      <a:rPr lang="en-US" sz="2400" b="1" i="1">
                        <a:latin typeface="Cambria Math"/>
                      </a:rPr>
                      <m:t>)]→</m:t>
                    </m:r>
                    <m:r>
                      <a:rPr lang="en-US" sz="2400" b="1" i="1">
                        <a:latin typeface="Cambria Math"/>
                      </a:rPr>
                      <m:t>𝒕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92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5" t="46825" r="33180" b="32344"/>
          <a:stretch/>
        </p:blipFill>
        <p:spPr bwMode="auto">
          <a:xfrm>
            <a:off x="1766838" y="2362200"/>
            <a:ext cx="8520163" cy="241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t="35242" r="67416" b="54167"/>
          <a:stretch/>
        </p:blipFill>
        <p:spPr bwMode="auto">
          <a:xfrm>
            <a:off x="8367763" y="5107040"/>
            <a:ext cx="1676400" cy="144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9" t="34127" r="44919" b="62172"/>
          <a:stretch/>
        </p:blipFill>
        <p:spPr bwMode="auto">
          <a:xfrm>
            <a:off x="3895174" y="5306442"/>
            <a:ext cx="4258227" cy="60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1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199" y="1412875"/>
                <a:ext cx="9882249" cy="4895850"/>
              </a:xfrm>
            </p:spPr>
            <p:txBody>
              <a:bodyPr>
                <a:noAutofit/>
              </a:bodyPr>
              <a:lstStyle/>
              <a:p>
                <a:pPr eaLnBrk="1" hangingPunct="1">
                  <a:buClr>
                    <a:srgbClr val="7030A0"/>
                  </a:buClr>
                  <a:buFont typeface="Times New Roman" pitchFamily="18" charset="0"/>
                  <a:buChar char="●"/>
                </a:pPr>
                <a:r>
                  <a:rPr lang="en-US" sz="3600" dirty="0">
                    <a:cs typeface="Times New Roman" pitchFamily="18" charset="0"/>
                  </a:rPr>
                  <a:t>An </a:t>
                </a:r>
                <a:r>
                  <a:rPr lang="en-US" sz="3600" dirty="0">
                    <a:solidFill>
                      <a:srgbClr val="0000FF"/>
                    </a:solidFill>
                    <a:cs typeface="Times New Roman" pitchFamily="18" charset="0"/>
                  </a:rPr>
                  <a:t>Argument </a:t>
                </a:r>
                <a:r>
                  <a:rPr lang="en-US" sz="3600" dirty="0">
                    <a:cs typeface="Times New Roman" pitchFamily="18" charset="0"/>
                  </a:rPr>
                  <a:t>in propositional logic is a sequence of propositions that end with a conclusion.</a:t>
                </a:r>
              </a:p>
              <a:p>
                <a:pPr eaLnBrk="1" hangingPunct="1">
                  <a:buClr>
                    <a:srgbClr val="7030A0"/>
                  </a:buClr>
                  <a:buFont typeface="Times New Roman" pitchFamily="18" charset="0"/>
                  <a:buChar char="●"/>
                </a:pPr>
                <a:r>
                  <a:rPr lang="en-US" sz="3600" dirty="0">
                    <a:cs typeface="Times New Roman" pitchFamily="18" charset="0"/>
                  </a:rPr>
                  <a:t>All except the final proposition are called </a:t>
                </a:r>
                <a:r>
                  <a:rPr lang="en-US" sz="3600" dirty="0">
                    <a:solidFill>
                      <a:srgbClr val="0000FF"/>
                    </a:solidFill>
                    <a:cs typeface="Times New Roman" pitchFamily="18" charset="0"/>
                  </a:rPr>
                  <a:t>premises</a:t>
                </a:r>
                <a:r>
                  <a:rPr lang="en-US" sz="3600" dirty="0">
                    <a:cs typeface="Times New Roman" pitchFamily="18" charset="0"/>
                  </a:rPr>
                  <a:t>.</a:t>
                </a:r>
              </a:p>
              <a:p>
                <a:pPr eaLnBrk="1" hangingPunct="1">
                  <a:buClr>
                    <a:srgbClr val="7030A0"/>
                  </a:buClr>
                  <a:buFont typeface="Times New Roman" pitchFamily="18" charset="0"/>
                  <a:buChar char="●"/>
                </a:pPr>
                <a:r>
                  <a:rPr lang="en-US" sz="3600" dirty="0">
                    <a:cs typeface="Times New Roman" pitchFamily="18" charset="0"/>
                  </a:rPr>
                  <a:t>The final proposition is called </a:t>
                </a:r>
                <a:r>
                  <a:rPr lang="en-US" sz="3600" dirty="0">
                    <a:solidFill>
                      <a:srgbClr val="0000FF"/>
                    </a:solidFill>
                    <a:cs typeface="Times New Roman" pitchFamily="18" charset="0"/>
                  </a:rPr>
                  <a:t>conclusion</a:t>
                </a:r>
                <a:r>
                  <a:rPr lang="en-US" sz="3600" dirty="0">
                    <a:cs typeface="Times New Roman" pitchFamily="18" charset="0"/>
                  </a:rPr>
                  <a:t>.</a:t>
                </a:r>
              </a:p>
              <a:p>
                <a:pPr eaLnBrk="1" hangingPunct="1">
                  <a:buClr>
                    <a:srgbClr val="7030A0"/>
                  </a:buClr>
                  <a:buFont typeface="Times New Roman" pitchFamily="18" charset="0"/>
                  <a:buChar char="●"/>
                </a:pPr>
                <a:r>
                  <a:rPr lang="en-US" sz="3600" dirty="0">
                    <a:cs typeface="Times New Roman" pitchFamily="18" charset="0"/>
                  </a:rPr>
                  <a:t>An argument is </a:t>
                </a:r>
                <a:r>
                  <a:rPr lang="en-US" sz="3600" dirty="0">
                    <a:solidFill>
                      <a:srgbClr val="0000FF"/>
                    </a:solidFill>
                    <a:cs typeface="Times New Roman" pitchFamily="18" charset="0"/>
                  </a:rPr>
                  <a:t>valid</a:t>
                </a:r>
                <a:r>
                  <a:rPr lang="en-US" sz="3600" dirty="0">
                    <a:cs typeface="Times New Roman" pitchFamily="18" charset="0"/>
                  </a:rPr>
                  <a:t> if the truth of all premises implies that the conclusion is true.</a:t>
                </a:r>
              </a:p>
              <a:p>
                <a:pPr lvl="1" eaLnBrk="1" hangingPunct="1">
                  <a:buClr>
                    <a:srgbClr val="7030A0"/>
                  </a:buClr>
                  <a:buFont typeface="Wingdings" pitchFamily="2" charset="2"/>
                  <a:buChar char="§"/>
                </a:pPr>
                <a:r>
                  <a:rPr lang="en-US" sz="3600" dirty="0">
                    <a:cs typeface="Times New Roman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3600" i="1" baseline="-25000" dirty="0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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3600" i="1" baseline="-25000" dirty="0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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 … 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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3600" i="1" dirty="0" err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3600" i="1" baseline="-25000" dirty="0" err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) 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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3600" i="1" dirty="0" smtClean="0">
                        <a:latin typeface="Cambria Math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sz="3600" dirty="0">
                    <a:cs typeface="Times New Roman" pitchFamily="18" charset="0"/>
                  </a:rPr>
                  <a:t> is a tautology.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199" y="1412875"/>
                <a:ext cx="9882249" cy="4895850"/>
              </a:xfrm>
              <a:blipFill rotWithShape="0">
                <a:blip r:embed="rId3"/>
                <a:stretch>
                  <a:fillRect l="-1666" t="-2740" b="-1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88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859555" cy="1609344"/>
          </a:xfrm>
        </p:spPr>
        <p:txBody>
          <a:bodyPr>
            <a:normAutofit/>
          </a:bodyPr>
          <a:lstStyle/>
          <a:p>
            <a:r>
              <a:rPr lang="en-US" dirty="0"/>
              <a:t>Rules of Inference to Build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5344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¬</m:t>
                        </m:r>
                        <m:r>
                          <a:rPr lang="en-US" sz="2400" b="1" i="1">
                            <a:latin typeface="Cambria Math"/>
                          </a:rPr>
                          <m:t>𝒑</m:t>
                        </m:r>
                        <m:r>
                          <a:rPr lang="en-US" sz="2400" b="1" i="1">
                            <a:latin typeface="Cambria Math"/>
                          </a:rPr>
                          <m:t>∧</m:t>
                        </m:r>
                        <m:r>
                          <a:rPr lang="en-US" sz="2400" b="1" i="1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  <m:r>
                          <a:rPr lang="en-US" sz="2400" b="1" i="1">
                            <a:latin typeface="Cambria Math"/>
                          </a:rPr>
                          <m:t>→</m:t>
                        </m:r>
                        <m:r>
                          <a:rPr lang="en-US" sz="2400" b="1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¬</m:t>
                        </m:r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  <m:r>
                          <a:rPr lang="en-US" sz="2400" b="1" i="1">
                            <a:latin typeface="Cambria Math"/>
                          </a:rPr>
                          <m:t>→</m:t>
                        </m:r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∧(</m:t>
                    </m:r>
                    <m:r>
                      <a:rPr lang="en-US" sz="2400" b="1" i="1">
                        <a:latin typeface="Cambria Math"/>
                      </a:rPr>
                      <m:t>𝒔</m:t>
                    </m:r>
                    <m:r>
                      <a:rPr lang="en-US" sz="2400" b="1" i="1">
                        <a:latin typeface="Cambria Math"/>
                      </a:rPr>
                      <m:t>→</m:t>
                    </m:r>
                    <m:r>
                      <a:rPr lang="en-US" sz="2400" b="1" i="1">
                        <a:latin typeface="Cambria Math"/>
                      </a:rPr>
                      <m:t>𝒕</m:t>
                    </m:r>
                    <m:r>
                      <a:rPr lang="en-US" sz="2400" b="1" i="1">
                        <a:latin typeface="Cambria Math"/>
                      </a:rPr>
                      <m:t>)]→</m:t>
                    </m:r>
                    <m:r>
                      <a:rPr lang="en-US" sz="2400" b="1" i="1">
                        <a:latin typeface="Cambria Math"/>
                      </a:rPr>
                      <m:t>𝒕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92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5" t="46825" r="33180" b="25659"/>
          <a:stretch/>
        </p:blipFill>
        <p:spPr bwMode="auto">
          <a:xfrm>
            <a:off x="1766838" y="2057401"/>
            <a:ext cx="8520163" cy="31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0" t="58950" r="46840" b="37418"/>
          <a:stretch/>
        </p:blipFill>
        <p:spPr bwMode="auto">
          <a:xfrm>
            <a:off x="6897420" y="5334000"/>
            <a:ext cx="3237181" cy="517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4" t="59254" r="67683" b="29762"/>
          <a:stretch/>
        </p:blipFill>
        <p:spPr bwMode="auto">
          <a:xfrm>
            <a:off x="5403587" y="5547812"/>
            <a:ext cx="1246663" cy="115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71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61081" cy="1609344"/>
          </a:xfrm>
        </p:spPr>
        <p:txBody>
          <a:bodyPr>
            <a:normAutofit/>
          </a:bodyPr>
          <a:lstStyle/>
          <a:p>
            <a:r>
              <a:rPr lang="en-US" dirty="0"/>
              <a:t>Rules of Inference to Build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5344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¬</m:t>
                        </m:r>
                        <m:r>
                          <a:rPr lang="en-US" sz="2400" b="1" i="1">
                            <a:latin typeface="Cambria Math"/>
                          </a:rPr>
                          <m:t>𝒑</m:t>
                        </m:r>
                        <m:r>
                          <a:rPr lang="en-US" sz="2400" b="1" i="1">
                            <a:latin typeface="Cambria Math"/>
                          </a:rPr>
                          <m:t>∧</m:t>
                        </m:r>
                        <m:r>
                          <a:rPr lang="en-US" sz="2400" b="1" i="1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  <m:r>
                          <a:rPr lang="en-US" sz="2400" b="1" i="1">
                            <a:latin typeface="Cambria Math"/>
                          </a:rPr>
                          <m:t>→</m:t>
                        </m:r>
                        <m:r>
                          <a:rPr lang="en-US" sz="2400" b="1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¬</m:t>
                        </m:r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  <m:r>
                          <a:rPr lang="en-US" sz="2400" b="1" i="1">
                            <a:latin typeface="Cambria Math"/>
                          </a:rPr>
                          <m:t>→</m:t>
                        </m:r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∧(</m:t>
                    </m:r>
                    <m:r>
                      <a:rPr lang="en-US" sz="2400" b="1" i="1">
                        <a:latin typeface="Cambria Math"/>
                      </a:rPr>
                      <m:t>𝒔</m:t>
                    </m:r>
                    <m:r>
                      <a:rPr lang="en-US" sz="2400" b="1" i="1">
                        <a:latin typeface="Cambria Math"/>
                      </a:rPr>
                      <m:t>→</m:t>
                    </m:r>
                    <m:r>
                      <a:rPr lang="en-US" sz="2400" b="1" i="1">
                        <a:latin typeface="Cambria Math"/>
                      </a:rPr>
                      <m:t>𝒕</m:t>
                    </m:r>
                    <m:r>
                      <a:rPr lang="en-US" sz="2400" b="1" i="1">
                        <a:latin typeface="Cambria Math"/>
                      </a:rPr>
                      <m:t>)]→</m:t>
                    </m:r>
                    <m:r>
                      <a:rPr lang="en-US" sz="2400" b="1" i="1">
                        <a:latin typeface="Cambria Math"/>
                      </a:rPr>
                      <m:t>𝒕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92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5" t="46825" r="33180" b="17064"/>
          <a:stretch/>
        </p:blipFill>
        <p:spPr bwMode="auto">
          <a:xfrm>
            <a:off x="1766838" y="2362200"/>
            <a:ext cx="852016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6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r>
              <a:rPr lang="en-US" dirty="0"/>
              <a:t>If you send me an e-mail message, then I will finish writing the program</a:t>
            </a:r>
          </a:p>
          <a:p>
            <a:r>
              <a:rPr lang="en-US" dirty="0"/>
              <a:t>If you do not send me an e-mail message, then I will go to sleep early</a:t>
            </a:r>
          </a:p>
          <a:p>
            <a:r>
              <a:rPr lang="en-US" dirty="0"/>
              <a:t>If I go to sleep early, then I will wake up feeling refreshed</a:t>
            </a:r>
          </a:p>
          <a:p>
            <a:pPr marL="0" indent="0">
              <a:buNone/>
            </a:pPr>
            <a:r>
              <a:rPr lang="en-US" dirty="0"/>
              <a:t>  ____________________________________</a:t>
            </a:r>
          </a:p>
          <a:p>
            <a:r>
              <a:rPr lang="en-US" dirty="0"/>
              <a:t>If I do not finish writing the program, then I will wake up feeling refreshed</a:t>
            </a:r>
          </a:p>
        </p:txBody>
      </p:sp>
    </p:spTree>
    <p:extLst>
      <p:ext uri="{BB962C8B-B14F-4D97-AF65-F5344CB8AC3E}">
        <p14:creationId xmlns:p14="http://schemas.microsoft.com/office/powerpoint/2010/main" val="186160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52400"/>
                <a:ext cx="9870374" cy="6553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you send me an e-mail message, then I will finish writing the program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𝒒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If you do not send me an e-mail message, then I will go to sleep early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¬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𝒓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If I go to sleep early, then I will wake up feeling refreshed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𝒔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  ____________________________________</a:t>
                </a:r>
              </a:p>
              <a:p>
                <a:r>
                  <a:rPr lang="en-US" dirty="0"/>
                  <a:t>If I do not finish writing the program, then I will wake up feeling refreshed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¬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𝒔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p = You send me an e-mail</a:t>
                </a:r>
              </a:p>
              <a:p>
                <a:r>
                  <a:rPr lang="en-US" dirty="0"/>
                  <a:t>q = I will finish writing program</a:t>
                </a:r>
              </a:p>
              <a:p>
                <a:r>
                  <a:rPr lang="en-US" dirty="0"/>
                  <a:t>r =  I will go to sleep early</a:t>
                </a:r>
              </a:p>
              <a:p>
                <a:r>
                  <a:rPr lang="en-US" dirty="0"/>
                  <a:t>s = l will wake up feeling refreshed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[</m:t>
                      </m:r>
                      <m:d>
                        <m:dPr>
                          <m:ctrlP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𝒑</m:t>
                          </m:r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→</m:t>
                          </m:r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sz="38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¬</m:t>
                          </m:r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𝒑</m:t>
                          </m:r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→</m:t>
                          </m:r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𝒓</m:t>
                          </m:r>
                        </m:e>
                      </m:d>
                      <m:r>
                        <a:rPr lang="en-US" sz="38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𝒓</m:t>
                          </m:r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→</m:t>
                          </m:r>
                          <m:r>
                            <a:rPr lang="en-US" sz="3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sz="38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]→(¬</m:t>
                      </m:r>
                      <m:r>
                        <a:rPr lang="en-US" sz="38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𝒒</m:t>
                      </m:r>
                      <m:r>
                        <a:rPr lang="en-US" sz="38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→</m:t>
                      </m:r>
                      <m:r>
                        <a:rPr lang="en-US" sz="38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𝒔</m:t>
                      </m:r>
                      <m:r>
                        <a:rPr lang="en-US" sz="38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52400"/>
                <a:ext cx="9870374" cy="6553200"/>
              </a:xfrm>
              <a:blipFill rotWithShape="0">
                <a:blip r:embed="rId2"/>
                <a:stretch>
                  <a:fillRect l="-556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39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28601"/>
                <a:ext cx="8534400" cy="5897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[(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)∧(¬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)∧(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)]→(¬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534400" cy="5897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53373" r="27045" b="34513"/>
          <a:stretch/>
        </p:blipFill>
        <p:spPr bwMode="auto">
          <a:xfrm>
            <a:off x="1752601" y="990600"/>
            <a:ext cx="8666261" cy="12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31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28601"/>
                <a:ext cx="8534400" cy="5897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[(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)∧(¬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)∧(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)]→(¬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534400" cy="5897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53373" r="27045" b="30498"/>
          <a:stretch/>
        </p:blipFill>
        <p:spPr bwMode="auto">
          <a:xfrm>
            <a:off x="1752601" y="990600"/>
            <a:ext cx="8666261" cy="166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387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28601"/>
                <a:ext cx="8534400" cy="5897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[(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)∧(¬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)∧(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)]→(¬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534400" cy="5897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53373" r="27045" b="27017"/>
          <a:stretch/>
        </p:blipFill>
        <p:spPr bwMode="auto">
          <a:xfrm>
            <a:off x="1752601" y="990601"/>
            <a:ext cx="8666261" cy="202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t="32143" r="67427" b="55556"/>
          <a:stretch/>
        </p:blipFill>
        <p:spPr bwMode="auto">
          <a:xfrm>
            <a:off x="8125934" y="3200400"/>
            <a:ext cx="2286000" cy="186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1" t="32122" r="37916" b="61728"/>
          <a:stretch/>
        </p:blipFill>
        <p:spPr bwMode="auto">
          <a:xfrm>
            <a:off x="4426527" y="5334001"/>
            <a:ext cx="5992334" cy="9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526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28601"/>
                <a:ext cx="8534400" cy="5897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[(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)∧(¬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)∧(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)]→(¬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534400" cy="5897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53373" r="27045" b="23536"/>
          <a:stretch/>
        </p:blipFill>
        <p:spPr bwMode="auto">
          <a:xfrm>
            <a:off x="1752601" y="990601"/>
            <a:ext cx="8666261" cy="238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390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28601"/>
                <a:ext cx="8534400" cy="5897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[(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)∧(¬</m:t>
                    </m:r>
                    <m:r>
                      <a:rPr lang="en-US" i="1" dirty="0" smtClean="0">
                        <a:latin typeface="Cambria Math"/>
                      </a:rPr>
                      <m:t>𝒑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)∧(</m:t>
                    </m:r>
                    <m:r>
                      <a:rPr lang="en-US" i="1" dirty="0" smtClean="0">
                        <a:latin typeface="Cambria Math"/>
                      </a:rPr>
                      <m:t>𝒓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)]→(¬</m:t>
                    </m:r>
                    <m:r>
                      <a:rPr lang="en-US" i="1" dirty="0" smtClean="0">
                        <a:latin typeface="Cambria Math"/>
                      </a:rPr>
                      <m:t>𝒒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𝒔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534400" cy="5897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53373" r="27045" b="18651"/>
          <a:stretch/>
        </p:blipFill>
        <p:spPr bwMode="auto">
          <a:xfrm>
            <a:off x="1752601" y="990600"/>
            <a:ext cx="866626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2" t="32930" r="68201" b="55556"/>
          <a:stretch/>
        </p:blipFill>
        <p:spPr bwMode="auto">
          <a:xfrm>
            <a:off x="7515675" y="4045526"/>
            <a:ext cx="1800431" cy="174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1" t="32122" r="37916" b="63510"/>
          <a:stretch/>
        </p:blipFill>
        <p:spPr bwMode="auto">
          <a:xfrm>
            <a:off x="3352800" y="5849352"/>
            <a:ext cx="5992334" cy="6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373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b="1" dirty="0"/>
              <a:t>Fallacies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295400"/>
                <a:ext cx="86106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Several common fallacies arise in incorrect arguments. </a:t>
                </a:r>
              </a:p>
              <a:p>
                <a:r>
                  <a:rPr lang="en-US" sz="4000" dirty="0"/>
                  <a:t>The proposition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4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4000" b="0" i="1" dirty="0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4000" i="1" dirty="0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sz="40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4000" i="1" dirty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4000" b="0" i="1" dirty="0" smtClean="0">
                        <a:latin typeface="Cambria Math"/>
                      </a:rPr>
                      <m:t>→</m:t>
                    </m:r>
                    <m:r>
                      <a:rPr lang="en-US" sz="40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sz="4000" dirty="0"/>
                  <a:t> is not a tautology, because it is false when p is false and q is true</a:t>
                </a:r>
              </a:p>
              <a:p>
                <a:r>
                  <a:rPr lang="en-US" sz="4000" dirty="0"/>
                  <a:t>This type of incorrect reasoning is called the </a:t>
                </a:r>
                <a:r>
                  <a:rPr lang="en-US" sz="4000" b="1" dirty="0"/>
                  <a:t>fallacy of affirming the conclusion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295400"/>
                <a:ext cx="8610600" cy="5334000"/>
              </a:xfrm>
              <a:blipFill rotWithShape="0">
                <a:blip r:embed="rId2"/>
                <a:stretch>
                  <a:fillRect l="-2265" t="-2743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2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5" y="1058631"/>
            <a:ext cx="11591779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Rules of Inference</a:t>
            </a:r>
            <a:br>
              <a:rPr lang="en-US" b="1" dirty="0"/>
            </a:br>
            <a:r>
              <a:rPr lang="en-US" b="1" dirty="0"/>
              <a:t>Valid Arguments in Propositional Logic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963933"/>
            <a:ext cx="8991600" cy="5059363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pPr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Assume you are given the following two statements:</a:t>
            </a:r>
          </a:p>
          <a:p>
            <a:pPr lvl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“if you are in this class, then you will get A grade”</a:t>
            </a:r>
          </a:p>
          <a:p>
            <a:pPr lvl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“you are in this class”</a:t>
            </a:r>
          </a:p>
          <a:p>
            <a:pPr marL="457200" lvl="1" indent="0">
              <a:lnSpc>
                <a:spcPct val="90000"/>
              </a:lnSpc>
              <a:buClr>
                <a:srgbClr val="7030A0"/>
              </a:buCl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Therefore,</a:t>
            </a:r>
          </a:p>
          <a:p>
            <a:pPr lvl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“You will get A grade”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 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58929" r="65865" b="22421"/>
          <a:stretch/>
        </p:blipFill>
        <p:spPr bwMode="auto">
          <a:xfrm>
            <a:off x="7092773" y="3153667"/>
            <a:ext cx="2718523" cy="177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27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r>
              <a:rPr lang="en-US" dirty="0"/>
              <a:t>If you do every problem in this book, then you will learn discrete mathematics. </a:t>
            </a:r>
          </a:p>
          <a:p>
            <a:r>
              <a:rPr lang="en-US" dirty="0"/>
              <a:t>You learned discrete mathematics.</a:t>
            </a:r>
          </a:p>
          <a:p>
            <a:r>
              <a:rPr lang="en-US" dirty="0"/>
              <a:t>Therefore, you did every problem in this book.</a:t>
            </a:r>
          </a:p>
          <a:p>
            <a:endParaRPr lang="en-US" dirty="0"/>
          </a:p>
          <a:p>
            <a:r>
              <a:rPr lang="en-US" dirty="0"/>
              <a:t>p: You did every problem in this book</a:t>
            </a:r>
          </a:p>
          <a:p>
            <a:r>
              <a:rPr lang="en-US" dirty="0"/>
              <a:t>q: You learned discrete mathematics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27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"/>
            <a:ext cx="8382000" cy="6400800"/>
          </a:xfrm>
        </p:spPr>
        <p:txBody>
          <a:bodyPr/>
          <a:lstStyle/>
          <a:p>
            <a:r>
              <a:rPr lang="en-US" dirty="0"/>
              <a:t>If you do every problem in this book, then you will learn discrete mathematics. </a:t>
            </a:r>
          </a:p>
          <a:p>
            <a:r>
              <a:rPr lang="en-US" dirty="0"/>
              <a:t>You learned discrete mathematics.</a:t>
            </a:r>
          </a:p>
          <a:p>
            <a:pPr marL="0" indent="0">
              <a:buNone/>
            </a:pPr>
            <a:r>
              <a:rPr lang="en-US" dirty="0"/>
              <a:t>______________________________________</a:t>
            </a:r>
          </a:p>
          <a:p>
            <a:r>
              <a:rPr lang="en-US" dirty="0"/>
              <a:t>Therefore, you did every problem in this book.</a:t>
            </a:r>
          </a:p>
          <a:p>
            <a:endParaRPr lang="en-US" dirty="0"/>
          </a:p>
          <a:p>
            <a:r>
              <a:rPr lang="en-US" dirty="0"/>
              <a:t>p: You did every problem in this book</a:t>
            </a:r>
          </a:p>
          <a:p>
            <a:r>
              <a:rPr lang="en-US" dirty="0"/>
              <a:t>q: You learned discrete mathematics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3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52400"/>
                <a:ext cx="8382000" cy="6400800"/>
              </a:xfrm>
            </p:spPr>
            <p:txBody>
              <a:bodyPr/>
              <a:lstStyle/>
              <a:p>
                <a:r>
                  <a:rPr lang="en-US" dirty="0"/>
                  <a:t>If you do every problem in this book, then you will learn discrete mathematics. </a:t>
                </a:r>
              </a:p>
              <a:p>
                <a:r>
                  <a:rPr lang="en-US" dirty="0"/>
                  <a:t>You learned discrete mathematics.</a:t>
                </a:r>
              </a:p>
              <a:p>
                <a:pPr marL="0" indent="0">
                  <a:buNone/>
                </a:pPr>
                <a:r>
                  <a:rPr lang="en-US" dirty="0"/>
                  <a:t>______________________________________</a:t>
                </a:r>
              </a:p>
              <a:p>
                <a:r>
                  <a:rPr lang="en-US" dirty="0"/>
                  <a:t>Therefore, you did every problem in this book.</a:t>
                </a:r>
              </a:p>
              <a:p>
                <a:endParaRPr lang="en-US" sz="1400" dirty="0"/>
              </a:p>
              <a:p>
                <a:r>
                  <a:rPr lang="en-US" sz="2800" dirty="0"/>
                  <a:t>p: You did every problem in this book</a:t>
                </a:r>
              </a:p>
              <a:p>
                <a:r>
                  <a:rPr lang="en-US" sz="2800" dirty="0"/>
                  <a:t>q: You learned discrete mathematics</a:t>
                </a:r>
              </a:p>
              <a:p>
                <a:endParaRPr lang="en-US" sz="1600" dirty="0"/>
              </a:p>
              <a:p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/>
                          </a:rPr>
                          <m:t>𝑝</m:t>
                        </m:r>
                        <m:r>
                          <a:rPr lang="en-US" sz="3600" i="1" dirty="0">
                            <a:latin typeface="Cambria Math"/>
                          </a:rPr>
                          <m:t>→</m:t>
                        </m:r>
                        <m:r>
                          <a:rPr lang="en-US" sz="3600" i="1" dirty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𝑞</m:t>
                    </m:r>
                  </m:oMath>
                </a14:m>
                <a:r>
                  <a:rPr lang="en-US" sz="3600" dirty="0"/>
                  <a:t> then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𝑝</m:t>
                    </m:r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3600" i="1" dirty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3600" i="1" dirty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sz="3600" i="1" dirty="0">
                            <a:latin typeface="Cambria Math"/>
                          </a:rPr>
                          <m:t>∧</m:t>
                        </m:r>
                        <m:r>
                          <a:rPr lang="en-US" sz="3600" i="1" dirty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3600" i="1" dirty="0">
                        <a:latin typeface="Cambria Math"/>
                      </a:rPr>
                      <m:t>→</m:t>
                    </m:r>
                    <m:r>
                      <a:rPr lang="en-US" sz="3600" i="1" dirty="0">
                        <a:latin typeface="Cambria Math"/>
                      </a:rPr>
                      <m:t>𝑝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382000" cy="6400800"/>
              </a:xfrm>
              <a:blipFill rotWithShape="1">
                <a:blip r:embed="rId2"/>
                <a:stretch>
                  <a:fillRect l="-1964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684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52400"/>
                <a:ext cx="8610600" cy="6553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you do every problem in this book, then you will learn discrete mathematics. </a:t>
                </a:r>
              </a:p>
              <a:p>
                <a:r>
                  <a:rPr lang="en-US" dirty="0"/>
                  <a:t>You learned discrete mathematics.</a:t>
                </a:r>
              </a:p>
              <a:p>
                <a:pPr marL="0" indent="0">
                  <a:buNone/>
                </a:pPr>
                <a:r>
                  <a:rPr lang="en-US" dirty="0"/>
                  <a:t>______________________________________</a:t>
                </a:r>
              </a:p>
              <a:p>
                <a:r>
                  <a:rPr lang="en-US" dirty="0"/>
                  <a:t>Therefore, you did every problem in this book.</a:t>
                </a:r>
              </a:p>
              <a:p>
                <a:endParaRPr lang="en-US" sz="1400" dirty="0"/>
              </a:p>
              <a:p>
                <a:r>
                  <a:rPr lang="en-US" sz="2800" dirty="0"/>
                  <a:t>p: You did every problem in this book</a:t>
                </a:r>
              </a:p>
              <a:p>
                <a:r>
                  <a:rPr lang="en-US" sz="2800" dirty="0"/>
                  <a:t>q: You learned discrete mathematics</a:t>
                </a:r>
              </a:p>
              <a:p>
                <a:endParaRPr lang="en-US" sz="1600" dirty="0"/>
              </a:p>
              <a:p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/>
                          </a:rPr>
                          <m:t>𝑝</m:t>
                        </m:r>
                        <m:r>
                          <a:rPr lang="en-US" sz="2600" i="1" dirty="0">
                            <a:latin typeface="Cambria Math"/>
                          </a:rPr>
                          <m:t>→</m:t>
                        </m:r>
                        <m:r>
                          <a:rPr lang="en-US" sz="2600" i="1" dirty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600" dirty="0"/>
                  <a:t> then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𝑝</m:t>
                    </m:r>
                  </m:oMath>
                </a14:m>
                <a:endParaRPr lang="en-US" sz="26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sz="2600" i="1" dirty="0">
                            <a:latin typeface="Cambria Math"/>
                          </a:rPr>
                          <m:t>∧</m:t>
                        </m:r>
                        <m:r>
                          <a:rPr lang="en-US" sz="2600" i="1" dirty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600" i="1" dirty="0">
                        <a:latin typeface="Cambria Math"/>
                      </a:rPr>
                      <m:t>→</m:t>
                    </m:r>
                    <m:r>
                      <a:rPr lang="en-US" sz="26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/>
                  <a:t> Fallacy</a:t>
                </a:r>
                <a:endParaRPr lang="en-US" sz="3600" dirty="0"/>
              </a:p>
              <a:p>
                <a:r>
                  <a:rPr lang="en-US" sz="3000" dirty="0"/>
                  <a:t>It is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 possible for you to learn discrete mathematics in some way</a:t>
                </a:r>
                <a:r>
                  <a:rPr lang="en-US" sz="3000" dirty="0"/>
                  <a:t> other than by doing every problem in this book (Reading, Listening Lectures, doing some but not all problems).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52400"/>
                <a:ext cx="8610600" cy="6553200"/>
              </a:xfrm>
              <a:blipFill rotWithShape="0">
                <a:blip r:embed="rId2"/>
                <a:stretch>
                  <a:fillRect l="-1486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054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351" y="119347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/>
              <a:t>Do Exercises  </a:t>
            </a:r>
          </a:p>
        </p:txBody>
      </p:sp>
    </p:spTree>
    <p:extLst>
      <p:ext uri="{BB962C8B-B14F-4D97-AF65-F5344CB8AC3E}">
        <p14:creationId xmlns:p14="http://schemas.microsoft.com/office/powerpoint/2010/main" val="298453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Kenneth Rosen Discrete Mathematics and Its Applications – Chapter # 01</a:t>
            </a:r>
          </a:p>
          <a:p>
            <a:r>
              <a:rPr lang="en-US" sz="3200" dirty="0"/>
              <a:t>http://slideplayer.com/slide/5784816/</a:t>
            </a:r>
          </a:p>
          <a:p>
            <a:r>
              <a:rPr lang="en-US" sz="3200" dirty="0"/>
              <a:t>Discrete Structures Dr. </a:t>
            </a:r>
            <a:r>
              <a:rPr lang="en-US" sz="3200" dirty="0" err="1"/>
              <a:t>Humaiyon</a:t>
            </a:r>
            <a:r>
              <a:rPr lang="en-US" sz="3200" dirty="0"/>
              <a:t> – (Essentials)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hine generated alternative text:&#10;72 &#10;1 / The Foundations: Logic and Proofs &#10;TABLE 1 &#10;Rules of Inference. &#10;Rule of Inference &#10;. q Vr &#10;Tautoloø &#10;Name &#10;Modus ponens &#10;Modus tollens &#10;Hypothetical syllogism &#10;Disjunctive syllogism &#10;Addition &#10;Simplification &#10;Conjunction &#10;Resolution &#10;EXAMPLE 3 &#10;EXAMPLE 4 &#10;State which rule of inference is the basis of the following argument: &quot;It is below freezing now. &#10;Therefore, it is either below freezing or raining now.&quot; &#10;Solution: &#10;Let p be the proposition &quot;It is below freezing now&quot; and q the proposition &quot;It is raining &#10;now.&quot; Then this argument is of the form &#10;.•.pVq &#10;This is an argument that uses the addition rule. &#10;State which rule of inference is the basis of the following argument: &quot;It is below freezing and &#10;raining now. Therefore, it is below freezing now.&quot; &#10;Solution: Let p be the proposition &quot;It is below freezing now,&quot; and let q be the proposition &quot;It is &#10;raining now.&quot; This argument is of the form &#10;This argument uses the simplification rule. 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t="8385" r="18267" b="39474"/>
          <a:stretch/>
        </p:blipFill>
        <p:spPr bwMode="auto">
          <a:xfrm>
            <a:off x="4470484" y="142503"/>
            <a:ext cx="5869379" cy="6632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1769424" y="3360717"/>
            <a:ext cx="4694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RULE OF INFERENCE</a:t>
            </a:r>
          </a:p>
        </p:txBody>
      </p:sp>
    </p:spTree>
    <p:extLst>
      <p:ext uri="{BB962C8B-B14F-4D97-AF65-F5344CB8AC3E}">
        <p14:creationId xmlns:p14="http://schemas.microsoft.com/office/powerpoint/2010/main" val="87384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122152" cy="1609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Modus Ponens (Law of Detachment)</a:t>
            </a:r>
            <a:br>
              <a:rPr lang="en-US" dirty="0"/>
            </a:br>
            <a:r>
              <a:rPr lang="en-US" sz="3600" dirty="0"/>
              <a:t>(Latin for “the way that affirms by affirming”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725190"/>
            <a:ext cx="8229600" cy="267561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If it snows today, then we will go skiing</a:t>
            </a:r>
          </a:p>
          <a:p>
            <a:r>
              <a:rPr lang="en-US" sz="2800" dirty="0"/>
              <a:t>Hypothesis: It is snowing today</a:t>
            </a:r>
          </a:p>
          <a:p>
            <a:r>
              <a:rPr lang="en-US" sz="2800" dirty="0"/>
              <a:t>By modus ponens, the conclusion is:</a:t>
            </a:r>
          </a:p>
          <a:p>
            <a:r>
              <a:rPr lang="en-US" sz="2800" dirty="0"/>
              <a:t>We will go skiing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4" t="51389" r="26393" b="29762"/>
          <a:stretch/>
        </p:blipFill>
        <p:spPr bwMode="auto">
          <a:xfrm>
            <a:off x="1371600" y="2260679"/>
            <a:ext cx="8984427" cy="198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28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Modus Tollens (</a:t>
            </a:r>
            <a:r>
              <a:rPr lang="en-US" sz="3600" b="1" dirty="0"/>
              <a:t>Law of Contrapositive Inference)</a:t>
            </a:r>
            <a:br>
              <a:rPr lang="en-US" b="1" dirty="0"/>
            </a:br>
            <a:r>
              <a:rPr lang="en-US" sz="3600" dirty="0"/>
              <a:t>(Latin for "the way that denies by denying")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7030A0"/>
              </a:buClr>
              <a:buFont typeface="Times New Roman" pitchFamily="18" charset="0"/>
              <a:buChar char="●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Assume you are given the following two statements:</a:t>
            </a:r>
          </a:p>
          <a:p>
            <a:pPr lvl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“you will not get A grade”</a:t>
            </a:r>
          </a:p>
          <a:p>
            <a:pPr lvl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“if you are in this class, you will get A grade”</a:t>
            </a:r>
            <a:endParaRPr lang="en-US" dirty="0"/>
          </a:p>
          <a:p>
            <a:pPr>
              <a:lnSpc>
                <a:spcPct val="90000"/>
              </a:lnSpc>
              <a:buClr>
                <a:srgbClr val="7030A0"/>
              </a:buClr>
              <a:buFont typeface="Times New Roman" pitchFamily="18" charset="0"/>
              <a:buChar char="●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p = “you are in this class”</a:t>
            </a:r>
          </a:p>
          <a:p>
            <a:pPr>
              <a:lnSpc>
                <a:spcPct val="90000"/>
              </a:lnSpc>
              <a:buClr>
                <a:srgbClr val="7030A0"/>
              </a:buClr>
              <a:buFont typeface="Times New Roman" pitchFamily="18" charset="0"/>
              <a:buChar char="●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q = “you will get A grade”</a:t>
            </a:r>
          </a:p>
          <a:p>
            <a:pPr>
              <a:lnSpc>
                <a:spcPct val="90000"/>
              </a:lnSpc>
              <a:buClr>
                <a:srgbClr val="7030A0"/>
              </a:buClr>
              <a:buFont typeface="Times New Roman" pitchFamily="18" charset="0"/>
              <a:buChar char="●"/>
              <a:defRPr/>
            </a:pP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7030A0"/>
              </a:buClr>
              <a:buFont typeface="Times New Roman" pitchFamily="18" charset="0"/>
              <a:buChar char="●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Modus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Tollens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you can conclude that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you are not in this class</a:t>
            </a:r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t="34127" r="44919" b="54167"/>
          <a:stretch/>
        </p:blipFill>
        <p:spPr bwMode="auto">
          <a:xfrm>
            <a:off x="2849458" y="5515445"/>
            <a:ext cx="4168860" cy="93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4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Modus Tollens (Law of Contrapositive 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law of contrapositive states that, in a condition if the conclusion is false, then the hypothesis must be false also. </a:t>
            </a:r>
          </a:p>
          <a:p>
            <a:r>
              <a:rPr lang="en-US" sz="2400" dirty="0"/>
              <a:t>The general form is the following:</a:t>
            </a:r>
          </a:p>
          <a:p>
            <a:pPr lvl="1"/>
            <a:r>
              <a:rPr lang="en-US" sz="2400" dirty="0"/>
              <a:t>P → Q.</a:t>
            </a:r>
          </a:p>
          <a:p>
            <a:pPr lvl="1"/>
            <a:r>
              <a:rPr lang="en-US" sz="2400" dirty="0"/>
              <a:t>~Q</a:t>
            </a:r>
          </a:p>
          <a:p>
            <a:r>
              <a:rPr lang="en-US" sz="2400" dirty="0"/>
              <a:t>Therefore we can conclude ~P.</a:t>
            </a:r>
          </a:p>
          <a:p>
            <a:r>
              <a:rPr lang="en-US" sz="2400" dirty="0"/>
              <a:t>The following are examples:</a:t>
            </a:r>
          </a:p>
          <a:p>
            <a:pPr lvl="1"/>
            <a:r>
              <a:rPr lang="en-US" sz="2400" dirty="0"/>
              <a:t>If it is raining, then there are clouds in the sky. P → Q</a:t>
            </a:r>
          </a:p>
          <a:p>
            <a:pPr lvl="1"/>
            <a:r>
              <a:rPr lang="en-US" sz="2400" dirty="0"/>
              <a:t>There are no clouds in the sky. ~Q</a:t>
            </a:r>
          </a:p>
          <a:p>
            <a:pPr lvl="1"/>
            <a:r>
              <a:rPr lang="en-US" sz="2400" dirty="0"/>
              <a:t>Thus, it is not raining. ~P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t="34127" r="66199" b="54167"/>
          <a:stretch/>
        </p:blipFill>
        <p:spPr bwMode="auto">
          <a:xfrm>
            <a:off x="6529361" y="3466248"/>
            <a:ext cx="1510668" cy="122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7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41438"/>
            <a:ext cx="8458200" cy="52117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know that p is true, then p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 will ALWAYS be true i.e.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 p 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9" t="30754" r="67482" b="62699"/>
          <a:stretch/>
        </p:blipFill>
        <p:spPr bwMode="auto">
          <a:xfrm>
            <a:off x="8001000" y="2348434"/>
            <a:ext cx="1981200" cy="108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37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341438"/>
                <a:ext cx="9635836" cy="52117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you know that p is true, then p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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q will ALWAYS be true i.e.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p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→ p 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q</a:t>
                </a:r>
              </a:p>
              <a:p>
                <a:endParaRPr lang="en-US" sz="2800" dirty="0"/>
              </a:p>
              <a:p>
                <a:r>
                  <a:rPr lang="en-US" sz="3200" dirty="0"/>
                  <a:t>p : “It is below freezing now”</a:t>
                </a:r>
              </a:p>
              <a:p>
                <a:r>
                  <a:rPr lang="en-US" sz="3200" dirty="0"/>
                  <a:t>q : “It is raining now”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</m:t>
                    </m:r>
                    <m:r>
                      <a:rPr lang="en-US" sz="3200" b="0" i="1" smtClean="0">
                        <a:latin typeface="Cambria Math"/>
                      </a:rPr>
                      <m:t>∨</m:t>
                    </m:r>
                    <m:r>
                      <a:rPr lang="en-US" sz="3200" b="0" i="1" smtClean="0">
                        <a:latin typeface="Cambria Math"/>
                      </a:rPr>
                      <m:t>𝑞</m:t>
                    </m:r>
                    <m:r>
                      <a:rPr lang="en-US" sz="3200" b="0" i="1" smtClean="0">
                        <a:latin typeface="Cambria Math"/>
                      </a:rPr>
                      <m:t> : </m:t>
                    </m:r>
                  </m:oMath>
                </a14:m>
                <a:r>
                  <a:rPr lang="en-US" sz="3200" dirty="0"/>
                  <a:t> “It is below freezing or raining now”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</m:t>
                    </m:r>
                    <m:r>
                      <a:rPr lang="en-US" sz="3200" b="0" i="1" smtClean="0">
                        <a:latin typeface="Cambria Math"/>
                      </a:rPr>
                      <m:t>→</m:t>
                    </m:r>
                    <m:r>
                      <a:rPr lang="en-US" sz="3200" i="1">
                        <a:latin typeface="Cambria Math"/>
                      </a:rPr>
                      <m:t>𝑝</m:t>
                    </m:r>
                    <m:r>
                      <a:rPr lang="en-US" sz="3200" i="1">
                        <a:latin typeface="Cambria Math"/>
                      </a:rPr>
                      <m:t>∨</m:t>
                    </m:r>
                    <m:r>
                      <a:rPr lang="en-US" sz="3200" i="1">
                        <a:latin typeface="Cambria Math"/>
                      </a:rPr>
                      <m:t>𝑞</m:t>
                    </m:r>
                    <m:r>
                      <a:rPr lang="en-US" sz="3200" i="1">
                        <a:latin typeface="Cambria Math"/>
                      </a:rPr>
                      <m:t> :</m:t>
                    </m:r>
                  </m:oMath>
                </a14:m>
                <a:r>
                  <a:rPr lang="en-US" sz="3200" dirty="0"/>
                  <a:t> “If it is below freezing now then it is below freezing or raining now”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341438"/>
                <a:ext cx="9635836" cy="5211763"/>
              </a:xfrm>
              <a:blipFill rotWithShape="0">
                <a:blip r:embed="rId2"/>
                <a:stretch>
                  <a:fillRect l="-1519" t="-1404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9" t="30754" r="67482" b="62699"/>
          <a:stretch/>
        </p:blipFill>
        <p:spPr bwMode="auto">
          <a:xfrm>
            <a:off x="8001000" y="2348434"/>
            <a:ext cx="1981200" cy="108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674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3969</TotalTime>
  <Words>1658</Words>
  <Application>Microsoft Office PowerPoint</Application>
  <PresentationFormat>Widescreen</PresentationFormat>
  <Paragraphs>193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Wood Type</vt:lpstr>
      <vt:lpstr>Lecture 5</vt:lpstr>
      <vt:lpstr>Definitions</vt:lpstr>
      <vt:lpstr>Rules of Inference Valid Arguments in Propositional Logic </vt:lpstr>
      <vt:lpstr>PowerPoint Presentation</vt:lpstr>
      <vt:lpstr>Modus Ponens (Law of Detachment) (Latin for “the way that affirms by affirming”</vt:lpstr>
      <vt:lpstr>Modus Tollens (Law of Contrapositive Inference) (Latin for "the way that denies by denying")</vt:lpstr>
      <vt:lpstr>Modus Tollens (Law of Contrapositive Inference)</vt:lpstr>
      <vt:lpstr>Addition</vt:lpstr>
      <vt:lpstr>Addition</vt:lpstr>
      <vt:lpstr>Simplification</vt:lpstr>
      <vt:lpstr>Simplification</vt:lpstr>
      <vt:lpstr>Hypothetical syllogism (Chain Rule)</vt:lpstr>
      <vt:lpstr>Disjunctive syllogism (Law of Disjunctive Inference)</vt:lpstr>
      <vt:lpstr>Resolution</vt:lpstr>
      <vt:lpstr>Rules of Inference to Build Arguments</vt:lpstr>
      <vt:lpstr>Rules of Inference to Build Arguments</vt:lpstr>
      <vt:lpstr>Rules of Inference to Build Arguments</vt:lpstr>
      <vt:lpstr>Rules of Inference to Build Arguments</vt:lpstr>
      <vt:lpstr>Rules of Inference to Build Arguments</vt:lpstr>
      <vt:lpstr>Rules of Inference to Build Arguments</vt:lpstr>
      <vt:lpstr>Rules of Inference to Build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Fallacies </vt:lpstr>
      <vt:lpstr>Example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130</cp:revision>
  <dcterms:created xsi:type="dcterms:W3CDTF">2017-09-13T17:40:14Z</dcterms:created>
  <dcterms:modified xsi:type="dcterms:W3CDTF">2022-03-30T09:51:50Z</dcterms:modified>
</cp:coreProperties>
</file>