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9"/>
  </p:notes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2" r:id="rId33"/>
    <p:sldId id="283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25FAD4-0F1D-40B0-963E-2D26F59A2153}" type="slidenum">
              <a:rPr lang="en-US" altLang="en-US" sz="1200">
                <a:ea typeface="Osaka" charset="-128"/>
              </a:rPr>
              <a:pPr/>
              <a:t>3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7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11D2-D6CB-4920-B388-CFD9681CD7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A9AFDE-8610-4019-B3B5-1C33ECD08BB7}" type="slidenum">
              <a:rPr lang="en-US" altLang="en-US" sz="1200">
                <a:ea typeface="Osaka" charset="-128"/>
              </a:rPr>
              <a:pPr/>
              <a:t>15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8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653786-844A-4E06-A8C8-CC7EDAB528A3}" type="slidenum">
              <a:rPr lang="en-US" altLang="en-US" sz="1200">
                <a:ea typeface="Osaka" charset="-128"/>
              </a:rPr>
              <a:pPr/>
              <a:t>16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D502DE-4650-447B-9E86-447833E9BD66}" type="slidenum">
              <a:rPr lang="en-US" altLang="en-US" sz="1200">
                <a:ea typeface="Osaka" charset="-128"/>
              </a:rPr>
              <a:pPr/>
              <a:t>34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9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66170B-7267-4F15-8760-069EA72B9DBC}" type="slidenum">
              <a:rPr lang="en-US" altLang="en-US" sz="1200">
                <a:ea typeface="Osaka" charset="-128"/>
              </a:rPr>
              <a:pPr/>
              <a:t>4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7EE07-65BF-4F02-9D3B-18852FD61629}" type="slidenum">
              <a:rPr lang="en-US" altLang="en-US" sz="1200">
                <a:ea typeface="Osaka" charset="-128"/>
              </a:rPr>
              <a:pPr/>
              <a:t>5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9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6D2187-E0B2-46D7-96A2-E06AA4923FFD}" type="slidenum">
              <a:rPr lang="en-US" altLang="en-US" sz="1200">
                <a:ea typeface="Osaka" charset="-128"/>
              </a:rPr>
              <a:pPr/>
              <a:t>6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3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DE41A7-AD52-45D1-A34F-9CF24AE147C4}" type="slidenum">
              <a:rPr lang="en-US" altLang="en-US" sz="1200">
                <a:ea typeface="Osaka" charset="-128"/>
              </a:rPr>
              <a:pPr/>
              <a:t>7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EA9CBE-0B88-4F33-9EC5-E3E15A6FD76E}" type="slidenum">
              <a:rPr lang="en-US" altLang="en-US" sz="1200">
                <a:ea typeface="Osaka" charset="-128"/>
              </a:rPr>
              <a:pPr/>
              <a:t>8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545CB4-8564-4BBE-AAD9-B21C37D854D2}" type="slidenum">
              <a:rPr lang="en-US" altLang="en-US" sz="1200">
                <a:ea typeface="Osaka" charset="-128"/>
              </a:rPr>
              <a:pPr/>
              <a:t>10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7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326DF1-502F-4280-9B61-EB4CBAD2A99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6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5EBCA6-E9F8-46A7-86A2-04E6F2DBBF93}" type="slidenum">
              <a:rPr lang="en-US" altLang="en-US" sz="1200">
                <a:ea typeface="Osaka" charset="-128"/>
              </a:rPr>
              <a:pPr/>
              <a:t>13</a:t>
            </a:fld>
            <a:endParaRPr lang="en-US" altLang="en-US" sz="1200">
              <a:ea typeface="Osaka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1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EDE3-7870-4285-87EE-EDF5E0572659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D1CD-B4B6-4BC2-B5BF-49A1ECABF15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B21-9718-4B60-8234-64F0E7DC006B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93E-35A1-4B70-925F-1CDA0DA0C9A2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C06722-3CCC-4286-9D06-5EFB50784F04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F61-3EB8-461A-8502-222138D38D4D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F10-F13C-4099-92D7-B482B12143EE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276B-F0D9-4356-AC35-D7D128F068A3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0851-6B90-4452-8726-EE493C743C5F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1EDA-65F9-468E-A2E8-C9036CCE10F6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523F-D764-4926-81BB-D5085EB6033B}" type="datetime1">
              <a:rPr lang="en-US" smtClean="0"/>
              <a:t>4/4/2022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E85F69-4D36-4F13-BAD7-51060158A531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Sets &amp; Set Operations</a:t>
            </a: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955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2"/>
                </a:solidFill>
                <a:latin typeface="Helvetica" panose="020B0604020202020204" pitchFamily="34" charset="0"/>
              </a:rPr>
              <a:t>Set Equality, Subsets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125538"/>
            <a:ext cx="8507413" cy="5111750"/>
          </a:xfrm>
        </p:spPr>
        <p:txBody>
          <a:bodyPr>
            <a:normAutofit lnSpcReduction="10000"/>
          </a:bodyPr>
          <a:lstStyle/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Two sets are equal if they have the same elements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3, 4, 5} = {5, 4, 3, 2, 1}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3, 2, 4, 3, 2, 1} = {4, 3, 2, 1}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Two sets are not equal if they do not have the same elements</a:t>
            </a:r>
          </a:p>
          <a:p>
            <a:pPr marL="1214438" lvl="3" indent="-346075"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3, 4, 5} ≠ {1, 2, 3, 4}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Two sets A and B are equal </a:t>
            </a:r>
            <a:r>
              <a:rPr lang="en-US" altLang="en-US" sz="26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en-US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 x (x  A ↔ x  B)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 all the elements of a set S are also elements of a set T, then S is a subset of T 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 S = {2, 4, 6}, T = {1, 2, 3, 4, 5, 6, 7}, S is a subset of T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This is specified by S  T meaning that  x (x  S  x  T)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 any set S, S  S i.e. S (S  S)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 any set S,   S i.e. S (  S)</a:t>
            </a:r>
          </a:p>
        </p:txBody>
      </p:sp>
    </p:spTree>
    <p:extLst>
      <p:ext uri="{BB962C8B-B14F-4D97-AF65-F5344CB8AC3E}">
        <p14:creationId xmlns:p14="http://schemas.microsoft.com/office/powerpoint/2010/main" val="34015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87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Helvetica" panose="020B0604020202020204" pitchFamily="34" charset="0"/>
              </a:rPr>
              <a:t>Subsets</a:t>
            </a:r>
            <a:endParaRPr lang="en-US" altLang="en-US" sz="2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341438"/>
            <a:ext cx="9892742" cy="5257800"/>
          </a:xfrm>
        </p:spPr>
        <p:txBody>
          <a:bodyPr rtlCol="0">
            <a:norm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32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A  B means “A is a subset of B.”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32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A  B means “A is a superset of B.”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32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A = B if and only if A and B have exactly the same elements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800" dirty="0" err="1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, A  B and B  A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800" dirty="0" err="1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iff</a:t>
            </a:r>
            <a:r>
              <a:rPr lang="en-US" sz="28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, x ((x  A)  (x  B)).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32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So to show equality of sets A and B, show: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A  B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ea typeface="MS PGothic" pitchFamily="34" charset="-128"/>
                <a:cs typeface="Times New Roman" pitchFamily="18" charset="0"/>
                <a:sym typeface="Symbol" pitchFamily="18" charset="2"/>
              </a:rPr>
              <a:t>B  A</a:t>
            </a:r>
          </a:p>
          <a:p>
            <a:pPr lvl="2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648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Helvetica" panose="020B0604020202020204" pitchFamily="34" charset="0"/>
              </a:rPr>
              <a:t>Subset, Superset &amp; Proper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610"/>
          <a:stretch/>
        </p:blipFill>
        <p:spPr>
          <a:xfrm>
            <a:off x="911419" y="1781031"/>
            <a:ext cx="11280581" cy="15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Proper Subsets</a:t>
            </a:r>
          </a:p>
        </p:txBody>
      </p:sp>
      <p:sp>
        <p:nvSpPr>
          <p:cNvPr id="102912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412875"/>
            <a:ext cx="8229600" cy="4895850"/>
          </a:xfrm>
        </p:spPr>
        <p:txBody>
          <a:bodyPr rtlCol="0">
            <a:no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If S is a subset of T, and S is not equal to T, then S is a proper subset of T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Can be written as: R  T and R  T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Let T = {0, 1, 2, 3, 4, 5}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If S = {1, 2, 3}, S is not equal to T, and S is a subset of T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A proper subset is written as S  T</a:t>
            </a: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 x (x  S  x  T) </a:t>
            </a:r>
            <a:r>
              <a:rPr lang="en-US" sz="2400" dirty="0">
                <a:latin typeface="Symbol" pitchFamily="18" charset="2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  x (x </a:t>
            </a:r>
            <a:r>
              <a:rPr 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 T </a:t>
            </a:r>
            <a:r>
              <a:rPr lang="en-US" sz="2400" dirty="0">
                <a:latin typeface="Symbol" pitchFamily="18" charset="2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 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 S)</a:t>
            </a:r>
            <a:endParaRPr lang="en-US" sz="2400" dirty="0">
              <a:latin typeface="Times New Roman" pitchFamily="18" charset="0"/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pPr marL="757238" lvl="2" indent="-34607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Let Q = {4, 5, 6}.  Q is neither a subset of T nor a proper subset of T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The difference between “subset” and “proper subset” is like the difference between “less than or equal to” and “less than” for numbers</a:t>
            </a:r>
          </a:p>
        </p:txBody>
      </p:sp>
    </p:spTree>
    <p:extLst>
      <p:ext uri="{BB962C8B-B14F-4D97-AF65-F5344CB8AC3E}">
        <p14:creationId xmlns:p14="http://schemas.microsoft.com/office/powerpoint/2010/main" val="40797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772087" y="919386"/>
            <a:ext cx="9601200" cy="3581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Is   {1,2,3}?   Yes!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Is   {1,2,3}?	No!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Is   {,1,2,3}? 	Yes!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Is   {,1,2,3}? 	Yes!</a:t>
            </a:r>
          </a:p>
          <a:p>
            <a:pPr eaLnBrk="1" hangingPunct="1"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Quiz time:</a:t>
            </a:r>
          </a:p>
          <a:p>
            <a:pPr eaLnBrk="1" hangingPunct="1"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{x}  {x}?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{x}  {x,{x}}?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{x}  {x,{x}}?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{x}  {x}?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97854" y="3914569"/>
            <a:ext cx="740517" cy="464683"/>
            <a:chOff x="288" y="3168"/>
            <a:chExt cx="4428" cy="768"/>
          </a:xfrm>
        </p:grpSpPr>
        <p:sp>
          <p:nvSpPr>
            <p:cNvPr id="14350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 dirty="0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73111" y="4597513"/>
            <a:ext cx="740517" cy="464683"/>
            <a:chOff x="288" y="3168"/>
            <a:chExt cx="4428" cy="768"/>
          </a:xfrm>
        </p:grpSpPr>
        <p:sp>
          <p:nvSpPr>
            <p:cNvPr id="14348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065920" y="5495369"/>
            <a:ext cx="740517" cy="464683"/>
            <a:chOff x="288" y="3168"/>
            <a:chExt cx="4428" cy="768"/>
          </a:xfrm>
        </p:grpSpPr>
        <p:sp>
          <p:nvSpPr>
            <p:cNvPr id="14346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932754" y="6240928"/>
            <a:ext cx="740517" cy="464683"/>
            <a:chOff x="288" y="3168"/>
            <a:chExt cx="4428" cy="768"/>
          </a:xfrm>
        </p:grpSpPr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 dirty="0">
                  <a:latin typeface="Comic Sans MS" panose="030F0702030302020204" pitchFamily="66" charset="0"/>
                  <a:sym typeface="Symbol" panose="05050102010706020507" pitchFamily="18" charset="2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0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2"/>
                </a:solidFill>
                <a:latin typeface="Helvetica" panose="020B0604020202020204" pitchFamily="34" charset="0"/>
              </a:rPr>
              <a:t>Set cardinality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cardinality of a set is the number of elements in a set, written as |A|</a:t>
            </a:r>
          </a:p>
          <a:p>
            <a:pPr eaLnBrk="1" hangingPunct="1"/>
            <a:endParaRPr lang="en-US" altLang="en-US" sz="4000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Let R = {-2, -3, 0, 1, 2}.  Then |R| = 5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|| = 0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Let S = {, {a}, {b}, {a, b}}.  Then |S| = 4</a:t>
            </a:r>
          </a:p>
          <a:p>
            <a:pPr eaLnBrk="1" hangingPunct="1"/>
            <a:endParaRPr lang="en-US" altLang="en-US" sz="4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29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2"/>
                </a:solidFill>
                <a:latin typeface="Helvetica" panose="020B0604020202020204" pitchFamily="34" charset="0"/>
              </a:rPr>
              <a:t>Power Sets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idx="1"/>
          </p:nvPr>
        </p:nvSpPr>
        <p:spPr>
          <a:xfrm>
            <a:off x="1711377" y="1744663"/>
            <a:ext cx="9677400" cy="5113337"/>
          </a:xfrm>
        </p:spPr>
        <p:txBody>
          <a:bodyPr rtlCol="0">
            <a:noAutofit/>
          </a:bodyPr>
          <a:lstStyle/>
          <a:p>
            <a:pPr marL="357188" lvl="1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Given S = {0, 1}.  All the possible subsets of S?</a:t>
            </a:r>
          </a:p>
          <a:p>
            <a:pPr marL="757238" lvl="2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 (as it is a subset of all sets), {0}, {1}, and {0, 1}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power set of S (written as P(S)) is the set of all the subsets of S</a:t>
            </a:r>
          </a:p>
          <a:p>
            <a:pPr marL="757238" lvl="2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P(S) = { , {0}, {1}, {0,1} }</a:t>
            </a:r>
          </a:p>
          <a:p>
            <a:pPr marL="1214438" lvl="3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Note that |S| = 2 and |P(S)| = 4</a:t>
            </a:r>
          </a:p>
          <a:p>
            <a:pPr marL="357188" lvl="1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Let T = {0, 1, 2}.  The P(T) = { , {0}, {1}, {2}, {0,1}, {0,2}, {1,2}, {0,1,2} }</a:t>
            </a:r>
          </a:p>
          <a:p>
            <a:pPr marL="757238" lvl="2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Note that |T| = 3 and |P(T)| = 8</a:t>
            </a:r>
          </a:p>
          <a:p>
            <a:pPr marL="357188" lvl="1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P() = {  }</a:t>
            </a:r>
          </a:p>
          <a:p>
            <a:pPr marL="757238" lvl="2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Note that || = 0 and |P()| = 1</a:t>
            </a:r>
          </a:p>
          <a:p>
            <a:pPr marL="357188" lvl="1" indent="-346075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If a set has </a:t>
            </a:r>
            <a:r>
              <a:rPr lang="en-US" sz="2800" i="1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 elements, then the power set will have 2</a:t>
            </a:r>
            <a:r>
              <a:rPr lang="en-US" sz="2800" i="1" baseline="300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3620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Helvetica" panose="020B0604020202020204" pitchFamily="34" charset="0"/>
              </a:rPr>
              <a:t>Cartesian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300"/>
            <a:ext cx="10297236" cy="3581400"/>
          </a:xfrm>
        </p:spPr>
        <p:txBody>
          <a:bodyPr>
            <a:normAutofit/>
          </a:bodyPr>
          <a:lstStyle/>
          <a:p>
            <a:r>
              <a:rPr lang="en-US" sz="3600" dirty="0"/>
              <a:t>The order of elements in a collection is often important. </a:t>
            </a:r>
          </a:p>
          <a:p>
            <a:r>
              <a:rPr lang="en-US" sz="3600" dirty="0"/>
              <a:t>Because sets are unordered, a different structure is needed to represent ordered collections. This is provided by ordered n-tuples.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18" y="4948522"/>
            <a:ext cx="9906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</a:rPr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3617"/>
            <a:ext cx="9848850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-258" r="29982" b="58473"/>
          <a:stretch/>
        </p:blipFill>
        <p:spPr>
          <a:xfrm>
            <a:off x="1123950" y="3620780"/>
            <a:ext cx="10161288" cy="29847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2347" y="6373368"/>
            <a:ext cx="11727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that the Cartesian products A×B and B×A are not equal, unless A=∅ or B=∅ (so that A×B = ∅) or A=B</a:t>
            </a:r>
          </a:p>
        </p:txBody>
      </p:sp>
    </p:spTree>
    <p:extLst>
      <p:ext uri="{BB962C8B-B14F-4D97-AF65-F5344CB8AC3E}">
        <p14:creationId xmlns:p14="http://schemas.microsoft.com/office/powerpoint/2010/main" val="410340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Helvetica" panose="020B0604020202020204" pitchFamily="34" charset="0"/>
              </a:rPr>
              <a:t>Cartesian Products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83730" y="2120900"/>
            <a:ext cx="8230890" cy="405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984885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9747" b="83597"/>
          <a:stretch/>
        </p:blipFill>
        <p:spPr>
          <a:xfrm>
            <a:off x="1585734" y="5272016"/>
            <a:ext cx="10178636" cy="11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What is a set?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06249" y="1601788"/>
            <a:ext cx="10012878" cy="5256212"/>
          </a:xfrm>
        </p:spPr>
        <p:txBody>
          <a:bodyPr>
            <a:noAutofit/>
          </a:bodyPr>
          <a:lstStyle/>
          <a:p>
            <a:pPr marL="357188" lvl="1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 set is an unordered collection of “objects”</a:t>
            </a:r>
          </a:p>
          <a:p>
            <a:pPr marL="757238" lvl="2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Cities in the Pakistan: {Lahore, Karachi, Islamabad, … }</a:t>
            </a:r>
          </a:p>
          <a:p>
            <a:pPr marL="757238" lvl="2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Sets can contain non-related elements: {3, a, red, </a:t>
            </a:r>
            <a:r>
              <a:rPr lang="en-US" altLang="en-US" sz="28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Gilgit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}</a:t>
            </a:r>
          </a:p>
          <a:p>
            <a:pPr marL="357188" lvl="1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We will most often use sets of numbers</a:t>
            </a:r>
          </a:p>
          <a:p>
            <a:pPr marL="757238" lvl="2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All positive numbers less than or equal to 5: {1, 2, 3, 4, 5}</a:t>
            </a:r>
          </a:p>
          <a:p>
            <a:pPr marL="357188" lvl="1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Properties</a:t>
            </a:r>
          </a:p>
          <a:p>
            <a:pPr marL="757238" lvl="2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Order does not matter</a:t>
            </a:r>
          </a:p>
          <a:p>
            <a:pPr marL="1214438" lvl="3" indent="-346075"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3, 4, 5} is equivalent to {3, 5, 2, 4, 1}</a:t>
            </a:r>
          </a:p>
          <a:p>
            <a:pPr marL="757238" lvl="2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Sets do not have duplicate elements</a:t>
            </a:r>
          </a:p>
          <a:p>
            <a:pPr marL="1214438" lvl="3" indent="-346075"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Consider the list of students in this class</a:t>
            </a:r>
          </a:p>
          <a:p>
            <a:pPr marL="1671638" lvl="4" indent="-346075">
              <a:spcBef>
                <a:spcPct val="0"/>
              </a:spcBef>
              <a:buClr>
                <a:schemeClr val="folHlink"/>
              </a:buClr>
              <a:buFont typeface="Times New Roman" panose="02020603050405020304" pitchFamily="18" charset="0"/>
              <a:buChar char="−"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It does not make sense to list somebody twice</a:t>
            </a:r>
          </a:p>
        </p:txBody>
      </p:sp>
    </p:spTree>
    <p:extLst>
      <p:ext uri="{BB962C8B-B14F-4D97-AF65-F5344CB8AC3E}">
        <p14:creationId xmlns:p14="http://schemas.microsoft.com/office/powerpoint/2010/main" val="19217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79" y="0"/>
            <a:ext cx="13590533" cy="160934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</a:rPr>
              <a:t>Intersection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21" y="1519237"/>
            <a:ext cx="86391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</a:rPr>
              <a:t>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04" y="1806107"/>
            <a:ext cx="8181192" cy="48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Vs Intersection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89" t="2069" r="51421" b="70366"/>
          <a:stretch/>
        </p:blipFill>
        <p:spPr>
          <a:xfrm>
            <a:off x="1913206" y="2433709"/>
            <a:ext cx="7941222" cy="23633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0324" y="4819026"/>
            <a:ext cx="529330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lvl="2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</a:pPr>
            <a:r>
              <a:rPr lang="en-US" altLang="en-US" sz="36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Symbol" panose="05050102010706020507" pitchFamily="18" charset="2"/>
              </a:rPr>
              <a:t>   {1, 2}   = {1, 2}</a:t>
            </a:r>
          </a:p>
          <a:p>
            <a:pPr marL="411163" lvl="2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</a:pPr>
            <a:r>
              <a:rPr lang="en-US" altLang="en-US" sz="36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Symbol" panose="05050102010706020507" pitchFamily="18" charset="2"/>
              </a:rPr>
              <a:t>   {1, 2} ∩  = </a:t>
            </a:r>
          </a:p>
        </p:txBody>
      </p:sp>
    </p:spTree>
    <p:extLst>
      <p:ext uri="{BB962C8B-B14F-4D97-AF65-F5344CB8AC3E}">
        <p14:creationId xmlns:p14="http://schemas.microsoft.com/office/powerpoint/2010/main" val="281167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Disjoint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71625"/>
            <a:ext cx="86868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Disjoint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Formal definition for disjoint sets: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None/>
            </a:pPr>
            <a:r>
              <a:rPr lang="en-US" altLang="en-US" sz="3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320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Two sets are disjoint if their intersection is the empty set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Further examples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3} and {3, 4, 5} are not disjoint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{a, b} and {3, 4} are disjoint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2} and  are disjoint</a:t>
            </a:r>
          </a:p>
          <a:p>
            <a:pPr marL="1214438" lvl="3" indent="-346075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Their intersection is the empty set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 and  are disjoint!</a:t>
            </a:r>
          </a:p>
          <a:p>
            <a:pPr marL="1214438" lvl="3" indent="-346075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Because their intersection is the empty set</a:t>
            </a:r>
          </a:p>
        </p:txBody>
      </p:sp>
    </p:spTree>
    <p:extLst>
      <p:ext uri="{BB962C8B-B14F-4D97-AF65-F5344CB8AC3E}">
        <p14:creationId xmlns:p14="http://schemas.microsoft.com/office/powerpoint/2010/main" val="381404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Complement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56" y="2120900"/>
            <a:ext cx="794543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Formal definition for the complement of a set: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rgbClr val="0000FF"/>
                </a:solidFill>
              </a:rPr>
              <a:t>A = {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|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 A } = A</a:t>
            </a:r>
            <a:r>
              <a:rPr lang="en-US" altLang="en-US" baseline="300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endParaRPr lang="en-US" altLang="en-US" dirty="0">
              <a:sym typeface="Symbol" panose="05050102010706020507" pitchFamily="18" charset="2"/>
            </a:endParaRP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Or U – A, where U is the universal set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Further examples (assuming U = Z)</a:t>
            </a: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{1, 2, 3}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= { …, -2, -1, 0, 4, 5, 6, … }</a:t>
            </a: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{a, b}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= Z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Properties of complement sets</a:t>
            </a: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(A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= A			Complementation law</a:t>
            </a: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A  A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= U 			Complement law</a:t>
            </a:r>
          </a:p>
          <a:p>
            <a:pPr marL="757238" lvl="2" indent="-346075">
              <a:lnSpc>
                <a:spcPct val="8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A ∩ A</a:t>
            </a:r>
            <a:r>
              <a:rPr lang="en-US" altLang="en-US" sz="2800" baseline="30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= 			Complement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Difference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87021" y="2120900"/>
            <a:ext cx="702430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Formal definition for the difference of two sets: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A - B 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= { </a:t>
            </a:r>
            <a:r>
              <a:rPr lang="en-US" altLang="en-US" i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| </a:t>
            </a:r>
            <a:r>
              <a:rPr lang="en-US" altLang="en-US" i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 A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 B }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	Sometimes denoted by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A\B</a:t>
            </a:r>
            <a:r>
              <a:rPr lang="en-US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FF0000"/>
              </a:solidFill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Further examples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2, 3} - {3, 4, 5} = {1, 2}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{a, b} - {3, 4} = {a, b}</a:t>
            </a:r>
          </a:p>
          <a:p>
            <a:pPr marL="757238" lvl="2" indent="-346075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{1, 2} -  = {1, 2}</a:t>
            </a:r>
          </a:p>
          <a:p>
            <a:pPr marL="868363" lvl="3" indent="0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difference of any set S with the empty set will  be the set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6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Set operations: </a:t>
            </a:r>
            <a:r>
              <a:rPr lang="en-US" dirty="0"/>
              <a:t>Difference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40743"/>
            <a:ext cx="6646985" cy="41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5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Specifying a Set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52514"/>
            <a:ext cx="8229600" cy="5184775"/>
          </a:xfrm>
        </p:spPr>
        <p:txBody>
          <a:bodyPr rtlCol="0">
            <a:noAutofit/>
          </a:bodyPr>
          <a:lstStyle/>
          <a:p>
            <a:pPr marL="357188" lvl="1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Capital letters (A, B, S…) for sets</a:t>
            </a:r>
          </a:p>
          <a:p>
            <a:pPr marL="357188" lvl="1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Italic lower-case letter for elements (</a:t>
            </a:r>
            <a:r>
              <a:rPr lang="en-US" sz="28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a, x, y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…)</a:t>
            </a:r>
          </a:p>
          <a:p>
            <a:pPr marL="357188" lvl="1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Easiest way: list all the elements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A = {1, 2, 3, 4, 5}, Not always feasible!</a:t>
            </a:r>
          </a:p>
          <a:p>
            <a:pPr marL="357188" lvl="1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May use ellipsis (…): B = {0, 1, 2, 3, …}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May cause confusion. C = {3, 5, 7, …}. What’s next?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If the set is all odd integers greater than 2, it is 9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If the set is all prime numbers greater than 2, it is 11</a:t>
            </a:r>
          </a:p>
          <a:p>
            <a:pPr marL="357188" lvl="1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l"/>
              <a:defRPr/>
            </a:pP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Can use set-builder notation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D = {x | x is prime and x &gt; 2}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E = {x | x is odd and x &gt; 2}</a:t>
            </a:r>
          </a:p>
          <a:p>
            <a:pPr marL="757238" lvl="2" indent="-346075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The vertical bar means “such that”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2228" b="53501"/>
          <a:stretch/>
        </p:blipFill>
        <p:spPr>
          <a:xfrm>
            <a:off x="8273649" y="5194756"/>
            <a:ext cx="3286005" cy="13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660340" cy="470852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What is the cardinality of AUB where </a:t>
            </a:r>
            <a:r>
              <a:rPr lang="en-US" altLang="en-US" sz="3200" i="1" dirty="0"/>
              <a:t>A </a:t>
            </a:r>
            <a:r>
              <a:rPr lang="en-US" altLang="en-US" sz="3200" dirty="0"/>
              <a:t>and </a:t>
            </a:r>
            <a:r>
              <a:rPr lang="en-US" altLang="en-US" sz="3200" i="1" dirty="0"/>
              <a:t>B </a:t>
            </a:r>
            <a:r>
              <a:rPr lang="en-US" altLang="en-US" sz="3200" dirty="0"/>
              <a:t>are two finite sets?</a:t>
            </a:r>
          </a:p>
          <a:p>
            <a:endParaRPr lang="en-US" altLang="en-US" sz="3200" dirty="0"/>
          </a:p>
          <a:p>
            <a:r>
              <a:rPr lang="en-US" altLang="en-US" sz="3200" dirty="0"/>
              <a:t>|</a:t>
            </a:r>
            <a:r>
              <a:rPr lang="en-US" altLang="en-US" sz="3200" i="1" dirty="0"/>
              <a:t>A </a:t>
            </a:r>
            <a:r>
              <a:rPr lang="en-US" altLang="en-US" sz="3200" dirty="0"/>
              <a:t>∪ </a:t>
            </a:r>
            <a:r>
              <a:rPr lang="en-US" altLang="en-US" sz="3200" i="1" dirty="0"/>
              <a:t>B</a:t>
            </a:r>
            <a:r>
              <a:rPr lang="en-US" altLang="en-US" sz="3200" dirty="0"/>
              <a:t>| = |</a:t>
            </a:r>
            <a:r>
              <a:rPr lang="en-US" altLang="en-US" sz="3200" i="1" dirty="0"/>
              <a:t>A</a:t>
            </a:r>
            <a:r>
              <a:rPr lang="en-US" altLang="en-US" sz="3200" dirty="0"/>
              <a:t>| + |</a:t>
            </a:r>
            <a:r>
              <a:rPr lang="en-US" altLang="en-US" sz="3200" i="1" dirty="0"/>
              <a:t>B</a:t>
            </a:r>
            <a:r>
              <a:rPr lang="en-US" altLang="en-US" sz="3200" dirty="0"/>
              <a:t>|  </a:t>
            </a:r>
            <a:r>
              <a:rPr lang="en-US" altLang="en-US" sz="3200" i="1" dirty="0"/>
              <a:t>???</a:t>
            </a:r>
          </a:p>
          <a:p>
            <a:r>
              <a:rPr lang="en-US" altLang="en-US" sz="3200" i="1" dirty="0"/>
              <a:t>Incorrect</a:t>
            </a:r>
          </a:p>
          <a:p>
            <a:endParaRPr lang="en-US" altLang="en-US" sz="3200" i="1" dirty="0"/>
          </a:p>
          <a:p>
            <a:r>
              <a:rPr lang="en-US" altLang="en-US" sz="3200" dirty="0"/>
              <a:t>|</a:t>
            </a:r>
            <a:r>
              <a:rPr lang="en-US" altLang="en-US" sz="3200" i="1" dirty="0"/>
              <a:t>A </a:t>
            </a:r>
            <a:r>
              <a:rPr lang="en-US" altLang="en-US" sz="3200" dirty="0"/>
              <a:t>∪ </a:t>
            </a:r>
            <a:r>
              <a:rPr lang="en-US" altLang="en-US" sz="3200" i="1" dirty="0"/>
              <a:t>B</a:t>
            </a:r>
            <a:r>
              <a:rPr lang="en-US" altLang="en-US" sz="3200" dirty="0"/>
              <a:t>| = |</a:t>
            </a:r>
            <a:r>
              <a:rPr lang="en-US" altLang="en-US" sz="3200" i="1" dirty="0"/>
              <a:t>A</a:t>
            </a:r>
            <a:r>
              <a:rPr lang="en-US" altLang="en-US" sz="3200" dirty="0"/>
              <a:t>| + |</a:t>
            </a:r>
            <a:r>
              <a:rPr lang="en-US" altLang="en-US" sz="3200" i="1" dirty="0"/>
              <a:t>B</a:t>
            </a:r>
            <a:r>
              <a:rPr lang="en-US" altLang="en-US" sz="3200" dirty="0"/>
              <a:t>| − |</a:t>
            </a:r>
            <a:r>
              <a:rPr lang="en-US" altLang="en-US" sz="3200" i="1" dirty="0"/>
              <a:t>A </a:t>
            </a:r>
            <a:r>
              <a:rPr lang="en-US" altLang="en-US" sz="3200" dirty="0"/>
              <a:t>∩ </a:t>
            </a:r>
            <a:r>
              <a:rPr lang="en-US" altLang="en-US" sz="3200" i="1" dirty="0"/>
              <a:t>B</a:t>
            </a:r>
            <a:r>
              <a:rPr lang="en-US" altLang="en-US" sz="3200" dirty="0"/>
              <a:t>|</a:t>
            </a:r>
            <a:r>
              <a:rPr lang="en-US" altLang="en-US" sz="3200" i="1" dirty="0"/>
              <a:t>???</a:t>
            </a:r>
            <a:endParaRPr lang="en-US" altLang="en-US" sz="3200" dirty="0"/>
          </a:p>
          <a:p>
            <a:r>
              <a:rPr lang="en-US" altLang="en-US" sz="3200" i="1" dirty="0"/>
              <a:t>Correct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F1AC70-816B-461E-9AAC-BF021EA6430F}" type="slidenum">
              <a:rPr lang="en-US" altLang="en-US" sz="1200">
                <a:solidFill>
                  <a:srgbClr val="898989"/>
                </a:solidFill>
              </a:rPr>
              <a:pPr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19288" y="-26988"/>
            <a:ext cx="8229600" cy="1143001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5538"/>
            <a:ext cx="9660340" cy="45259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What is the cardinality of A∩B where </a:t>
            </a:r>
            <a:r>
              <a:rPr lang="en-US" altLang="en-US" sz="2400" i="1" dirty="0"/>
              <a:t>A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B </a:t>
            </a:r>
            <a:r>
              <a:rPr lang="en-US" altLang="en-US" sz="2400" dirty="0"/>
              <a:t>are two finite sets?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|A∩B | = |B| - |B - A|???</a:t>
            </a:r>
          </a:p>
          <a:p>
            <a:r>
              <a:rPr lang="en-US" altLang="en-US" sz="2400" i="1" dirty="0"/>
              <a:t>Correct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|A∩B | = |A| - |A - B|???</a:t>
            </a:r>
          </a:p>
          <a:p>
            <a:r>
              <a:rPr lang="en-US" altLang="en-US" sz="2400" i="1" dirty="0"/>
              <a:t>Correct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|A∩B | = |A| + |B| - (|A - B| + |B - A|)???</a:t>
            </a:r>
          </a:p>
          <a:p>
            <a:r>
              <a:rPr lang="en-US" altLang="en-US" sz="2400" i="1" dirty="0"/>
              <a:t>Incorrect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F30D3F-0EF6-4DBE-A8D2-EFA4CD5B5AC0}" type="slidenum">
              <a:rPr lang="en-US" altLang="en-US" sz="1200">
                <a:solidFill>
                  <a:srgbClr val="898989"/>
                </a:solidFill>
              </a:rPr>
              <a:pPr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2" t="7049" r="17223" b="54462"/>
          <a:stretch/>
        </p:blipFill>
        <p:spPr>
          <a:xfrm>
            <a:off x="1105469" y="2374711"/>
            <a:ext cx="10435948" cy="25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5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38" y="523477"/>
            <a:ext cx="4191000" cy="572452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1873041" y="2529128"/>
            <a:ext cx="5330788" cy="1723006"/>
          </a:xfrm>
        </p:spPr>
        <p:txBody>
          <a:bodyPr/>
          <a:lstStyle/>
          <a:p>
            <a:pPr algn="ctr" eaLnBrk="1" hangingPunct="1"/>
            <a:r>
              <a:rPr lang="en-US" altLang="en-US" sz="3600" b="1" dirty="0">
                <a:solidFill>
                  <a:schemeClr val="tx1"/>
                </a:solidFill>
                <a:latin typeface="Helvetica" panose="020B0604020202020204" pitchFamily="34" charset="0"/>
              </a:rPr>
              <a:t>SET IDENTITES</a:t>
            </a:r>
          </a:p>
        </p:txBody>
      </p:sp>
    </p:spTree>
    <p:extLst>
      <p:ext uri="{BB962C8B-B14F-4D97-AF65-F5344CB8AC3E}">
        <p14:creationId xmlns:p14="http://schemas.microsoft.com/office/powerpoint/2010/main" val="359709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9567" y="44450"/>
            <a:ext cx="1211205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Showing each is a subset of the others</a:t>
            </a:r>
            <a:b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Second Example Proof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43113" y="1341439"/>
            <a:ext cx="8445500" cy="5400675"/>
          </a:xfrm>
        </p:spPr>
        <p:txBody>
          <a:bodyPr/>
          <a:lstStyle/>
          <a:p>
            <a:pPr marL="357188" lvl="1" indent="-346075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(A  B)</a:t>
            </a:r>
            <a:r>
              <a:rPr lang="en-US" altLang="en-US" baseline="30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en-US" baseline="30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altLang="en-US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baseline="30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baseline="30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Proof: Want to prove that 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(A </a:t>
            </a:r>
            <a:r>
              <a:rPr lang="en-US" altLang="en-US" sz="2800" dirty="0">
                <a:solidFill>
                  <a:srgbClr val="0000FF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  <a:r>
              <a:rPr lang="en-US" altLang="en-US" sz="2800" baseline="300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A</a:t>
            </a:r>
            <a:r>
              <a:rPr lang="en-US" altLang="en-US" sz="2800" baseline="300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 err="1">
                <a:solidFill>
                  <a:srgbClr val="0000FF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baseline="300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 err="1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olidFill>
                  <a:srgbClr val="0000FF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(A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  <a:r>
              <a:rPr lang="en-US" altLang="en-US" sz="2800" baseline="300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sz="2800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) 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(A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  <a:r>
              <a:rPr lang="en-US" altLang="en-US" sz="2800" baseline="30000" dirty="0"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(A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A)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(x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</a:t>
            </a:r>
            <a:r>
              <a:rPr lang="en-US" altLang="en-US" sz="2800" baseline="30000" dirty="0"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 err="1"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endParaRPr lang="en-US" altLang="en-US" sz="2800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A</a:t>
            </a:r>
            <a:r>
              <a:rPr lang="en-US" altLang="en-US" sz="2800" baseline="30000" dirty="0"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 err="1"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endParaRPr lang="en-US" altLang="en-US" sz="2800" baseline="30000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(ii) Similarly we show that 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 err="1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olidFill>
                  <a:srgbClr val="0000FF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(A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B)</a:t>
            </a:r>
            <a:r>
              <a:rPr lang="en-US" altLang="en-US" sz="2800" baseline="300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sz="2800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FE9890-82B6-42AE-A09F-6C27C07FBBA6}" type="slidenum">
              <a:rPr lang="en-US" altLang="en-US" sz="1200">
                <a:solidFill>
                  <a:srgbClr val="898989"/>
                </a:solidFill>
              </a:rPr>
              <a:pPr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95038" y="269875"/>
            <a:ext cx="10801923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Same proof with Set builder Notation</a:t>
            </a:r>
            <a:b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(A ∩ B)</a:t>
            </a:r>
            <a:r>
              <a:rPr lang="en-US" altLang="en-US" sz="3600" baseline="30000" dirty="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 = A</a:t>
            </a:r>
            <a:r>
              <a:rPr lang="en-US" altLang="en-US" sz="3600" baseline="30000" dirty="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600" dirty="0">
                <a:solidFill>
                  <a:schemeClr val="tx1"/>
                </a:solidFill>
                <a:latin typeface="Helvetica" panose="020B0604020202020204" pitchFamily="34" charset="0"/>
              </a:rPr>
              <a:t> ∪ </a:t>
            </a:r>
            <a:r>
              <a:rPr lang="en-US" altLang="en-US" sz="3600" dirty="0" err="1">
                <a:solidFill>
                  <a:schemeClr val="tx1"/>
                </a:solidFill>
                <a:latin typeface="Helvetica" panose="020B0604020202020204" pitchFamily="34" charset="0"/>
              </a:rPr>
              <a:t>B</a:t>
            </a:r>
            <a:r>
              <a:rPr lang="en-US" altLang="en-US" sz="3600" baseline="30000" dirty="0" err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en-US" sz="3600" baseline="300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8" y="1412875"/>
            <a:ext cx="8964612" cy="492918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 </a:t>
            </a:r>
            <a:r>
              <a:rPr lang="en-US" dirty="0"/>
              <a:t>= {</a:t>
            </a:r>
            <a:r>
              <a:rPr lang="en-US" i="1" dirty="0"/>
              <a:t>x </a:t>
            </a:r>
            <a:r>
              <a:rPr lang="en-US" dirty="0"/>
              <a:t>| </a:t>
            </a:r>
            <a:r>
              <a:rPr lang="en-US" i="1" dirty="0"/>
              <a:t>x </a:t>
            </a:r>
            <a:r>
              <a:rPr lang="en-US" dirty="0">
                <a:ea typeface="MS PGothic" pitchFamily="34" charset="-128"/>
                <a:cs typeface="Times New Roman" pitchFamily="18" charset="0"/>
                <a:sym typeface="Symbol" pitchFamily="18" charset="2"/>
              </a:rPr>
              <a:t>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</a:t>
            </a:r>
            <a:r>
              <a:rPr lang="en-US" dirty="0"/>
              <a:t>}  </a:t>
            </a:r>
            <a:r>
              <a:rPr lang="en-US" sz="2400" dirty="0"/>
              <a:t>		Definition of complement</a:t>
            </a:r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/>
              <a:t>	= {x |￢(x ∈ (A ∩ B))}</a:t>
            </a:r>
          </a:p>
          <a:p>
            <a:pPr marL="400050" lvl="1" indent="0">
              <a:buNone/>
              <a:defRPr/>
            </a:pPr>
            <a:r>
              <a:rPr lang="en-US" sz="2400" dirty="0"/>
              <a:t>	= {x |￢(x ∈ A ∧ x ∈ B)} 	Definition of intersection</a:t>
            </a:r>
          </a:p>
          <a:p>
            <a:pPr marL="0" indent="0">
              <a:buNone/>
              <a:defRPr/>
            </a:pPr>
            <a:r>
              <a:rPr lang="en-US" sz="2400" dirty="0"/>
              <a:t> 	= {x | ￢(x ∈ A)∨￢(x ∈ B)} 	De Morgan’s law</a:t>
            </a:r>
          </a:p>
          <a:p>
            <a:pPr marL="0" indent="0">
              <a:buNone/>
              <a:defRPr/>
            </a:pPr>
            <a:r>
              <a:rPr lang="en-US" sz="2400" dirty="0"/>
              <a:t> 	= {x | x</a:t>
            </a:r>
            <a:r>
              <a:rPr lang="en-US" sz="2400" dirty="0">
                <a:ea typeface="MS PGothic" pitchFamily="34" charset="-128"/>
                <a:cs typeface="Times New Roman" pitchFamily="18" charset="0"/>
                <a:sym typeface="Symbol" pitchFamily="18" charset="2"/>
              </a:rPr>
              <a:t>  </a:t>
            </a:r>
            <a:r>
              <a:rPr lang="en-US" sz="2400" dirty="0"/>
              <a:t>A ∨x </a:t>
            </a:r>
            <a:r>
              <a:rPr lang="en-US" sz="2400" dirty="0">
                <a:ea typeface="MS PGothic" pitchFamily="34" charset="-128"/>
                <a:cs typeface="Times New Roman" pitchFamily="18" charset="0"/>
                <a:sym typeface="Symbol" pitchFamily="18" charset="2"/>
              </a:rPr>
              <a:t></a:t>
            </a:r>
            <a:r>
              <a:rPr lang="en-US" sz="2400" dirty="0"/>
              <a:t> B}</a:t>
            </a:r>
          </a:p>
          <a:p>
            <a:pPr marL="0" indent="0">
              <a:buNone/>
              <a:defRPr/>
            </a:pPr>
            <a:r>
              <a:rPr lang="en-US" sz="2400" dirty="0"/>
              <a:t> 	= {x | x ∈ A ∨ x ∈ B} 		Definition of complement</a:t>
            </a:r>
          </a:p>
          <a:p>
            <a:pPr marL="0" indent="0">
              <a:buNone/>
              <a:defRPr/>
            </a:pPr>
            <a:r>
              <a:rPr lang="en-US" sz="2400" dirty="0"/>
              <a:t> 	= {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x </a:t>
            </a:r>
            <a:r>
              <a:rPr lang="en-US" sz="2400" dirty="0"/>
              <a:t>∈ </a:t>
            </a:r>
            <a:r>
              <a:rPr lang="en-US" sz="2400" i="1" dirty="0"/>
              <a:t>A </a:t>
            </a:r>
            <a:r>
              <a:rPr lang="en-US" sz="2400" dirty="0"/>
              <a:t>∪ </a:t>
            </a:r>
            <a:r>
              <a:rPr lang="en-US" sz="2400" i="1" dirty="0"/>
              <a:t>B</a:t>
            </a:r>
            <a:r>
              <a:rPr lang="en-US" sz="2400" dirty="0"/>
              <a:t>}   		Definition of union</a:t>
            </a:r>
          </a:p>
          <a:p>
            <a:pPr marL="0" indent="0">
              <a:buNone/>
              <a:defRPr/>
            </a:pPr>
            <a:r>
              <a:rPr lang="en-US" sz="2400" dirty="0"/>
              <a:t> 	= </a:t>
            </a:r>
            <a:r>
              <a:rPr lang="en-US" sz="2400" i="1" dirty="0"/>
              <a:t>A </a:t>
            </a:r>
            <a:r>
              <a:rPr lang="en-US" sz="2400" dirty="0"/>
              <a:t>∪ </a:t>
            </a:r>
            <a:r>
              <a:rPr lang="en-US" sz="2400" i="1" dirty="0"/>
              <a:t>B </a:t>
            </a:r>
            <a:r>
              <a:rPr lang="en-US" sz="2400" dirty="0"/>
              <a:t> 			meaning of set builder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D62707-F1C1-4DFA-9515-299929817009}" type="slidenum">
              <a:rPr lang="en-US" altLang="en-US" sz="1200">
                <a:solidFill>
                  <a:srgbClr val="898989"/>
                </a:solidFill>
              </a:rPr>
              <a:pPr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41994" r="3590" b="49629"/>
          <a:stretch>
            <a:fillRect/>
          </a:stretch>
        </p:blipFill>
        <p:spPr>
          <a:xfrm>
            <a:off x="1703389" y="1700214"/>
            <a:ext cx="8785225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136D80-18C0-4379-90E7-6ECEC32EA853}" type="slidenum">
              <a:rPr lang="en-US" altLang="en-US" sz="1200">
                <a:solidFill>
                  <a:srgbClr val="898989"/>
                </a:solidFill>
              </a:rPr>
              <a:pPr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9" t="19301" r="38817" b="74449"/>
          <a:stretch>
            <a:fillRect/>
          </a:stretch>
        </p:blipFill>
        <p:spPr bwMode="auto">
          <a:xfrm>
            <a:off x="1703389" y="491217"/>
            <a:ext cx="8259874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50027" r="3590" b="43600"/>
          <a:stretch>
            <a:fillRect/>
          </a:stretch>
        </p:blipFill>
        <p:spPr bwMode="auto">
          <a:xfrm>
            <a:off x="1703389" y="2311401"/>
            <a:ext cx="8785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56400" r="3590" b="36227"/>
          <a:stretch>
            <a:fillRect/>
          </a:stretch>
        </p:blipFill>
        <p:spPr bwMode="auto">
          <a:xfrm>
            <a:off x="1703389" y="2797175"/>
            <a:ext cx="878522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62389" r="3590" b="28854"/>
          <a:stretch>
            <a:fillRect/>
          </a:stretch>
        </p:blipFill>
        <p:spPr bwMode="auto">
          <a:xfrm>
            <a:off x="1703389" y="3252788"/>
            <a:ext cx="87852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Kenneth Rosen Discrete Mathematics and Its Applications – Chapter </a:t>
            </a:r>
            <a:r>
              <a:rPr lang="en-US"/>
              <a:t># 02</a:t>
            </a:r>
            <a:endParaRPr lang="en-US" dirty="0"/>
          </a:p>
          <a:p>
            <a:r>
              <a:rPr lang="en-US" dirty="0"/>
              <a:t>Discrete Mathematics, </a:t>
            </a:r>
            <a:r>
              <a:rPr lang="en-US" dirty="0" err="1"/>
              <a:t>Theeradech</a:t>
            </a:r>
            <a:r>
              <a:rPr lang="en-US" dirty="0"/>
              <a:t> </a:t>
            </a:r>
            <a:r>
              <a:rPr lang="en-US" dirty="0" err="1"/>
              <a:t>Mookum</a:t>
            </a:r>
            <a:r>
              <a:rPr lang="en-US" dirty="0"/>
              <a:t>– (Essentials)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Specifying a set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 set “contains” the various “members” or “elements” that make up the set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 an element </a:t>
            </a:r>
            <a:r>
              <a:rPr lang="en-US" altLang="en-US" sz="36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is a member of (or an element of) a set S, we use the notation </a:t>
            </a:r>
            <a:r>
              <a:rPr lang="en-US" altLang="en-US" sz="36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 S</a:t>
            </a:r>
          </a:p>
          <a:p>
            <a:pPr marL="1214438" lvl="3" indent="-346075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4  {1, 2, 3, 4}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 not, we use the notation a  S</a:t>
            </a:r>
          </a:p>
          <a:p>
            <a:pPr marL="1214438" lvl="3" indent="-346075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7  {1, 2, 3, 4}</a:t>
            </a:r>
          </a:p>
        </p:txBody>
      </p:sp>
    </p:spTree>
    <p:extLst>
      <p:ext uri="{BB962C8B-B14F-4D97-AF65-F5344CB8AC3E}">
        <p14:creationId xmlns:p14="http://schemas.microsoft.com/office/powerpoint/2010/main" val="22894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Often used sets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51417" y="1746173"/>
            <a:ext cx="10210800" cy="4967287"/>
          </a:xfrm>
        </p:spPr>
        <p:txBody>
          <a:bodyPr>
            <a:noAutofit/>
          </a:bodyPr>
          <a:lstStyle/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 = {0,1, 2, 3, …} is the set of natural numbers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Z =  {…, -2, -1, 0, 1, 2, …} is the set of integers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Z+ =  {1, 2, 3, …} is the set of positive integers 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Q = {p/q | p  Z, q  Z, q ≠ 0} is the set of rational numbers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Any number that can be expressed as a fraction of two integers (where the denominator is not zero)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R is the set of real numbers</a:t>
            </a:r>
          </a:p>
        </p:txBody>
      </p:sp>
    </p:spTree>
    <p:extLst>
      <p:ext uri="{BB962C8B-B14F-4D97-AF65-F5344CB8AC3E}">
        <p14:creationId xmlns:p14="http://schemas.microsoft.com/office/powerpoint/2010/main" val="15728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The universal set 1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412876"/>
            <a:ext cx="9775371" cy="45259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3600" dirty="0">
                <a:solidFill>
                  <a:srgbClr val="FF0000"/>
                </a:solidFill>
              </a:rPr>
              <a:t> is the universal set – the set of all of elements (or the “universe”) from which given any set is drawn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 the set {-2, 0.4, 2}, U would be the real numbers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 the set {0, 1, 2}, U could be the N, Z, Q, R depending on the context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For the set of the vowels of the alphabet, U would be all the letters of the alphabet</a:t>
            </a:r>
          </a:p>
        </p:txBody>
      </p:sp>
    </p:spTree>
    <p:extLst>
      <p:ext uri="{BB962C8B-B14F-4D97-AF65-F5344CB8AC3E}">
        <p14:creationId xmlns:p14="http://schemas.microsoft.com/office/powerpoint/2010/main" val="28391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Venn diagrams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>
          <a:xfrm>
            <a:off x="1655404" y="1639888"/>
            <a:ext cx="8686800" cy="5133975"/>
          </a:xfrm>
        </p:spPr>
        <p:txBody>
          <a:bodyPr>
            <a:norm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Represents sets graphically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box represents the universal set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Circles represent the set(S)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Consider set S, which is </a:t>
            </a:r>
            <a:b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set of all vowels in the</a:t>
            </a:r>
            <a:b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4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alphabet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01261" y="35210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38937" y="3408363"/>
            <a:ext cx="3322638" cy="2900363"/>
            <a:chOff x="3296" y="2064"/>
            <a:chExt cx="2093" cy="1827"/>
          </a:xfrm>
        </p:grpSpPr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4152" y="2879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4555" y="23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e</a:t>
              </a:r>
            </a:p>
          </p:txBody>
        </p:sp>
        <p:sp>
          <p:nvSpPr>
            <p:cNvPr id="8205" name="Text Box 8"/>
            <p:cNvSpPr txBox="1">
              <a:spLocks noChangeArrowheads="1"/>
            </p:cNvSpPr>
            <p:nvPr/>
          </p:nvSpPr>
          <p:spPr bwMode="auto">
            <a:xfrm>
              <a:off x="5229" y="2610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 err="1"/>
                <a:t>i</a:t>
              </a:r>
              <a:endParaRPr lang="en-US" altLang="en-US" dirty="0"/>
            </a:p>
          </p:txBody>
        </p:sp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4485" y="33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o</a:t>
              </a:r>
            </a:p>
          </p:txBody>
        </p:sp>
        <p:sp>
          <p:nvSpPr>
            <p:cNvPr id="8207" name="Text Box 10"/>
            <p:cNvSpPr txBox="1">
              <a:spLocks noChangeArrowheads="1"/>
            </p:cNvSpPr>
            <p:nvPr/>
          </p:nvSpPr>
          <p:spPr bwMode="auto">
            <a:xfrm>
              <a:off x="5085" y="323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u</a:t>
              </a:r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3296" y="208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3587" y="206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8210" name="Text Box 13"/>
            <p:cNvSpPr txBox="1">
              <a:spLocks noChangeArrowheads="1"/>
            </p:cNvSpPr>
            <p:nvPr/>
          </p:nvSpPr>
          <p:spPr bwMode="auto">
            <a:xfrm>
              <a:off x="3824" y="208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8211" name="Text Box 14"/>
            <p:cNvSpPr txBox="1">
              <a:spLocks noChangeArrowheads="1"/>
            </p:cNvSpPr>
            <p:nvPr/>
          </p:nvSpPr>
          <p:spPr bwMode="auto">
            <a:xfrm>
              <a:off x="4043" y="2087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8212" name="Text Box 15"/>
            <p:cNvSpPr txBox="1">
              <a:spLocks noChangeArrowheads="1"/>
            </p:cNvSpPr>
            <p:nvPr/>
          </p:nvSpPr>
          <p:spPr bwMode="auto">
            <a:xfrm>
              <a:off x="3296" y="232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8213" name="Text Box 16"/>
            <p:cNvSpPr txBox="1">
              <a:spLocks noChangeArrowheads="1"/>
            </p:cNvSpPr>
            <p:nvPr/>
          </p:nvSpPr>
          <p:spPr bwMode="auto">
            <a:xfrm>
              <a:off x="3586" y="235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8214" name="Text Box 17"/>
            <p:cNvSpPr txBox="1">
              <a:spLocks noChangeArrowheads="1"/>
            </p:cNvSpPr>
            <p:nvPr/>
          </p:nvSpPr>
          <p:spPr bwMode="auto">
            <a:xfrm>
              <a:off x="3882" y="2352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j</a:t>
              </a:r>
            </a:p>
          </p:txBody>
        </p:sp>
        <p:sp>
          <p:nvSpPr>
            <p:cNvPr id="8215" name="Text Box 18"/>
            <p:cNvSpPr txBox="1">
              <a:spLocks noChangeArrowheads="1"/>
            </p:cNvSpPr>
            <p:nvPr/>
          </p:nvSpPr>
          <p:spPr bwMode="auto">
            <a:xfrm>
              <a:off x="3299" y="259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k</a:t>
              </a:r>
            </a:p>
          </p:txBody>
        </p:sp>
        <p:sp>
          <p:nvSpPr>
            <p:cNvPr id="8216" name="Text Box 19"/>
            <p:cNvSpPr txBox="1">
              <a:spLocks noChangeArrowheads="1"/>
            </p:cNvSpPr>
            <p:nvPr/>
          </p:nvSpPr>
          <p:spPr bwMode="auto">
            <a:xfrm>
              <a:off x="3594" y="2592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l</a:t>
              </a:r>
            </a:p>
          </p:txBody>
        </p:sp>
        <p:sp>
          <p:nvSpPr>
            <p:cNvPr id="8217" name="Text Box 20"/>
            <p:cNvSpPr txBox="1">
              <a:spLocks noChangeArrowheads="1"/>
            </p:cNvSpPr>
            <p:nvPr/>
          </p:nvSpPr>
          <p:spPr bwMode="auto">
            <a:xfrm>
              <a:off x="3797" y="2567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m</a:t>
              </a:r>
            </a:p>
          </p:txBody>
        </p:sp>
        <p:sp>
          <p:nvSpPr>
            <p:cNvPr id="8218" name="Text Box 21"/>
            <p:cNvSpPr txBox="1">
              <a:spLocks noChangeArrowheads="1"/>
            </p:cNvSpPr>
            <p:nvPr/>
          </p:nvSpPr>
          <p:spPr bwMode="auto">
            <a:xfrm>
              <a:off x="3298" y="283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n</a:t>
              </a:r>
            </a:p>
          </p:txBody>
        </p:sp>
        <p:sp>
          <p:nvSpPr>
            <p:cNvPr id="8219" name="Text Box 22"/>
            <p:cNvSpPr txBox="1">
              <a:spLocks noChangeArrowheads="1"/>
            </p:cNvSpPr>
            <p:nvPr/>
          </p:nvSpPr>
          <p:spPr bwMode="auto">
            <a:xfrm>
              <a:off x="3538" y="283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p</a:t>
              </a:r>
            </a:p>
          </p:txBody>
        </p:sp>
        <p:sp>
          <p:nvSpPr>
            <p:cNvPr id="8220" name="Text Box 23"/>
            <p:cNvSpPr txBox="1">
              <a:spLocks noChangeArrowheads="1"/>
            </p:cNvSpPr>
            <p:nvPr/>
          </p:nvSpPr>
          <p:spPr bwMode="auto">
            <a:xfrm>
              <a:off x="3826" y="283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8221" name="Text Box 24"/>
            <p:cNvSpPr txBox="1">
              <a:spLocks noChangeArrowheads="1"/>
            </p:cNvSpPr>
            <p:nvPr/>
          </p:nvSpPr>
          <p:spPr bwMode="auto">
            <a:xfrm>
              <a:off x="3304" y="3120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r</a:t>
              </a:r>
            </a:p>
          </p:txBody>
        </p:sp>
        <p:sp>
          <p:nvSpPr>
            <p:cNvPr id="8222" name="Text Box 25"/>
            <p:cNvSpPr txBox="1">
              <a:spLocks noChangeArrowheads="1"/>
            </p:cNvSpPr>
            <p:nvPr/>
          </p:nvSpPr>
          <p:spPr bwMode="auto">
            <a:xfrm>
              <a:off x="3539" y="312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8223" name="Text Box 26"/>
            <p:cNvSpPr txBox="1">
              <a:spLocks noChangeArrowheads="1"/>
            </p:cNvSpPr>
            <p:nvPr/>
          </p:nvSpPr>
          <p:spPr bwMode="auto">
            <a:xfrm>
              <a:off x="3833" y="3120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8224" name="Text Box 27"/>
            <p:cNvSpPr txBox="1">
              <a:spLocks noChangeArrowheads="1"/>
            </p:cNvSpPr>
            <p:nvPr/>
          </p:nvSpPr>
          <p:spPr bwMode="auto">
            <a:xfrm>
              <a:off x="3299" y="33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v</a:t>
              </a:r>
            </a:p>
          </p:txBody>
        </p:sp>
        <p:sp>
          <p:nvSpPr>
            <p:cNvPr id="8225" name="Text Box 28"/>
            <p:cNvSpPr txBox="1">
              <a:spLocks noChangeArrowheads="1"/>
            </p:cNvSpPr>
            <p:nvPr/>
          </p:nvSpPr>
          <p:spPr bwMode="auto">
            <a:xfrm>
              <a:off x="3534" y="336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w</a:t>
              </a:r>
            </a:p>
          </p:txBody>
        </p:sp>
        <p:sp>
          <p:nvSpPr>
            <p:cNvPr id="8226" name="Text Box 29"/>
            <p:cNvSpPr txBox="1">
              <a:spLocks noChangeArrowheads="1"/>
            </p:cNvSpPr>
            <p:nvPr/>
          </p:nvSpPr>
          <p:spPr bwMode="auto">
            <a:xfrm>
              <a:off x="3827" y="33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x</a:t>
              </a:r>
            </a:p>
          </p:txBody>
        </p:sp>
        <p:sp>
          <p:nvSpPr>
            <p:cNvPr id="8227" name="Text Box 30"/>
            <p:cNvSpPr txBox="1">
              <a:spLocks noChangeArrowheads="1"/>
            </p:cNvSpPr>
            <p:nvPr/>
          </p:nvSpPr>
          <p:spPr bwMode="auto">
            <a:xfrm>
              <a:off x="3299" y="360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y</a:t>
              </a:r>
            </a:p>
          </p:txBody>
        </p:sp>
        <p:sp>
          <p:nvSpPr>
            <p:cNvPr id="8228" name="Text Box 31"/>
            <p:cNvSpPr txBox="1">
              <a:spLocks noChangeArrowheads="1"/>
            </p:cNvSpPr>
            <p:nvPr/>
          </p:nvSpPr>
          <p:spPr bwMode="auto">
            <a:xfrm>
              <a:off x="3539" y="360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z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989333" y="3444876"/>
            <a:ext cx="3657600" cy="2895600"/>
            <a:chOff x="3264" y="2064"/>
            <a:chExt cx="2304" cy="1824"/>
          </a:xfrm>
        </p:grpSpPr>
        <p:sp>
          <p:nvSpPr>
            <p:cNvPr id="8199" name="Rectangle 33"/>
            <p:cNvSpPr>
              <a:spLocks noChangeArrowheads="1"/>
            </p:cNvSpPr>
            <p:nvPr/>
          </p:nvSpPr>
          <p:spPr bwMode="auto">
            <a:xfrm>
              <a:off x="3264" y="2064"/>
              <a:ext cx="2304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Garamond" panose="02020404030301010803" pitchFamily="18" charset="0"/>
              </a:endParaRPr>
            </a:p>
          </p:txBody>
        </p:sp>
        <p:sp>
          <p:nvSpPr>
            <p:cNvPr id="8200" name="Text Box 34"/>
            <p:cNvSpPr txBox="1">
              <a:spLocks noChangeArrowheads="1"/>
            </p:cNvSpPr>
            <p:nvPr/>
          </p:nvSpPr>
          <p:spPr bwMode="auto">
            <a:xfrm>
              <a:off x="5280" y="21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 i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8201" name="Oval 35"/>
            <p:cNvSpPr>
              <a:spLocks noChangeArrowheads="1"/>
            </p:cNvSpPr>
            <p:nvPr/>
          </p:nvSpPr>
          <p:spPr bwMode="auto">
            <a:xfrm>
              <a:off x="4128" y="2304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02" name="Text Box 36"/>
            <p:cNvSpPr txBox="1">
              <a:spLocks noChangeArrowheads="1"/>
            </p:cNvSpPr>
            <p:nvPr/>
          </p:nvSpPr>
          <p:spPr bwMode="auto">
            <a:xfrm>
              <a:off x="4674" y="282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2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Sets of sets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8421583" cy="4525963"/>
          </a:xfrm>
        </p:spPr>
        <p:txBody>
          <a:bodyPr>
            <a:noAutofit/>
          </a:bodyPr>
          <a:lstStyle/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Sets can contain other sets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 = { {1}, {2}, {3} }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 = { {1}, {{2}}, {{{3}}} }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V = { {{1}, {{2}}}, {{{3}}}, { {1}, {{2}}, {{{3}}} } }</a:t>
            </a:r>
          </a:p>
          <a:p>
            <a:pPr marL="1214438" lvl="3" indent="-346075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V has only 3 elements!</a:t>
            </a:r>
          </a:p>
          <a:p>
            <a:pPr marL="357188" lvl="1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Note that 1 ≠ {1} ≠ {{1}} ≠ {{{1}}}</a:t>
            </a:r>
          </a:p>
          <a:p>
            <a:pPr marL="757238" lvl="2" indent="-346075">
              <a:lnSpc>
                <a:spcPct val="9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They are all different</a:t>
            </a:r>
          </a:p>
        </p:txBody>
      </p:sp>
    </p:spTree>
    <p:extLst>
      <p:ext uri="{BB962C8B-B14F-4D97-AF65-F5344CB8AC3E}">
        <p14:creationId xmlns:p14="http://schemas.microsoft.com/office/powerpoint/2010/main" val="2411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Helvetica" panose="020B0604020202020204" pitchFamily="34" charset="0"/>
              </a:rPr>
              <a:t>The Empty Set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91456" y="1530350"/>
            <a:ext cx="10392888" cy="5327650"/>
          </a:xfrm>
        </p:spPr>
        <p:txBody>
          <a:bodyPr>
            <a:noAutofit/>
          </a:bodyPr>
          <a:lstStyle/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If a set has zero elements, it is called the empty (or null) set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Written using the symbol 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Thus,  = { }             </a:t>
            </a:r>
            <a:r>
              <a:rPr lang="en-US" altLang="en-US" sz="3200" b="1" dirty="0">
                <a:solidFill>
                  <a:srgbClr val="FF0000"/>
                </a:solidFill>
                <a:ea typeface="MS PGothic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 VERY IMPORTANT</a:t>
            </a:r>
            <a:endParaRPr lang="en-US" altLang="en-US" sz="3200" b="1" dirty="0">
              <a:solidFill>
                <a:srgbClr val="FF0000"/>
              </a:solidFill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It can be a element of other sets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{ , 1, 2, 3, x } is a valid set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 ≠ {  }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first is a set of zero elements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 second is a set of 1 element</a:t>
            </a:r>
          </a:p>
          <a:p>
            <a:pPr marL="357188" lvl="1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en-US" sz="3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Replace  by { }, and you get: { } ≠ {{ }}</a:t>
            </a:r>
          </a:p>
          <a:p>
            <a:pPr marL="757238" lvl="2" indent="-346075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It’s easier to see that they are not equal that way</a:t>
            </a:r>
          </a:p>
        </p:txBody>
      </p:sp>
    </p:spTree>
    <p:extLst>
      <p:ext uri="{BB962C8B-B14F-4D97-AF65-F5344CB8AC3E}">
        <p14:creationId xmlns:p14="http://schemas.microsoft.com/office/powerpoint/2010/main" val="2065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4005</TotalTime>
  <Words>2531</Words>
  <Application>Microsoft Office PowerPoint</Application>
  <PresentationFormat>Widescreen</PresentationFormat>
  <Paragraphs>272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Comic Sans MS</vt:lpstr>
      <vt:lpstr>Garamond</vt:lpstr>
      <vt:lpstr>Helvetica</vt:lpstr>
      <vt:lpstr>Monotype Sorts</vt:lpstr>
      <vt:lpstr>Rockwell</vt:lpstr>
      <vt:lpstr>Rockwell Condensed</vt:lpstr>
      <vt:lpstr>Symbol</vt:lpstr>
      <vt:lpstr>Times New Roman</vt:lpstr>
      <vt:lpstr>Wingdings</vt:lpstr>
      <vt:lpstr>Wood Type</vt:lpstr>
      <vt:lpstr>Lecture 6</vt:lpstr>
      <vt:lpstr>What is a set?</vt:lpstr>
      <vt:lpstr>Specifying a Set</vt:lpstr>
      <vt:lpstr>Specifying a set</vt:lpstr>
      <vt:lpstr>Often used sets</vt:lpstr>
      <vt:lpstr>The universal set 1</vt:lpstr>
      <vt:lpstr>Venn diagrams</vt:lpstr>
      <vt:lpstr>Sets of sets</vt:lpstr>
      <vt:lpstr>The Empty Set</vt:lpstr>
      <vt:lpstr>Set Equality, Subsets</vt:lpstr>
      <vt:lpstr>Subsets</vt:lpstr>
      <vt:lpstr>Subset, Superset &amp; Proper Set</vt:lpstr>
      <vt:lpstr>Proper Subsets</vt:lpstr>
      <vt:lpstr>PowerPoint Presentation</vt:lpstr>
      <vt:lpstr>Set cardinality</vt:lpstr>
      <vt:lpstr>Power Sets</vt:lpstr>
      <vt:lpstr>Cartesian Products</vt:lpstr>
      <vt:lpstr>Cartesian Products</vt:lpstr>
      <vt:lpstr>Cartesian Products</vt:lpstr>
      <vt:lpstr>Set operations: Intersection</vt:lpstr>
      <vt:lpstr>Set operations: Union</vt:lpstr>
      <vt:lpstr>Union Vs Intersection</vt:lpstr>
      <vt:lpstr>Set operations: Disjoint</vt:lpstr>
      <vt:lpstr>Set operations: Disjoint</vt:lpstr>
      <vt:lpstr>Set operations: Complement</vt:lpstr>
      <vt:lpstr>Set operations: Complement</vt:lpstr>
      <vt:lpstr>Set operations: Difference</vt:lpstr>
      <vt:lpstr>Set operations: Difference</vt:lpstr>
      <vt:lpstr>Set operations: Difference</vt:lpstr>
      <vt:lpstr>Exercise </vt:lpstr>
      <vt:lpstr>Exercise</vt:lpstr>
      <vt:lpstr>PowerPoint Presentation</vt:lpstr>
      <vt:lpstr>SET IDENTITES</vt:lpstr>
      <vt:lpstr>Showing each is a subset of the others Second Example Proof</vt:lpstr>
      <vt:lpstr>Same proof with Set builder Notation (A ∩ B)c = Ac ∪ Bc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181</cp:revision>
  <dcterms:created xsi:type="dcterms:W3CDTF">2017-09-13T17:40:14Z</dcterms:created>
  <dcterms:modified xsi:type="dcterms:W3CDTF">2022-04-04T08:50:29Z</dcterms:modified>
</cp:coreProperties>
</file>