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40"/>
  </p:notesMasterIdLst>
  <p:handoutMasterIdLst>
    <p:handoutMasterId r:id="rId41"/>
  </p:handoutMasterIdLst>
  <p:sldIdLst>
    <p:sldId id="300" r:id="rId3"/>
    <p:sldId id="289" r:id="rId4"/>
    <p:sldId id="257" r:id="rId5"/>
    <p:sldId id="258" r:id="rId6"/>
    <p:sldId id="259" r:id="rId7"/>
    <p:sldId id="291" r:id="rId8"/>
    <p:sldId id="29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3" r:id="rId29"/>
    <p:sldId id="295" r:id="rId30"/>
    <p:sldId id="280" r:id="rId31"/>
    <p:sldId id="292" r:id="rId32"/>
    <p:sldId id="281" r:id="rId33"/>
    <p:sldId id="296" r:id="rId34"/>
    <p:sldId id="297" r:id="rId35"/>
    <p:sldId id="298" r:id="rId36"/>
    <p:sldId id="282" r:id="rId37"/>
    <p:sldId id="28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39D66-65AC-4346-88F4-0B4DE72F784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4C18-A3A2-4672-8823-72CF72D8B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9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4E506D-CDC5-444D-9EEA-619AF34B18E3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950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C30F-DF9E-4C2A-9ADE-FB499EB60A7F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8CC-3FA0-4458-A40F-C4149D13E7D2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2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EDE3-7870-4285-87EE-EDF5E0572659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1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E93E-35A1-4B70-925F-1CDA0DA0C9A2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C06722-3CCC-4286-9D06-5EFB50784F04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3F61-3EB8-461A-8502-222138D38D4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4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F10-F13C-4099-92D7-B482B12143EE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276B-F0D9-4356-AC35-D7D128F068A3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4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0851-6B90-4452-8726-EE493C743C5F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1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1EDA-65F9-468E-A2E8-C9036CCE10F6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1F8E-AAB5-4E87-8558-D5F8302ACE12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6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523F-D764-4926-81BB-D5085EB6033B}" type="datetime1">
              <a:rPr lang="en-US" smtClean="0"/>
              <a:t>4/7/2022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6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D1CD-B4B6-4BC2-B5BF-49A1ECABF15A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6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B21-9718-4B60-8234-64F0E7DC006B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5CB1B-DC55-4F0D-AC3E-AAF19E0D4CF0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178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33EA-492C-4D69-A404-84075B392B3F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D29E-8349-4B80-AF28-1D3F453EAD63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FE74-F506-442B-BF07-54A69A9669FE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989-6DB6-45B1-9A85-DBB5E075293B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A27532-E4F0-49D1-96F7-BF2074AD36B6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38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6B219-A9F2-48E0-A204-903E35A23D45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0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8361F3-2448-4861-8B25-F368D1984F47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92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4E85F69-4D36-4F13-BAD7-51060158A531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sisfun.com/sets/function-invers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chemeClr val="tx1"/>
                </a:solidFill>
              </a:rPr>
              <a:t>Functions</a:t>
            </a:r>
            <a:endParaRPr lang="en-GB" sz="3600" b="1" dirty="0">
              <a:solidFill>
                <a:schemeClr val="tx1"/>
              </a:solidFill>
            </a:endParaRPr>
          </a:p>
          <a:p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ckwell Condensed" panose="02060603050405020104"/>
              </a:rPr>
              <a:t>7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8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Domain, Codomain and Range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13716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dirty="0"/>
              <a:t> </a:t>
            </a:r>
            <a:r>
              <a:rPr lang="en-US" dirty="0"/>
              <a:t>is a function from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/>
              <a:t>, we say that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dirty="0"/>
              <a:t> </a:t>
            </a:r>
            <a:r>
              <a:rPr lang="en-US" b="1" i="1" dirty="0">
                <a:solidFill>
                  <a:schemeClr val="tx2"/>
                </a:solidFill>
              </a:rPr>
              <a:t>maps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/>
              <a:t>.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67001" y="26050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58001" y="26050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62400" y="2224089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 dirty="0"/>
              <a:t>R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53400" y="2224089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 dirty="0"/>
              <a:t>Z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029200" y="2592388"/>
            <a:ext cx="22860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886450" y="2590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191000" y="4738688"/>
            <a:ext cx="403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038600" y="46624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229600" y="46624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54491" y="4814889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4.3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127706" y="4775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67000" y="2681288"/>
            <a:ext cx="3810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38473" y="2336801"/>
            <a:ext cx="1247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Domain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872129" y="2300289"/>
            <a:ext cx="1693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Co-domain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9372600" y="2681288"/>
            <a:ext cx="381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2438400" y="4738688"/>
            <a:ext cx="1600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567950" y="5729289"/>
            <a:ext cx="220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Pre-image of 4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6629400" y="4814888"/>
            <a:ext cx="1600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914435" y="5805489"/>
            <a:ext cx="1895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Image of 4.3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065265" y="1752601"/>
            <a:ext cx="20297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dirty="0">
                <a:solidFill>
                  <a:srgbClr val="0000FF"/>
                </a:solidFill>
              </a:rPr>
              <a:t>f maps </a:t>
            </a:r>
            <a:r>
              <a:rPr lang="en-US" b="1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to </a:t>
            </a:r>
            <a:r>
              <a:rPr lang="en-US" b="1" dirty="0">
                <a:solidFill>
                  <a:srgbClr val="0000FF"/>
                </a:solidFill>
              </a:rPr>
              <a:t>Z</a:t>
            </a:r>
          </a:p>
          <a:p>
            <a:pPr algn="ctr"/>
            <a:r>
              <a:rPr lang="en-US" b="1" i="1" dirty="0">
                <a:solidFill>
                  <a:srgbClr val="0000FF"/>
                </a:solidFill>
              </a:rPr>
              <a:t>f : A → B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03888" y="42862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f(4.3)</a:t>
            </a:r>
          </a:p>
        </p:txBody>
      </p:sp>
    </p:spTree>
    <p:extLst>
      <p:ext uri="{BB962C8B-B14F-4D97-AF65-F5344CB8AC3E}">
        <p14:creationId xmlns:p14="http://schemas.microsoft.com/office/powerpoint/2010/main" val="21681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 animBg="1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4000" dirty="0"/>
              <a:t>Domain, Codomain and Range Cont.</a:t>
            </a:r>
            <a:endParaRPr lang="en-US" sz="4000" dirty="0">
              <a:latin typeface="Helvetica" pitchFamily="1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19851" y="1981200"/>
            <a:ext cx="3638551" cy="2671764"/>
            <a:chOff x="2620" y="1632"/>
            <a:chExt cx="2292" cy="1683"/>
          </a:xfrm>
        </p:grpSpPr>
        <p:grpSp>
          <p:nvGrpSpPr>
            <p:cNvPr id="4129" name="Group 4"/>
            <p:cNvGrpSpPr>
              <a:grpSpLocks/>
            </p:cNvGrpSpPr>
            <p:nvPr/>
          </p:nvGrpSpPr>
          <p:grpSpPr bwMode="auto">
            <a:xfrm>
              <a:off x="3456" y="1776"/>
              <a:ext cx="96" cy="1056"/>
              <a:chOff x="1344" y="1728"/>
              <a:chExt cx="96" cy="1056"/>
            </a:xfrm>
          </p:grpSpPr>
          <p:sp>
            <p:nvSpPr>
              <p:cNvPr id="4144" name="Oval 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5" name="Oval 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6" name="Oval 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Oval 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Oval 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30" name="Group 10"/>
            <p:cNvGrpSpPr>
              <a:grpSpLocks/>
            </p:cNvGrpSpPr>
            <p:nvPr/>
          </p:nvGrpSpPr>
          <p:grpSpPr bwMode="auto">
            <a:xfrm>
              <a:off x="4224" y="1776"/>
              <a:ext cx="96" cy="1056"/>
              <a:chOff x="1344" y="1728"/>
              <a:chExt cx="96" cy="1056"/>
            </a:xfrm>
          </p:grpSpPr>
          <p:sp>
            <p:nvSpPr>
              <p:cNvPr id="4139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0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1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2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3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31" name="Line 16"/>
            <p:cNvSpPr>
              <a:spLocks noChangeShapeType="1"/>
            </p:cNvSpPr>
            <p:nvPr/>
          </p:nvSpPr>
          <p:spPr bwMode="auto">
            <a:xfrm>
              <a:off x="3504" y="1824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"/>
            <p:cNvSpPr>
              <a:spLocks noChangeShapeType="1"/>
            </p:cNvSpPr>
            <p:nvPr/>
          </p:nvSpPr>
          <p:spPr bwMode="auto">
            <a:xfrm>
              <a:off x="3552" y="206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Text Box 18"/>
            <p:cNvSpPr txBox="1">
              <a:spLocks noChangeArrowheads="1"/>
            </p:cNvSpPr>
            <p:nvPr/>
          </p:nvSpPr>
          <p:spPr bwMode="auto">
            <a:xfrm>
              <a:off x="4332" y="1632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4134" name="Text Box 19"/>
            <p:cNvSpPr txBox="1">
              <a:spLocks noChangeArrowheads="1"/>
            </p:cNvSpPr>
            <p:nvPr/>
          </p:nvSpPr>
          <p:spPr bwMode="auto">
            <a:xfrm>
              <a:off x="2896" y="1632"/>
              <a:ext cx="50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“a”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“bb“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“cccc”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“dd”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“e”</a:t>
              </a:r>
            </a:p>
          </p:txBody>
        </p:sp>
        <p:sp>
          <p:nvSpPr>
            <p:cNvPr id="4135" name="Line 20"/>
            <p:cNvSpPr>
              <a:spLocks noChangeShapeType="1"/>
            </p:cNvSpPr>
            <p:nvPr/>
          </p:nvSpPr>
          <p:spPr bwMode="auto">
            <a:xfrm flipV="1">
              <a:off x="3552" y="2064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21"/>
            <p:cNvSpPr>
              <a:spLocks noChangeShapeType="1"/>
            </p:cNvSpPr>
            <p:nvPr/>
          </p:nvSpPr>
          <p:spPr bwMode="auto">
            <a:xfrm>
              <a:off x="3552" y="2304"/>
              <a:ext cx="672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22"/>
            <p:cNvSpPr>
              <a:spLocks noChangeShapeType="1"/>
            </p:cNvSpPr>
            <p:nvPr/>
          </p:nvSpPr>
          <p:spPr bwMode="auto">
            <a:xfrm flipV="1">
              <a:off x="3552" y="1824"/>
              <a:ext cx="624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Text Box 23"/>
            <p:cNvSpPr txBox="1">
              <a:spLocks noChangeArrowheads="1"/>
            </p:cNvSpPr>
            <p:nvPr/>
          </p:nvSpPr>
          <p:spPr bwMode="auto">
            <a:xfrm>
              <a:off x="2620" y="3024"/>
              <a:ext cx="22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b="1" dirty="0"/>
                <a:t>A string length function</a:t>
              </a:r>
            </a:p>
          </p:txBody>
        </p:sp>
      </p:grpSp>
      <p:grpSp>
        <p:nvGrpSpPr>
          <p:cNvPr id="4100" name="Group 24"/>
          <p:cNvGrpSpPr>
            <a:grpSpLocks/>
          </p:cNvGrpSpPr>
          <p:nvPr/>
        </p:nvGrpSpPr>
        <p:grpSpPr bwMode="auto">
          <a:xfrm>
            <a:off x="2135189" y="2057401"/>
            <a:ext cx="3484561" cy="2671764"/>
            <a:chOff x="145" y="1680"/>
            <a:chExt cx="2195" cy="1683"/>
          </a:xfrm>
        </p:grpSpPr>
        <p:grpSp>
          <p:nvGrpSpPr>
            <p:cNvPr id="4109" name="Group 25"/>
            <p:cNvGrpSpPr>
              <a:grpSpLocks/>
            </p:cNvGrpSpPr>
            <p:nvPr/>
          </p:nvGrpSpPr>
          <p:grpSpPr bwMode="auto">
            <a:xfrm>
              <a:off x="960" y="1824"/>
              <a:ext cx="96" cy="1056"/>
              <a:chOff x="1344" y="1728"/>
              <a:chExt cx="96" cy="1056"/>
            </a:xfrm>
          </p:grpSpPr>
          <p:sp>
            <p:nvSpPr>
              <p:cNvPr id="4124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5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6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7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8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10" name="Group 31"/>
            <p:cNvGrpSpPr>
              <a:grpSpLocks/>
            </p:cNvGrpSpPr>
            <p:nvPr/>
          </p:nvGrpSpPr>
          <p:grpSpPr bwMode="auto">
            <a:xfrm>
              <a:off x="1728" y="1824"/>
              <a:ext cx="96" cy="1056"/>
              <a:chOff x="1344" y="1728"/>
              <a:chExt cx="96" cy="1056"/>
            </a:xfrm>
          </p:grpSpPr>
          <p:sp>
            <p:nvSpPr>
              <p:cNvPr id="4119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0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1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2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3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1" name="Line 37"/>
            <p:cNvSpPr>
              <a:spLocks noChangeShapeType="1"/>
            </p:cNvSpPr>
            <p:nvPr/>
          </p:nvSpPr>
          <p:spPr bwMode="auto">
            <a:xfrm>
              <a:off x="1008" y="1872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Line 38"/>
            <p:cNvSpPr>
              <a:spLocks noChangeShapeType="1"/>
            </p:cNvSpPr>
            <p:nvPr/>
          </p:nvSpPr>
          <p:spPr bwMode="auto">
            <a:xfrm>
              <a:off x="1056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Text Box 39"/>
            <p:cNvSpPr txBox="1">
              <a:spLocks noChangeArrowheads="1"/>
            </p:cNvSpPr>
            <p:nvPr/>
          </p:nvSpPr>
          <p:spPr bwMode="auto">
            <a:xfrm>
              <a:off x="1824" y="1680"/>
              <a:ext cx="22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F</a:t>
              </a:r>
            </a:p>
          </p:txBody>
        </p:sp>
        <p:sp>
          <p:nvSpPr>
            <p:cNvPr id="4114" name="Text Box 40"/>
            <p:cNvSpPr txBox="1">
              <a:spLocks noChangeArrowheads="1"/>
            </p:cNvSpPr>
            <p:nvPr/>
          </p:nvSpPr>
          <p:spPr bwMode="auto">
            <a:xfrm>
              <a:off x="145" y="1680"/>
              <a:ext cx="83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 dirty="0"/>
                <a:t>Ali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Babar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 err="1"/>
                <a:t>Chishti</a:t>
              </a:r>
              <a:endParaRPr lang="en-US" sz="1800" dirty="0"/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Dawood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 err="1"/>
                <a:t>Shariq</a:t>
              </a:r>
              <a:endParaRPr lang="en-US" sz="1800" dirty="0"/>
            </a:p>
          </p:txBody>
        </p:sp>
        <p:sp>
          <p:nvSpPr>
            <p:cNvPr id="4115" name="Line 41"/>
            <p:cNvSpPr>
              <a:spLocks noChangeShapeType="1"/>
            </p:cNvSpPr>
            <p:nvPr/>
          </p:nvSpPr>
          <p:spPr bwMode="auto">
            <a:xfrm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42"/>
            <p:cNvSpPr>
              <a:spLocks noChangeShapeType="1"/>
            </p:cNvSpPr>
            <p:nvPr/>
          </p:nvSpPr>
          <p:spPr bwMode="auto">
            <a:xfrm flipV="1">
              <a:off x="1056" y="1872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43"/>
            <p:cNvSpPr>
              <a:spLocks noChangeShapeType="1"/>
            </p:cNvSpPr>
            <p:nvPr/>
          </p:nvSpPr>
          <p:spPr bwMode="auto">
            <a:xfrm flipV="1"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Text Box 44"/>
            <p:cNvSpPr txBox="1">
              <a:spLocks noChangeArrowheads="1"/>
            </p:cNvSpPr>
            <p:nvPr/>
          </p:nvSpPr>
          <p:spPr bwMode="auto">
            <a:xfrm>
              <a:off x="153" y="3072"/>
              <a:ext cx="21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b="1" dirty="0"/>
                <a:t>A class grade function</a:t>
              </a:r>
            </a:p>
          </p:txBody>
        </p:sp>
      </p:grpSp>
      <p:sp>
        <p:nvSpPr>
          <p:cNvPr id="1163309" name="Rectangle 45"/>
          <p:cNvSpPr>
            <a:spLocks noChangeArrowheads="1"/>
          </p:cNvSpPr>
          <p:nvPr/>
        </p:nvSpPr>
        <p:spPr bwMode="auto">
          <a:xfrm>
            <a:off x="2135188" y="2057400"/>
            <a:ext cx="1217612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3310" name="Text Box 46"/>
          <p:cNvSpPr txBox="1">
            <a:spLocks noChangeArrowheads="1"/>
          </p:cNvSpPr>
          <p:nvPr/>
        </p:nvSpPr>
        <p:spPr bwMode="auto">
          <a:xfrm>
            <a:off x="2300448" y="1600201"/>
            <a:ext cx="1247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Domain</a:t>
            </a:r>
          </a:p>
        </p:txBody>
      </p:sp>
      <p:sp>
        <p:nvSpPr>
          <p:cNvPr id="1163311" name="Rectangle 47"/>
          <p:cNvSpPr>
            <a:spLocks noChangeArrowheads="1"/>
          </p:cNvSpPr>
          <p:nvPr/>
        </p:nvSpPr>
        <p:spPr bwMode="auto">
          <a:xfrm>
            <a:off x="4800600" y="2057400"/>
            <a:ext cx="381000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3312" name="Text Box 48"/>
          <p:cNvSpPr txBox="1">
            <a:spLocks noChangeArrowheads="1"/>
          </p:cNvSpPr>
          <p:nvPr/>
        </p:nvSpPr>
        <p:spPr bwMode="auto">
          <a:xfrm>
            <a:off x="4147729" y="1600201"/>
            <a:ext cx="1693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Co-domain</a:t>
            </a:r>
          </a:p>
        </p:txBody>
      </p:sp>
      <p:sp>
        <p:nvSpPr>
          <p:cNvPr id="1163313" name="Line 49"/>
          <p:cNvSpPr>
            <a:spLocks noChangeShapeType="1"/>
          </p:cNvSpPr>
          <p:nvPr/>
        </p:nvSpPr>
        <p:spPr bwMode="auto">
          <a:xfrm>
            <a:off x="7772400" y="1600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3314" name="Line 50"/>
          <p:cNvSpPr>
            <a:spLocks noChangeShapeType="1"/>
          </p:cNvSpPr>
          <p:nvPr/>
        </p:nvSpPr>
        <p:spPr bwMode="auto">
          <a:xfrm>
            <a:off x="8991600" y="1600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3315" name="Text Box 51"/>
          <p:cNvSpPr txBox="1">
            <a:spLocks noChangeArrowheads="1"/>
          </p:cNvSpPr>
          <p:nvPr/>
        </p:nvSpPr>
        <p:spPr bwMode="auto">
          <a:xfrm>
            <a:off x="6496967" y="1219201"/>
            <a:ext cx="18460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A pre-image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of 1</a:t>
            </a:r>
          </a:p>
        </p:txBody>
      </p:sp>
      <p:sp>
        <p:nvSpPr>
          <p:cNvPr id="1163316" name="Text Box 52"/>
          <p:cNvSpPr txBox="1">
            <a:spLocks noChangeArrowheads="1"/>
          </p:cNvSpPr>
          <p:nvPr/>
        </p:nvSpPr>
        <p:spPr bwMode="auto">
          <a:xfrm>
            <a:off x="8758880" y="1143001"/>
            <a:ext cx="16401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The image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of “a”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4800600"/>
            <a:ext cx="21948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g(Ali) = A</a:t>
            </a:r>
          </a:p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g(Babar) = C</a:t>
            </a:r>
          </a:p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g(</a:t>
            </a:r>
            <a:r>
              <a:rPr lang="en-US" sz="2800" b="1" dirty="0" err="1">
                <a:solidFill>
                  <a:srgbClr val="FF0000"/>
                </a:solidFill>
                <a:latin typeface="+mj-lt"/>
              </a:rPr>
              <a:t>Chishti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) = A</a:t>
            </a:r>
          </a:p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4674276"/>
            <a:ext cx="281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f(x) = length x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f(“a”) = 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f(“bb”) = 2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829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309" grpId="0" animBg="1"/>
      <p:bldP spid="1163310" grpId="0"/>
      <p:bldP spid="1163311" grpId="0" animBg="1"/>
      <p:bldP spid="1163311" grpId="1" animBg="1"/>
      <p:bldP spid="1163312" grpId="0"/>
      <p:bldP spid="1163312" grpId="1"/>
      <p:bldP spid="1163313" grpId="0" animBg="1"/>
      <p:bldP spid="1163314" grpId="0" animBg="1"/>
      <p:bldP spid="1163315" grpId="0"/>
      <p:bldP spid="11633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Domain, Codomain and Range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range</a:t>
            </a:r>
            <a:r>
              <a:rPr lang="en-US" dirty="0"/>
              <a:t> of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dirty="0"/>
              <a:t> </a:t>
            </a:r>
            <a:r>
              <a:rPr lang="en-US" dirty="0"/>
              <a:t>is the set of </a:t>
            </a:r>
            <a:r>
              <a:rPr lang="en-US" dirty="0">
                <a:solidFill>
                  <a:schemeClr val="tx2"/>
                </a:solidFill>
              </a:rPr>
              <a:t>all images </a:t>
            </a:r>
            <a:r>
              <a:rPr lang="en-US" dirty="0"/>
              <a:t>of elements of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743450" y="2667000"/>
            <a:ext cx="2349500" cy="2590800"/>
            <a:chOff x="792" y="1584"/>
            <a:chExt cx="1480" cy="1632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200" y="1728"/>
              <a:ext cx="96" cy="1056"/>
              <a:chOff x="1344" y="1728"/>
              <a:chExt cx="96" cy="1056"/>
            </a:xfrm>
          </p:grpSpPr>
          <p:sp>
            <p:nvSpPr>
              <p:cNvPr id="21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968" y="1728"/>
              <a:ext cx="96" cy="1056"/>
              <a:chOff x="1344" y="1728"/>
              <a:chExt cx="96" cy="1056"/>
            </a:xfrm>
          </p:grpSpPr>
          <p:sp>
            <p:nvSpPr>
              <p:cNvPr id="16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124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1296" y="201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2076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792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o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u</a:t>
              </a: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V="1">
              <a:off x="129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296" y="177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1296" y="225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896" y="2985"/>
              <a:ext cx="1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800"/>
                <a:t>Some function…</a:t>
              </a:r>
            </a:p>
          </p:txBody>
        </p:sp>
      </p:grpSp>
      <p:sp>
        <p:nvSpPr>
          <p:cNvPr id="26" name="Rectangle 45"/>
          <p:cNvSpPr>
            <a:spLocks noChangeArrowheads="1"/>
          </p:cNvSpPr>
          <p:nvPr/>
        </p:nvSpPr>
        <p:spPr bwMode="auto">
          <a:xfrm>
            <a:off x="6769100" y="2667000"/>
            <a:ext cx="38100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6415992" y="2209801"/>
            <a:ext cx="1093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9115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 a valid function!</a:t>
            </a:r>
            <a:endParaRPr lang="en-US" sz="4000" dirty="0">
              <a:latin typeface="Helvetica" pitchFamily="1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43401" y="1828800"/>
            <a:ext cx="2593975" cy="2012950"/>
            <a:chOff x="3358" y="1584"/>
            <a:chExt cx="1634" cy="1268"/>
          </a:xfrm>
        </p:grpSpPr>
        <p:grpSp>
          <p:nvGrpSpPr>
            <p:cNvPr id="5150" name="Group 4"/>
            <p:cNvGrpSpPr>
              <a:grpSpLocks/>
            </p:cNvGrpSpPr>
            <p:nvPr/>
          </p:nvGrpSpPr>
          <p:grpSpPr bwMode="auto">
            <a:xfrm>
              <a:off x="3920" y="1728"/>
              <a:ext cx="96" cy="1056"/>
              <a:chOff x="1344" y="1728"/>
              <a:chExt cx="96" cy="1056"/>
            </a:xfrm>
          </p:grpSpPr>
          <p:sp>
            <p:nvSpPr>
              <p:cNvPr id="5164" name="Oval 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5" name="Oval 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6" name="Oval 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7" name="Oval 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8" name="Oval 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51" name="Group 10"/>
            <p:cNvGrpSpPr>
              <a:grpSpLocks/>
            </p:cNvGrpSpPr>
            <p:nvPr/>
          </p:nvGrpSpPr>
          <p:grpSpPr bwMode="auto">
            <a:xfrm>
              <a:off x="4688" y="1728"/>
              <a:ext cx="96" cy="1056"/>
              <a:chOff x="1344" y="1728"/>
              <a:chExt cx="96" cy="1056"/>
            </a:xfrm>
          </p:grpSpPr>
          <p:sp>
            <p:nvSpPr>
              <p:cNvPr id="5159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3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52" name="Line 16"/>
            <p:cNvSpPr>
              <a:spLocks noChangeShapeType="1"/>
            </p:cNvSpPr>
            <p:nvPr/>
          </p:nvSpPr>
          <p:spPr bwMode="auto">
            <a:xfrm>
              <a:off x="396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"/>
            <p:cNvSpPr>
              <a:spLocks noChangeShapeType="1"/>
            </p:cNvSpPr>
            <p:nvPr/>
          </p:nvSpPr>
          <p:spPr bwMode="auto">
            <a:xfrm>
              <a:off x="4016" y="201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18"/>
            <p:cNvSpPr txBox="1">
              <a:spLocks noChangeArrowheads="1"/>
            </p:cNvSpPr>
            <p:nvPr/>
          </p:nvSpPr>
          <p:spPr bwMode="auto">
            <a:xfrm>
              <a:off x="4795" y="1584"/>
              <a:ext cx="197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5155" name="Text Box 19"/>
            <p:cNvSpPr txBox="1">
              <a:spLocks noChangeArrowheads="1"/>
            </p:cNvSpPr>
            <p:nvPr/>
          </p:nvSpPr>
          <p:spPr bwMode="auto">
            <a:xfrm>
              <a:off x="3358" y="1584"/>
              <a:ext cx="504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“a”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“bb“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“cccc”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“dd”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“e”</a:t>
              </a:r>
            </a:p>
          </p:txBody>
        </p:sp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 flipV="1">
              <a:off x="401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21"/>
            <p:cNvSpPr>
              <a:spLocks noChangeShapeType="1"/>
            </p:cNvSpPr>
            <p:nvPr/>
          </p:nvSpPr>
          <p:spPr bwMode="auto">
            <a:xfrm flipV="1">
              <a:off x="4016" y="1776"/>
              <a:ext cx="64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22"/>
            <p:cNvSpPr>
              <a:spLocks noChangeShapeType="1"/>
            </p:cNvSpPr>
            <p:nvPr/>
          </p:nvSpPr>
          <p:spPr bwMode="auto">
            <a:xfrm>
              <a:off x="4032" y="249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5359" name="Oval 47"/>
          <p:cNvSpPr>
            <a:spLocks noChangeArrowheads="1"/>
          </p:cNvSpPr>
          <p:nvPr/>
        </p:nvSpPr>
        <p:spPr bwMode="auto">
          <a:xfrm>
            <a:off x="5108575" y="30480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5360" name="Oval 48"/>
          <p:cNvSpPr>
            <a:spLocks noChangeArrowheads="1"/>
          </p:cNvSpPr>
          <p:nvPr/>
        </p:nvSpPr>
        <p:spPr bwMode="auto">
          <a:xfrm>
            <a:off x="5108575" y="34290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59" grpId="0" animBg="1"/>
      <p:bldP spid="11653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915400" cy="5257800"/>
          </a:xfrm>
        </p:spPr>
        <p:txBody>
          <a:bodyPr>
            <a:noAutofit/>
          </a:bodyPr>
          <a:lstStyle/>
          <a:p>
            <a:r>
              <a:rPr lang="en-US" dirty="0"/>
              <a:t>Let </a:t>
            </a:r>
            <a:r>
              <a:rPr lang="en-US" i="1" dirty="0"/>
              <a:t>f </a:t>
            </a:r>
            <a:r>
              <a:rPr lang="en-US" dirty="0"/>
              <a:t>: </a:t>
            </a:r>
            <a:r>
              <a:rPr lang="en-US" b="1" dirty="0"/>
              <a:t>Z </a:t>
            </a:r>
            <a:r>
              <a:rPr lang="en-US" dirty="0"/>
              <a:t>→ </a:t>
            </a:r>
            <a:r>
              <a:rPr lang="en-US" b="1" dirty="0"/>
              <a:t>Z </a:t>
            </a:r>
          </a:p>
          <a:p>
            <a:pPr marL="0" indent="0">
              <a:buNone/>
            </a:pPr>
            <a:r>
              <a:rPr lang="en-US" dirty="0"/>
              <a:t>    assign the square of an integer to this integer</a:t>
            </a:r>
          </a:p>
          <a:p>
            <a:r>
              <a:rPr lang="en-US" dirty="0"/>
              <a:t>What is </a:t>
            </a:r>
            <a:r>
              <a:rPr lang="en-US" i="1" dirty="0"/>
              <a:t>f (x) </a:t>
            </a:r>
            <a:r>
              <a:rPr lang="en-US" dirty="0"/>
              <a:t>=?</a:t>
            </a:r>
          </a:p>
          <a:p>
            <a:pPr lvl="1"/>
            <a:r>
              <a:rPr lang="en-US" dirty="0"/>
              <a:t>f(x) = x</a:t>
            </a:r>
            <a:r>
              <a:rPr lang="en-US" baseline="30000" dirty="0"/>
              <a:t>2</a:t>
            </a:r>
          </a:p>
          <a:p>
            <a:pPr marL="514350" indent="-457200"/>
            <a:r>
              <a:rPr lang="en-US" dirty="0"/>
              <a:t>What is domain of </a:t>
            </a:r>
            <a:r>
              <a:rPr lang="en-US" i="1" dirty="0"/>
              <a:t>f </a:t>
            </a:r>
            <a:r>
              <a:rPr lang="en-US" dirty="0"/>
              <a:t>?</a:t>
            </a:r>
          </a:p>
          <a:p>
            <a:pPr lvl="1" indent="-457200"/>
            <a:r>
              <a:rPr lang="en-US" dirty="0"/>
              <a:t>Set of all integers</a:t>
            </a:r>
          </a:p>
          <a:p>
            <a:pPr marL="514350" indent="-457200"/>
            <a:r>
              <a:rPr lang="en-US" dirty="0"/>
              <a:t>What is codomain of </a:t>
            </a:r>
            <a:r>
              <a:rPr lang="en-US" i="1" dirty="0"/>
              <a:t>f </a:t>
            </a:r>
            <a:r>
              <a:rPr lang="en-US" dirty="0"/>
              <a:t>?</a:t>
            </a:r>
          </a:p>
          <a:p>
            <a:pPr lvl="1" indent="-457200"/>
            <a:r>
              <a:rPr lang="en-US" dirty="0"/>
              <a:t>Set of all integers</a:t>
            </a:r>
          </a:p>
          <a:p>
            <a:pPr marL="514350" indent="-457200"/>
            <a:r>
              <a:rPr lang="en-US" dirty="0"/>
              <a:t>What is the range of </a:t>
            </a:r>
            <a:r>
              <a:rPr lang="en-US" i="1" dirty="0"/>
              <a:t>f ?</a:t>
            </a:r>
          </a:p>
          <a:p>
            <a:pPr lvl="1" indent="-457200"/>
            <a:r>
              <a:rPr lang="en-US" dirty="0"/>
              <a:t>{0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9</a:t>
            </a:r>
            <a:r>
              <a:rPr lang="en-US" i="1" dirty="0"/>
              <a:t>, . . . </a:t>
            </a:r>
            <a:r>
              <a:rPr lang="en-US" dirty="0"/>
              <a:t>}. All integers that are perfect squares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Function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/>
              <a:t>Just as we are able to </a:t>
            </a:r>
            <a:r>
              <a:rPr lang="en-US" b="1" dirty="0"/>
              <a:t>add (+), subtract (-), multiply (×), and divide (÷) </a:t>
            </a:r>
            <a:r>
              <a:rPr lang="en-US" dirty="0"/>
              <a:t>two or more numbers, we are able to </a:t>
            </a:r>
            <a:r>
              <a:rPr lang="en-US" b="1" dirty="0">
                <a:solidFill>
                  <a:srgbClr val="FF0000"/>
                </a:solidFill>
              </a:rPr>
              <a:t>+ , - , × , and ÷ two or more functions</a:t>
            </a:r>
          </a:p>
          <a:p>
            <a:endParaRPr lang="en-US" sz="1700" dirty="0"/>
          </a:p>
          <a:p>
            <a:r>
              <a:rPr lang="en-US" dirty="0"/>
              <a:t>Let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be functions from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dirty="0"/>
              <a:t>R</a:t>
            </a:r>
            <a:r>
              <a:rPr lang="en-US" dirty="0"/>
              <a:t>. Then </a:t>
            </a:r>
            <a:r>
              <a:rPr lang="en-US" i="1" dirty="0"/>
              <a:t>f</a:t>
            </a:r>
            <a:r>
              <a:rPr lang="en-US" dirty="0"/>
              <a:t> + </a:t>
            </a:r>
            <a:r>
              <a:rPr lang="en-US" i="1" dirty="0"/>
              <a:t>g, f</a:t>
            </a:r>
            <a:r>
              <a:rPr lang="en-US" dirty="0"/>
              <a:t> – </a:t>
            </a:r>
            <a:r>
              <a:rPr lang="en-US" i="1" dirty="0"/>
              <a:t>g,</a:t>
            </a:r>
            <a:r>
              <a:rPr lang="en-US" dirty="0"/>
              <a:t> </a:t>
            </a:r>
            <a:r>
              <a:rPr lang="en-US" i="1" dirty="0"/>
              <a:t>f ×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and </a:t>
            </a:r>
            <a:r>
              <a:rPr lang="en-US" i="1" dirty="0"/>
              <a:t>f/g</a:t>
            </a:r>
            <a:r>
              <a:rPr lang="en-US" dirty="0"/>
              <a:t> are also functions from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dirty="0"/>
              <a:t>R </a:t>
            </a:r>
            <a:r>
              <a:rPr lang="en-US" dirty="0"/>
              <a:t>defined for all </a:t>
            </a:r>
            <a:r>
              <a:rPr lang="en-US" b="1" i="1" dirty="0"/>
              <a:t>x </a:t>
            </a:r>
            <a:r>
              <a:rPr lang="en-US" b="1" dirty="0"/>
              <a:t>∈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dirty="0"/>
              <a:t>by:</a:t>
            </a:r>
          </a:p>
          <a:p>
            <a:pPr marL="628650" indent="-571500"/>
            <a:r>
              <a:rPr lang="en-US" sz="3600" dirty="0"/>
              <a:t>(f + g)(x) = f(x) + g(x)</a:t>
            </a:r>
          </a:p>
          <a:p>
            <a:pPr marL="628650" indent="-571500"/>
            <a:r>
              <a:rPr lang="en-US" dirty="0"/>
              <a:t>(f - g)(x)  = f(x) - g(x)</a:t>
            </a:r>
          </a:p>
          <a:p>
            <a:pPr marL="628650" indent="-571500"/>
            <a:r>
              <a:rPr lang="en-US" sz="3600" dirty="0"/>
              <a:t>(f g)(x) = f</a:t>
            </a:r>
            <a:r>
              <a:rPr lang="en-US" sz="3600" baseline="-25000" dirty="0"/>
              <a:t> </a:t>
            </a:r>
            <a:r>
              <a:rPr lang="en-US" sz="3600" dirty="0"/>
              <a:t>(x)g(x) 		</a:t>
            </a:r>
            <a:r>
              <a:rPr lang="en-US" sz="2600" dirty="0"/>
              <a:t>(f g)(x) </a:t>
            </a:r>
            <a:r>
              <a:rPr lang="el-GR" sz="2600" dirty="0"/>
              <a:t>Ξ</a:t>
            </a:r>
            <a:r>
              <a:rPr lang="en-US" sz="2600" dirty="0"/>
              <a:t> (f </a:t>
            </a:r>
            <a:r>
              <a:rPr lang="en-US" sz="2600" i="1" dirty="0"/>
              <a:t>×</a:t>
            </a:r>
            <a:r>
              <a:rPr lang="en-US" sz="2600" dirty="0"/>
              <a:t> g)(x)</a:t>
            </a:r>
          </a:p>
          <a:p>
            <a:pPr marL="628650" indent="-571500"/>
            <a:r>
              <a:rPr lang="en-US" sz="3000" dirty="0"/>
              <a:t>(f/g)(x) = f(x)/g(x) 		given that g(x)≠0</a:t>
            </a:r>
          </a:p>
        </p:txBody>
      </p:sp>
    </p:spTree>
    <p:extLst>
      <p:ext uri="{BB962C8B-B14F-4D97-AF65-F5344CB8AC3E}">
        <p14:creationId xmlns:p14="http://schemas.microsoft.com/office/powerpoint/2010/main" val="2586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be functions from </a:t>
            </a:r>
            <a:r>
              <a:rPr lang="en-US" b="1" dirty="0"/>
              <a:t>R </a:t>
            </a:r>
            <a:r>
              <a:rPr lang="en-US" dirty="0"/>
              <a:t>to </a:t>
            </a:r>
            <a:r>
              <a:rPr lang="en-US" b="1" dirty="0"/>
              <a:t>R </a:t>
            </a:r>
            <a:r>
              <a:rPr lang="en-US" dirty="0"/>
              <a:t>such that: </a:t>
            </a:r>
          </a:p>
          <a:p>
            <a:r>
              <a:rPr lang="en-US" b="1" dirty="0"/>
              <a:t>f(x) = x</a:t>
            </a:r>
            <a:r>
              <a:rPr lang="en-US" b="1" baseline="30000" dirty="0"/>
              <a:t>2</a:t>
            </a:r>
            <a:r>
              <a:rPr lang="en-US" b="1" dirty="0"/>
              <a:t> 			</a:t>
            </a:r>
            <a:r>
              <a:rPr lang="en-US" dirty="0"/>
              <a:t>//square function</a:t>
            </a:r>
          </a:p>
          <a:p>
            <a:r>
              <a:rPr lang="en-US" b="1" dirty="0"/>
              <a:t>g</a:t>
            </a:r>
            <a:r>
              <a:rPr lang="en-US" b="1" baseline="-25000" dirty="0"/>
              <a:t> </a:t>
            </a:r>
            <a:r>
              <a:rPr lang="en-US" b="1" dirty="0"/>
              <a:t>(x) = x − x</a:t>
            </a:r>
            <a:r>
              <a:rPr lang="en-US" b="1" baseline="30000" dirty="0"/>
              <a:t>2</a:t>
            </a:r>
            <a:r>
              <a:rPr lang="en-US" dirty="0"/>
              <a:t> 		//some other function</a:t>
            </a:r>
          </a:p>
          <a:p>
            <a:r>
              <a:rPr lang="en-US" dirty="0"/>
              <a:t>What are the functions </a:t>
            </a:r>
            <a:r>
              <a:rPr lang="en-US" i="1" dirty="0"/>
              <a:t>f</a:t>
            </a:r>
            <a:r>
              <a:rPr lang="en-US" dirty="0"/>
              <a:t> + </a:t>
            </a:r>
            <a:r>
              <a:rPr lang="en-US" i="1" dirty="0"/>
              <a:t>g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endParaRPr lang="en-US" sz="600" dirty="0"/>
          </a:p>
          <a:p>
            <a:r>
              <a:rPr lang="en-US" dirty="0"/>
              <a:t>f + g</a:t>
            </a:r>
            <a:r>
              <a:rPr lang="en-US" baseline="-25000" dirty="0"/>
              <a:t> </a:t>
            </a:r>
            <a:r>
              <a:rPr lang="en-US" dirty="0"/>
              <a:t>= (f + g)(x) = f</a:t>
            </a:r>
            <a:r>
              <a:rPr lang="en-US" baseline="-25000" dirty="0"/>
              <a:t> </a:t>
            </a:r>
            <a:r>
              <a:rPr lang="en-US" dirty="0"/>
              <a:t>(x) + g(x) = </a:t>
            </a:r>
            <a:r>
              <a:rPr lang="en-US" b="1" dirty="0"/>
              <a:t>x</a:t>
            </a:r>
            <a:r>
              <a:rPr lang="en-US" b="1" baseline="30000" dirty="0"/>
              <a:t>2</a:t>
            </a:r>
            <a:r>
              <a:rPr lang="en-US" dirty="0"/>
              <a:t> + (</a:t>
            </a:r>
            <a:r>
              <a:rPr lang="en-US" b="1" dirty="0"/>
              <a:t>x − x</a:t>
            </a:r>
            <a:r>
              <a:rPr lang="en-US" b="1" baseline="30000" dirty="0"/>
              <a:t>2</a:t>
            </a:r>
            <a:r>
              <a:rPr lang="en-US" dirty="0"/>
              <a:t>) = x</a:t>
            </a:r>
          </a:p>
          <a:p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) = (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)(x) = f(x)g(x) = x</a:t>
            </a:r>
            <a:r>
              <a:rPr lang="en-US" b="1" baseline="30000" dirty="0"/>
              <a:t>2</a:t>
            </a:r>
            <a:r>
              <a:rPr lang="en-US" dirty="0"/>
              <a:t>(x − x</a:t>
            </a:r>
            <a:r>
              <a:rPr lang="en-US" b="1" baseline="30000" dirty="0"/>
              <a:t>2</a:t>
            </a:r>
            <a:r>
              <a:rPr lang="en-US" dirty="0"/>
              <a:t>) = x</a:t>
            </a:r>
            <a:r>
              <a:rPr lang="en-US" b="1" baseline="30000" dirty="0"/>
              <a:t>3</a:t>
            </a:r>
            <a:r>
              <a:rPr lang="en-US" dirty="0"/>
              <a:t> − x</a:t>
            </a:r>
            <a:r>
              <a:rPr lang="en-US" b="1" baseline="30000" dirty="0"/>
              <a:t>4</a:t>
            </a:r>
          </a:p>
          <a:p>
            <a:r>
              <a:rPr lang="en-US" b="1" dirty="0"/>
              <a:t>What is f(x)+g(x) and </a:t>
            </a:r>
            <a:r>
              <a:rPr lang="en-US" b="1" dirty="0" err="1"/>
              <a:t>f+g</a:t>
            </a:r>
            <a:r>
              <a:rPr lang="en-US" b="1" dirty="0"/>
              <a:t>(x) if x=2?</a:t>
            </a:r>
          </a:p>
          <a:p>
            <a:r>
              <a:rPr lang="en-US" dirty="0"/>
              <a:t>f(2)=4, g(2)=-2; f(2)+g(2) = 4-2=2</a:t>
            </a:r>
          </a:p>
          <a:p>
            <a:r>
              <a:rPr lang="en-US" dirty="0"/>
              <a:t> </a:t>
            </a:r>
            <a:r>
              <a:rPr lang="en-US" dirty="0" err="1"/>
              <a:t>f+g</a:t>
            </a:r>
            <a:r>
              <a:rPr lang="en-US" dirty="0"/>
              <a:t>(2) = 2</a:t>
            </a:r>
          </a:p>
        </p:txBody>
      </p:sp>
    </p:spTree>
    <p:extLst>
      <p:ext uri="{BB962C8B-B14F-4D97-AF65-F5344CB8AC3E}">
        <p14:creationId xmlns:p14="http://schemas.microsoft.com/office/powerpoint/2010/main" val="12681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be functions from </a:t>
            </a:r>
            <a:r>
              <a:rPr lang="en-US" b="1" dirty="0"/>
              <a:t>R </a:t>
            </a:r>
            <a:r>
              <a:rPr lang="en-US" dirty="0"/>
              <a:t>to </a:t>
            </a:r>
            <a:r>
              <a:rPr lang="en-US" b="1" dirty="0"/>
              <a:t>R </a:t>
            </a:r>
            <a:r>
              <a:rPr lang="en-US" dirty="0"/>
              <a:t>such that: </a:t>
            </a:r>
          </a:p>
          <a:p>
            <a:r>
              <a:rPr lang="en-US" b="1" dirty="0"/>
              <a:t>f</a:t>
            </a:r>
            <a:r>
              <a:rPr lang="en-US" b="1" baseline="-25000" dirty="0"/>
              <a:t> </a:t>
            </a:r>
            <a:r>
              <a:rPr lang="en-US" b="1" dirty="0"/>
              <a:t>(x) = 3x+2 		</a:t>
            </a:r>
            <a:endParaRPr lang="en-US" dirty="0"/>
          </a:p>
          <a:p>
            <a:r>
              <a:rPr lang="en-US" b="1" dirty="0"/>
              <a:t>g</a:t>
            </a:r>
            <a:r>
              <a:rPr lang="en-US" b="1" baseline="-25000" dirty="0"/>
              <a:t> </a:t>
            </a:r>
            <a:r>
              <a:rPr lang="en-US" b="1" dirty="0"/>
              <a:t>(x) = -2x + 1</a:t>
            </a:r>
            <a:r>
              <a:rPr lang="en-US" dirty="0"/>
              <a:t>	</a:t>
            </a:r>
          </a:p>
          <a:p>
            <a:r>
              <a:rPr lang="en-US" dirty="0"/>
              <a:t>What is the function </a:t>
            </a:r>
            <a:r>
              <a:rPr lang="en-US" i="1" dirty="0"/>
              <a:t>f g</a:t>
            </a:r>
            <a:r>
              <a:rPr lang="en-US" dirty="0"/>
              <a:t>?</a:t>
            </a:r>
          </a:p>
          <a:p>
            <a:endParaRPr lang="en-US" sz="1600" dirty="0"/>
          </a:p>
          <a:p>
            <a:r>
              <a:rPr lang="en-US" dirty="0"/>
              <a:t>f g</a:t>
            </a:r>
            <a:r>
              <a:rPr lang="en-US" baseline="-25000" dirty="0"/>
              <a:t> </a:t>
            </a:r>
            <a:r>
              <a:rPr lang="en-US" dirty="0"/>
              <a:t>= (f g)</a:t>
            </a:r>
            <a:r>
              <a:rPr lang="en-US" baseline="-25000" dirty="0"/>
              <a:t> </a:t>
            </a:r>
            <a:r>
              <a:rPr lang="en-US" dirty="0"/>
              <a:t>(x) = f</a:t>
            </a:r>
            <a:r>
              <a:rPr lang="en-US" baseline="-25000" dirty="0"/>
              <a:t> </a:t>
            </a:r>
            <a:r>
              <a:rPr lang="en-US" dirty="0"/>
              <a:t>(x)g(x) = (</a:t>
            </a:r>
            <a:r>
              <a:rPr lang="en-US" b="1" dirty="0"/>
              <a:t>3x</a:t>
            </a:r>
            <a:r>
              <a:rPr lang="en-US" dirty="0"/>
              <a:t>+2)(-2x+1) = -6x</a:t>
            </a:r>
            <a:r>
              <a:rPr lang="en-US" baseline="30000" dirty="0"/>
              <a:t>2</a:t>
            </a:r>
            <a:r>
              <a:rPr lang="en-US" dirty="0"/>
              <a:t>- x +2</a:t>
            </a:r>
          </a:p>
          <a:p>
            <a:pPr marL="57150" indent="0" algn="ctr">
              <a:buNone/>
            </a:pPr>
            <a:r>
              <a:rPr lang="en-US" dirty="0"/>
              <a:t>Let x = -1, what is f(-1).g(-1) and (f g)(-1)?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5029200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3200" dirty="0"/>
              <a:t>f (-1) = 3(-1) + 2 = -1</a:t>
            </a:r>
          </a:p>
          <a:p>
            <a:pPr marL="57150"/>
            <a:r>
              <a:rPr lang="en-US" sz="3200" dirty="0"/>
              <a:t>g(-1) = -2(-1) + 1= 3</a:t>
            </a:r>
          </a:p>
          <a:p>
            <a:pPr marL="57150"/>
            <a:r>
              <a:rPr lang="en-US" sz="3200" dirty="0"/>
              <a:t>f(-1) g(-1) = -1×3 = -3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4724400"/>
            <a:ext cx="815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91200" y="5105400"/>
            <a:ext cx="487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/>
            <a:r>
              <a:rPr lang="en-US" sz="3200" dirty="0"/>
              <a:t>(f g) (-1) = -6(-1)</a:t>
            </a:r>
            <a:r>
              <a:rPr lang="en-US" sz="3200" baseline="30000" dirty="0"/>
              <a:t>2</a:t>
            </a:r>
            <a:r>
              <a:rPr lang="en-US" sz="3200" dirty="0"/>
              <a:t> – (-1) + 2 </a:t>
            </a:r>
          </a:p>
          <a:p>
            <a:pPr marL="57150"/>
            <a:r>
              <a:rPr lang="en-US" sz="3200" dirty="0"/>
              <a:t>	      = -6+1+2</a:t>
            </a:r>
          </a:p>
          <a:p>
            <a:pPr marL="57150"/>
            <a:r>
              <a:rPr lang="en-US" sz="3200" dirty="0"/>
              <a:t> 	      = -3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7400" y="4114800"/>
            <a:ext cx="815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000" y="49530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One-to-one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900" y="11430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A </a:t>
            </a:r>
            <a:r>
              <a:rPr lang="en-US" sz="3200" b="1" dirty="0"/>
              <a:t>function</a:t>
            </a:r>
            <a:r>
              <a:rPr lang="en-US" sz="3200" dirty="0"/>
              <a:t> for which every element of </a:t>
            </a:r>
            <a:r>
              <a:rPr lang="en-US" sz="3200" dirty="0">
                <a:solidFill>
                  <a:srgbClr val="FF0000"/>
                </a:solidFill>
              </a:rPr>
              <a:t>the range of the </a:t>
            </a:r>
            <a:r>
              <a:rPr lang="en-US" sz="3200" b="1" dirty="0">
                <a:solidFill>
                  <a:srgbClr val="FF0000"/>
                </a:solidFill>
              </a:rPr>
              <a:t>function</a:t>
            </a:r>
            <a:r>
              <a:rPr lang="en-US" sz="3200" dirty="0">
                <a:solidFill>
                  <a:srgbClr val="FF0000"/>
                </a:solidFill>
              </a:rPr>
              <a:t> corresponds to exactly </a:t>
            </a:r>
            <a:r>
              <a:rPr lang="en-US" sz="3200" b="1" dirty="0">
                <a:solidFill>
                  <a:srgbClr val="FF0000"/>
                </a:solidFill>
              </a:rPr>
              <a:t>one</a:t>
            </a:r>
            <a:r>
              <a:rPr lang="en-US" sz="3200" dirty="0">
                <a:solidFill>
                  <a:srgbClr val="FF0000"/>
                </a:solidFill>
              </a:rPr>
              <a:t> element of the domain</a:t>
            </a:r>
            <a:r>
              <a:rPr lang="en-US" sz="3200" dirty="0"/>
              <a:t>.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/>
              <a:t>Formal definition: A function f is one-to-one if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f(x) = f(y) implies x = y</a:t>
            </a:r>
            <a:r>
              <a:rPr lang="en-US" sz="3200" dirty="0"/>
              <a:t>. </a:t>
            </a:r>
          </a:p>
          <a:p>
            <a:endParaRPr lang="en-US" sz="32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432843" y="3748082"/>
            <a:ext cx="3367088" cy="2671764"/>
            <a:chOff x="423" y="2064"/>
            <a:chExt cx="2121" cy="1683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196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1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196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196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1964" y="2208"/>
              <a:ext cx="96" cy="1056"/>
              <a:chOff x="1344" y="1728"/>
              <a:chExt cx="96" cy="1056"/>
            </a:xfrm>
          </p:grpSpPr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o</a:t>
              </a:r>
            </a:p>
            <a:p>
              <a:pPr algn="ctr">
                <a:lnSpc>
                  <a:spcPct val="140000"/>
                </a:lnSpc>
              </a:pPr>
              <a:endParaRPr lang="en-US" sz="1800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292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423" y="3456"/>
              <a:ext cx="21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b="1" dirty="0"/>
                <a:t>A one-to-one function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6915150" y="3675850"/>
            <a:ext cx="2768600" cy="3040064"/>
            <a:chOff x="3278" y="2064"/>
            <a:chExt cx="1744" cy="1915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28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29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30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31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474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3648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o</a:t>
              </a:r>
            </a:p>
            <a:p>
              <a:pPr algn="ctr">
                <a:lnSpc>
                  <a:spcPct val="140000"/>
                </a:lnSpc>
              </a:pPr>
              <a:endParaRPr lang="en-US" sz="1800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3278" y="3456"/>
              <a:ext cx="174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b="1" dirty="0"/>
                <a:t>A function that is </a:t>
              </a:r>
            </a:p>
            <a:p>
              <a:pPr algn="ctr"/>
              <a:r>
                <a:rPr lang="en-US" b="1" dirty="0"/>
                <a:t>not one-to-one</a:t>
              </a:r>
            </a:p>
          </p:txBody>
        </p: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9018978" y="4147062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one-to-one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2460"/>
            <a:ext cx="9601200" cy="3581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Injective</a:t>
            </a:r>
            <a:r>
              <a:rPr lang="en-US" sz="3200" dirty="0"/>
              <a:t> is synonymous with one-to-one</a:t>
            </a:r>
          </a:p>
          <a:p>
            <a:pPr lvl="1"/>
            <a:r>
              <a:rPr lang="en-US" sz="3200" dirty="0"/>
              <a:t>“A function is injective”</a:t>
            </a:r>
          </a:p>
          <a:p>
            <a:r>
              <a:rPr lang="en-US" sz="3200" dirty="0"/>
              <a:t>A function is an injection if it is one-to-one</a:t>
            </a:r>
          </a:p>
          <a:p>
            <a:endParaRPr lang="en-US" sz="3200" dirty="0"/>
          </a:p>
          <a:p>
            <a:r>
              <a:rPr lang="en-US" sz="3200" dirty="0"/>
              <a:t>Note that there can </a:t>
            </a:r>
            <a:br>
              <a:rPr lang="en-US" sz="3200" dirty="0"/>
            </a:br>
            <a:r>
              <a:rPr lang="en-US" sz="3200" dirty="0"/>
              <a:t>be un-used elements </a:t>
            </a:r>
            <a:br>
              <a:rPr lang="en-US" sz="3200" dirty="0"/>
            </a:br>
            <a:r>
              <a:rPr lang="en-US" sz="3200" dirty="0"/>
              <a:t>in a co-domain</a:t>
            </a:r>
          </a:p>
          <a:p>
            <a:endParaRPr lang="en-US" sz="3200" dirty="0"/>
          </a:p>
        </p:txBody>
      </p:sp>
      <p:grpSp>
        <p:nvGrpSpPr>
          <p:cNvPr id="23" name="Group 4"/>
          <p:cNvGrpSpPr>
            <a:grpSpLocks/>
          </p:cNvGrpSpPr>
          <p:nvPr/>
        </p:nvGrpSpPr>
        <p:grpSpPr bwMode="auto">
          <a:xfrm>
            <a:off x="6361113" y="3124202"/>
            <a:ext cx="3367088" cy="2671764"/>
            <a:chOff x="3047" y="2256"/>
            <a:chExt cx="2121" cy="1683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820" y="240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3820" y="264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3820" y="288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3820" y="31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9"/>
            <p:cNvGrpSpPr>
              <a:grpSpLocks/>
            </p:cNvGrpSpPr>
            <p:nvPr/>
          </p:nvGrpSpPr>
          <p:grpSpPr bwMode="auto">
            <a:xfrm>
              <a:off x="4588" y="2400"/>
              <a:ext cx="96" cy="1056"/>
              <a:chOff x="1344" y="1728"/>
              <a:chExt cx="96" cy="1056"/>
            </a:xfrm>
          </p:grpSpPr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11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12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4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868" y="2448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3916" y="268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4696" y="2256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3600" y="2256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o</a:t>
              </a:r>
            </a:p>
            <a:p>
              <a:pPr algn="ctr">
                <a:lnSpc>
                  <a:spcPct val="140000"/>
                </a:lnSpc>
              </a:pPr>
              <a:endParaRPr lang="en-US" sz="1800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V="1">
              <a:off x="3916" y="268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3916" y="292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3047" y="3648"/>
              <a:ext cx="21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b="1" dirty="0"/>
                <a:t>A one-to-one function</a:t>
              </a:r>
            </a:p>
          </p:txBody>
        </p:sp>
      </p:grp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8610600" y="39624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1"/>
            <a:ext cx="8763000" cy="4525963"/>
          </a:xfrm>
        </p:spPr>
        <p:txBody>
          <a:bodyPr>
            <a:noAutofit/>
          </a:bodyPr>
          <a:lstStyle/>
          <a:p>
            <a:r>
              <a:rPr lang="en-US" sz="2800" dirty="0"/>
              <a:t>Let S = { Ali, Babar, Chishti } and G = { A, B, C }</a:t>
            </a:r>
          </a:p>
          <a:p>
            <a:endParaRPr lang="en-US" sz="9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S×G</a:t>
            </a:r>
            <a:r>
              <a:rPr lang="en-US" sz="2800" dirty="0"/>
              <a:t> = { (Ali, A), (Ali, B), (Ali, C), (Babar, A), (Babar, B), (Babar, C), (</a:t>
            </a:r>
            <a:r>
              <a:rPr lang="en-US" sz="2800" dirty="0" err="1"/>
              <a:t>Chishti</a:t>
            </a:r>
            <a:r>
              <a:rPr lang="en-US" sz="2800" dirty="0"/>
              <a:t> , A), (</a:t>
            </a:r>
            <a:r>
              <a:rPr lang="en-US" sz="2800" dirty="0" err="1"/>
              <a:t>Chishti</a:t>
            </a:r>
            <a:r>
              <a:rPr lang="en-US" sz="2800" dirty="0"/>
              <a:t> , B), (</a:t>
            </a:r>
            <a:r>
              <a:rPr lang="en-US" sz="2800" dirty="0" err="1"/>
              <a:t>Chishti</a:t>
            </a:r>
            <a:r>
              <a:rPr lang="en-US" sz="2800" dirty="0"/>
              <a:t> , C) }</a:t>
            </a:r>
          </a:p>
          <a:p>
            <a:pPr lvl="1"/>
            <a:r>
              <a:rPr lang="en-US" sz="3200" dirty="0"/>
              <a:t>A relation</a:t>
            </a:r>
            <a:endParaRPr lang="en-US" sz="2400" dirty="0"/>
          </a:p>
          <a:p>
            <a:endParaRPr lang="en-US" sz="1100" dirty="0"/>
          </a:p>
          <a:p>
            <a:r>
              <a:rPr lang="en-US" sz="2800" dirty="0">
                <a:solidFill>
                  <a:srgbClr val="FF0000"/>
                </a:solidFill>
              </a:rPr>
              <a:t>The final grades will be a subset of this: </a:t>
            </a:r>
          </a:p>
          <a:p>
            <a:pPr lvl="1"/>
            <a:r>
              <a:rPr lang="en-US" sz="3200" dirty="0"/>
              <a:t>{ (Ali, C), (</a:t>
            </a:r>
            <a:r>
              <a:rPr lang="en-US" sz="3200" dirty="0" err="1"/>
              <a:t>babar</a:t>
            </a:r>
            <a:r>
              <a:rPr lang="en-US" sz="3200" dirty="0"/>
              <a:t>, B), (</a:t>
            </a:r>
            <a:r>
              <a:rPr lang="en-US" sz="3200" dirty="0" err="1"/>
              <a:t>Chishti</a:t>
            </a:r>
            <a:r>
              <a:rPr lang="en-US" sz="3200" dirty="0"/>
              <a:t>, A) }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14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143000"/>
            <a:ext cx="7543800" cy="5105400"/>
          </a:xfrm>
        </p:spPr>
        <p:txBody>
          <a:bodyPr>
            <a:normAutofit/>
          </a:bodyPr>
          <a:lstStyle/>
          <a:p>
            <a:r>
              <a:rPr lang="en-US" sz="3900" dirty="0"/>
              <a:t>Determine that the function f(x) = x</a:t>
            </a:r>
            <a:r>
              <a:rPr lang="en-US" sz="3900" baseline="30000" dirty="0"/>
              <a:t>2</a:t>
            </a:r>
            <a:r>
              <a:rPr lang="en-US" sz="3900" dirty="0"/>
              <a:t> of type Z × Z is one-to-one.</a:t>
            </a:r>
          </a:p>
          <a:p>
            <a:pPr lvl="1"/>
            <a:r>
              <a:rPr lang="en-US" dirty="0"/>
              <a:t>-2 -&gt;4</a:t>
            </a:r>
          </a:p>
          <a:p>
            <a:pPr lvl="1"/>
            <a:r>
              <a:rPr lang="en-US" dirty="0"/>
              <a:t>-1 -&gt;1</a:t>
            </a:r>
          </a:p>
          <a:p>
            <a:pPr lvl="1"/>
            <a:r>
              <a:rPr lang="en-US" dirty="0"/>
              <a:t>0 -&gt; 0</a:t>
            </a:r>
          </a:p>
          <a:p>
            <a:pPr lvl="1"/>
            <a:r>
              <a:rPr lang="en-US" dirty="0"/>
              <a:t>1 -&gt; 1</a:t>
            </a:r>
          </a:p>
          <a:p>
            <a:pPr lvl="1"/>
            <a:r>
              <a:rPr lang="en-US" dirty="0"/>
              <a:t>2 -&gt; 4</a:t>
            </a:r>
          </a:p>
          <a:p>
            <a:pPr lvl="1"/>
            <a:r>
              <a:rPr lang="en-US" dirty="0"/>
              <a:t>3 -&gt; 9</a:t>
            </a:r>
          </a:p>
          <a:p>
            <a:pPr lvl="1"/>
            <a:r>
              <a:rPr lang="en-US" dirty="0"/>
              <a:t>10 -&gt;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2667000"/>
            <a:ext cx="3886200" cy="29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function f(x)=x</a:t>
            </a:r>
            <a:r>
              <a:rPr lang="en-US" baseline="30000" dirty="0"/>
              <a:t>2 </a:t>
            </a:r>
            <a:r>
              <a:rPr lang="en-US" dirty="0"/>
              <a:t>is not one-to-one because, for instance, </a:t>
            </a:r>
          </a:p>
          <a:p>
            <a:pPr algn="ctr"/>
            <a:r>
              <a:rPr lang="en-US" dirty="0"/>
              <a:t>f(1) = 1</a:t>
            </a:r>
          </a:p>
          <a:p>
            <a:pPr algn="ctr"/>
            <a:r>
              <a:rPr lang="en-US" dirty="0"/>
              <a:t>f(−1)=1,</a:t>
            </a:r>
          </a:p>
          <a:p>
            <a:pPr algn="ctr"/>
            <a:r>
              <a:rPr lang="en-US" dirty="0"/>
              <a:t>but 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dirty="0"/>
              <a:t>−1</a:t>
            </a:r>
          </a:p>
          <a:p>
            <a:pPr algn="ctr"/>
            <a:endParaRPr lang="en-US" dirty="0"/>
          </a:p>
          <a:p>
            <a:r>
              <a:rPr lang="en-US" dirty="0"/>
              <a:t>Note that the function f(x)=x</a:t>
            </a:r>
            <a:r>
              <a:rPr lang="en-US" baseline="30000" dirty="0"/>
              <a:t>2 </a:t>
            </a:r>
            <a:r>
              <a:rPr lang="en-US" dirty="0"/>
              <a:t>with its domain restricted to Z</a:t>
            </a:r>
            <a:r>
              <a:rPr lang="en-US" baseline="30000" dirty="0"/>
              <a:t>+ </a:t>
            </a:r>
            <a:r>
              <a:rPr lang="en-US" dirty="0"/>
              <a:t>is one-to-one.</a:t>
            </a:r>
          </a:p>
        </p:txBody>
      </p:sp>
    </p:spTree>
    <p:extLst>
      <p:ext uri="{BB962C8B-B14F-4D97-AF65-F5344CB8AC3E}">
        <p14:creationId xmlns:p14="http://schemas.microsoft.com/office/powerpoint/2010/main" val="36948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19200"/>
            <a:ext cx="8077200" cy="5105400"/>
          </a:xfrm>
        </p:spPr>
        <p:txBody>
          <a:bodyPr/>
          <a:lstStyle/>
          <a:p>
            <a:r>
              <a:rPr lang="en-US" sz="2800" dirty="0"/>
              <a:t>A function is onto if each element in the co-domain is an image of some pre-image</a:t>
            </a:r>
          </a:p>
          <a:p>
            <a:r>
              <a:rPr lang="en-US" sz="2800" dirty="0"/>
              <a:t>Formal definition: A function f is onto if for all</a:t>
            </a:r>
          </a:p>
          <a:p>
            <a:pPr lvl="1"/>
            <a:r>
              <a:rPr lang="en-US" sz="2800" dirty="0"/>
              <a:t> y </a:t>
            </a:r>
            <a:r>
              <a:rPr lang="en-US" sz="2800" dirty="0">
                <a:solidFill>
                  <a:srgbClr val="000000"/>
                </a:solidFill>
                <a:sym typeface="Symbol" pitchFamily="18" charset="2"/>
              </a:rPr>
              <a:t> C, there exists x  D such that f(x) = y. 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313614" y="3468688"/>
            <a:ext cx="2046287" cy="2855913"/>
            <a:chOff x="3647" y="2064"/>
            <a:chExt cx="1289" cy="1799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4739" y="2064"/>
              <a:ext cx="197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647" y="2064"/>
              <a:ext cx="197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o</a:t>
              </a:r>
            </a:p>
            <a:p>
              <a:pPr algn="ctr">
                <a:lnSpc>
                  <a:spcPct val="140000"/>
                </a:lnSpc>
              </a:pPr>
              <a:endParaRPr lang="en-US" sz="1800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696" y="3456"/>
              <a:ext cx="110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1800"/>
                <a:t>A function that is not onto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046414" y="3468687"/>
            <a:ext cx="2078037" cy="2579688"/>
            <a:chOff x="959" y="2064"/>
            <a:chExt cx="1309" cy="1625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071" y="2064"/>
              <a:ext cx="197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endParaRPr lang="en-US" sz="180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959" y="2064"/>
              <a:ext cx="197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o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u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1292" y="2496"/>
              <a:ext cx="67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999" y="3456"/>
              <a:ext cx="11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1800"/>
                <a:t>An onto function</a:t>
              </a:r>
            </a:p>
          </p:txBody>
        </p: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37" name="Oval 3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3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3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3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3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1296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8686800" y="4306887"/>
            <a:ext cx="457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onto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Surjective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is synonymous with onto</a:t>
            </a:r>
          </a:p>
          <a:p>
            <a:pPr lvl="1"/>
            <a:r>
              <a:rPr lang="en-US" sz="3200" dirty="0"/>
              <a:t>“A function is </a:t>
            </a:r>
            <a:r>
              <a:rPr lang="en-US" sz="3200" dirty="0" err="1"/>
              <a:t>surjective</a:t>
            </a:r>
            <a:r>
              <a:rPr lang="en-US" sz="3200" dirty="0"/>
              <a:t>”</a:t>
            </a:r>
          </a:p>
          <a:p>
            <a:r>
              <a:rPr lang="en-US" sz="3200" dirty="0"/>
              <a:t>A function is a surjection if it is onto</a:t>
            </a:r>
          </a:p>
          <a:p>
            <a:endParaRPr lang="en-US" sz="3200" dirty="0"/>
          </a:p>
          <a:p>
            <a:r>
              <a:rPr lang="en-US" sz="3200" dirty="0"/>
              <a:t>Note that there can </a:t>
            </a:r>
            <a:br>
              <a:rPr lang="en-US" sz="3200" dirty="0"/>
            </a:br>
            <a:r>
              <a:rPr lang="en-US" sz="3200" dirty="0"/>
              <a:t>be multiple used </a:t>
            </a:r>
            <a:br>
              <a:rPr lang="en-US" sz="3200" dirty="0"/>
            </a:br>
            <a:r>
              <a:rPr lang="en-US" sz="3200" dirty="0"/>
              <a:t>elements in the </a:t>
            </a:r>
            <a:br>
              <a:rPr lang="en-US" sz="3200" dirty="0"/>
            </a:br>
            <a:r>
              <a:rPr lang="en-US" sz="3200" dirty="0"/>
              <a:t>co-domain</a:t>
            </a:r>
          </a:p>
          <a:p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551614" y="3581404"/>
            <a:ext cx="3060699" cy="2733677"/>
            <a:chOff x="623" y="2064"/>
            <a:chExt cx="1928" cy="1722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071" y="2064"/>
              <a:ext cx="197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endParaRPr lang="en-US" sz="180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959" y="2064"/>
              <a:ext cx="197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o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u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1292" y="2496"/>
              <a:ext cx="67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623" y="3456"/>
              <a:ext cx="19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2800" b="1" dirty="0"/>
                <a:t>An onto function</a:t>
              </a:r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1296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75" y="1644508"/>
            <a:ext cx="10587038" cy="3581400"/>
          </a:xfrm>
        </p:spPr>
        <p:txBody>
          <a:bodyPr>
            <a:normAutofit/>
          </a:bodyPr>
          <a:lstStyle/>
          <a:p>
            <a:r>
              <a:rPr lang="en-US" sz="3600" dirty="0"/>
              <a:t>Determine that the function f(x) = x</a:t>
            </a:r>
            <a:r>
              <a:rPr lang="en-US" sz="3600" baseline="30000" dirty="0"/>
              <a:t>2</a:t>
            </a:r>
            <a:r>
              <a:rPr lang="en-US" sz="3600" dirty="0"/>
              <a:t> of type Z × Z is onto?</a:t>
            </a:r>
          </a:p>
          <a:p>
            <a:r>
              <a:rPr lang="en-US" sz="3600" dirty="0"/>
              <a:t>The function f is not onto </a:t>
            </a:r>
          </a:p>
          <a:p>
            <a:pPr marL="0" indent="0">
              <a:buNone/>
            </a:pPr>
            <a:r>
              <a:rPr lang="en-US" sz="3600" dirty="0"/>
              <a:t>because there is no integer x with </a:t>
            </a:r>
          </a:p>
          <a:p>
            <a:pPr marL="0" indent="0">
              <a:buNone/>
            </a:pPr>
            <a:r>
              <a:rPr lang="en-US" sz="3600" dirty="0"/>
              <a:t>x</a:t>
            </a:r>
            <a:r>
              <a:rPr lang="en-US" sz="3600" baseline="30000" dirty="0"/>
              <a:t>2</a:t>
            </a:r>
            <a:r>
              <a:rPr lang="en-US" sz="3600" dirty="0"/>
              <a:t>=−1 or x</a:t>
            </a:r>
            <a:r>
              <a:rPr lang="en-US" sz="3600" baseline="30000" dirty="0"/>
              <a:t>2</a:t>
            </a:r>
            <a:r>
              <a:rPr lang="en-US" sz="3600" dirty="0"/>
              <a:t>=5 , for instance. </a:t>
            </a:r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330407" y="2298003"/>
            <a:ext cx="2052638" cy="4357690"/>
            <a:chOff x="3599" y="2256"/>
            <a:chExt cx="1293" cy="274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820" y="240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20" y="264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820" y="288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820" y="31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588" y="2400"/>
              <a:ext cx="96" cy="1056"/>
              <a:chOff x="1344" y="1728"/>
              <a:chExt cx="96" cy="1056"/>
            </a:xfrm>
          </p:grpSpPr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1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3868" y="2448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916" y="2688"/>
              <a:ext cx="573" cy="4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695" y="2256"/>
              <a:ext cx="197" cy="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 dirty="0"/>
                <a:t>0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5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6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7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8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9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b="1" dirty="0"/>
                <a:t>⁞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3599" y="2256"/>
              <a:ext cx="197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 dirty="0"/>
                <a:t>0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b="1" dirty="0"/>
                <a:t>⁞</a:t>
              </a: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916" y="3168"/>
              <a:ext cx="843" cy="14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3916" y="292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049" y="364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33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457" y="303216"/>
            <a:ext cx="9601200" cy="1485900"/>
          </a:xfrm>
        </p:spPr>
        <p:txBody>
          <a:bodyPr/>
          <a:lstStyle/>
          <a:p>
            <a:r>
              <a:rPr lang="en-US" dirty="0"/>
              <a:t>Onto vs. one-to-one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8686800" cy="1219200"/>
          </a:xfrm>
        </p:spPr>
        <p:txBody>
          <a:bodyPr/>
          <a:lstStyle/>
          <a:p>
            <a:r>
              <a:rPr lang="en-US" dirty="0"/>
              <a:t>Are the following functions onto, one-to-one, both, or neither?</a:t>
            </a:r>
          </a:p>
        </p:txBody>
      </p:sp>
      <p:grpSp>
        <p:nvGrpSpPr>
          <p:cNvPr id="91" name="Group 4"/>
          <p:cNvGrpSpPr>
            <a:grpSpLocks/>
          </p:cNvGrpSpPr>
          <p:nvPr/>
        </p:nvGrpSpPr>
        <p:grpSpPr bwMode="auto">
          <a:xfrm>
            <a:off x="1828801" y="2133602"/>
            <a:ext cx="2046287" cy="1643063"/>
            <a:chOff x="863" y="1776"/>
            <a:chExt cx="1289" cy="1035"/>
          </a:xfrm>
        </p:grpSpPr>
        <p:grpSp>
          <p:nvGrpSpPr>
            <p:cNvPr id="92" name="Group 5"/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102" name="Oval 6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7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8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9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Text Box 10"/>
            <p:cNvSpPr txBox="1">
              <a:spLocks noChangeArrowheads="1"/>
            </p:cNvSpPr>
            <p:nvPr/>
          </p:nvSpPr>
          <p:spPr bwMode="auto">
            <a:xfrm>
              <a:off x="1955" y="1776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863" y="1776"/>
              <a:ext cx="197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5"/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99" name="Oval 16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Oval 17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Oval 18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6" name="Group 19"/>
          <p:cNvGrpSpPr>
            <a:grpSpLocks/>
          </p:cNvGrpSpPr>
          <p:nvPr/>
        </p:nvGrpSpPr>
        <p:grpSpPr bwMode="auto">
          <a:xfrm>
            <a:off x="1828801" y="4419602"/>
            <a:ext cx="2046287" cy="1643063"/>
            <a:chOff x="1679" y="1872"/>
            <a:chExt cx="1289" cy="1035"/>
          </a:xfrm>
        </p:grpSpPr>
        <p:sp>
          <p:nvSpPr>
            <p:cNvPr id="107" name="Oval 20"/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21"/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22"/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23"/>
            <p:cNvSpPr txBox="1">
              <a:spLocks noChangeArrowheads="1"/>
            </p:cNvSpPr>
            <p:nvPr/>
          </p:nvSpPr>
          <p:spPr bwMode="auto">
            <a:xfrm>
              <a:off x="2771" y="1872"/>
              <a:ext cx="197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</p:txBody>
        </p:sp>
        <p:sp>
          <p:nvSpPr>
            <p:cNvPr id="111" name="Text Box 24"/>
            <p:cNvSpPr txBox="1">
              <a:spLocks noChangeArrowheads="1"/>
            </p:cNvSpPr>
            <p:nvPr/>
          </p:nvSpPr>
          <p:spPr bwMode="auto">
            <a:xfrm>
              <a:off x="1679" y="1872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6"/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7"/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29"/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117" name="Oval 3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Oval 3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3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3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1" name="Group 34"/>
          <p:cNvGrpSpPr>
            <a:grpSpLocks/>
          </p:cNvGrpSpPr>
          <p:nvPr/>
        </p:nvGrpSpPr>
        <p:grpSpPr bwMode="auto">
          <a:xfrm>
            <a:off x="5181601" y="2209802"/>
            <a:ext cx="1989137" cy="1643063"/>
            <a:chOff x="3215" y="1920"/>
            <a:chExt cx="1253" cy="1035"/>
          </a:xfrm>
        </p:grpSpPr>
        <p:sp>
          <p:nvSpPr>
            <p:cNvPr id="122" name="Text Box 35"/>
            <p:cNvSpPr txBox="1">
              <a:spLocks noChangeArrowheads="1"/>
            </p:cNvSpPr>
            <p:nvPr/>
          </p:nvSpPr>
          <p:spPr bwMode="auto">
            <a:xfrm>
              <a:off x="4271" y="1920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123" name="Text Box 36"/>
            <p:cNvSpPr txBox="1">
              <a:spLocks noChangeArrowheads="1"/>
            </p:cNvSpPr>
            <p:nvPr/>
          </p:nvSpPr>
          <p:spPr bwMode="auto">
            <a:xfrm>
              <a:off x="3215" y="1920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</p:txBody>
        </p:sp>
        <p:sp>
          <p:nvSpPr>
            <p:cNvPr id="124" name="Line 37"/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8"/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9"/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40"/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41"/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134" name="Oval 42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43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44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Oval 45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46"/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130" name="Oval 47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48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49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50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8" name="Group 51"/>
          <p:cNvGrpSpPr>
            <a:grpSpLocks/>
          </p:cNvGrpSpPr>
          <p:nvPr/>
        </p:nvGrpSpPr>
        <p:grpSpPr bwMode="auto">
          <a:xfrm>
            <a:off x="5257801" y="4419602"/>
            <a:ext cx="1989137" cy="1643063"/>
            <a:chOff x="3839" y="1920"/>
            <a:chExt cx="1253" cy="1035"/>
          </a:xfrm>
        </p:grpSpPr>
        <p:sp>
          <p:nvSpPr>
            <p:cNvPr id="139" name="Text Box 52"/>
            <p:cNvSpPr txBox="1">
              <a:spLocks noChangeArrowheads="1"/>
            </p:cNvSpPr>
            <p:nvPr/>
          </p:nvSpPr>
          <p:spPr bwMode="auto">
            <a:xfrm>
              <a:off x="4895" y="1920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140" name="Text Box 53"/>
            <p:cNvSpPr txBox="1">
              <a:spLocks noChangeArrowheads="1"/>
            </p:cNvSpPr>
            <p:nvPr/>
          </p:nvSpPr>
          <p:spPr bwMode="auto">
            <a:xfrm>
              <a:off x="3839" y="1920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</p:txBody>
        </p:sp>
        <p:sp>
          <p:nvSpPr>
            <p:cNvPr id="141" name="Line 54"/>
            <p:cNvSpPr>
              <a:spLocks noChangeShapeType="1"/>
            </p:cNvSpPr>
            <p:nvPr/>
          </p:nvSpPr>
          <p:spPr bwMode="auto">
            <a:xfrm flipV="1">
              <a:off x="4176" y="235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55"/>
            <p:cNvSpPr>
              <a:spLocks noChangeShapeType="1"/>
            </p:cNvSpPr>
            <p:nvPr/>
          </p:nvSpPr>
          <p:spPr bwMode="auto">
            <a:xfrm>
              <a:off x="4128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V="1">
              <a:off x="4176" y="259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57"/>
            <p:cNvSpPr>
              <a:spLocks noChangeShapeType="1"/>
            </p:cNvSpPr>
            <p:nvPr/>
          </p:nvSpPr>
          <p:spPr bwMode="auto">
            <a:xfrm flipV="1">
              <a:off x="4176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" name="Group 58"/>
            <p:cNvGrpSpPr>
              <a:grpSpLocks/>
            </p:cNvGrpSpPr>
            <p:nvPr/>
          </p:nvGrpSpPr>
          <p:grpSpPr bwMode="auto">
            <a:xfrm>
              <a:off x="4080" y="2064"/>
              <a:ext cx="96" cy="816"/>
              <a:chOff x="1848" y="1920"/>
              <a:chExt cx="96" cy="816"/>
            </a:xfrm>
          </p:grpSpPr>
          <p:sp>
            <p:nvSpPr>
              <p:cNvPr id="151" name="Oval 59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60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61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62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6" name="Group 63"/>
            <p:cNvGrpSpPr>
              <a:grpSpLocks/>
            </p:cNvGrpSpPr>
            <p:nvPr/>
          </p:nvGrpSpPr>
          <p:grpSpPr bwMode="auto">
            <a:xfrm>
              <a:off x="4800" y="2064"/>
              <a:ext cx="96" cy="816"/>
              <a:chOff x="1848" y="1920"/>
              <a:chExt cx="96" cy="816"/>
            </a:xfrm>
          </p:grpSpPr>
          <p:sp>
            <p:nvSpPr>
              <p:cNvPr id="147" name="Oval 64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Oval 65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Oval 66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Oval 67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5" name="Group 68"/>
          <p:cNvGrpSpPr>
            <a:grpSpLocks/>
          </p:cNvGrpSpPr>
          <p:nvPr/>
        </p:nvGrpSpPr>
        <p:grpSpPr bwMode="auto">
          <a:xfrm>
            <a:off x="8229601" y="2362202"/>
            <a:ext cx="2046287" cy="1643063"/>
            <a:chOff x="2255" y="3024"/>
            <a:chExt cx="1289" cy="1035"/>
          </a:xfrm>
        </p:grpSpPr>
        <p:grpSp>
          <p:nvGrpSpPr>
            <p:cNvPr id="156" name="Group 69"/>
            <p:cNvGrpSpPr>
              <a:grpSpLocks/>
            </p:cNvGrpSpPr>
            <p:nvPr/>
          </p:nvGrpSpPr>
          <p:grpSpPr bwMode="auto">
            <a:xfrm>
              <a:off x="3240" y="3168"/>
              <a:ext cx="96" cy="816"/>
              <a:chOff x="1848" y="1920"/>
              <a:chExt cx="96" cy="816"/>
            </a:xfrm>
          </p:grpSpPr>
          <p:sp>
            <p:nvSpPr>
              <p:cNvPr id="167" name="Oval 7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Oval 7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7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Oval 7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7" name="Text Box 74"/>
            <p:cNvSpPr txBox="1">
              <a:spLocks noChangeArrowheads="1"/>
            </p:cNvSpPr>
            <p:nvPr/>
          </p:nvSpPr>
          <p:spPr bwMode="auto">
            <a:xfrm>
              <a:off x="3347" y="3024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158" name="Text Box 75"/>
            <p:cNvSpPr txBox="1">
              <a:spLocks noChangeArrowheads="1"/>
            </p:cNvSpPr>
            <p:nvPr/>
          </p:nvSpPr>
          <p:spPr bwMode="auto">
            <a:xfrm>
              <a:off x="2255" y="3024"/>
              <a:ext cx="197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</p:txBody>
        </p:sp>
        <p:sp>
          <p:nvSpPr>
            <p:cNvPr id="159" name="Line 76"/>
            <p:cNvSpPr>
              <a:spLocks noChangeShapeType="1"/>
            </p:cNvSpPr>
            <p:nvPr/>
          </p:nvSpPr>
          <p:spPr bwMode="auto">
            <a:xfrm flipV="1"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77"/>
            <p:cNvSpPr>
              <a:spLocks noChangeShapeType="1"/>
            </p:cNvSpPr>
            <p:nvPr/>
          </p:nvSpPr>
          <p:spPr bwMode="auto">
            <a:xfrm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78"/>
            <p:cNvSpPr>
              <a:spLocks noChangeShapeType="1"/>
            </p:cNvSpPr>
            <p:nvPr/>
          </p:nvSpPr>
          <p:spPr bwMode="auto">
            <a:xfrm flipV="1">
              <a:off x="2544" y="369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79"/>
            <p:cNvGrpSpPr>
              <a:grpSpLocks/>
            </p:cNvGrpSpPr>
            <p:nvPr/>
          </p:nvGrpSpPr>
          <p:grpSpPr bwMode="auto">
            <a:xfrm>
              <a:off x="2476" y="3168"/>
              <a:ext cx="96" cy="576"/>
              <a:chOff x="1084" y="1920"/>
              <a:chExt cx="96" cy="576"/>
            </a:xfrm>
          </p:grpSpPr>
          <p:sp>
            <p:nvSpPr>
              <p:cNvPr id="164" name="Oval 80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81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82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Line 83"/>
            <p:cNvSpPr>
              <a:spLocks noChangeShapeType="1"/>
            </p:cNvSpPr>
            <p:nvPr/>
          </p:nvSpPr>
          <p:spPr bwMode="auto">
            <a:xfrm>
              <a:off x="2544" y="3216"/>
              <a:ext cx="672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1" name="Text Box 84"/>
          <p:cNvSpPr txBox="1">
            <a:spLocks noChangeArrowheads="1"/>
          </p:cNvSpPr>
          <p:nvPr/>
        </p:nvSpPr>
        <p:spPr bwMode="auto">
          <a:xfrm>
            <a:off x="1714468" y="3810001"/>
            <a:ext cx="2271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dirty="0"/>
              <a:t>1-to-1, not onto</a:t>
            </a:r>
          </a:p>
        </p:txBody>
      </p:sp>
      <p:sp>
        <p:nvSpPr>
          <p:cNvPr id="172" name="Text Box 85"/>
          <p:cNvSpPr txBox="1">
            <a:spLocks noChangeArrowheads="1"/>
          </p:cNvSpPr>
          <p:nvPr/>
        </p:nvSpPr>
        <p:spPr bwMode="auto">
          <a:xfrm>
            <a:off x="1706206" y="6019801"/>
            <a:ext cx="2339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dirty="0"/>
              <a:t>Onto, not 1-to-1</a:t>
            </a:r>
          </a:p>
        </p:txBody>
      </p:sp>
      <p:sp>
        <p:nvSpPr>
          <p:cNvPr id="173" name="Text Box 86"/>
          <p:cNvSpPr txBox="1">
            <a:spLocks noChangeArrowheads="1"/>
          </p:cNvSpPr>
          <p:nvPr/>
        </p:nvSpPr>
        <p:spPr bwMode="auto">
          <a:xfrm>
            <a:off x="4669295" y="3886201"/>
            <a:ext cx="2991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dirty="0"/>
              <a:t>Both 1-to-1 and onto</a:t>
            </a:r>
          </a:p>
        </p:txBody>
      </p:sp>
      <p:sp>
        <p:nvSpPr>
          <p:cNvPr id="174" name="Text Box 87"/>
          <p:cNvSpPr txBox="1">
            <a:spLocks noChangeArrowheads="1"/>
          </p:cNvSpPr>
          <p:nvPr/>
        </p:nvSpPr>
        <p:spPr bwMode="auto">
          <a:xfrm>
            <a:off x="7963471" y="3886201"/>
            <a:ext cx="2803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dirty="0"/>
              <a:t>Not a valid function</a:t>
            </a:r>
          </a:p>
        </p:txBody>
      </p:sp>
      <p:sp>
        <p:nvSpPr>
          <p:cNvPr id="175" name="Text Box 88"/>
          <p:cNvSpPr txBox="1">
            <a:spLocks noChangeArrowheads="1"/>
          </p:cNvSpPr>
          <p:nvPr/>
        </p:nvSpPr>
        <p:spPr bwMode="auto">
          <a:xfrm>
            <a:off x="4656772" y="6019801"/>
            <a:ext cx="3283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Neither 1-to-1 nor onto</a:t>
            </a:r>
          </a:p>
        </p:txBody>
      </p:sp>
    </p:spTree>
    <p:extLst>
      <p:ext uri="{BB962C8B-B14F-4D97-AF65-F5344CB8AC3E}">
        <p14:creationId xmlns:p14="http://schemas.microsoft.com/office/powerpoint/2010/main" val="346476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  <p:bldP spid="173" grpId="0"/>
      <p:bldP spid="174" grpId="0"/>
      <p:bldP spid="1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19200"/>
            <a:ext cx="6089652" cy="5105400"/>
          </a:xfrm>
        </p:spPr>
        <p:txBody>
          <a:bodyPr>
            <a:normAutofit/>
          </a:bodyPr>
          <a:lstStyle/>
          <a:p>
            <a:r>
              <a:rPr lang="en-US" sz="3600" dirty="0"/>
              <a:t>Consider a function that is</a:t>
            </a: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both one-to-one and onto:</a:t>
            </a:r>
          </a:p>
          <a:p>
            <a:endParaRPr lang="en-US" sz="3600" dirty="0"/>
          </a:p>
          <a:p>
            <a:r>
              <a:rPr lang="en-US" sz="3600" dirty="0"/>
              <a:t>Such a function is a one-to-one correspondence, or a </a:t>
            </a:r>
            <a:r>
              <a:rPr lang="en-US" sz="3600" dirty="0" err="1">
                <a:solidFill>
                  <a:srgbClr val="FF0000"/>
                </a:solidFill>
              </a:rPr>
              <a:t>bijection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281745" y="2128837"/>
            <a:ext cx="1989137" cy="1643063"/>
            <a:chOff x="3215" y="1920"/>
            <a:chExt cx="1253" cy="1035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271" y="1920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15" y="1920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5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function such that the image and the pre-image are ALWAYS equal</a:t>
            </a:r>
          </a:p>
          <a:p>
            <a:r>
              <a:rPr lang="en-US" sz="3200" dirty="0"/>
              <a:t>f(x) = 1*x</a:t>
            </a:r>
          </a:p>
          <a:p>
            <a:r>
              <a:rPr lang="en-US" sz="3200" dirty="0"/>
              <a:t>f(x) = x + 0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The domain and the co-domain must be the same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40" y="2814836"/>
            <a:ext cx="1626519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962" y="1985962"/>
            <a:ext cx="7736001" cy="45211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5125" y="1616630"/>
            <a:ext cx="483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An inverse function goes the other way!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54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5900" y="1790544"/>
            <a:ext cx="8829675" cy="285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The inverse of </a:t>
            </a:r>
            <a:r>
              <a:rPr lang="en-US" altLang="en-US" sz="3600" dirty="0">
                <a:solidFill>
                  <a:srgbClr val="FF0000"/>
                </a:solidFill>
                <a:latin typeface="Verdana" panose="020B0604030504040204" pitchFamily="34" charset="0"/>
              </a:rPr>
              <a:t>f(x) </a:t>
            </a:r>
            <a:r>
              <a:rPr lang="en-US" alt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is </a:t>
            </a:r>
            <a:r>
              <a:rPr lang="en-US" altLang="en-US" sz="3600" dirty="0">
                <a:solidFill>
                  <a:srgbClr val="FF0000"/>
                </a:solidFill>
                <a:latin typeface="Verdana" panose="020B0604030504040204" pitchFamily="34" charset="0"/>
              </a:rPr>
              <a:t>f </a:t>
            </a:r>
            <a:r>
              <a:rPr lang="en-US" altLang="en-US" sz="3600" baseline="30000" dirty="0">
                <a:solidFill>
                  <a:srgbClr val="FF0000"/>
                </a:solidFill>
                <a:latin typeface="Verdana" panose="020B0604030504040204" pitchFamily="34" charset="0"/>
              </a:rPr>
              <a:t>-1</a:t>
            </a:r>
            <a:r>
              <a:rPr lang="en-US" altLang="en-US" sz="3600" dirty="0">
                <a:solidFill>
                  <a:srgbClr val="FF0000"/>
                </a:solidFill>
                <a:latin typeface="Verdana" panose="020B0604030504040204" pitchFamily="34" charset="0"/>
              </a:rPr>
              <a:t>(y)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Or we can find an inverse by using Algebra: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i="0" dirty="0">
                <a:solidFill>
                  <a:srgbClr val="000000"/>
                </a:solidFill>
                <a:latin typeface="Verdana" panose="020B0604030504040204" pitchFamily="34" charset="0"/>
              </a:rPr>
              <a:t>Put "y" for "f(x)", 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i="0" dirty="0">
                <a:solidFill>
                  <a:srgbClr val="000000"/>
                </a:solidFill>
                <a:latin typeface="Verdana" panose="020B0604030504040204" pitchFamily="34" charset="0"/>
              </a:rPr>
              <a:t>Solve for x (i.e. x in terms of y)</a:t>
            </a:r>
          </a:p>
        </p:txBody>
      </p:sp>
    </p:spTree>
    <p:extLst>
      <p:ext uri="{BB962C8B-B14F-4D97-AF65-F5344CB8AC3E}">
        <p14:creationId xmlns:p14="http://schemas.microsoft.com/office/powerpoint/2010/main" val="810893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667001" y="281463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858001" y="281463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2400" y="2433639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b="1"/>
              <a:t>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153400" y="2433639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b="1"/>
              <a:t>R</a:t>
            </a: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5181600" y="2890838"/>
            <a:ext cx="21336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884987" y="2414589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4148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153400" y="44148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678291" y="4567239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4.3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923266" y="4527551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8.6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016501" y="1958976"/>
            <a:ext cx="201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Let f(x) = 2*x</a:t>
            </a:r>
            <a:endParaRPr lang="en-US" b="1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4114800" y="4110038"/>
            <a:ext cx="40386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 rot="10632437">
            <a:off x="5181600" y="3273425"/>
            <a:ext cx="2057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992848" y="3576639"/>
            <a:ext cx="45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 baseline="300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698571" y="4186239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f(4.3)</a:t>
            </a: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 rot="10660331">
            <a:off x="4114800" y="4491038"/>
            <a:ext cx="40386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682605" y="4872039"/>
            <a:ext cx="1085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 baseline="30000">
                <a:solidFill>
                  <a:srgbClr val="FF0000"/>
                </a:solidFill>
              </a:rPr>
              <a:t>-1</a:t>
            </a:r>
            <a:r>
              <a:rPr lang="en-US">
                <a:solidFill>
                  <a:srgbClr val="FF0000"/>
                </a:solidFill>
              </a:rPr>
              <a:t>(8.6)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973982" y="6015039"/>
            <a:ext cx="2358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/>
              <a:t>Then f</a:t>
            </a:r>
            <a:r>
              <a:rPr lang="en-US" baseline="30000"/>
              <a:t>-1</a:t>
            </a:r>
            <a:r>
              <a:rPr lang="en-US"/>
              <a:t>(x) = x/2</a:t>
            </a:r>
            <a:endParaRPr lang="en-US" b="1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079876" y="1262063"/>
            <a:ext cx="3960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dirty="0"/>
              <a:t>If f(a) = b, then f</a:t>
            </a:r>
            <a:r>
              <a:rPr lang="en-US" baseline="30000" dirty="0"/>
              <a:t>-1</a:t>
            </a:r>
            <a:r>
              <a:rPr lang="en-US" dirty="0"/>
              <a:t>(b) =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40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  <p:bldP spid="14" grpId="0"/>
      <p:bldP spid="16" grpId="0" animBg="1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Grade Assignment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667000" y="1097280"/>
          <a:ext cx="6629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Babar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4000" b="1" dirty="0" err="1">
                          <a:solidFill>
                            <a:schemeClr val="tx1"/>
                          </a:solidFill>
                        </a:rPr>
                        <a:t>Chishti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352800" y="1524000"/>
            <a:ext cx="4572000" cy="1143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038600" y="1524000"/>
            <a:ext cx="3886200" cy="4953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67200" y="2133600"/>
            <a:ext cx="3810000" cy="685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/>
          <p:cNvGraphicFramePr>
            <a:graphicFrameLocks/>
          </p:cNvGraphicFramePr>
          <p:nvPr/>
        </p:nvGraphicFramePr>
        <p:xfrm>
          <a:off x="2667000" y="3916680"/>
          <a:ext cx="6400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Babar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4000" b="1" dirty="0" err="1">
                          <a:solidFill>
                            <a:schemeClr val="tx1"/>
                          </a:solidFill>
                        </a:rPr>
                        <a:t>Chishti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505200" y="4267200"/>
            <a:ext cx="4495800" cy="762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91000" y="4419600"/>
            <a:ext cx="3962400" cy="4953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19600" y="5029200"/>
            <a:ext cx="3733800" cy="685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87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-23963" r="1489" b="67775"/>
          <a:stretch/>
        </p:blipFill>
        <p:spPr>
          <a:xfrm>
            <a:off x="1296481" y="2716910"/>
            <a:ext cx="9458325" cy="88962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1539988"/>
            <a:ext cx="9203531" cy="610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085" y="2150852"/>
            <a:ext cx="8171184" cy="8541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0" y="4924456"/>
            <a:ext cx="832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Question # 01 : Find the inverse of the function: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f(x)= 2x+3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5463377"/>
            <a:ext cx="7400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Question # 02 : Convert Fahrenheit to Celsius </a:t>
            </a:r>
            <a:endParaRPr 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7047"/>
              </p:ext>
            </p:extLst>
          </p:nvPr>
        </p:nvGraphicFramePr>
        <p:xfrm>
          <a:off x="7363278" y="5435129"/>
          <a:ext cx="3466647" cy="518160"/>
        </p:xfrm>
        <a:graphic>
          <a:graphicData uri="http://schemas.openxmlformats.org/drawingml/2006/table">
            <a:tbl>
              <a:tblPr/>
              <a:tblGrid>
                <a:gridCol w="3466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baseline="0" dirty="0">
                          <a:effectLst/>
                        </a:rPr>
                        <a:t>f </a:t>
                      </a:r>
                      <a:r>
                        <a:rPr lang="en-US" sz="2800" b="1" dirty="0">
                          <a:effectLst/>
                        </a:rPr>
                        <a:t>(F) = (F - 32) × (</a:t>
                      </a:r>
                      <a:r>
                        <a:rPr lang="en-US" sz="2800" b="1" i="1" dirty="0">
                          <a:effectLst/>
                        </a:rPr>
                        <a:t>5/</a:t>
                      </a:r>
                      <a:r>
                        <a:rPr lang="en-US" sz="2800" b="1" dirty="0">
                          <a:effectLst/>
                        </a:rPr>
                        <a:t>9)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F7AD9D7-4267-4D19-9C67-47FA02582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60"/>
          <a:stretch/>
        </p:blipFill>
        <p:spPr>
          <a:xfrm>
            <a:off x="1048675" y="3468776"/>
            <a:ext cx="9601200" cy="11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inverse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0175"/>
            <a:ext cx="9601200" cy="44672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 we define the inverse of the following functions?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An inverse function can </a:t>
            </a:r>
            <a:r>
              <a:rPr lang="en-US" sz="2800" b="1" dirty="0">
                <a:solidFill>
                  <a:srgbClr val="FF0000"/>
                </a:solidFill>
              </a:rPr>
              <a:t>ONLY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be defined on a </a:t>
            </a:r>
            <a:r>
              <a:rPr lang="en-US" sz="2800" b="1" dirty="0">
                <a:solidFill>
                  <a:srgbClr val="FF0000"/>
                </a:solidFill>
              </a:rPr>
              <a:t>bijection</a:t>
            </a:r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678114" y="2286002"/>
            <a:ext cx="2046287" cy="1643063"/>
            <a:chOff x="863" y="1776"/>
            <a:chExt cx="1289" cy="1035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955" y="1776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863" y="1776"/>
              <a:ext cx="197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326314" y="2286002"/>
            <a:ext cx="2046287" cy="1643063"/>
            <a:chOff x="1679" y="1872"/>
            <a:chExt cx="1289" cy="1035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771" y="1872"/>
              <a:ext cx="197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679" y="1872"/>
              <a:ext cx="197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115463" y="4038601"/>
            <a:ext cx="28969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57200" indent="-457200" algn="ctr">
              <a:buFont typeface="Arial" pitchFamily="34" charset="0"/>
              <a:buChar char="•"/>
            </a:pPr>
            <a:r>
              <a:rPr lang="en-US" sz="2800" dirty="0"/>
              <a:t>What is f</a:t>
            </a:r>
            <a:r>
              <a:rPr lang="en-US" sz="2800" baseline="30000" dirty="0"/>
              <a:t>-1</a:t>
            </a:r>
            <a:r>
              <a:rPr lang="en-US" sz="2800" dirty="0"/>
              <a:t>(2)?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Not onto!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916063" y="4038601"/>
            <a:ext cx="28969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What is f</a:t>
            </a:r>
            <a:r>
              <a:rPr lang="en-US" sz="2800" baseline="30000" dirty="0"/>
              <a:t>-1</a:t>
            </a:r>
            <a:r>
              <a:rPr lang="en-US" sz="2800" dirty="0"/>
              <a:t>(2)?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Not 1-to-1!</a:t>
            </a:r>
          </a:p>
        </p:txBody>
      </p:sp>
    </p:spTree>
    <p:extLst>
      <p:ext uri="{BB962C8B-B14F-4D97-AF65-F5344CB8AC3E}">
        <p14:creationId xmlns:p14="http://schemas.microsoft.com/office/powerpoint/2010/main" val="2715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987" y="2541032"/>
            <a:ext cx="4162425" cy="2619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6842" y="1586925"/>
            <a:ext cx="9510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"Function Composition" is applying one function to the results of another: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5532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Functions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5" y="2309812"/>
            <a:ext cx="5318244" cy="4233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16" y="2309812"/>
            <a:ext cx="5294184" cy="42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2" y="1557336"/>
            <a:ext cx="5613112" cy="49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85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Compositions of functions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828800" y="2359025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153400" y="2435225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038600" y="2816225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65331" y="2435226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096000" y="3883025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971800" y="3502025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029200" y="2435225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7239000" y="2816225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609012" y="2435226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9372600" y="3959225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248400" y="3578225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352800" y="1901825"/>
            <a:ext cx="5638800" cy="5461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499261" y="1520826"/>
            <a:ext cx="918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 ○ g</a:t>
            </a: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2971800" y="3883025"/>
            <a:ext cx="6400800" cy="1143000"/>
          </a:xfrm>
          <a:custGeom>
            <a:avLst/>
            <a:gdLst>
              <a:gd name="T0" fmla="*/ 0 w 4032"/>
              <a:gd name="T1" fmla="*/ 0 h 400"/>
              <a:gd name="T2" fmla="*/ 2147483647 w 4032"/>
              <a:gd name="T3" fmla="*/ 2147483647 h 400"/>
              <a:gd name="T4" fmla="*/ 2147483647 w 4032"/>
              <a:gd name="T5" fmla="*/ 2147483647 h 400"/>
              <a:gd name="T6" fmla="*/ 0 60000 65536"/>
              <a:gd name="T7" fmla="*/ 0 60000 65536"/>
              <a:gd name="T8" fmla="*/ 0 60000 65536"/>
              <a:gd name="T9" fmla="*/ 0 w 4032"/>
              <a:gd name="T10" fmla="*/ 0 h 400"/>
              <a:gd name="T11" fmla="*/ 4032 w 4032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2" h="400">
                <a:moveTo>
                  <a:pt x="0" y="0"/>
                </a:moveTo>
                <a:cubicBezTo>
                  <a:pt x="672" y="184"/>
                  <a:pt x="1344" y="368"/>
                  <a:pt x="2016" y="384"/>
                </a:cubicBezTo>
                <a:cubicBezTo>
                  <a:pt x="2688" y="400"/>
                  <a:pt x="3568" y="184"/>
                  <a:pt x="4032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895600" y="3806825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132528" y="3121026"/>
            <a:ext cx="732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g(1)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439711" y="3197226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f(5)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00416" y="5026026"/>
            <a:ext cx="1500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(f ○ g)(1)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20701" y="4035426"/>
            <a:ext cx="1083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g(1)=5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9044292" y="3502026"/>
            <a:ext cx="1545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f(g(1))=13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568281" y="3730626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819400" y="1978026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b="1"/>
              <a:t>R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943600" y="2054226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b="1"/>
              <a:t>R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9067800" y="2054226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b="1"/>
              <a:t>R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264849" y="1143001"/>
            <a:ext cx="55559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Let f(x) = 2x+3		Let g(x) = 3x+2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100293" y="5715000"/>
            <a:ext cx="42290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f(g(x)) = 2(3x+2)+3 = 6x+7</a:t>
            </a:r>
          </a:p>
        </p:txBody>
      </p:sp>
    </p:spTree>
    <p:extLst>
      <p:ext uri="{BB962C8B-B14F-4D97-AF65-F5344CB8AC3E}">
        <p14:creationId xmlns:p14="http://schemas.microsoft.com/office/powerpoint/2010/main" val="243896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Compositions of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Does f(g(x)) = g(f(x))?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3200" dirty="0"/>
              <a:t>Let f(x) = 2x+3			</a:t>
            </a:r>
          </a:p>
          <a:p>
            <a:pPr>
              <a:buNone/>
            </a:pPr>
            <a:r>
              <a:rPr lang="en-US" sz="3200" dirty="0"/>
              <a:t>Let g(x) = 3x+2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3200" dirty="0"/>
              <a:t>f(g(x)) = 2(3x+2)+3 = 6x+7</a:t>
            </a:r>
          </a:p>
          <a:p>
            <a:pPr>
              <a:buNone/>
            </a:pPr>
            <a:r>
              <a:rPr lang="en-US" sz="3200" dirty="0"/>
              <a:t>g(f(x)) = 3(2x+3)+2 = 6x+11</a:t>
            </a: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Function composition is not commutative!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57774" y="4886325"/>
            <a:ext cx="1328733" cy="10953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87862" y="5139720"/>
            <a:ext cx="1824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800" dirty="0">
                <a:solidFill>
                  <a:srgbClr val="FF0000"/>
                </a:solidFill>
              </a:rPr>
              <a:t>Not equal!</a:t>
            </a:r>
          </a:p>
        </p:txBody>
      </p:sp>
    </p:spTree>
    <p:extLst>
      <p:ext uri="{BB962C8B-B14F-4D97-AF65-F5344CB8AC3E}">
        <p14:creationId xmlns:p14="http://schemas.microsoft.com/office/powerpoint/2010/main" val="24683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http://www.mathsisfun.com/sets/function-inverse.html</a:t>
            </a:r>
            <a:endParaRPr lang="en-US" dirty="0"/>
          </a:p>
          <a:p>
            <a:r>
              <a:rPr lang="en-US" dirty="0"/>
              <a:t>Kenneth Rosen Discrete Mathematics and Its Applications – Chapter # 02</a:t>
            </a:r>
          </a:p>
          <a:p>
            <a:r>
              <a:rPr lang="en-US" dirty="0"/>
              <a:t>Discrete Structures Dr. </a:t>
            </a:r>
            <a:r>
              <a:rPr lang="en-US" dirty="0" err="1"/>
              <a:t>Humaiyon</a:t>
            </a:r>
            <a:r>
              <a:rPr lang="en-US" dirty="0"/>
              <a:t> – (Essentials)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5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62997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This assignment is an example of a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function</a:t>
            </a:r>
            <a:r>
              <a:rPr lang="en-US" sz="2800" dirty="0"/>
              <a:t> is a set of ordered pairs in which each </a:t>
            </a:r>
            <a:r>
              <a:rPr lang="en-US" sz="2800" b="1" i="1" dirty="0"/>
              <a:t>x</a:t>
            </a:r>
            <a:r>
              <a:rPr lang="en-US" sz="2800" b="1" dirty="0"/>
              <a:t>-element</a:t>
            </a:r>
            <a:r>
              <a:rPr lang="en-US" sz="2800" dirty="0"/>
              <a:t> has only </a:t>
            </a:r>
            <a:r>
              <a:rPr lang="en-US" sz="2800" b="1" dirty="0"/>
              <a:t>ONE </a:t>
            </a:r>
            <a:r>
              <a:rPr lang="en-US" sz="2800" b="1" i="1" dirty="0"/>
              <a:t>y</a:t>
            </a:r>
            <a:r>
              <a:rPr lang="en-US" sz="2800" b="1" dirty="0"/>
              <a:t>-element</a:t>
            </a:r>
            <a:r>
              <a:rPr lang="en-US" sz="2800" dirty="0"/>
              <a:t> associated with it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8" y="3279238"/>
            <a:ext cx="10904744" cy="25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Let </a:t>
            </a:r>
            <a:r>
              <a:rPr lang="en-US" sz="3200" i="1" dirty="0">
                <a:solidFill>
                  <a:srgbClr val="FF0000"/>
                </a:solidFill>
              </a:rPr>
              <a:t>A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i="1" dirty="0">
                <a:solidFill>
                  <a:srgbClr val="FF0000"/>
                </a:solidFill>
              </a:rPr>
              <a:t>B</a:t>
            </a:r>
            <a:r>
              <a:rPr lang="en-US" sz="3200" i="1" dirty="0"/>
              <a:t> </a:t>
            </a:r>
            <a:r>
              <a:rPr lang="en-US" sz="3200" dirty="0"/>
              <a:t>be nonempty sets. A </a:t>
            </a:r>
            <a:r>
              <a:rPr lang="en-US" sz="3200" i="1" dirty="0"/>
              <a:t>function </a:t>
            </a:r>
            <a:r>
              <a:rPr lang="en-US" sz="3200" i="1" dirty="0">
                <a:solidFill>
                  <a:srgbClr val="FF0000"/>
                </a:solidFill>
              </a:rPr>
              <a:t>f</a:t>
            </a:r>
            <a:r>
              <a:rPr lang="en-US" sz="3200" i="1" dirty="0"/>
              <a:t> </a:t>
            </a:r>
            <a:r>
              <a:rPr lang="en-US" sz="3200" dirty="0"/>
              <a:t>from </a:t>
            </a:r>
            <a:r>
              <a:rPr lang="en-US" sz="3200" i="1" dirty="0">
                <a:solidFill>
                  <a:srgbClr val="FF0000"/>
                </a:solidFill>
              </a:rPr>
              <a:t>A</a:t>
            </a:r>
            <a:r>
              <a:rPr lang="en-US" sz="3200" i="1" dirty="0"/>
              <a:t> </a:t>
            </a:r>
            <a:r>
              <a:rPr lang="en-US" sz="3200" dirty="0"/>
              <a:t>to </a:t>
            </a:r>
            <a:r>
              <a:rPr lang="en-US" sz="3200" i="1" dirty="0">
                <a:solidFill>
                  <a:srgbClr val="FF0000"/>
                </a:solidFill>
              </a:rPr>
              <a:t>B</a:t>
            </a:r>
            <a:r>
              <a:rPr lang="en-US" sz="3200" i="1" dirty="0"/>
              <a:t> </a:t>
            </a:r>
            <a:r>
              <a:rPr lang="en-US" sz="3200" dirty="0"/>
              <a:t>is an assignment of exactly one element of </a:t>
            </a:r>
            <a:r>
              <a:rPr lang="en-US" sz="3200" i="1" dirty="0"/>
              <a:t>B </a:t>
            </a:r>
            <a:r>
              <a:rPr lang="en-US" sz="3200" dirty="0"/>
              <a:t>to each element of </a:t>
            </a:r>
            <a:r>
              <a:rPr lang="en-US" sz="3200" i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write </a:t>
            </a:r>
            <a:r>
              <a:rPr lang="en-US" sz="3200" i="1" dirty="0">
                <a:solidFill>
                  <a:srgbClr val="FF0000"/>
                </a:solidFill>
              </a:rPr>
              <a:t>f (a) </a:t>
            </a:r>
            <a:r>
              <a:rPr lang="en-US" sz="3200" dirty="0">
                <a:solidFill>
                  <a:srgbClr val="FF0000"/>
                </a:solidFill>
              </a:rPr>
              <a:t>= </a:t>
            </a:r>
            <a:r>
              <a:rPr lang="en-US" sz="3200" i="1" dirty="0">
                <a:solidFill>
                  <a:srgbClr val="FF0000"/>
                </a:solidFill>
              </a:rPr>
              <a:t>b </a:t>
            </a:r>
            <a:r>
              <a:rPr lang="en-US" sz="3200" dirty="0"/>
              <a:t>if </a:t>
            </a:r>
            <a:r>
              <a:rPr lang="en-US" sz="3200" i="1" dirty="0">
                <a:solidFill>
                  <a:srgbClr val="FF0000"/>
                </a:solidFill>
              </a:rPr>
              <a:t>b</a:t>
            </a:r>
            <a:r>
              <a:rPr lang="en-US" sz="3200" i="1" dirty="0"/>
              <a:t> </a:t>
            </a:r>
            <a:r>
              <a:rPr lang="en-US" sz="3200" dirty="0"/>
              <a:t>is the unique element of </a:t>
            </a:r>
            <a:r>
              <a:rPr lang="en-US" sz="3200" i="1" dirty="0">
                <a:solidFill>
                  <a:srgbClr val="FF0000"/>
                </a:solidFill>
              </a:rPr>
              <a:t>B </a:t>
            </a:r>
            <a:r>
              <a:rPr lang="en-US" sz="3200" dirty="0"/>
              <a:t>assigned by the function </a:t>
            </a:r>
            <a:r>
              <a:rPr lang="en-US" sz="3200" i="1" dirty="0">
                <a:solidFill>
                  <a:srgbClr val="FF0000"/>
                </a:solidFill>
              </a:rPr>
              <a:t>f</a:t>
            </a:r>
            <a:r>
              <a:rPr lang="en-US" sz="3200" i="1" dirty="0"/>
              <a:t> </a:t>
            </a:r>
            <a:r>
              <a:rPr lang="en-US" sz="3200" dirty="0"/>
              <a:t>to the element </a:t>
            </a:r>
            <a:r>
              <a:rPr lang="en-US" sz="3200" i="1" dirty="0">
                <a:solidFill>
                  <a:srgbClr val="FF0000"/>
                </a:solidFill>
              </a:rPr>
              <a:t>a</a:t>
            </a:r>
            <a:r>
              <a:rPr lang="en-US" sz="3200" i="1" dirty="0"/>
              <a:t> </a:t>
            </a:r>
            <a:r>
              <a:rPr lang="en-US" sz="3200" dirty="0"/>
              <a:t>of </a:t>
            </a:r>
            <a:r>
              <a:rPr lang="en-US" sz="3200" i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</a:t>
            </a:r>
            <a:r>
              <a:rPr lang="en-US" sz="3200" i="1" dirty="0">
                <a:solidFill>
                  <a:srgbClr val="FF0000"/>
                </a:solidFill>
              </a:rPr>
              <a:t>f</a:t>
            </a:r>
            <a:r>
              <a:rPr lang="en-US" sz="3200" i="1" dirty="0"/>
              <a:t> </a:t>
            </a:r>
            <a:r>
              <a:rPr lang="en-US" sz="3200" dirty="0"/>
              <a:t>is a function from </a:t>
            </a:r>
            <a:r>
              <a:rPr lang="en-US" sz="3200" i="1" dirty="0">
                <a:solidFill>
                  <a:srgbClr val="FF0000"/>
                </a:solidFill>
              </a:rPr>
              <a:t>A</a:t>
            </a:r>
            <a:r>
              <a:rPr lang="en-US" sz="3200" i="1" dirty="0"/>
              <a:t> </a:t>
            </a:r>
            <a:r>
              <a:rPr lang="en-US" sz="3200" dirty="0"/>
              <a:t>to </a:t>
            </a:r>
            <a:r>
              <a:rPr lang="en-US" sz="3200" i="1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, we write </a:t>
            </a:r>
            <a:r>
              <a:rPr lang="en-US" sz="3200" i="1" dirty="0">
                <a:solidFill>
                  <a:srgbClr val="FF0000"/>
                </a:solidFill>
              </a:rPr>
              <a:t>f 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i="1" dirty="0">
                <a:solidFill>
                  <a:srgbClr val="FF0000"/>
                </a:solidFill>
              </a:rPr>
              <a:t>A </a:t>
            </a:r>
            <a:r>
              <a:rPr lang="en-US" sz="3200" dirty="0">
                <a:solidFill>
                  <a:srgbClr val="FF0000"/>
                </a:solidFill>
              </a:rPr>
              <a:t>→ </a:t>
            </a:r>
            <a:r>
              <a:rPr lang="en-US" sz="3200" i="1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16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Domain, Codomain and Range</a:t>
            </a:r>
            <a:br>
              <a:rPr lang="en-US" alt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204293"/>
              </p:ext>
            </p:extLst>
          </p:nvPr>
        </p:nvGraphicFramePr>
        <p:xfrm>
          <a:off x="1371600" y="3541713"/>
          <a:ext cx="571500" cy="109728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1600" y="1182529"/>
            <a:ext cx="9867773" cy="459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640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There are special names for what can </a:t>
            </a:r>
            <a:r>
              <a:rPr lang="en-US" altLang="en-US" sz="3200" b="1" dirty="0">
                <a:solidFill>
                  <a:schemeClr val="tx2"/>
                </a:solidFill>
                <a:latin typeface="+mn-lt"/>
              </a:rPr>
              <a:t>go into</a:t>
            </a: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, and </a:t>
            </a:r>
            <a:r>
              <a:rPr lang="en-US" altLang="en-US" sz="3200" b="1" dirty="0">
                <a:solidFill>
                  <a:schemeClr val="tx2"/>
                </a:solidFill>
                <a:latin typeface="+mn-lt"/>
              </a:rPr>
              <a:t>what can come out</a:t>
            </a:r>
            <a:r>
              <a:rPr lang="en-US" altLang="en-US" sz="3200" dirty="0">
                <a:solidFill>
                  <a:schemeClr val="tx2"/>
                </a:solidFill>
                <a:latin typeface="+mn-lt"/>
              </a:rPr>
              <a:t> of a function:                           </a:t>
            </a:r>
          </a:p>
          <a:p>
            <a:pPr marL="457200" indent="-457200" eaLnBrk="1" fontAlgn="ctr" hangingPunct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+mn-lt"/>
              </a:rPr>
              <a:t>What can 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go into 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a function is called the 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Domain</a:t>
            </a:r>
          </a:p>
          <a:p>
            <a:pPr marL="457200" indent="-457200" eaLnBrk="1" fontAlgn="ctr" hangingPunct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+mn-lt"/>
              </a:rPr>
              <a:t>What may 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possibly come out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 of a function is called the 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Codomain</a:t>
            </a:r>
          </a:p>
          <a:p>
            <a:pPr marL="457200" indent="-457200" eaLnBrk="1" fontAlgn="ctr" hangingPunct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+mn-lt"/>
              </a:rPr>
              <a:t>What 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actually comes out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 of a function is called the </a:t>
            </a:r>
            <a:r>
              <a:rPr lang="en-US" sz="3200" b="1" dirty="0">
                <a:solidFill>
                  <a:schemeClr val="tx2"/>
                </a:solidFill>
                <a:latin typeface="+mn-lt"/>
              </a:rPr>
              <a:t>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AutoShape 2" descr="yes"/>
          <p:cNvSpPr>
            <a:spLocks noChangeAspect="1" noChangeArrowheads="1"/>
          </p:cNvSpPr>
          <p:nvPr/>
        </p:nvSpPr>
        <p:spPr bwMode="auto">
          <a:xfrm>
            <a:off x="7586790" y="1874838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 descr="yes"/>
          <p:cNvSpPr>
            <a:spLocks noChangeAspect="1" noChangeArrowheads="1"/>
          </p:cNvSpPr>
          <p:nvPr/>
        </p:nvSpPr>
        <p:spPr bwMode="auto">
          <a:xfrm>
            <a:off x="8101140" y="1874838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yes"/>
          <p:cNvSpPr>
            <a:spLocks noChangeAspect="1" noChangeArrowheads="1"/>
          </p:cNvSpPr>
          <p:nvPr/>
        </p:nvSpPr>
        <p:spPr bwMode="auto">
          <a:xfrm>
            <a:off x="8615490" y="1874838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552450"/>
            <a:ext cx="10926482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Domain, Codomain and Range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1295400"/>
          </a:xfrm>
        </p:spPr>
        <p:txBody>
          <a:bodyPr>
            <a:normAutofit/>
          </a:bodyPr>
          <a:lstStyle/>
          <a:p>
            <a:r>
              <a:rPr lang="en-US" sz="3200" dirty="0"/>
              <a:t>If </a:t>
            </a:r>
            <a:r>
              <a:rPr lang="en-US" sz="3200" i="1" dirty="0">
                <a:solidFill>
                  <a:srgbClr val="FF0000"/>
                </a:solidFill>
              </a:rPr>
              <a:t>f</a:t>
            </a:r>
            <a:r>
              <a:rPr lang="en-US" sz="3200" i="1" dirty="0"/>
              <a:t> </a:t>
            </a:r>
            <a:r>
              <a:rPr lang="en-US" sz="3200" dirty="0"/>
              <a:t>is a function from </a:t>
            </a:r>
            <a:r>
              <a:rPr lang="en-US" sz="3200" i="1" dirty="0">
                <a:solidFill>
                  <a:srgbClr val="FF0000"/>
                </a:solidFill>
              </a:rPr>
              <a:t>A</a:t>
            </a:r>
            <a:r>
              <a:rPr lang="en-US" sz="3200" i="1" dirty="0"/>
              <a:t> </a:t>
            </a:r>
            <a:r>
              <a:rPr lang="en-US" sz="3200" dirty="0"/>
              <a:t>to </a:t>
            </a:r>
            <a:r>
              <a:rPr lang="en-US" sz="3200" i="1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, we say that </a:t>
            </a:r>
            <a:r>
              <a:rPr lang="en-US" sz="3200" i="1" dirty="0">
                <a:solidFill>
                  <a:srgbClr val="FF0000"/>
                </a:solidFill>
              </a:rPr>
              <a:t>A</a:t>
            </a:r>
            <a:r>
              <a:rPr lang="en-US" sz="3200" i="1" dirty="0"/>
              <a:t> </a:t>
            </a:r>
            <a:r>
              <a:rPr lang="en-US" sz="3200" dirty="0"/>
              <a:t>is the </a:t>
            </a:r>
            <a:r>
              <a:rPr lang="en-US" sz="3200" b="1" i="1" dirty="0">
                <a:solidFill>
                  <a:schemeClr val="tx2"/>
                </a:solidFill>
              </a:rPr>
              <a:t>domain</a:t>
            </a:r>
            <a:r>
              <a:rPr lang="en-US" sz="3200" i="1" dirty="0"/>
              <a:t> </a:t>
            </a:r>
            <a:r>
              <a:rPr lang="en-US" sz="3200" dirty="0"/>
              <a:t>of </a:t>
            </a:r>
            <a:r>
              <a:rPr lang="en-US" sz="3200" i="1" dirty="0">
                <a:solidFill>
                  <a:srgbClr val="FF0000"/>
                </a:solidFill>
              </a:rPr>
              <a:t>f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i="1" dirty="0">
                <a:solidFill>
                  <a:srgbClr val="FF0000"/>
                </a:solidFill>
              </a:rPr>
              <a:t>B </a:t>
            </a:r>
            <a:r>
              <a:rPr lang="en-US" sz="3200" dirty="0"/>
              <a:t>is the </a:t>
            </a:r>
            <a:r>
              <a:rPr lang="en-US" sz="3200" b="1" i="1" dirty="0">
                <a:solidFill>
                  <a:schemeClr val="tx2"/>
                </a:solidFill>
              </a:rPr>
              <a:t>codomain</a:t>
            </a:r>
            <a:r>
              <a:rPr lang="en-US" sz="3200" i="1" dirty="0"/>
              <a:t>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i="1" dirty="0">
                <a:solidFill>
                  <a:srgbClr val="FF0000"/>
                </a:solidFill>
              </a:rPr>
              <a:t>f</a:t>
            </a:r>
            <a:r>
              <a:rPr lang="en-US" sz="3200" i="1" dirty="0"/>
              <a:t>.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95576" y="30622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86576" y="30622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90975" y="2681289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 dirty="0"/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81975" y="2681289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 dirty="0"/>
              <a:t>B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057775" y="3049588"/>
            <a:ext cx="22860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15025" y="3048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219575" y="5195888"/>
            <a:ext cx="403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067175" y="51196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258175" y="51196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83066" y="5272089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4.3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156281" y="52324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95575" y="3138488"/>
            <a:ext cx="3810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67048" y="2794001"/>
            <a:ext cx="1247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Domain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900704" y="2757489"/>
            <a:ext cx="1693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Co-domain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9401175" y="3138488"/>
            <a:ext cx="381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32463" y="47434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f(4.3)</a:t>
            </a:r>
          </a:p>
        </p:txBody>
      </p:sp>
    </p:spTree>
    <p:extLst>
      <p:ext uri="{BB962C8B-B14F-4D97-AF65-F5344CB8AC3E}">
        <p14:creationId xmlns:p14="http://schemas.microsoft.com/office/powerpoint/2010/main" val="41499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Domain, Codomain and Range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525963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solidFill>
                  <a:srgbClr val="FF0000"/>
                </a:solidFill>
              </a:rPr>
              <a:t>f (a)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/>
              <a:t>, we say that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i="1" dirty="0"/>
              <a:t> </a:t>
            </a:r>
            <a:r>
              <a:rPr lang="en-US" dirty="0"/>
              <a:t>is the </a:t>
            </a:r>
            <a:r>
              <a:rPr lang="en-US" b="1" i="1" dirty="0">
                <a:solidFill>
                  <a:schemeClr val="tx2"/>
                </a:solidFill>
              </a:rPr>
              <a:t>image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/>
              <a:t>of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b="1" i="1" dirty="0" err="1">
                <a:solidFill>
                  <a:schemeClr val="tx2"/>
                </a:solidFill>
              </a:rPr>
              <a:t>preimage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/>
              <a:t>of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/>
              <a:t>. 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67001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58001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62400" y="2209801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 dirty="0"/>
              <a:t>R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53400" y="2209801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 dirty="0"/>
              <a:t>Z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029200" y="2578100"/>
            <a:ext cx="22860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886450" y="2576512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191000" y="4724400"/>
            <a:ext cx="403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038600" y="4648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229600" y="4648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754491" y="4800601"/>
            <a:ext cx="612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4.3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127706" y="476091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67000" y="2667000"/>
            <a:ext cx="3810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38473" y="2322513"/>
            <a:ext cx="1247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Domain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872129" y="2286001"/>
            <a:ext cx="1693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Co-domain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9372600" y="2667000"/>
            <a:ext cx="381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2438400" y="4724400"/>
            <a:ext cx="1600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567950" y="5715001"/>
            <a:ext cx="220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Pre-image of 4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6629400" y="4800600"/>
            <a:ext cx="1600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914435" y="5791201"/>
            <a:ext cx="18950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Image of 4.3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03888" y="4271962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f(4.3)</a:t>
            </a:r>
          </a:p>
        </p:txBody>
      </p:sp>
    </p:spTree>
    <p:extLst>
      <p:ext uri="{BB962C8B-B14F-4D97-AF65-F5344CB8AC3E}">
        <p14:creationId xmlns:p14="http://schemas.microsoft.com/office/powerpoint/2010/main" val="231532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 animBg="1"/>
      <p:bldP spid="23" grpId="0"/>
      <p:bldP spid="2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5068</TotalTime>
  <Words>2128</Words>
  <Application>Microsoft Office PowerPoint</Application>
  <PresentationFormat>Widescreen</PresentationFormat>
  <Paragraphs>447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Cambria Math</vt:lpstr>
      <vt:lpstr>Franklin Gothic Book</vt:lpstr>
      <vt:lpstr>Helvetica</vt:lpstr>
      <vt:lpstr>Rockwell</vt:lpstr>
      <vt:lpstr>Rockwell Condensed</vt:lpstr>
      <vt:lpstr>Verdana</vt:lpstr>
      <vt:lpstr>Wingdings</vt:lpstr>
      <vt:lpstr>Crop</vt:lpstr>
      <vt:lpstr>Wood Type</vt:lpstr>
      <vt:lpstr>Lecture 7</vt:lpstr>
      <vt:lpstr>Recall the Cartesian Product</vt:lpstr>
      <vt:lpstr>Grade Assignment</vt:lpstr>
      <vt:lpstr>Function</vt:lpstr>
      <vt:lpstr>Definition 1</vt:lpstr>
      <vt:lpstr>Domain, Codomain and Range </vt:lpstr>
      <vt:lpstr>PowerPoint Presentation</vt:lpstr>
      <vt:lpstr>Domain, Codomain and Range Cont.</vt:lpstr>
      <vt:lpstr>Domain, Codomain and Range Cont.</vt:lpstr>
      <vt:lpstr>Domain, Codomain and Range Cont.</vt:lpstr>
      <vt:lpstr>Domain, Codomain and Range Cont.</vt:lpstr>
      <vt:lpstr>Domain, Codomain and Range Cont.</vt:lpstr>
      <vt:lpstr>Not a valid function!</vt:lpstr>
      <vt:lpstr>Exercise </vt:lpstr>
      <vt:lpstr>Function arithmetic</vt:lpstr>
      <vt:lpstr>Example</vt:lpstr>
      <vt:lpstr>Another Example</vt:lpstr>
      <vt:lpstr>One-to-one functions</vt:lpstr>
      <vt:lpstr>More on one-to-one</vt:lpstr>
      <vt:lpstr>Exercise</vt:lpstr>
      <vt:lpstr>Onto functions</vt:lpstr>
      <vt:lpstr>More on onto</vt:lpstr>
      <vt:lpstr>Exercise</vt:lpstr>
      <vt:lpstr>Onto vs. one-to-one</vt:lpstr>
      <vt:lpstr>Bijections</vt:lpstr>
      <vt:lpstr>Identity functions</vt:lpstr>
      <vt:lpstr>Inverse functions</vt:lpstr>
      <vt:lpstr>Inverse functions</vt:lpstr>
      <vt:lpstr>Inverse functions</vt:lpstr>
      <vt:lpstr>Inverse functions</vt:lpstr>
      <vt:lpstr>More on inverse functions</vt:lpstr>
      <vt:lpstr>Composition of Functions</vt:lpstr>
      <vt:lpstr>Composition of Functions</vt:lpstr>
      <vt:lpstr>Composition of Functions</vt:lpstr>
      <vt:lpstr>Compositions of functions</vt:lpstr>
      <vt:lpstr>Compositions of functions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301</cp:revision>
  <dcterms:created xsi:type="dcterms:W3CDTF">2017-09-13T17:40:14Z</dcterms:created>
  <dcterms:modified xsi:type="dcterms:W3CDTF">2022-04-07T05:10:06Z</dcterms:modified>
</cp:coreProperties>
</file>