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322" r:id="rId2"/>
    <p:sldId id="314" r:id="rId3"/>
    <p:sldId id="315" r:id="rId4"/>
    <p:sldId id="316" r:id="rId5"/>
    <p:sldId id="317" r:id="rId6"/>
    <p:sldId id="318" r:id="rId7"/>
    <p:sldId id="319" r:id="rId8"/>
    <p:sldId id="323" r:id="rId9"/>
    <p:sldId id="326" r:id="rId10"/>
    <p:sldId id="327" r:id="rId11"/>
    <p:sldId id="320" r:id="rId12"/>
    <p:sldId id="321" r:id="rId13"/>
    <p:sldId id="328" r:id="rId14"/>
    <p:sldId id="329" r:id="rId15"/>
    <p:sldId id="299" r:id="rId16"/>
    <p:sldId id="300" r:id="rId17"/>
    <p:sldId id="301" r:id="rId18"/>
    <p:sldId id="303" r:id="rId19"/>
    <p:sldId id="302" r:id="rId20"/>
    <p:sldId id="330" r:id="rId21"/>
    <p:sldId id="334" r:id="rId22"/>
    <p:sldId id="331" r:id="rId23"/>
    <p:sldId id="332" r:id="rId24"/>
    <p:sldId id="333" r:id="rId25"/>
    <p:sldId id="305" r:id="rId26"/>
    <p:sldId id="308" r:id="rId27"/>
    <p:sldId id="312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FD"/>
    <a:srgbClr val="0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0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4/14/2022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sisfun.com/sets/function-invers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Sequence &amp; Summation</a:t>
            </a:r>
          </a:p>
          <a:p>
            <a:endParaRPr lang="en-GB" sz="3600" b="1" dirty="0">
              <a:solidFill>
                <a:schemeClr val="tx1"/>
              </a:solidFill>
            </a:endParaRP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74E6-1247-4DAD-8515-FB7E96B4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 02: Reoccurrence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696BC-9043-46DE-945B-E322CB4FA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66887"/>
            <a:ext cx="10785067" cy="3884405"/>
          </a:xfrm>
        </p:spPr>
      </p:pic>
    </p:spTree>
    <p:extLst>
      <p:ext uri="{BB962C8B-B14F-4D97-AF65-F5344CB8AC3E}">
        <p14:creationId xmlns:p14="http://schemas.microsoft.com/office/powerpoint/2010/main" val="265188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5BED-39BD-42FC-BDD3-ACC2E09C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Reoccurrence 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94F85-D034-449F-8B96-C7F78BF4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07592"/>
          </a:xfrm>
          <a:solidFill>
            <a:srgbClr val="E2F4FD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recurrence relation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equation which represents a sequence based on some rule</a:t>
            </a: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helps in finding the subsequent term (next term) dependent upon the preceding term (previous term). If we know the previous term in a given series, then we can easily determine the next term.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223C8-35D6-4CBB-8993-1157EBEB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53" y="3691952"/>
            <a:ext cx="10330942" cy="23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592-D165-4D30-B5C4-F701F481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Reoccurrence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037B-7E8B-4F20-ADE1-18B3D045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97" y="2188823"/>
            <a:ext cx="11128247" cy="81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E4BA-EB09-402A-8C46-5CACDFF2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31" y="3055983"/>
            <a:ext cx="9091017" cy="720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BF22D-C7AA-46EC-A38C-96549B89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8" y="4078940"/>
            <a:ext cx="11128247" cy="781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A182F1-146B-4FDC-9DAF-B31A97F28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512" y="4998749"/>
            <a:ext cx="9206686" cy="6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B8F7-B84E-4513-A2FA-D1C28084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Reoccurrence Relation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B38D40-3EC7-428D-A738-74314FB5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07" y="1568278"/>
            <a:ext cx="10058400" cy="239864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34488E-B859-44EA-B859-415F4BF4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7" y="3966922"/>
            <a:ext cx="8591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A440D8-4E99-4D08-9893-B45571CDA0A3}"/>
              </a:ext>
            </a:extLst>
          </p:cNvPr>
          <p:cNvSpPr txBox="1"/>
          <p:nvPr/>
        </p:nvSpPr>
        <p:spPr>
          <a:xfrm>
            <a:off x="1304338" y="1951048"/>
            <a:ext cx="9274567" cy="830997"/>
          </a:xfrm>
          <a:prstGeom prst="rect">
            <a:avLst/>
          </a:prstGeom>
          <a:solidFill>
            <a:srgbClr val="E2F4FD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How can we produce the terms of a sequence if the first 10 terms are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1, 3, 4, 7, 11, 18, 29, 47,76, 123?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C90F2-A435-4944-857F-D2E82D0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Reoccurrence 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B1AC-5AD9-44F7-9EB1-F07BB4752C21}"/>
              </a:ext>
            </a:extLst>
          </p:cNvPr>
          <p:cNvSpPr txBox="1"/>
          <p:nvPr/>
        </p:nvSpPr>
        <p:spPr>
          <a:xfrm>
            <a:off x="1304338" y="2967762"/>
            <a:ext cx="9823910" cy="357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1" u="none" strike="noStrike" baseline="0" dirty="0">
                <a:ln>
                  <a:solidFill>
                    <a:srgbClr val="00A8ED"/>
                  </a:solidFill>
                </a:ln>
                <a:latin typeface="Times New Roman" panose="02020603050405020304" pitchFamily="18" charset="0"/>
              </a:rPr>
              <a:t>Solution: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Observe that each successive term of this sequence, starting with the third term,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sum of the two previous terms.</a:t>
            </a:r>
          </a:p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4 </a:t>
            </a:r>
            <a:r>
              <a:rPr lang="en-US" sz="2000" b="0" i="0" u="none" strike="noStrike" baseline="0" dirty="0">
                <a:latin typeface="MTSYN"/>
              </a:rPr>
              <a:t>=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sz="2000" b="0" i="0" u="none" strike="noStrike" baseline="0" dirty="0">
                <a:latin typeface="MTSYN"/>
              </a:rPr>
              <a:t>+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1,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7 </a:t>
            </a:r>
            <a:r>
              <a:rPr lang="en-US" sz="2000" b="0" i="0" u="none" strike="noStrike" baseline="0" dirty="0">
                <a:latin typeface="MTSYN"/>
              </a:rPr>
              <a:t>=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4 </a:t>
            </a:r>
            <a:r>
              <a:rPr lang="en-US" sz="2000" b="0" i="0" u="none" strike="noStrike" baseline="0" dirty="0">
                <a:latin typeface="MTSYN"/>
              </a:rPr>
              <a:t>+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3,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11 </a:t>
            </a:r>
            <a:r>
              <a:rPr lang="en-US" sz="2000" b="0" i="0" u="none" strike="noStrike" baseline="0" dirty="0">
                <a:latin typeface="MTSYN"/>
              </a:rPr>
              <a:t>=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7 </a:t>
            </a:r>
            <a:r>
              <a:rPr lang="en-US" sz="2000" b="0" i="0" u="none" strike="noStrike" baseline="0" dirty="0">
                <a:latin typeface="MTSYN"/>
              </a:rPr>
              <a:t>+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4, and so on.</a:t>
            </a:r>
            <a:br>
              <a:rPr lang="en-US" sz="2000" b="0" i="0" u="none" strike="noStrike" baseline="0" dirty="0">
                <a:latin typeface="Times New Roman" panose="02020603050405020304" pitchFamily="18" charset="0"/>
              </a:rPr>
            </a:b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Consequently, if </a:t>
            </a:r>
            <a:r>
              <a:rPr lang="en-US" sz="2000" b="0" i="1" u="none" strike="noStrike" baseline="0" dirty="0">
                <a:latin typeface="MTMI"/>
              </a:rPr>
              <a:t>L</a:t>
            </a:r>
            <a:r>
              <a:rPr lang="en-US" sz="1600" b="0" i="1" u="none" strike="noStrike" baseline="0" dirty="0">
                <a:latin typeface="MTMI"/>
              </a:rPr>
              <a:t>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the </a:t>
            </a:r>
            <a:r>
              <a:rPr lang="en-US" sz="2000" b="0" i="1" u="none" strike="noStrike" baseline="0" dirty="0">
                <a:latin typeface="MTMI"/>
              </a:rPr>
              <a:t>n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 term of this sequence, we guess that the sequence is determined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by the recurrence relation </a:t>
            </a:r>
            <a:r>
              <a:rPr lang="en-US" sz="2000" b="0" i="1" u="none" strike="noStrike" baseline="0" dirty="0">
                <a:latin typeface="MTMI"/>
              </a:rPr>
              <a:t>L</a:t>
            </a:r>
            <a:r>
              <a:rPr lang="en-US" sz="1600" b="0" i="1" u="none" strike="noStrike" baseline="0" dirty="0">
                <a:latin typeface="MTMI"/>
              </a:rPr>
              <a:t>n </a:t>
            </a:r>
            <a:r>
              <a:rPr lang="en-US" sz="2000" b="0" i="0" u="none" strike="noStrike" baseline="0" dirty="0">
                <a:latin typeface="MTSYN"/>
              </a:rPr>
              <a:t>= </a:t>
            </a:r>
            <a:r>
              <a:rPr lang="en-US" sz="2000" b="0" i="1" u="none" strike="noStrike" baseline="0" dirty="0">
                <a:latin typeface="MTMI"/>
              </a:rPr>
              <a:t>L</a:t>
            </a:r>
            <a:r>
              <a:rPr lang="en-US" sz="1600" b="0" i="1" u="none" strike="noStrike" baseline="0" dirty="0">
                <a:latin typeface="MTMI"/>
              </a:rPr>
              <a:t>n</a:t>
            </a:r>
            <a:r>
              <a:rPr lang="en-US" sz="1600" b="0" i="0" u="none" strike="noStrike" baseline="0" dirty="0">
                <a:latin typeface="MTSYN"/>
              </a:rPr>
              <a:t>−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sz="2000" b="0" i="0" u="none" strike="noStrike" baseline="0" dirty="0">
                <a:latin typeface="MTSYN"/>
              </a:rPr>
              <a:t>+ </a:t>
            </a:r>
            <a:r>
              <a:rPr lang="en-US" sz="2000" b="0" i="1" u="none" strike="noStrike" baseline="0" dirty="0">
                <a:latin typeface="MTMI"/>
              </a:rPr>
              <a:t>L</a:t>
            </a:r>
            <a:r>
              <a:rPr lang="en-US" sz="1600" b="0" i="1" u="none" strike="noStrike" baseline="0" dirty="0">
                <a:latin typeface="MTMI"/>
              </a:rPr>
              <a:t>n</a:t>
            </a:r>
            <a:r>
              <a:rPr lang="en-US" sz="1600" b="0" i="0" u="none" strike="noStrike" baseline="0" dirty="0">
                <a:latin typeface="MTSYN"/>
              </a:rPr>
              <a:t>−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with initial conditions </a:t>
            </a:r>
            <a:r>
              <a:rPr lang="en-US" sz="2000" b="0" i="1" u="none" strike="noStrike" baseline="0" dirty="0">
                <a:latin typeface="MTMI"/>
              </a:rPr>
              <a:t>L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sz="2000" b="0" i="0" u="none" strike="noStrike" baseline="0" dirty="0">
                <a:latin typeface="MTSYN"/>
              </a:rPr>
              <a:t>=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1 and </a:t>
            </a:r>
            <a:r>
              <a:rPr lang="en-US" sz="2000" b="0" i="1" u="none" strike="noStrike" baseline="0" dirty="0">
                <a:latin typeface="MTMI"/>
              </a:rPr>
              <a:t>L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 </a:t>
            </a:r>
            <a:r>
              <a:rPr lang="en-US" sz="2000" b="0" i="0" u="none" strike="noStrike" baseline="0" dirty="0">
                <a:latin typeface="MTSYN"/>
              </a:rPr>
              <a:t>=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3 (</a:t>
            </a:r>
            <a:r>
              <a:rPr lang="en-US" sz="2000" b="0" i="0" u="none" strike="noStrike" baseline="0" dirty="0">
                <a:highlight>
                  <a:srgbClr val="E2F4FD"/>
                </a:highlight>
                <a:latin typeface="Times New Roman" panose="02020603050405020304" pitchFamily="18" charset="0"/>
              </a:rPr>
              <a:t>the same recurrence relation as the Fibonacci sequence, but with different initial conditions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). This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sequence is known as 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Lucas sequence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63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B6B3-0F00-4257-8B2F-26C28CA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sequence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B29A-21A6-4F15-98B2-7E0A49FD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83" y="3260187"/>
            <a:ext cx="8984371" cy="2231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37B22-C67C-44E1-BB94-A1ADA405D1E2}"/>
              </a:ext>
            </a:extLst>
          </p:cNvPr>
          <p:cNvSpPr txBox="1"/>
          <p:nvPr/>
        </p:nvSpPr>
        <p:spPr>
          <a:xfrm>
            <a:off x="1356261" y="2089053"/>
            <a:ext cx="9583616" cy="1015663"/>
          </a:xfrm>
          <a:prstGeom prst="rect">
            <a:avLst/>
          </a:prstGeom>
          <a:solidFill>
            <a:srgbClr val="E2F4FD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 common problem in discrete mathematics is finding a closed formula, a recurrence relation, or some other type of general rule for constructing the terms of a sequence. There are many questions you could ask, but some of the more useful are: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41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Sequence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33364"/>
            <a:ext cx="8686800" cy="423765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1, 0, 1, 1, 0, 0, 1, 1, 1, 0, 0, 0, 1, 1, 1, 1, …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sequence alternates 1’s and 0’s, increasing the number of 1 and 0 each time.</a:t>
            </a:r>
          </a:p>
          <a:p>
            <a:pPr lvl="1"/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1, 2, 2, 3, 4, 4, 5, 6, 6, 7, 8, 8, …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sequence increases by one but repeats all even numbers twice.</a:t>
            </a:r>
          </a:p>
          <a:p>
            <a:pPr lvl="1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1, 0, 2, 0, 4, 0, 8, 0, 16, 0, …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non-zero numbers are geometric sequences (2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such that every non-zero number is succeeded by a zero.  </a:t>
            </a:r>
          </a:p>
        </p:txBody>
      </p:sp>
    </p:spTree>
    <p:extLst>
      <p:ext uri="{BB962C8B-B14F-4D97-AF65-F5344CB8AC3E}">
        <p14:creationId xmlns:p14="http://schemas.microsoft.com/office/powerpoint/2010/main" val="25135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Sequence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4" y="1891607"/>
            <a:ext cx="9640082" cy="4966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3, 6, 12, 24, 48, 96, 192, …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term is twice the previous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3,    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2*a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400" i="1" dirty="0">
                <a:ln>
                  <a:solidFill>
                    <a:srgbClr val="00A8ED"/>
                  </a:solidFill>
                </a:ln>
                <a:latin typeface="Cambria" panose="02040503050406030204" pitchFamily="18" charset="0"/>
                <a:ea typeface="Cambria" panose="02040503050406030204" pitchFamily="18" charset="0"/>
              </a:rPr>
              <a:t>(recurrence relation)</a:t>
            </a:r>
          </a:p>
          <a:p>
            <a:pPr lvl="1"/>
            <a:endParaRPr lang="en-US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the above a Geometric Sequence? 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ar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)?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3 * 2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	      </a:t>
            </a:r>
            <a:r>
              <a:rPr lang="en-US" sz="2400" i="1" dirty="0">
                <a:ln>
                  <a:solidFill>
                    <a:srgbClr val="00A8ED"/>
                  </a:solidFill>
                </a:ln>
                <a:latin typeface="Cambria" panose="02040503050406030204" pitchFamily="18" charset="0"/>
                <a:ea typeface="Cambria" panose="02040503050406030204" pitchFamily="18" charset="0"/>
              </a:rPr>
              <a:t>(sequence formula)</a:t>
            </a:r>
          </a:p>
          <a:p>
            <a:pPr lvl="1"/>
            <a:endParaRPr lang="en-US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15, 8, 1, -6, -13, -20, -27, ….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term is 7 less than previous term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15, 	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- 7 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22 – 7*n</a:t>
            </a:r>
          </a:p>
          <a:p>
            <a:pPr marL="514350" indent="-457200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indent="-457200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indent="-457200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Sequence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83544"/>
            <a:ext cx="8686800" cy="3265111"/>
          </a:xfrm>
        </p:spPr>
        <p:txBody>
          <a:bodyPr>
            <a:noAutofit/>
          </a:bodyPr>
          <a:lstStyle/>
          <a:p>
            <a:pPr marL="463550" indent="-46355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3, 5, 8, 12, 17, 23, 30, 38, 47, ….</a:t>
            </a:r>
          </a:p>
          <a:p>
            <a:pPr lvl="1" indent="-457200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 condition: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3   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5,      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8,        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12</a:t>
            </a: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+ 2</a:t>
            </a: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+ 3</a:t>
            </a: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+ 4</a:t>
            </a: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….</a:t>
            </a: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n </a:t>
            </a:r>
          </a:p>
          <a:p>
            <a:pPr lvl="1" indent="-457200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indent="-45720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difference between successive terms increased by 1</a:t>
            </a:r>
          </a:p>
          <a:p>
            <a:pPr lvl="1" indent="-457200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45720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indent="-457200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Sequences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5978768"/>
            <a:ext cx="8686800" cy="394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n(n+1)/2 : 1, 3, 6, 10, 15, …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9F6F2E-F0A9-4411-8162-E41B0372D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4" t="48658" r="31216" b="20833"/>
          <a:stretch/>
        </p:blipFill>
        <p:spPr bwMode="auto">
          <a:xfrm>
            <a:off x="1514909" y="2092568"/>
            <a:ext cx="916218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4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5BD4-C607-474E-91F2-AE9B625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015"/>
            <a:ext cx="10058400" cy="1609344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B8FC1-4901-4223-974C-2FF74281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73" y="1943359"/>
            <a:ext cx="9779854" cy="16093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2361B-1D3C-4BA9-9CCC-DE175639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371314"/>
            <a:ext cx="9643582" cy="1609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888A37-EC90-4D1D-A119-ED12FA606B12}"/>
              </a:ext>
            </a:extLst>
          </p:cNvPr>
          <p:cNvSpPr txBox="1"/>
          <p:nvPr/>
        </p:nvSpPr>
        <p:spPr>
          <a:xfrm>
            <a:off x="1206074" y="5257553"/>
            <a:ext cx="9779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use the notation </a:t>
            </a:r>
            <a:r>
              <a:rPr lang="en-US" sz="1800" b="0" i="0" u="none" strike="noStrike" baseline="0" dirty="0">
                <a:latin typeface="MTSYN"/>
              </a:rPr>
              <a:t>{</a:t>
            </a:r>
            <a:r>
              <a:rPr lang="en-US" sz="1800" b="0" i="1" u="none" strike="noStrike" baseline="0" dirty="0">
                <a:latin typeface="MTMI"/>
              </a:rPr>
              <a:t>a</a:t>
            </a:r>
            <a:r>
              <a:rPr lang="en-US" sz="1400" b="0" i="1" u="none" strike="noStrike" baseline="0" dirty="0">
                <a:latin typeface="MTMI"/>
              </a:rPr>
              <a:t>n</a:t>
            </a:r>
            <a:r>
              <a:rPr lang="en-US" sz="1800" b="0" i="0" u="none" strike="noStrike" baseline="0" dirty="0">
                <a:latin typeface="MTSYN"/>
              </a:rPr>
              <a:t>}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describe the sequence. (Note that </a:t>
            </a:r>
            <a:r>
              <a:rPr lang="en-US" sz="1800" b="0" i="1" u="none" strike="noStrike" baseline="0" dirty="0">
                <a:latin typeface="MTMI"/>
              </a:rPr>
              <a:t>a</a:t>
            </a:r>
            <a:r>
              <a:rPr lang="en-US" sz="1400" b="0" i="1" u="none" strike="noStrike" baseline="0" dirty="0">
                <a:latin typeface="MTMI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represents an individual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term of the sequence </a:t>
            </a:r>
            <a:r>
              <a:rPr lang="en-US" sz="1800" b="0" i="0" u="none" strike="noStrike" baseline="0" dirty="0">
                <a:latin typeface="MTSYN"/>
              </a:rPr>
              <a:t>{</a:t>
            </a:r>
            <a:r>
              <a:rPr lang="en-US" sz="1800" b="0" i="1" u="none" strike="noStrike" baseline="0" dirty="0">
                <a:latin typeface="MTMI"/>
              </a:rPr>
              <a:t>a</a:t>
            </a:r>
            <a:r>
              <a:rPr lang="en-US" sz="1400" b="0" i="1" u="none" strike="noStrike" baseline="0" dirty="0">
                <a:latin typeface="MTMI"/>
              </a:rPr>
              <a:t>n</a:t>
            </a:r>
            <a:r>
              <a:rPr lang="en-US" sz="1800" b="0" i="0" u="none" strike="noStrike" baseline="0" dirty="0">
                <a:latin typeface="MTSYN"/>
              </a:rPr>
              <a:t>}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586C-94DB-4286-9BBD-B6BE7B63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331F-81F4-4C4B-ADD5-5E9A5262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38755"/>
            <a:ext cx="10058400" cy="405079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A simple method for indicating the sum of a finite (ending) number of terms in a sequence is the </a:t>
            </a:r>
            <a:r>
              <a:rPr lang="en-US" b="1" i="0" dirty="0">
                <a:solidFill>
                  <a:srgbClr val="000000"/>
                </a:solidFill>
                <a:effectLst/>
                <a:latin typeface="latoregular"/>
              </a:rPr>
              <a:t>summation notation.</a:t>
            </a:r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 This involves the Greek letter sigma, Σ.</a:t>
            </a:r>
            <a:endParaRPr lang="en-US" dirty="0"/>
          </a:p>
        </p:txBody>
      </p:sp>
      <p:pic>
        <p:nvPicPr>
          <p:cNvPr id="1026" name="Picture 2" descr="Summations: what are they? - Algol.dev - with illustrations and exercises">
            <a:extLst>
              <a:ext uri="{FF2B5EF4-FFF2-40B4-BE49-F238E27FC236}">
                <a16:creationId xmlns:a16="http://schemas.microsoft.com/office/drawing/2014/main" id="{1BA502B6-57CD-4FBB-8C04-84F4732C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8" y="2989689"/>
            <a:ext cx="5200817" cy="23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A387C-356D-460A-86F4-4F79A0884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74"/>
          <a:stretch/>
        </p:blipFill>
        <p:spPr>
          <a:xfrm>
            <a:off x="5770831" y="2816239"/>
            <a:ext cx="5044122" cy="38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2739-01E2-43A1-81EA-A4C2B4A4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</a:t>
            </a:r>
          </a:p>
        </p:txBody>
      </p:sp>
      <p:pic>
        <p:nvPicPr>
          <p:cNvPr id="2052" name="Picture 4" descr="A Practical Introduction to Neural Networks with Python">
            <a:extLst>
              <a:ext uri="{FF2B5EF4-FFF2-40B4-BE49-F238E27FC236}">
                <a16:creationId xmlns:a16="http://schemas.microsoft.com/office/drawing/2014/main" id="{38ADAB13-90F0-4B1D-901B-72F3CDEBC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768085"/>
            <a:ext cx="10058400" cy="3042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8B41F-0189-446C-8C4E-12256A70B08C}"/>
              </a:ext>
            </a:extLst>
          </p:cNvPr>
          <p:cNvSpPr txBox="1"/>
          <p:nvPr/>
        </p:nvSpPr>
        <p:spPr>
          <a:xfrm>
            <a:off x="1063752" y="1909310"/>
            <a:ext cx="4516686" cy="523220"/>
          </a:xfrm>
          <a:prstGeom prst="rect">
            <a:avLst/>
          </a:prstGeom>
          <a:solidFill>
            <a:srgbClr val="E2F4FD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Summation is like a for loop.</a:t>
            </a:r>
          </a:p>
        </p:txBody>
      </p:sp>
    </p:spTree>
    <p:extLst>
      <p:ext uri="{BB962C8B-B14F-4D97-AF65-F5344CB8AC3E}">
        <p14:creationId xmlns:p14="http://schemas.microsoft.com/office/powerpoint/2010/main" val="97457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6D9F-9DCA-4392-A394-78C943E9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5791A-7448-4E95-B90C-3DB1B6C43AC0}"/>
              </a:ext>
            </a:extLst>
          </p:cNvPr>
          <p:cNvSpPr txBox="1"/>
          <p:nvPr/>
        </p:nvSpPr>
        <p:spPr>
          <a:xfrm>
            <a:off x="1063752" y="2050228"/>
            <a:ext cx="9569491" cy="400110"/>
          </a:xfrm>
          <a:prstGeom prst="rect">
            <a:avLst/>
          </a:prstGeom>
          <a:solidFill>
            <a:srgbClr val="E2F4FD"/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This is a summation of the expression </a:t>
            </a:r>
            <a:r>
              <a:rPr lang="en-US" sz="2000" b="0" i="0" dirty="0">
                <a:solidFill>
                  <a:srgbClr val="21242C"/>
                </a:solidFill>
                <a:effectLst/>
                <a:latin typeface="KaTeX_Main"/>
              </a:rPr>
              <a:t>2n-1 </a:t>
            </a:r>
            <a:r>
              <a:rPr lang="en-US" sz="2000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for integer values of </a:t>
            </a:r>
            <a:r>
              <a:rPr lang="en-US" sz="2000" b="0" i="0" dirty="0">
                <a:solidFill>
                  <a:srgbClr val="21242C"/>
                </a:solidFill>
                <a:effectLst/>
                <a:latin typeface="KaTeX_Main"/>
              </a:rPr>
              <a:t>n</a:t>
            </a:r>
            <a:r>
              <a:rPr lang="en-US" sz="2000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 from </a:t>
            </a:r>
            <a:r>
              <a:rPr lang="en-US" sz="2000" b="0" i="0" dirty="0">
                <a:solidFill>
                  <a:srgbClr val="21242C"/>
                </a:solidFill>
                <a:effectLst/>
                <a:latin typeface="KaTeX_Main"/>
              </a:rPr>
              <a:t>1</a:t>
            </a:r>
            <a:r>
              <a:rPr lang="en-US" sz="2000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 to 3:</a:t>
            </a:r>
            <a:endParaRPr lang="en-US" sz="2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AE7975-547C-4A81-8DBB-1445C756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972" y="2450338"/>
            <a:ext cx="4940192" cy="4051300"/>
          </a:xfrm>
        </p:spPr>
      </p:pic>
    </p:spTree>
    <p:extLst>
      <p:ext uri="{BB962C8B-B14F-4D97-AF65-F5344CB8AC3E}">
        <p14:creationId xmlns:p14="http://schemas.microsoft.com/office/powerpoint/2010/main" val="420711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082E-61B6-46B6-AA90-B2B9429D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ABB33A-8EE0-47A6-867C-8C87EDF47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21" y="1677228"/>
            <a:ext cx="1438275" cy="29241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3C2B6-43D4-4DC0-B388-F22ADE50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849258"/>
            <a:ext cx="4914900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CC548-1D18-4573-BCE1-848DFFEC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877057"/>
            <a:ext cx="327660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FBC7AF-A068-4404-9048-FA292A4C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311" y="3668268"/>
            <a:ext cx="3409950" cy="270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DD3E37-2364-4880-BEDE-B371CD8EEFD6}"/>
              </a:ext>
            </a:extLst>
          </p:cNvPr>
          <p:cNvPicPr/>
          <p:nvPr/>
        </p:nvPicPr>
        <p:blipFill rotWithShape="1">
          <a:blip r:embed="rId6"/>
          <a:srcRect l="8633" t="35152" r="19918" b="51111"/>
          <a:stretch/>
        </p:blipFill>
        <p:spPr>
          <a:xfrm>
            <a:off x="5022885" y="2342820"/>
            <a:ext cx="6679701" cy="9192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EFB78F-C8DD-45A1-9E19-2CE4DD2BF990}"/>
              </a:ext>
            </a:extLst>
          </p:cNvPr>
          <p:cNvPicPr/>
          <p:nvPr/>
        </p:nvPicPr>
        <p:blipFill rotWithShape="1">
          <a:blip r:embed="rId6"/>
          <a:srcRect l="8354" t="50000" r="18424" b="37172"/>
          <a:stretch/>
        </p:blipFill>
        <p:spPr>
          <a:xfrm>
            <a:off x="5021261" y="3097252"/>
            <a:ext cx="6695393" cy="879764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6D2D3331-F3C5-428F-80C5-BB8942707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1" t="51610" r="48296" b="31155"/>
          <a:stretch/>
        </p:blipFill>
        <p:spPr bwMode="auto">
          <a:xfrm>
            <a:off x="5007193" y="3700863"/>
            <a:ext cx="3670264" cy="153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18C3301-AA13-4CE4-B916-70D262D5B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7" t="61569" r="34560" b="20550"/>
          <a:stretch/>
        </p:blipFill>
        <p:spPr bwMode="auto">
          <a:xfrm>
            <a:off x="5021261" y="5144120"/>
            <a:ext cx="6143349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7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9129-DADC-427E-AEE8-0BE7ACFF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940C-F147-4FC3-A174-A46F811A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83877"/>
            <a:ext cx="10058400" cy="326089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This is an arithmetic series with five terms whose first term is 8 and whose common difference is 3. Therefore, </a:t>
            </a:r>
            <a:r>
              <a:rPr lang="en-US" b="0" i="1" dirty="0">
                <a:solidFill>
                  <a:srgbClr val="000000"/>
                </a:solidFill>
                <a:effectLst/>
                <a:latin typeface="latoregular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 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ato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 = 8 and </a:t>
            </a:r>
            <a:r>
              <a:rPr lang="en-US" b="0" i="1" dirty="0">
                <a:solidFill>
                  <a:srgbClr val="000000"/>
                </a:solidFill>
                <a:effectLst/>
                <a:latin typeface="latoregular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 = 3. The </a:t>
            </a:r>
            <a:r>
              <a:rPr lang="en-US" b="0" i="1" dirty="0">
                <a:solidFill>
                  <a:srgbClr val="000000"/>
                </a:solidFill>
                <a:effectLst/>
                <a:latin typeface="latoregular"/>
              </a:rPr>
              <a:t>nth term</a:t>
            </a:r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 of the corresponding sequence 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FC478-39F6-4DBF-8FD9-99577CE6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94" y="3820039"/>
            <a:ext cx="880398" cy="46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2905B-9438-4E11-A80B-F3AABA79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568" y="3703320"/>
            <a:ext cx="2257794" cy="1277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FE979-1275-471C-A2F3-157CC52BED92}"/>
              </a:ext>
            </a:extLst>
          </p:cNvPr>
          <p:cNvSpPr txBox="1"/>
          <p:nvPr/>
        </p:nvSpPr>
        <p:spPr>
          <a:xfrm>
            <a:off x="1343499" y="4942632"/>
            <a:ext cx="8489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regular"/>
              </a:rPr>
              <a:t>Since there are five terms, the given series can be written as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BEE45-C2FA-40CD-AA87-4562D088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94" y="5434416"/>
            <a:ext cx="2995475" cy="11873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805F0-19BC-4AA0-A58E-C4BAE96408A8}"/>
              </a:ext>
            </a:extLst>
          </p:cNvPr>
          <p:cNvSpPr txBox="1"/>
          <p:nvPr/>
        </p:nvSpPr>
        <p:spPr>
          <a:xfrm>
            <a:off x="1066800" y="2133020"/>
            <a:ext cx="8766516" cy="461665"/>
          </a:xfrm>
          <a:prstGeom prst="rect">
            <a:avLst/>
          </a:prstGeom>
          <a:solidFill>
            <a:srgbClr val="E2F4FD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atoregular"/>
              </a:rPr>
              <a:t>Use sigma notation to express series  8 + 11 + 14 + 17 + 20</a:t>
            </a:r>
          </a:p>
        </p:txBody>
      </p:sp>
    </p:spTree>
    <p:extLst>
      <p:ext uri="{BB962C8B-B14F-4D97-AF65-F5344CB8AC3E}">
        <p14:creationId xmlns:p14="http://schemas.microsoft.com/office/powerpoint/2010/main" val="22329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7C54-B6C7-4D5C-B278-E255519F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Summation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4B436-9C90-4AEF-AC3D-1A05BC63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8" y="3405543"/>
            <a:ext cx="10113303" cy="33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0D5F25-48CB-45C7-B4DE-8B1EA2F25A7D}"/>
              </a:ext>
            </a:extLst>
          </p:cNvPr>
          <p:cNvSpPr txBox="1"/>
          <p:nvPr/>
        </p:nvSpPr>
        <p:spPr>
          <a:xfrm>
            <a:off x="1063752" y="1796199"/>
            <a:ext cx="10124086" cy="707886"/>
          </a:xfrm>
          <a:prstGeom prst="rect">
            <a:avLst/>
          </a:prstGeom>
          <a:solidFill>
            <a:srgbClr val="E2F4FD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Double summations arise in many contexts (as in the analysis of nested loops in computer programs). An example of a double summation is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1CBA0-0463-4AE6-96A7-D469458C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24" y="2504085"/>
            <a:ext cx="1181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5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3599" y="590843"/>
            <a:ext cx="9402592" cy="5486400"/>
            <a:chOff x="4737100" y="792164"/>
            <a:chExt cx="5803900" cy="38369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2" t="12376" r="42099" b="50601"/>
            <a:stretch/>
          </p:blipFill>
          <p:spPr bwMode="auto">
            <a:xfrm>
              <a:off x="4737100" y="792164"/>
              <a:ext cx="5803900" cy="382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787900" y="4616450"/>
              <a:ext cx="5753100" cy="12700"/>
            </a:xfrm>
            <a:prstGeom prst="line">
              <a:avLst/>
            </a:prstGeom>
            <a:ln w="76200">
              <a:solidFill>
                <a:srgbClr val="00A8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92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A6E85F0-21B5-4B59-AA90-E260BCEDA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9564" r="60232" b="62860"/>
          <a:stretch/>
        </p:blipFill>
        <p:spPr bwMode="auto">
          <a:xfrm>
            <a:off x="1767842" y="1990347"/>
            <a:ext cx="3352799" cy="11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4E4F52A-3B42-4108-AC6D-1AC3A32E3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3" t="45267" r="48774" b="41171"/>
          <a:stretch/>
        </p:blipFill>
        <p:spPr bwMode="auto">
          <a:xfrm>
            <a:off x="1938216" y="3240225"/>
            <a:ext cx="3149601" cy="117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D7F681F-1840-4FAC-B5D0-A8C06976F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36880" r="24431" b="55803"/>
          <a:stretch/>
        </p:blipFill>
        <p:spPr bwMode="auto">
          <a:xfrm>
            <a:off x="5410200" y="4168180"/>
            <a:ext cx="5257800" cy="70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C8D65AB-BA11-4518-B248-A6F7C08AD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69941" r="15556" b="16269"/>
          <a:stretch/>
        </p:blipFill>
        <p:spPr bwMode="auto">
          <a:xfrm>
            <a:off x="1824419" y="4943104"/>
            <a:ext cx="854316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21ECC04-C8A7-4EAF-B537-49FDEF7D4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7" t="58447" r="35251" b="31001"/>
          <a:stretch/>
        </p:blipFill>
        <p:spPr bwMode="auto">
          <a:xfrm>
            <a:off x="6447992" y="5698314"/>
            <a:ext cx="4332550" cy="10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3F7EB43-138A-4607-90AF-7832E8F79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36880" r="49285" b="55803"/>
          <a:stretch/>
        </p:blipFill>
        <p:spPr bwMode="auto">
          <a:xfrm>
            <a:off x="5278812" y="5792387"/>
            <a:ext cx="1024777" cy="70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http://www.mathsisfun.com/sets/function-inverse.html</a:t>
            </a:r>
            <a:endParaRPr lang="en-US" dirty="0"/>
          </a:p>
          <a:p>
            <a:r>
              <a:rPr lang="en-US" dirty="0"/>
              <a:t>Kenneth Rosen Discrete Mathematics and Its Applications – Chapter # 02</a:t>
            </a:r>
          </a:p>
          <a:p>
            <a:r>
              <a:rPr lang="en-US" dirty="0"/>
              <a:t>Discrete Structures Dr. </a:t>
            </a:r>
            <a:r>
              <a:rPr lang="en-US" dirty="0" err="1"/>
              <a:t>Humaiyon</a:t>
            </a:r>
            <a:r>
              <a:rPr lang="en-US" dirty="0"/>
              <a:t> – (Essentials)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9CAB-BE5D-4116-B702-0EF06B15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02C3C-EDF3-4640-97AF-B394025B9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19274"/>
            <a:ext cx="10199551" cy="4554093"/>
          </a:xfrm>
        </p:spPr>
      </p:pic>
    </p:spTree>
    <p:extLst>
      <p:ext uri="{BB962C8B-B14F-4D97-AF65-F5344CB8AC3E}">
        <p14:creationId xmlns:p14="http://schemas.microsoft.com/office/powerpoint/2010/main" val="295162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B326-BEA7-4641-8129-A201A9E2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4FFC9-8FEC-430C-91BE-4950F7E4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81176"/>
            <a:ext cx="10432874" cy="23050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739260-69B1-4171-85F0-464000671154}"/>
                  </a:ext>
                </a:extLst>
              </p:cNvPr>
              <p:cNvSpPr txBox="1"/>
              <p:nvPr/>
            </p:nvSpPr>
            <p:spPr>
              <a:xfrm>
                <a:off x="1108721" y="4020215"/>
                <a:ext cx="93406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1" i="1" u="none" strike="noStrike" baseline="0" dirty="0">
                    <a:latin typeface="Times New Roman" panose="02020603050405020304" pitchFamily="18" charset="0"/>
                  </a:rPr>
                  <a:t>Remark: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A geometric function </a:t>
                </a:r>
                <a:r>
                  <a:rPr lang="en-US" sz="1800" b="0" i="1" u="none" strike="noStrike" baseline="0" dirty="0">
                    <a:latin typeface="MTMI"/>
                  </a:rPr>
                  <a:t>f (x) </a:t>
                </a:r>
                <a:r>
                  <a:rPr lang="en-US" sz="1800" b="0" i="0" u="none" strike="noStrike" baseline="0" dirty="0">
                    <a:latin typeface="MTSY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𝑎𝑟</m:t>
                        </m:r>
                      </m:e>
                      <m:sup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739260-69B1-4171-85F0-46400067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21" y="4020215"/>
                <a:ext cx="9340637" cy="369332"/>
              </a:xfrm>
              <a:prstGeom prst="rect">
                <a:avLst/>
              </a:prstGeom>
              <a:blipFill>
                <a:blip r:embed="rId3"/>
                <a:stretch>
                  <a:fillRect l="-58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7BE058-5D30-4F27-821D-93A44CB0D663}"/>
              </a:ext>
            </a:extLst>
          </p:cNvPr>
          <p:cNvSpPr txBox="1"/>
          <p:nvPr/>
        </p:nvSpPr>
        <p:spPr>
          <a:xfrm>
            <a:off x="1108721" y="4344347"/>
            <a:ext cx="96592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A </a:t>
            </a:r>
            <a:r>
              <a:rPr lang="en-US" b="1" i="0" dirty="0">
                <a:solidFill>
                  <a:srgbClr val="161616"/>
                </a:solidFill>
                <a:effectLst/>
                <a:latin typeface="Soleil"/>
              </a:rPr>
              <a:t>geometric progression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 (GP), also called a geometric sequence, is a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sequence of non-zero numbers where each term after the first is found by multiplying the previous one by a fixed, non-zero number called the common ratio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4F2CF-5BCF-4AD8-A00A-40F281A6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37" y="5357617"/>
            <a:ext cx="7698520" cy="1357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92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825A-40A8-48FA-9A2F-6D284FCB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ADDC0-4555-44B1-9DEE-A224BAF6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76" y="1913000"/>
            <a:ext cx="11887224" cy="495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330F5-BDE1-4362-8F76-7C1B1240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40" y="3638926"/>
            <a:ext cx="5797644" cy="2858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22A18-16C7-461C-875F-DF82147D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311" y="3200113"/>
            <a:ext cx="5584893" cy="4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5DE-01B7-4BD8-957E-F05AE86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36CBD-4EDB-4617-BFB5-6D99C0F9C6C2}"/>
              </a:ext>
            </a:extLst>
          </p:cNvPr>
          <p:cNvSpPr txBox="1"/>
          <p:nvPr/>
        </p:nvSpPr>
        <p:spPr>
          <a:xfrm>
            <a:off x="1069848" y="3993631"/>
            <a:ext cx="1041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Remark: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 arithmetic progression </a:t>
            </a:r>
            <a:r>
              <a:rPr lang="en-US" sz="1800" b="0" i="1" u="none" strike="noStrike" baseline="0" dirty="0">
                <a:latin typeface="MTMI"/>
              </a:rPr>
              <a:t>f (x)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1" u="none" strike="noStrike" baseline="0" dirty="0">
                <a:latin typeface="MTMI"/>
              </a:rPr>
              <a:t>dx </a:t>
            </a:r>
            <a:r>
              <a:rPr lang="en-US" sz="1800" b="0" i="0" u="none" strike="noStrike" baseline="0" dirty="0">
                <a:latin typeface="MTSYN"/>
              </a:rPr>
              <a:t>+ </a:t>
            </a:r>
            <a:r>
              <a:rPr lang="en-US" sz="1800" b="0" i="1" u="none" strike="noStrike" baseline="0" dirty="0">
                <a:latin typeface="MTMI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026" name="Picture 2" descr="The Arithmetic Progression Test! Math Quiz - ProProfs Quiz">
            <a:extLst>
              <a:ext uri="{FF2B5EF4-FFF2-40B4-BE49-F238E27FC236}">
                <a16:creationId xmlns:a16="http://schemas.microsoft.com/office/drawing/2014/main" id="{C0AAEF79-04A3-44E9-845A-F165837C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46" y="3937334"/>
            <a:ext cx="4956069" cy="243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598EDC-12B0-424F-93B7-AA567850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75" y="4590363"/>
            <a:ext cx="4446360" cy="1930357"/>
          </a:xfrm>
          <a:solidFill>
            <a:srgbClr val="E2F4FD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i="1" spc="1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Arithmetic Progression </a:t>
            </a:r>
            <a:r>
              <a:rPr lang="en-US" i="0" spc="1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 a sequence of numbers in order, in </a:t>
            </a:r>
            <a:r>
              <a:rPr lang="en-US" i="1" spc="1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which the </a:t>
            </a:r>
            <a:r>
              <a:rPr lang="en-US" i="1" u="sng" spc="1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difference between any two consecutive numbers is a constant value</a:t>
            </a:r>
            <a:r>
              <a:rPr lang="en-US" i="0" u="sng" spc="1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i="0" spc="1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is also called Arithmetic Sequence.</a:t>
            </a:r>
            <a:endParaRPr lang="en-US" spc="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pc="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9EC5B25-4DAD-40BE-ACAB-112F11D77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74" y="1693841"/>
            <a:ext cx="9946061" cy="2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5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837942-D121-44EC-8BE0-B63D4650D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723" y="2475927"/>
            <a:ext cx="485775" cy="22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8A6373-A3AA-4336-9C7D-D3427FC8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238BE-2C89-4BFC-A13E-322F364F1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815" y="2198304"/>
            <a:ext cx="11432369" cy="4352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3C577-29B9-454A-97EF-AF5D0E2DF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3429000"/>
            <a:ext cx="6559592" cy="1917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E1F5F-BC09-450B-B264-B3FA5E45B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975" y="2961247"/>
            <a:ext cx="6140552" cy="4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EC3A-010F-41E2-A3B2-F128876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B7623-4DEB-4CA3-9DC2-6EB3F757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54840"/>
            <a:ext cx="9324975" cy="2924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0848C-B8C6-4B0B-98A0-09635C2B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779015"/>
            <a:ext cx="4752432" cy="19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2F3-B36F-4EDD-AC18-EDF1C61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# 01: Arithmetic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ED6D6-5222-4E39-A738-4B3CC268B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21" y="1836085"/>
            <a:ext cx="9717933" cy="4294891"/>
          </a:xfrm>
        </p:spPr>
      </p:pic>
    </p:spTree>
    <p:extLst>
      <p:ext uri="{BB962C8B-B14F-4D97-AF65-F5344CB8AC3E}">
        <p14:creationId xmlns:p14="http://schemas.microsoft.com/office/powerpoint/2010/main" val="117625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14056</TotalTime>
  <Words>942</Words>
  <Application>Microsoft Office PowerPoint</Application>
  <PresentationFormat>Widescreen</PresentationFormat>
  <Paragraphs>94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Cambria</vt:lpstr>
      <vt:lpstr>Cambria Math</vt:lpstr>
      <vt:lpstr>KaTeX_Main</vt:lpstr>
      <vt:lpstr>Lato</vt:lpstr>
      <vt:lpstr>latoregular</vt:lpstr>
      <vt:lpstr>MTMI</vt:lpstr>
      <vt:lpstr>MTSYN</vt:lpstr>
      <vt:lpstr>Rockwell</vt:lpstr>
      <vt:lpstr>Rockwell Condensed</vt:lpstr>
      <vt:lpstr>Soleil</vt:lpstr>
      <vt:lpstr>Times New Roman</vt:lpstr>
      <vt:lpstr>Wingdings</vt:lpstr>
      <vt:lpstr>Wood Type</vt:lpstr>
      <vt:lpstr>Lecture 8</vt:lpstr>
      <vt:lpstr>Sequence</vt:lpstr>
      <vt:lpstr>Sequence</vt:lpstr>
      <vt:lpstr>Geometric Progression</vt:lpstr>
      <vt:lpstr>Geometric Progression</vt:lpstr>
      <vt:lpstr>arithmetic progression</vt:lpstr>
      <vt:lpstr>arithmetic progression</vt:lpstr>
      <vt:lpstr>Example</vt:lpstr>
      <vt:lpstr>Method # 01: Arithmetic Sequence</vt:lpstr>
      <vt:lpstr>Method # 02: Reoccurrence Relation</vt:lpstr>
      <vt:lpstr>Reoccurrence Relation</vt:lpstr>
      <vt:lpstr>Reoccurrence Relation</vt:lpstr>
      <vt:lpstr>Reoccurrence Relation</vt:lpstr>
      <vt:lpstr>Reoccurrence Relation</vt:lpstr>
      <vt:lpstr>Determining the sequence formula</vt:lpstr>
      <vt:lpstr>Determining the Sequence formula</vt:lpstr>
      <vt:lpstr>Determining the Sequence formula</vt:lpstr>
      <vt:lpstr>Determining the Sequence formula</vt:lpstr>
      <vt:lpstr>Some Useful Sequences</vt:lpstr>
      <vt:lpstr>Summation </vt:lpstr>
      <vt:lpstr>Summation</vt:lpstr>
      <vt:lpstr>Summation </vt:lpstr>
      <vt:lpstr>Summation </vt:lpstr>
      <vt:lpstr>Summation </vt:lpstr>
      <vt:lpstr>Summation </vt:lpstr>
      <vt:lpstr>PowerPoint Presentation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395</cp:revision>
  <dcterms:created xsi:type="dcterms:W3CDTF">2017-09-13T17:40:14Z</dcterms:created>
  <dcterms:modified xsi:type="dcterms:W3CDTF">2022-04-14T05:12:02Z</dcterms:modified>
</cp:coreProperties>
</file>