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10"/>
  </p:notesMasterIdLst>
  <p:handoutMasterIdLst>
    <p:handoutMasterId r:id="rId11"/>
  </p:handoutMasterIdLst>
  <p:sldIdLst>
    <p:sldId id="322" r:id="rId3"/>
    <p:sldId id="298" r:id="rId4"/>
    <p:sldId id="299" r:id="rId5"/>
    <p:sldId id="295" r:id="rId6"/>
    <p:sldId id="296" r:id="rId7"/>
    <p:sldId id="297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39D66-65AC-4346-88F4-0B4DE72F784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4C18-A3A2-4672-8823-72CF72D8B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9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2A9-5557-4290-A6F0-BCB08FBA26A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8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AA2A77-5186-43D8-88F0-382A7309C26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950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2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2A77-5186-43D8-88F0-382A7309C26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3EE73-493E-4BE9-B453-A9AA100A9B68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4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3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1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026-D29B-43B9-92DC-1589687E8DA4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6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EE02-C46C-4562-9F79-570D88F5A4CC}" type="datetime1">
              <a:rPr lang="en-US" smtClean="0"/>
              <a:t>4/19/2022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9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1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03EE73-493E-4BE9-B453-A9AA100A9B68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178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90026-D29B-43B9-92DC-1589687E8DA4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38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0EE02-C46C-4562-9F79-570D88F5A4CC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0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92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Mathematical Induction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228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8" t="23810" r="47459" b="17262"/>
          <a:stretch/>
        </p:blipFill>
        <p:spPr bwMode="auto">
          <a:xfrm>
            <a:off x="6950075" y="1"/>
            <a:ext cx="420254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47800"/>
            <a:ext cx="6943725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we have an infinite ladder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reach the first rung of the ladder.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 reach a particular rung of the ladder, then we can reach the next rung.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can conclude that we are able to reach every rung of this infinite ladder.</a:t>
            </a:r>
          </a:p>
        </p:txBody>
      </p:sp>
    </p:spTree>
    <p:extLst>
      <p:ext uri="{BB962C8B-B14F-4D97-AF65-F5344CB8AC3E}">
        <p14:creationId xmlns:p14="http://schemas.microsoft.com/office/powerpoint/2010/main" val="105008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Dominoes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9" t="23413" r="47347" b="35634"/>
          <a:stretch/>
        </p:blipFill>
        <p:spPr bwMode="auto">
          <a:xfrm>
            <a:off x="8382000" y="947508"/>
            <a:ext cx="276994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F69-C73A-4629-A8E8-F464B60E40F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752113" cy="2133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 infinite row of dominoes, labeled 1, 2, 3, ..., n</a:t>
            </a:r>
          </a:p>
          <a:p>
            <a:r>
              <a:rPr lang="en-US" sz="2800" dirty="0"/>
              <a:t>P(n): Domino </a:t>
            </a:r>
            <a:r>
              <a:rPr lang="en-US" sz="2800" i="1" dirty="0"/>
              <a:t>n </a:t>
            </a:r>
            <a:r>
              <a:rPr lang="en-US" sz="2800" dirty="0"/>
              <a:t>is knocked over</a:t>
            </a:r>
          </a:p>
          <a:p>
            <a:r>
              <a:rPr lang="en-US" sz="2800" dirty="0"/>
              <a:t>P(1): The first domino is knocked over</a:t>
            </a:r>
          </a:p>
          <a:p>
            <a:r>
              <a:rPr lang="en-US" sz="2800" dirty="0"/>
              <a:t>P(k): The </a:t>
            </a:r>
            <a:r>
              <a:rPr lang="en-US" sz="2800" dirty="0" err="1"/>
              <a:t>k</a:t>
            </a:r>
            <a:r>
              <a:rPr lang="en-US" sz="2800" baseline="30000" dirty="0" err="1"/>
              <a:t>th</a:t>
            </a:r>
            <a:r>
              <a:rPr lang="en-US" sz="2800" dirty="0"/>
              <a:t> domino is knocked over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53770" r="17005" b="36706"/>
          <a:stretch/>
        </p:blipFill>
        <p:spPr bwMode="auto">
          <a:xfrm>
            <a:off x="1828800" y="3352800"/>
            <a:ext cx="6324600" cy="52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600200" y="3733800"/>
            <a:ext cx="7315200" cy="2905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fact that</a:t>
            </a:r>
          </a:p>
          <a:p>
            <a:pPr lvl="1"/>
            <a:r>
              <a:rPr lang="en-US" sz="2400" dirty="0"/>
              <a:t>The first domino is knocked over</a:t>
            </a:r>
          </a:p>
          <a:p>
            <a:pPr lvl="1"/>
            <a:r>
              <a:rPr lang="en-US" sz="2400" dirty="0"/>
              <a:t>And whenever the </a:t>
            </a:r>
            <a:r>
              <a:rPr lang="en-US" sz="2400" i="1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domino is knocked over, it also knocks the </a:t>
            </a:r>
            <a:r>
              <a:rPr lang="en-US" sz="2400" i="1" dirty="0"/>
              <a:t>(k</a:t>
            </a:r>
            <a:r>
              <a:rPr lang="en-US" sz="2400" dirty="0"/>
              <a:t>+1</a:t>
            </a:r>
            <a:r>
              <a:rPr lang="en-US" sz="2400" i="1" dirty="0"/>
              <a:t>)</a:t>
            </a:r>
            <a:r>
              <a:rPr lang="en-US" sz="2400" dirty="0" err="1"/>
              <a:t>st</a:t>
            </a:r>
            <a:r>
              <a:rPr lang="en-US" sz="2400" dirty="0"/>
              <a:t> domino over</a:t>
            </a:r>
          </a:p>
          <a:p>
            <a:r>
              <a:rPr lang="en-US" sz="2800" dirty="0"/>
              <a:t>Implies that all the dominoes are knocked over</a:t>
            </a:r>
          </a:p>
        </p:txBody>
      </p:sp>
    </p:spTree>
    <p:extLst>
      <p:ext uri="{BB962C8B-B14F-4D97-AF65-F5344CB8AC3E}">
        <p14:creationId xmlns:p14="http://schemas.microsoft.com/office/powerpoint/2010/main" val="6018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685800"/>
            <a:ext cx="103632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0"/>
            <a:ext cx="8315326" cy="66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4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6" y="981074"/>
            <a:ext cx="10920215" cy="53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Kenneth Rosen Discrete Mathematics and Its Applications – Chapter # 05</a:t>
            </a:r>
          </a:p>
          <a:p>
            <a:r>
              <a:rPr lang="en-US" dirty="0"/>
              <a:t>Discrete Mathematics with Applications by Susanna (4e)– Chapter # 05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5126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15676</TotalTime>
  <Words>171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Franklin Gothic Book</vt:lpstr>
      <vt:lpstr>Rockwell</vt:lpstr>
      <vt:lpstr>Rockwell Condensed</vt:lpstr>
      <vt:lpstr>Times New Roman</vt:lpstr>
      <vt:lpstr>Wingdings</vt:lpstr>
      <vt:lpstr>Crop</vt:lpstr>
      <vt:lpstr>Wood Type</vt:lpstr>
      <vt:lpstr>Lecture 9</vt:lpstr>
      <vt:lpstr>Example</vt:lpstr>
      <vt:lpstr>Example using Dominoes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368</cp:revision>
  <dcterms:created xsi:type="dcterms:W3CDTF">2017-09-13T17:40:14Z</dcterms:created>
  <dcterms:modified xsi:type="dcterms:W3CDTF">2022-04-19T05:14:45Z</dcterms:modified>
</cp:coreProperties>
</file>