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58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43815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43815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43815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43815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43815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132" y="6377939"/>
                </a:lnTo>
                <a:lnTo>
                  <a:pt x="11724132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2044" y="869950"/>
            <a:ext cx="974791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6650" y="2051050"/>
            <a:ext cx="9892030" cy="294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758805" y="6333593"/>
            <a:ext cx="22542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43815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5297" y="237490"/>
            <a:ext cx="11737340" cy="6390640"/>
            <a:chOff x="225297" y="237490"/>
            <a:chExt cx="11737340" cy="6390640"/>
          </a:xfrm>
        </p:grpSpPr>
        <p:sp>
          <p:nvSpPr>
            <p:cNvPr id="3" name="object 3"/>
            <p:cNvSpPr/>
            <p:nvPr/>
          </p:nvSpPr>
          <p:spPr>
            <a:xfrm>
              <a:off x="231647" y="243840"/>
              <a:ext cx="11724640" cy="6377940"/>
            </a:xfrm>
            <a:custGeom>
              <a:avLst/>
              <a:gdLst/>
              <a:ahLst/>
              <a:cxnLst/>
              <a:rect l="l" t="t" r="r" b="b"/>
              <a:pathLst>
                <a:path w="11724640" h="6377940">
                  <a:moveTo>
                    <a:pt x="0" y="6377939"/>
                  </a:moveTo>
                  <a:lnTo>
                    <a:pt x="11724132" y="6377939"/>
                  </a:lnTo>
                  <a:lnTo>
                    <a:pt x="11724132" y="0"/>
                  </a:lnTo>
                  <a:lnTo>
                    <a:pt x="0" y="0"/>
                  </a:lnTo>
                  <a:lnTo>
                    <a:pt x="0" y="63779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8914" y="3734561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67636" y="1662176"/>
            <a:ext cx="8853805" cy="205549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619250" marR="5080" indent="-1607185">
              <a:lnSpc>
                <a:spcPts val="7340"/>
              </a:lnSpc>
              <a:spcBef>
                <a:spcPts val="1425"/>
              </a:spcBef>
            </a:pPr>
            <a:r>
              <a:rPr sz="7200" b="1" dirty="0">
                <a:latin typeface="Corbel"/>
                <a:cs typeface="Corbel"/>
              </a:rPr>
              <a:t>D</a:t>
            </a:r>
            <a:r>
              <a:rPr sz="7200" b="1" spc="-390" dirty="0">
                <a:latin typeface="Corbel"/>
                <a:cs typeface="Corbel"/>
              </a:rPr>
              <a:t>A</a:t>
            </a:r>
            <a:r>
              <a:rPr sz="7200" b="1" spc="-385" dirty="0">
                <a:latin typeface="Corbel"/>
                <a:cs typeface="Corbel"/>
              </a:rPr>
              <a:t>T</a:t>
            </a:r>
            <a:r>
              <a:rPr sz="7200" b="1" dirty="0">
                <a:latin typeface="Corbel"/>
                <a:cs typeface="Corbel"/>
              </a:rPr>
              <a:t>A</a:t>
            </a:r>
            <a:r>
              <a:rPr sz="7200" b="1" spc="-150" dirty="0">
                <a:latin typeface="Corbel"/>
                <a:cs typeface="Corbel"/>
              </a:rPr>
              <a:t> </a:t>
            </a:r>
            <a:r>
              <a:rPr sz="7200" b="1" spc="-5" dirty="0">
                <a:latin typeface="Corbel"/>
                <a:cs typeface="Corbel"/>
              </a:rPr>
              <a:t>STRUCTURE</a:t>
            </a:r>
            <a:r>
              <a:rPr sz="7200" b="1" dirty="0">
                <a:latin typeface="Corbel"/>
                <a:cs typeface="Corbel"/>
              </a:rPr>
              <a:t>S</a:t>
            </a:r>
            <a:r>
              <a:rPr sz="7200" b="1" spc="25" dirty="0">
                <a:latin typeface="Corbel"/>
                <a:cs typeface="Corbel"/>
              </a:rPr>
              <a:t> </a:t>
            </a:r>
            <a:r>
              <a:rPr sz="7200" b="1" dirty="0">
                <a:latin typeface="Corbel"/>
                <a:cs typeface="Corbel"/>
              </a:rPr>
              <a:t>&amp;  </a:t>
            </a:r>
            <a:r>
              <a:rPr sz="7200" b="1" spc="-35" dirty="0">
                <a:latin typeface="Corbel"/>
                <a:cs typeface="Corbel"/>
              </a:rPr>
              <a:t>ALGORITHMS</a:t>
            </a:r>
            <a:endParaRPr sz="7200">
              <a:latin typeface="Corbel"/>
              <a:cs typeface="Corbe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9076" y="3738371"/>
            <a:ext cx="2614422" cy="8968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038725" y="3828363"/>
            <a:ext cx="21094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orbel"/>
                <a:cs typeface="Corbel"/>
              </a:rPr>
              <a:t>Introduction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48293" y="5616346"/>
            <a:ext cx="3000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Instructor: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Engr.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Laraib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Siddiqui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52070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Linear</a:t>
            </a:r>
            <a:r>
              <a:rPr spc="-55" dirty="0"/>
              <a:t> </a:t>
            </a:r>
            <a:r>
              <a:rPr dirty="0"/>
              <a:t>Data</a:t>
            </a:r>
            <a:r>
              <a:rPr spc="-170" dirty="0"/>
              <a:t> </a:t>
            </a:r>
            <a:r>
              <a:rPr dirty="0"/>
              <a:t>Structures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2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6650" y="2051050"/>
          <a:ext cx="9892030" cy="2943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6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Data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Structure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Description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Array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6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Collection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items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same data</a:t>
                      </a:r>
                      <a:r>
                        <a:rPr sz="1800" spc="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type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which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stores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in contiguous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block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memory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Linked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List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3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795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Sequence of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links which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contains items. Each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link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contains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 </a:t>
                      </a:r>
                      <a:r>
                        <a:rPr sz="1800" spc="-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connection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to another</a:t>
                      </a:r>
                      <a:r>
                        <a:rPr sz="18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link.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Stack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6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Linear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list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in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which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insertion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and</a:t>
                      </a:r>
                      <a:r>
                        <a:rPr sz="18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deletions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are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allowed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only at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one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end,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called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top.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Queue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3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99390" indent="361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Opened at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both end. It follows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First-In-First-Out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(FIFO)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methodology </a:t>
                      </a:r>
                      <a:r>
                        <a:rPr sz="1800" spc="-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for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storing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data</a:t>
                      </a:r>
                      <a:r>
                        <a:rPr sz="1800" spc="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items.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66846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Non</a:t>
            </a:r>
            <a:r>
              <a:rPr spc="-1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Linear</a:t>
            </a:r>
            <a:r>
              <a:rPr spc="-30" dirty="0"/>
              <a:t> </a:t>
            </a:r>
            <a:r>
              <a:rPr dirty="0"/>
              <a:t>Data</a:t>
            </a:r>
            <a:r>
              <a:rPr spc="-155" dirty="0"/>
              <a:t> </a:t>
            </a:r>
            <a:r>
              <a:rPr dirty="0"/>
              <a:t>Structures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2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6650" y="2051050"/>
          <a:ext cx="9892030" cy="2943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9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Data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Structure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Description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35" dirty="0">
                          <a:latin typeface="Corbel"/>
                          <a:cs typeface="Corbel"/>
                        </a:rPr>
                        <a:t>Tree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6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Multilevel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data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structures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with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hierarchical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relationship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among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its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elements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known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as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nodes.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Graph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3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699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Pictorial representation of the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set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elements (represented by </a:t>
                      </a:r>
                      <a:r>
                        <a:rPr sz="1800" spc="-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vertices)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connected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by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links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known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as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edges.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60636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Selecting</a:t>
            </a:r>
            <a:r>
              <a:rPr spc="-5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Data</a:t>
            </a:r>
            <a:r>
              <a:rPr spc="-165" dirty="0"/>
              <a:t> </a:t>
            </a:r>
            <a:r>
              <a:rPr dirty="0"/>
              <a:t>Structure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2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2044" y="2049906"/>
            <a:ext cx="9104630" cy="19240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545465" marR="36195" indent="-533400">
              <a:lnSpc>
                <a:spcPts val="2380"/>
              </a:lnSpc>
              <a:spcBef>
                <a:spcPts val="390"/>
              </a:spcBef>
              <a:buSzPct val="79545"/>
              <a:buAutoNum type="arabicPeriod"/>
              <a:tabLst>
                <a:tab pos="545465" algn="l"/>
                <a:tab pos="546100" algn="l"/>
              </a:tabLst>
            </a:pPr>
            <a:r>
              <a:rPr sz="2200" spc="-5" dirty="0">
                <a:latin typeface="Arial MT"/>
                <a:cs typeface="Arial MT"/>
              </a:rPr>
              <a:t>Analyze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problem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determine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resource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constraints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solution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must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meet.</a:t>
            </a:r>
            <a:endParaRPr sz="2200">
              <a:latin typeface="Arial MT"/>
              <a:cs typeface="Arial MT"/>
            </a:endParaRPr>
          </a:p>
          <a:p>
            <a:pPr marL="545465" marR="5080" indent="-533400">
              <a:lnSpc>
                <a:spcPts val="2380"/>
              </a:lnSpc>
              <a:spcBef>
                <a:spcPts val="1395"/>
              </a:spcBef>
              <a:buSzPct val="79545"/>
              <a:buAutoNum type="arabicPeriod"/>
              <a:tabLst>
                <a:tab pos="545465" algn="l"/>
                <a:tab pos="546100" algn="l"/>
                <a:tab pos="7585709" algn="l"/>
              </a:tabLst>
            </a:pPr>
            <a:r>
              <a:rPr sz="2200" spc="-5" dirty="0">
                <a:latin typeface="Arial MT"/>
                <a:cs typeface="Arial MT"/>
              </a:rPr>
              <a:t>Determine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basic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operations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must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supported.	Quantify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resource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constraints for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each operation.</a:t>
            </a:r>
            <a:endParaRPr sz="2200">
              <a:latin typeface="Arial MT"/>
              <a:cs typeface="Arial MT"/>
            </a:endParaRPr>
          </a:p>
          <a:p>
            <a:pPr marL="545465" indent="-533400">
              <a:lnSpc>
                <a:spcPct val="100000"/>
              </a:lnSpc>
              <a:spcBef>
                <a:spcPts val="1105"/>
              </a:spcBef>
              <a:buSzPct val="79545"/>
              <a:buAutoNum type="arabicPeriod"/>
              <a:tabLst>
                <a:tab pos="545465" algn="l"/>
                <a:tab pos="546100" algn="l"/>
              </a:tabLst>
            </a:pPr>
            <a:r>
              <a:rPr sz="2200" spc="-5" dirty="0">
                <a:latin typeface="Arial MT"/>
                <a:cs typeface="Arial MT"/>
              </a:rPr>
              <a:t>Select the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structure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best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meets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these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requirements.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612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Operations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2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713" y="1738376"/>
            <a:ext cx="9556750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ts val="2275"/>
              </a:lnSpc>
              <a:spcBef>
                <a:spcPts val="105"/>
              </a:spcBef>
              <a:buSzPct val="80000"/>
              <a:buFont typeface="Wingdings"/>
              <a:buChar char=""/>
              <a:tabLst>
                <a:tab pos="195580" algn="l"/>
              </a:tabLst>
            </a:pPr>
            <a:r>
              <a:rPr sz="2000" spc="-15" dirty="0">
                <a:latin typeface="Corbel"/>
                <a:cs typeface="Corbel"/>
              </a:rPr>
              <a:t>Traversing</a:t>
            </a:r>
            <a:endParaRPr sz="2000">
              <a:latin typeface="Corbel"/>
              <a:cs typeface="Corbel"/>
            </a:endParaRPr>
          </a:p>
          <a:p>
            <a:pPr marL="358140" lvl="1" indent="-117475">
              <a:lnSpc>
                <a:spcPts val="2155"/>
              </a:lnSpc>
              <a:buChar char="-"/>
              <a:tabLst>
                <a:tab pos="358775" algn="l"/>
              </a:tabLst>
            </a:pPr>
            <a:r>
              <a:rPr sz="1900" spc="-10" dirty="0">
                <a:latin typeface="Corbel"/>
                <a:cs typeface="Corbel"/>
              </a:rPr>
              <a:t>Accessing</a:t>
            </a:r>
            <a:r>
              <a:rPr sz="1900" spc="1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each</a:t>
            </a:r>
            <a:r>
              <a:rPr sz="1900" spc="1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data element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exactly</a:t>
            </a:r>
            <a:r>
              <a:rPr sz="1900" spc="10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once</a:t>
            </a:r>
            <a:r>
              <a:rPr sz="1900" spc="2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so </a:t>
            </a:r>
            <a:r>
              <a:rPr sz="1900" spc="-10" dirty="0">
                <a:latin typeface="Corbel"/>
                <a:cs typeface="Corbel"/>
              </a:rPr>
              <a:t>that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certain</a:t>
            </a:r>
            <a:r>
              <a:rPr sz="1900" spc="2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items</a:t>
            </a:r>
            <a:r>
              <a:rPr sz="1900" spc="-1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in </a:t>
            </a:r>
            <a:r>
              <a:rPr sz="1900" spc="-10" dirty="0">
                <a:latin typeface="Corbel"/>
                <a:cs typeface="Corbel"/>
              </a:rPr>
              <a:t>the</a:t>
            </a:r>
            <a:r>
              <a:rPr sz="1900" spc="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data may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be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processed</a:t>
            </a:r>
            <a:endParaRPr sz="1900">
              <a:latin typeface="Corbel"/>
              <a:cs typeface="Corbel"/>
            </a:endParaRPr>
          </a:p>
          <a:p>
            <a:pPr marL="195580" indent="-182880">
              <a:lnSpc>
                <a:spcPts val="2270"/>
              </a:lnSpc>
              <a:spcBef>
                <a:spcPts val="1315"/>
              </a:spcBef>
              <a:buSzPct val="80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Corbel"/>
                <a:cs typeface="Corbel"/>
              </a:rPr>
              <a:t>Searching</a:t>
            </a:r>
            <a:endParaRPr sz="2000">
              <a:latin typeface="Corbel"/>
              <a:cs typeface="Corbel"/>
            </a:endParaRPr>
          </a:p>
          <a:p>
            <a:pPr marL="368935" lvl="1" indent="-128270">
              <a:lnSpc>
                <a:spcPts val="2150"/>
              </a:lnSpc>
              <a:buChar char="-"/>
              <a:tabLst>
                <a:tab pos="369570" algn="l"/>
              </a:tabLst>
            </a:pPr>
            <a:r>
              <a:rPr sz="1900" spc="-5" dirty="0">
                <a:latin typeface="Corbel"/>
                <a:cs typeface="Corbel"/>
              </a:rPr>
              <a:t>Finding </a:t>
            </a:r>
            <a:r>
              <a:rPr sz="1900" spc="-10" dirty="0">
                <a:latin typeface="Corbel"/>
                <a:cs typeface="Corbel"/>
              </a:rPr>
              <a:t>the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location</a:t>
            </a:r>
            <a:r>
              <a:rPr sz="1900" spc="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of</a:t>
            </a:r>
            <a:r>
              <a:rPr sz="1900" spc="-15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the</a:t>
            </a:r>
            <a:r>
              <a:rPr sz="1900" spc="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data</a:t>
            </a:r>
            <a:r>
              <a:rPr sz="1900" spc="-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element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15" dirty="0">
                <a:latin typeface="Corbel"/>
                <a:cs typeface="Corbel"/>
              </a:rPr>
              <a:t>(key)</a:t>
            </a:r>
            <a:r>
              <a:rPr sz="1900" spc="3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in</a:t>
            </a:r>
            <a:r>
              <a:rPr sz="1900" spc="-10" dirty="0">
                <a:latin typeface="Corbel"/>
                <a:cs typeface="Corbel"/>
              </a:rPr>
              <a:t> the</a:t>
            </a:r>
            <a:r>
              <a:rPr sz="1900" spc="10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structure</a:t>
            </a:r>
            <a:endParaRPr sz="1900">
              <a:latin typeface="Corbel"/>
              <a:cs typeface="Corbel"/>
            </a:endParaRPr>
          </a:p>
          <a:p>
            <a:pPr marL="195580" indent="-182880">
              <a:lnSpc>
                <a:spcPts val="2275"/>
              </a:lnSpc>
              <a:spcBef>
                <a:spcPts val="1315"/>
              </a:spcBef>
              <a:buSzPct val="80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Corbel"/>
                <a:cs typeface="Corbel"/>
              </a:rPr>
              <a:t>Inserting</a:t>
            </a:r>
            <a:endParaRPr sz="2000">
              <a:latin typeface="Corbel"/>
              <a:cs typeface="Corbel"/>
            </a:endParaRPr>
          </a:p>
          <a:p>
            <a:pPr marL="358140" lvl="1" indent="-117475">
              <a:lnSpc>
                <a:spcPts val="2155"/>
              </a:lnSpc>
              <a:buChar char="-"/>
              <a:tabLst>
                <a:tab pos="358775" algn="l"/>
              </a:tabLst>
            </a:pPr>
            <a:r>
              <a:rPr sz="1900" spc="-5" dirty="0">
                <a:latin typeface="Corbel"/>
                <a:cs typeface="Corbel"/>
              </a:rPr>
              <a:t>Adding</a:t>
            </a:r>
            <a:r>
              <a:rPr sz="1900" spc="-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a</a:t>
            </a:r>
            <a:r>
              <a:rPr sz="1900" spc="-10" dirty="0">
                <a:latin typeface="Corbel"/>
                <a:cs typeface="Corbel"/>
              </a:rPr>
              <a:t> new</a:t>
            </a:r>
            <a:r>
              <a:rPr sz="1900" spc="-5" dirty="0">
                <a:latin typeface="Corbel"/>
                <a:cs typeface="Corbel"/>
              </a:rPr>
              <a:t> data</a:t>
            </a:r>
            <a:r>
              <a:rPr sz="1900" spc="-2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element to </a:t>
            </a:r>
            <a:r>
              <a:rPr sz="1900" spc="-10" dirty="0">
                <a:latin typeface="Corbel"/>
                <a:cs typeface="Corbel"/>
              </a:rPr>
              <a:t>the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structure</a:t>
            </a:r>
            <a:endParaRPr sz="1900">
              <a:latin typeface="Corbel"/>
              <a:cs typeface="Corbel"/>
            </a:endParaRPr>
          </a:p>
          <a:p>
            <a:pPr marL="195580" indent="-182880">
              <a:lnSpc>
                <a:spcPts val="2275"/>
              </a:lnSpc>
              <a:spcBef>
                <a:spcPts val="1315"/>
              </a:spcBef>
              <a:buSzPct val="80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Corbel"/>
                <a:cs typeface="Corbel"/>
              </a:rPr>
              <a:t>Deleting</a:t>
            </a:r>
            <a:endParaRPr sz="2000">
              <a:latin typeface="Corbel"/>
              <a:cs typeface="Corbel"/>
            </a:endParaRPr>
          </a:p>
          <a:p>
            <a:pPr marL="368935" lvl="1" indent="-128270">
              <a:lnSpc>
                <a:spcPts val="2155"/>
              </a:lnSpc>
              <a:buChar char="-"/>
              <a:tabLst>
                <a:tab pos="369570" algn="l"/>
              </a:tabLst>
            </a:pPr>
            <a:r>
              <a:rPr sz="1900" spc="-10" dirty="0">
                <a:latin typeface="Corbel"/>
                <a:cs typeface="Corbel"/>
              </a:rPr>
              <a:t>Removing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a</a:t>
            </a:r>
            <a:r>
              <a:rPr sz="1900" spc="-1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data element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from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the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structure</a:t>
            </a:r>
            <a:endParaRPr sz="1900">
              <a:latin typeface="Corbel"/>
              <a:cs typeface="Corbel"/>
            </a:endParaRPr>
          </a:p>
          <a:p>
            <a:pPr marL="195580" indent="-182880">
              <a:lnSpc>
                <a:spcPts val="2270"/>
              </a:lnSpc>
              <a:spcBef>
                <a:spcPts val="1320"/>
              </a:spcBef>
              <a:buSzPct val="80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Corbel"/>
                <a:cs typeface="Corbel"/>
              </a:rPr>
              <a:t>Sorting</a:t>
            </a:r>
            <a:endParaRPr sz="2000">
              <a:latin typeface="Corbel"/>
              <a:cs typeface="Corbel"/>
            </a:endParaRPr>
          </a:p>
          <a:p>
            <a:pPr marL="358140" lvl="1" indent="-117475">
              <a:lnSpc>
                <a:spcPts val="2150"/>
              </a:lnSpc>
              <a:buChar char="-"/>
              <a:tabLst>
                <a:tab pos="358775" algn="l"/>
              </a:tabLst>
            </a:pPr>
            <a:r>
              <a:rPr sz="1900" spc="-10" dirty="0">
                <a:latin typeface="Corbel"/>
                <a:cs typeface="Corbel"/>
              </a:rPr>
              <a:t>Arrange</a:t>
            </a:r>
            <a:r>
              <a:rPr sz="1900" spc="25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the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data</a:t>
            </a:r>
            <a:r>
              <a:rPr sz="1900" spc="-1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elements in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a</a:t>
            </a:r>
            <a:r>
              <a:rPr sz="1900" spc="-1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logical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order</a:t>
            </a:r>
            <a:endParaRPr sz="1900">
              <a:latin typeface="Corbel"/>
              <a:cs typeface="Corbel"/>
            </a:endParaRPr>
          </a:p>
          <a:p>
            <a:pPr marL="195580" indent="-182880">
              <a:lnSpc>
                <a:spcPts val="2275"/>
              </a:lnSpc>
              <a:spcBef>
                <a:spcPts val="1315"/>
              </a:spcBef>
              <a:buSzPct val="80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Corbel"/>
                <a:cs typeface="Corbel"/>
              </a:rPr>
              <a:t>Merging</a:t>
            </a:r>
            <a:endParaRPr sz="2000">
              <a:latin typeface="Corbel"/>
              <a:cs typeface="Corbel"/>
            </a:endParaRPr>
          </a:p>
          <a:p>
            <a:pPr marL="360045" lvl="1" indent="-119380">
              <a:lnSpc>
                <a:spcPts val="2155"/>
              </a:lnSpc>
              <a:buChar char="-"/>
              <a:tabLst>
                <a:tab pos="360680" algn="l"/>
              </a:tabLst>
            </a:pPr>
            <a:r>
              <a:rPr sz="1900" spc="-5" dirty="0">
                <a:latin typeface="Corbel"/>
                <a:cs typeface="Corbel"/>
              </a:rPr>
              <a:t>Combining</a:t>
            </a:r>
            <a:r>
              <a:rPr sz="1900" spc="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data elements</a:t>
            </a:r>
            <a:r>
              <a:rPr sz="1900" spc="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from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two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or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more</a:t>
            </a:r>
            <a:r>
              <a:rPr sz="1900" spc="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data </a:t>
            </a:r>
            <a:r>
              <a:rPr sz="1900" spc="-10" dirty="0">
                <a:latin typeface="Corbel"/>
                <a:cs typeface="Corbel"/>
              </a:rPr>
              <a:t>structures</a:t>
            </a:r>
            <a:r>
              <a:rPr sz="1900" spc="2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into </a:t>
            </a:r>
            <a:r>
              <a:rPr sz="1900" spc="-10" dirty="0">
                <a:latin typeface="Corbel"/>
                <a:cs typeface="Corbel"/>
              </a:rPr>
              <a:t>one</a:t>
            </a:r>
            <a:endParaRPr sz="19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46431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Abstrac</a:t>
            </a:r>
            <a:r>
              <a:rPr dirty="0"/>
              <a:t>t</a:t>
            </a:r>
            <a:r>
              <a:rPr spc="-20" dirty="0"/>
              <a:t> </a:t>
            </a:r>
            <a:r>
              <a:rPr dirty="0"/>
              <a:t>Data</a:t>
            </a:r>
            <a:r>
              <a:rPr spc="-330" dirty="0"/>
              <a:t> </a:t>
            </a:r>
            <a:r>
              <a:rPr spc="-275" dirty="0"/>
              <a:t>T</a:t>
            </a:r>
            <a:r>
              <a:rPr dirty="0"/>
              <a:t>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7525" y="1890141"/>
            <a:ext cx="9631680" cy="17443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95580" marR="5080" indent="-182880">
              <a:lnSpc>
                <a:spcPts val="2380"/>
              </a:lnSpc>
              <a:spcBef>
                <a:spcPts val="390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10" dirty="0">
                <a:latin typeface="Corbel"/>
                <a:cs typeface="Corbel"/>
              </a:rPr>
              <a:t>Abstract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data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type refers</a:t>
            </a:r>
            <a:r>
              <a:rPr sz="2200" spc="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to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set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of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data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values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and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associated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operations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that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are </a:t>
            </a:r>
            <a:r>
              <a:rPr sz="2200" spc="-42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specifically</a:t>
            </a:r>
            <a:r>
              <a:rPr sz="2200" spc="40" dirty="0">
                <a:latin typeface="Corbel"/>
                <a:cs typeface="Corbel"/>
              </a:rPr>
              <a:t> </a:t>
            </a:r>
            <a:r>
              <a:rPr sz="2200" spc="-15" dirty="0">
                <a:latin typeface="Corbel"/>
                <a:cs typeface="Corbel"/>
              </a:rPr>
              <a:t>accurately, </a:t>
            </a:r>
            <a:r>
              <a:rPr sz="2200" spc="-5" dirty="0">
                <a:latin typeface="Corbel"/>
                <a:cs typeface="Corbel"/>
              </a:rPr>
              <a:t>independent</a:t>
            </a:r>
            <a:r>
              <a:rPr sz="2200" spc="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of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any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particular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implementation.</a:t>
            </a:r>
            <a:endParaRPr sz="2200">
              <a:latin typeface="Corbel"/>
              <a:cs typeface="Corbel"/>
            </a:endParaRPr>
          </a:p>
          <a:p>
            <a:pPr marL="195580" marR="257175" indent="-182880">
              <a:lnSpc>
                <a:spcPts val="2380"/>
              </a:lnSpc>
              <a:spcBef>
                <a:spcPts val="1390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latin typeface="Corbel"/>
                <a:cs typeface="Corbel"/>
              </a:rPr>
              <a:t>It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is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called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“abstract”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because</a:t>
            </a:r>
            <a:r>
              <a:rPr sz="2200" spc="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it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gives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an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implementation-independent</a:t>
            </a:r>
            <a:r>
              <a:rPr sz="2200" spc="70" dirty="0">
                <a:latin typeface="Corbel"/>
                <a:cs typeface="Corbel"/>
              </a:rPr>
              <a:t> </a:t>
            </a:r>
            <a:r>
              <a:rPr sz="2200" spc="-20" dirty="0">
                <a:latin typeface="Corbel"/>
                <a:cs typeface="Corbel"/>
              </a:rPr>
              <a:t>view.</a:t>
            </a:r>
            <a:r>
              <a:rPr sz="2200" spc="-15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 </a:t>
            </a:r>
            <a:r>
              <a:rPr sz="2200" spc="-4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process </a:t>
            </a:r>
            <a:r>
              <a:rPr sz="2200" dirty="0">
                <a:latin typeface="Corbel"/>
                <a:cs typeface="Corbel"/>
              </a:rPr>
              <a:t>of </a:t>
            </a:r>
            <a:r>
              <a:rPr sz="2200" spc="-5" dirty="0">
                <a:latin typeface="Corbel"/>
                <a:cs typeface="Corbel"/>
              </a:rPr>
              <a:t>providing only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essentials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and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hiding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details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is known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as 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abstraction.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99526" y="3723894"/>
            <a:ext cx="2430780" cy="2194560"/>
          </a:xfrm>
          <a:custGeom>
            <a:avLst/>
            <a:gdLst/>
            <a:ahLst/>
            <a:cxnLst/>
            <a:rect l="l" t="t" r="r" b="b"/>
            <a:pathLst>
              <a:path w="2430779" h="2194560">
                <a:moveTo>
                  <a:pt x="2430779" y="0"/>
                </a:moveTo>
                <a:lnTo>
                  <a:pt x="0" y="0"/>
                </a:lnTo>
                <a:lnTo>
                  <a:pt x="0" y="2194560"/>
                </a:lnTo>
                <a:lnTo>
                  <a:pt x="2430779" y="2194560"/>
                </a:lnTo>
                <a:lnTo>
                  <a:pt x="2430779" y="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99526" y="3723894"/>
            <a:ext cx="2430780" cy="2194560"/>
          </a:xfrm>
          <a:prstGeom prst="rect">
            <a:avLst/>
          </a:prstGeom>
          <a:ln w="19050">
            <a:solidFill>
              <a:srgbClr val="7985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92075" marR="10096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Think of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ADT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as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black </a:t>
            </a:r>
            <a:r>
              <a:rPr sz="1800" spc="-3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box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which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hides the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 inner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structure and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 design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r>
              <a:rPr sz="18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type.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3" y="3444240"/>
            <a:ext cx="826007" cy="82600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2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6233" y="1198325"/>
            <a:ext cx="9181446" cy="46709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2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6278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Course</a:t>
            </a:r>
            <a:r>
              <a:rPr spc="-50" dirty="0"/>
              <a:t> </a:t>
            </a:r>
            <a:r>
              <a:rPr dirty="0"/>
              <a:t>Learning</a:t>
            </a:r>
            <a:r>
              <a:rPr spc="-220" dirty="0"/>
              <a:t> </a:t>
            </a:r>
            <a:r>
              <a:rPr spc="-5" dirty="0"/>
              <a:t>Outcomes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2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713" y="2077974"/>
            <a:ext cx="9637395" cy="20453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sz="2400" i="1" dirty="0">
                <a:solidFill>
                  <a:srgbClr val="006FC0"/>
                </a:solidFill>
                <a:latin typeface="Times New Roman"/>
                <a:cs typeface="Times New Roman"/>
              </a:rPr>
              <a:t>Describe</a:t>
            </a:r>
            <a:r>
              <a:rPr sz="2400" i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structures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relevant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standard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algorithms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Clr>
                <a:srgbClr val="000000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sz="24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Demonstrate</a:t>
            </a:r>
            <a:r>
              <a:rPr sz="2400" i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working 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spc="-5" dirty="0">
                <a:latin typeface="Times New Roman"/>
                <a:cs typeface="Times New Roman"/>
              </a:rPr>
              <a:t>algorithms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structures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115"/>
              </a:spcBef>
              <a:buClr>
                <a:srgbClr val="000000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sz="2400" i="1" dirty="0">
                <a:solidFill>
                  <a:srgbClr val="006FC0"/>
                </a:solidFill>
                <a:latin typeface="Times New Roman"/>
                <a:cs typeface="Times New Roman"/>
              </a:rPr>
              <a:t>Design</a:t>
            </a:r>
            <a:r>
              <a:rPr sz="24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spc="-5" dirty="0">
                <a:latin typeface="Times New Roman"/>
                <a:cs typeface="Times New Roman"/>
              </a:rPr>
              <a:t> algorithms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structures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operations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sz="2400" i="1" dirty="0">
                <a:solidFill>
                  <a:srgbClr val="006FC0"/>
                </a:solidFill>
                <a:latin typeface="Times New Roman"/>
                <a:cs typeface="Times New Roman"/>
              </a:rPr>
              <a:t>Analyze</a:t>
            </a:r>
            <a:r>
              <a:rPr sz="2400" i="1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compare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efficiency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38989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Reference</a:t>
            </a:r>
            <a:r>
              <a:rPr spc="-120" dirty="0"/>
              <a:t> </a:t>
            </a:r>
            <a:r>
              <a:rPr dirty="0"/>
              <a:t>Books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2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2044" y="2281555"/>
            <a:ext cx="9714865" cy="167195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180"/>
              </a:spcBef>
              <a:buSzPct val="80555"/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Structures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algorithm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analysis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C,</a:t>
            </a:r>
            <a:r>
              <a:rPr sz="1800" dirty="0">
                <a:latin typeface="Times New Roman"/>
                <a:cs typeface="Times New Roman"/>
              </a:rPr>
              <a:t> Fourth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Edition,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Mark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Allen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Weiss.</a:t>
            </a:r>
            <a:endParaRPr sz="1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080"/>
              </a:spcBef>
              <a:buSzPct val="80555"/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C++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Plus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Structures,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Fifth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Edition,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Nell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Dale.</a:t>
            </a:r>
            <a:endParaRPr sz="180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3240"/>
              </a:lnSpc>
              <a:spcBef>
                <a:spcPts val="100"/>
              </a:spcBef>
              <a:buSzPct val="80555"/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Foundations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Algorithms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Using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C++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Pseudocode,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Third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Edition,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Richard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Neapolitan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Kumarss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Naimipour.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5349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Why</a:t>
            </a:r>
            <a:r>
              <a:rPr spc="-40" dirty="0"/>
              <a:t> </a:t>
            </a:r>
            <a:r>
              <a:rPr dirty="0"/>
              <a:t>Learn</a:t>
            </a:r>
            <a:r>
              <a:rPr spc="-50" dirty="0"/>
              <a:t> </a:t>
            </a:r>
            <a:r>
              <a:rPr spc="-5" dirty="0"/>
              <a:t>this</a:t>
            </a:r>
            <a:r>
              <a:rPr spc="-40" dirty="0"/>
              <a:t> </a:t>
            </a:r>
            <a:r>
              <a:rPr spc="-5" dirty="0"/>
              <a:t>course?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2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713" y="2040762"/>
            <a:ext cx="2771140" cy="2283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75" dirty="0">
                <a:latin typeface="Corbel"/>
                <a:cs typeface="Corbel"/>
              </a:rPr>
              <a:t>To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address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these issues:</a:t>
            </a:r>
            <a:endParaRPr sz="2200">
              <a:latin typeface="Corbel"/>
              <a:cs typeface="Corbel"/>
            </a:endParaRPr>
          </a:p>
          <a:p>
            <a:pPr marL="424180" indent="-182880">
              <a:lnSpc>
                <a:spcPct val="100000"/>
              </a:lnSpc>
              <a:spcBef>
                <a:spcPts val="1939"/>
              </a:spcBef>
              <a:buSzPct val="80000"/>
              <a:buFont typeface="Wingdings"/>
              <a:buChar char=""/>
              <a:tabLst>
                <a:tab pos="424180" algn="l"/>
              </a:tabLst>
            </a:pPr>
            <a:r>
              <a:rPr sz="2000" dirty="0">
                <a:latin typeface="Corbel"/>
                <a:cs typeface="Corbel"/>
              </a:rPr>
              <a:t>Data</a:t>
            </a:r>
            <a:r>
              <a:rPr sz="2000" spc="-9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Search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2450">
              <a:latin typeface="Corbel"/>
              <a:cs typeface="Corbel"/>
            </a:endParaRPr>
          </a:p>
          <a:p>
            <a:pPr marL="424180" indent="-182880">
              <a:lnSpc>
                <a:spcPct val="100000"/>
              </a:lnSpc>
              <a:buSzPct val="80000"/>
              <a:buFont typeface="Wingdings"/>
              <a:buChar char=""/>
              <a:tabLst>
                <a:tab pos="424180" algn="l"/>
              </a:tabLst>
            </a:pPr>
            <a:r>
              <a:rPr sz="2000" dirty="0">
                <a:latin typeface="Corbel"/>
                <a:cs typeface="Corbel"/>
              </a:rPr>
              <a:t>Processor</a:t>
            </a:r>
            <a:r>
              <a:rPr sz="2000" spc="-5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speed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2450">
              <a:latin typeface="Corbel"/>
              <a:cs typeface="Corbel"/>
            </a:endParaRPr>
          </a:p>
          <a:p>
            <a:pPr marL="424180" indent="-182880">
              <a:lnSpc>
                <a:spcPct val="100000"/>
              </a:lnSpc>
              <a:buSzPct val="80000"/>
              <a:buFont typeface="Wingdings"/>
              <a:buChar char=""/>
              <a:tabLst>
                <a:tab pos="424180" algn="l"/>
              </a:tabLst>
            </a:pPr>
            <a:r>
              <a:rPr sz="2000" dirty="0">
                <a:latin typeface="Corbel"/>
                <a:cs typeface="Corbel"/>
              </a:rPr>
              <a:t>Multiple</a:t>
            </a:r>
            <a:r>
              <a:rPr sz="2000" spc="-4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requests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891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2034666"/>
            <a:ext cx="3009265" cy="1396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spc="-5" dirty="0">
                <a:latin typeface="Corbel"/>
                <a:cs typeface="Corbel"/>
              </a:rPr>
              <a:t>Data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can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referred</a:t>
            </a:r>
            <a:r>
              <a:rPr sz="2400" spc="-4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as:</a:t>
            </a:r>
            <a:endParaRPr sz="2400">
              <a:latin typeface="Corbel"/>
              <a:cs typeface="Corbel"/>
            </a:endParaRPr>
          </a:p>
          <a:p>
            <a:pPr marL="424180" indent="-182880">
              <a:lnSpc>
                <a:spcPts val="2395"/>
              </a:lnSpc>
              <a:buSzPct val="80000"/>
              <a:buFont typeface="Wingdings"/>
              <a:buChar char=""/>
              <a:tabLst>
                <a:tab pos="424180" algn="l"/>
              </a:tabLst>
            </a:pPr>
            <a:r>
              <a:rPr sz="2000" i="1" spc="-10" dirty="0">
                <a:latin typeface="Corbel"/>
                <a:cs typeface="Corbel"/>
              </a:rPr>
              <a:t>Collection</a:t>
            </a:r>
            <a:r>
              <a:rPr sz="2000" i="1" spc="-30" dirty="0">
                <a:latin typeface="Corbel"/>
                <a:cs typeface="Corbel"/>
              </a:rPr>
              <a:t> </a:t>
            </a:r>
            <a:r>
              <a:rPr sz="2000" i="1" spc="-5" dirty="0">
                <a:latin typeface="Corbel"/>
                <a:cs typeface="Corbel"/>
              </a:rPr>
              <a:t>of</a:t>
            </a:r>
            <a:r>
              <a:rPr sz="2000" i="1" dirty="0">
                <a:latin typeface="Corbel"/>
                <a:cs typeface="Corbel"/>
              </a:rPr>
              <a:t> </a:t>
            </a:r>
            <a:r>
              <a:rPr sz="2000" i="1" spc="-5" dirty="0">
                <a:solidFill>
                  <a:srgbClr val="006FC0"/>
                </a:solidFill>
                <a:latin typeface="Corbel"/>
                <a:cs typeface="Corbel"/>
              </a:rPr>
              <a:t>facts</a:t>
            </a:r>
            <a:endParaRPr sz="2000">
              <a:latin typeface="Corbel"/>
              <a:cs typeface="Corbel"/>
            </a:endParaRPr>
          </a:p>
          <a:p>
            <a:pPr marL="424180" indent="-182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424180" algn="l"/>
              </a:tabLst>
            </a:pPr>
            <a:r>
              <a:rPr sz="2000" i="1" spc="-45" dirty="0">
                <a:solidFill>
                  <a:srgbClr val="006FC0"/>
                </a:solidFill>
                <a:latin typeface="Corbel"/>
                <a:cs typeface="Corbel"/>
              </a:rPr>
              <a:t>V</a:t>
            </a:r>
            <a:r>
              <a:rPr sz="2000" i="1" spc="-5" dirty="0">
                <a:solidFill>
                  <a:srgbClr val="006FC0"/>
                </a:solidFill>
                <a:latin typeface="Corbel"/>
                <a:cs typeface="Corbel"/>
              </a:rPr>
              <a:t>alu</a:t>
            </a:r>
            <a:r>
              <a:rPr sz="2000" i="1" dirty="0">
                <a:solidFill>
                  <a:srgbClr val="006FC0"/>
                </a:solidFill>
                <a:latin typeface="Corbel"/>
                <a:cs typeface="Corbel"/>
              </a:rPr>
              <a:t>e</a:t>
            </a:r>
            <a:r>
              <a:rPr sz="2000" i="1" spc="-1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000" i="1" spc="-5" dirty="0">
                <a:latin typeface="Corbel"/>
                <a:cs typeface="Corbel"/>
              </a:rPr>
              <a:t>o</a:t>
            </a:r>
            <a:r>
              <a:rPr sz="2000" i="1" dirty="0">
                <a:latin typeface="Corbel"/>
                <a:cs typeface="Corbel"/>
              </a:rPr>
              <a:t>r</a:t>
            </a:r>
            <a:r>
              <a:rPr sz="2000" i="1" spc="-70" dirty="0">
                <a:latin typeface="Corbel"/>
                <a:cs typeface="Corbel"/>
              </a:rPr>
              <a:t> </a:t>
            </a:r>
            <a:r>
              <a:rPr sz="2000" i="1" dirty="0">
                <a:latin typeface="Corbel"/>
                <a:cs typeface="Corbel"/>
              </a:rPr>
              <a:t>S</a:t>
            </a:r>
            <a:r>
              <a:rPr sz="2000" i="1" spc="-10" dirty="0">
                <a:latin typeface="Corbel"/>
                <a:cs typeface="Corbel"/>
              </a:rPr>
              <a:t>e</a:t>
            </a:r>
            <a:r>
              <a:rPr sz="2000" i="1" dirty="0">
                <a:latin typeface="Corbel"/>
                <a:cs typeface="Corbel"/>
              </a:rPr>
              <a:t>t</a:t>
            </a:r>
            <a:r>
              <a:rPr sz="2000" i="1" spc="5" dirty="0">
                <a:latin typeface="Corbel"/>
                <a:cs typeface="Corbel"/>
              </a:rPr>
              <a:t> </a:t>
            </a:r>
            <a:r>
              <a:rPr sz="2000" i="1" spc="-5" dirty="0">
                <a:latin typeface="Corbel"/>
                <a:cs typeface="Corbel"/>
              </a:rPr>
              <a:t>o</a:t>
            </a:r>
            <a:r>
              <a:rPr sz="2000" i="1" dirty="0">
                <a:latin typeface="Corbel"/>
                <a:cs typeface="Corbel"/>
              </a:rPr>
              <a:t>f</a:t>
            </a:r>
            <a:r>
              <a:rPr sz="2000" i="1" spc="-125" dirty="0">
                <a:latin typeface="Corbel"/>
                <a:cs typeface="Corbel"/>
              </a:rPr>
              <a:t> </a:t>
            </a:r>
            <a:r>
              <a:rPr sz="2000" i="1" spc="-45" dirty="0">
                <a:latin typeface="Corbel"/>
                <a:cs typeface="Corbel"/>
              </a:rPr>
              <a:t>V</a:t>
            </a:r>
            <a:r>
              <a:rPr sz="2000" i="1" spc="-5" dirty="0">
                <a:latin typeface="Corbel"/>
                <a:cs typeface="Corbel"/>
              </a:rPr>
              <a:t>alues</a:t>
            </a:r>
            <a:endParaRPr sz="2000">
              <a:latin typeface="Corbel"/>
              <a:cs typeface="Corbel"/>
            </a:endParaRPr>
          </a:p>
          <a:p>
            <a:pPr marL="424180" indent="-182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424180" algn="l"/>
              </a:tabLst>
            </a:pPr>
            <a:r>
              <a:rPr sz="2000" i="1" spc="-5" dirty="0">
                <a:solidFill>
                  <a:srgbClr val="006FC0"/>
                </a:solidFill>
                <a:latin typeface="Corbel"/>
                <a:cs typeface="Corbel"/>
              </a:rPr>
              <a:t>Raw</a:t>
            </a:r>
            <a:r>
              <a:rPr sz="2000" i="1" spc="-3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000" i="1" spc="-5" dirty="0">
                <a:latin typeface="Corbel"/>
                <a:cs typeface="Corbel"/>
              </a:rPr>
              <a:t>information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7713" y="3999357"/>
            <a:ext cx="2861310" cy="104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sz="2400" spc="-5" dirty="0">
                <a:latin typeface="Corbel"/>
                <a:cs typeface="Corbel"/>
              </a:rPr>
              <a:t>Structure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refers</a:t>
            </a:r>
            <a:r>
              <a:rPr sz="2400" spc="-4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to:</a:t>
            </a:r>
            <a:endParaRPr sz="2400">
              <a:latin typeface="Corbel"/>
              <a:cs typeface="Corbel"/>
            </a:endParaRPr>
          </a:p>
          <a:p>
            <a:pPr marL="424180" indent="-182880">
              <a:lnSpc>
                <a:spcPts val="2390"/>
              </a:lnSpc>
              <a:buSzPct val="80000"/>
              <a:buFont typeface="Wingdings"/>
              <a:buChar char=""/>
              <a:tabLst>
                <a:tab pos="424180" algn="l"/>
              </a:tabLst>
            </a:pPr>
            <a:r>
              <a:rPr sz="2000" i="1" spc="-20" dirty="0">
                <a:latin typeface="Corbel"/>
                <a:cs typeface="Corbel"/>
              </a:rPr>
              <a:t>Way</a:t>
            </a:r>
            <a:r>
              <a:rPr sz="2000" i="1" spc="-40" dirty="0">
                <a:latin typeface="Corbel"/>
                <a:cs typeface="Corbel"/>
              </a:rPr>
              <a:t> </a:t>
            </a:r>
            <a:r>
              <a:rPr sz="2000" i="1" spc="-5" dirty="0">
                <a:latin typeface="Corbel"/>
                <a:cs typeface="Corbel"/>
              </a:rPr>
              <a:t>of</a:t>
            </a:r>
            <a:r>
              <a:rPr sz="2000" i="1" spc="-20" dirty="0">
                <a:latin typeface="Corbel"/>
                <a:cs typeface="Corbel"/>
              </a:rPr>
              <a:t> </a:t>
            </a:r>
            <a:r>
              <a:rPr sz="2000" i="1" spc="-5" dirty="0">
                <a:solidFill>
                  <a:srgbClr val="006FC0"/>
                </a:solidFill>
                <a:latin typeface="Corbel"/>
                <a:cs typeface="Corbel"/>
              </a:rPr>
              <a:t>organizing</a:t>
            </a:r>
            <a:r>
              <a:rPr sz="2000" i="1" spc="-3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000" i="1" dirty="0">
                <a:solidFill>
                  <a:srgbClr val="006FC0"/>
                </a:solidFill>
                <a:latin typeface="Corbel"/>
                <a:cs typeface="Corbel"/>
              </a:rPr>
              <a:t>data</a:t>
            </a:r>
            <a:endParaRPr sz="2000">
              <a:latin typeface="Corbel"/>
              <a:cs typeface="Corbel"/>
            </a:endParaRPr>
          </a:p>
          <a:p>
            <a:pPr marL="424180" indent="-182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424180" algn="l"/>
              </a:tabLst>
            </a:pPr>
            <a:r>
              <a:rPr sz="2000" i="1" spc="-5" dirty="0">
                <a:solidFill>
                  <a:srgbClr val="006FC0"/>
                </a:solidFill>
                <a:latin typeface="Corbel"/>
                <a:cs typeface="Corbel"/>
              </a:rPr>
              <a:t>Set of rules</a:t>
            </a:r>
            <a:r>
              <a:rPr sz="2000" i="1" spc="-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000" i="1" spc="-5" dirty="0">
                <a:latin typeface="Corbel"/>
                <a:cs typeface="Corbel"/>
              </a:rPr>
              <a:t>to</a:t>
            </a:r>
            <a:r>
              <a:rPr sz="2000" i="1" dirty="0">
                <a:latin typeface="Corbel"/>
                <a:cs typeface="Corbel"/>
              </a:rPr>
              <a:t> </a:t>
            </a:r>
            <a:r>
              <a:rPr sz="2000" i="1" spc="-5" dirty="0">
                <a:latin typeface="Corbel"/>
                <a:cs typeface="Corbel"/>
              </a:rPr>
              <a:t>hold</a:t>
            </a:r>
            <a:r>
              <a:rPr sz="2000" i="1" spc="-15" dirty="0">
                <a:latin typeface="Corbel"/>
                <a:cs typeface="Corbel"/>
              </a:rPr>
              <a:t> </a:t>
            </a:r>
            <a:r>
              <a:rPr sz="2000" i="1" spc="-5" dirty="0">
                <a:latin typeface="Corbel"/>
                <a:cs typeface="Corbel"/>
              </a:rPr>
              <a:t>data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78368" y="1667500"/>
            <a:ext cx="2927985" cy="2827020"/>
            <a:chOff x="8278368" y="1667500"/>
            <a:chExt cx="2927985" cy="28270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8368" y="1965959"/>
              <a:ext cx="2508504" cy="25283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528942" y="1677025"/>
              <a:ext cx="1668145" cy="1254125"/>
            </a:xfrm>
            <a:custGeom>
              <a:avLst/>
              <a:gdLst/>
              <a:ahLst/>
              <a:cxnLst/>
              <a:rect l="l" t="t" r="r" b="b"/>
              <a:pathLst>
                <a:path w="1668145" h="1254125">
                  <a:moveTo>
                    <a:pt x="1006705" y="0"/>
                  </a:moveTo>
                  <a:lnTo>
                    <a:pt x="964496" y="8566"/>
                  </a:lnTo>
                  <a:lnTo>
                    <a:pt x="925759" y="27789"/>
                  </a:lnTo>
                  <a:lnTo>
                    <a:pt x="892638" y="56933"/>
                  </a:lnTo>
                  <a:lnTo>
                    <a:pt x="867278" y="95259"/>
                  </a:lnTo>
                  <a:lnTo>
                    <a:pt x="856280" y="84926"/>
                  </a:lnTo>
                  <a:lnTo>
                    <a:pt x="819526" y="59191"/>
                  </a:lnTo>
                  <a:lnTo>
                    <a:pt x="775328" y="41438"/>
                  </a:lnTo>
                  <a:lnTo>
                    <a:pt x="729841" y="34637"/>
                  </a:lnTo>
                  <a:lnTo>
                    <a:pt x="684732" y="38264"/>
                  </a:lnTo>
                  <a:lnTo>
                    <a:pt x="641667" y="51795"/>
                  </a:lnTo>
                  <a:lnTo>
                    <a:pt x="602311" y="74705"/>
                  </a:lnTo>
                  <a:lnTo>
                    <a:pt x="568332" y="106470"/>
                  </a:lnTo>
                  <a:lnTo>
                    <a:pt x="541396" y="146567"/>
                  </a:lnTo>
                  <a:lnTo>
                    <a:pt x="502250" y="127406"/>
                  </a:lnTo>
                  <a:lnTo>
                    <a:pt x="460830" y="115198"/>
                  </a:lnTo>
                  <a:lnTo>
                    <a:pt x="418005" y="110134"/>
                  </a:lnTo>
                  <a:lnTo>
                    <a:pt x="374645" y="112404"/>
                  </a:lnTo>
                  <a:lnTo>
                    <a:pt x="328832" y="123147"/>
                  </a:lnTo>
                  <a:lnTo>
                    <a:pt x="286811" y="141521"/>
                  </a:lnTo>
                  <a:lnTo>
                    <a:pt x="249211" y="166680"/>
                  </a:lnTo>
                  <a:lnTo>
                    <a:pt x="216663" y="197778"/>
                  </a:lnTo>
                  <a:lnTo>
                    <a:pt x="189797" y="233969"/>
                  </a:lnTo>
                  <a:lnTo>
                    <a:pt x="169243" y="274409"/>
                  </a:lnTo>
                  <a:lnTo>
                    <a:pt x="155633" y="318251"/>
                  </a:lnTo>
                  <a:lnTo>
                    <a:pt x="149595" y="364649"/>
                  </a:lnTo>
                  <a:lnTo>
                    <a:pt x="151760" y="412759"/>
                  </a:lnTo>
                  <a:lnTo>
                    <a:pt x="150363" y="416696"/>
                  </a:lnTo>
                  <a:lnTo>
                    <a:pt x="111850" y="425570"/>
                  </a:lnTo>
                  <a:lnTo>
                    <a:pt x="76862" y="443207"/>
                  </a:lnTo>
                  <a:lnTo>
                    <a:pt x="46778" y="468702"/>
                  </a:lnTo>
                  <a:lnTo>
                    <a:pt x="22982" y="501151"/>
                  </a:lnTo>
                  <a:lnTo>
                    <a:pt x="5647" y="543872"/>
                  </a:lnTo>
                  <a:lnTo>
                    <a:pt x="0" y="588245"/>
                  </a:lnTo>
                  <a:lnTo>
                    <a:pt x="5472" y="632024"/>
                  </a:lnTo>
                  <a:lnTo>
                    <a:pt x="21495" y="672968"/>
                  </a:lnTo>
                  <a:lnTo>
                    <a:pt x="47503" y="708831"/>
                  </a:lnTo>
                  <a:lnTo>
                    <a:pt x="82926" y="737371"/>
                  </a:lnTo>
                  <a:lnTo>
                    <a:pt x="60891" y="767307"/>
                  </a:lnTo>
                  <a:lnTo>
                    <a:pt x="45905" y="801030"/>
                  </a:lnTo>
                  <a:lnTo>
                    <a:pt x="38349" y="837276"/>
                  </a:lnTo>
                  <a:lnTo>
                    <a:pt x="38603" y="874785"/>
                  </a:lnTo>
                  <a:lnTo>
                    <a:pt x="49812" y="919430"/>
                  </a:lnTo>
                  <a:lnTo>
                    <a:pt x="71336" y="958172"/>
                  </a:lnTo>
                  <a:lnTo>
                    <a:pt x="101404" y="989577"/>
                  </a:lnTo>
                  <a:lnTo>
                    <a:pt x="138246" y="1012208"/>
                  </a:lnTo>
                  <a:lnTo>
                    <a:pt x="180090" y="1024630"/>
                  </a:lnTo>
                  <a:lnTo>
                    <a:pt x="225166" y="1025407"/>
                  </a:lnTo>
                  <a:lnTo>
                    <a:pt x="228341" y="1030868"/>
                  </a:lnTo>
                  <a:lnTo>
                    <a:pt x="256559" y="1071363"/>
                  </a:lnTo>
                  <a:lnTo>
                    <a:pt x="289826" y="1105759"/>
                  </a:lnTo>
                  <a:lnTo>
                    <a:pt x="327303" y="1133842"/>
                  </a:lnTo>
                  <a:lnTo>
                    <a:pt x="368148" y="1155395"/>
                  </a:lnTo>
                  <a:lnTo>
                    <a:pt x="411522" y="1170203"/>
                  </a:lnTo>
                  <a:lnTo>
                    <a:pt x="456584" y="1178050"/>
                  </a:lnTo>
                  <a:lnTo>
                    <a:pt x="502493" y="1178720"/>
                  </a:lnTo>
                  <a:lnTo>
                    <a:pt x="548409" y="1171998"/>
                  </a:lnTo>
                  <a:lnTo>
                    <a:pt x="593492" y="1157669"/>
                  </a:lnTo>
                  <a:lnTo>
                    <a:pt x="636900" y="1135516"/>
                  </a:lnTo>
                  <a:lnTo>
                    <a:pt x="664909" y="1171520"/>
                  </a:lnTo>
                  <a:lnTo>
                    <a:pt x="698288" y="1201810"/>
                  </a:lnTo>
                  <a:lnTo>
                    <a:pt x="736216" y="1225813"/>
                  </a:lnTo>
                  <a:lnTo>
                    <a:pt x="777870" y="1242958"/>
                  </a:lnTo>
                  <a:lnTo>
                    <a:pt x="823855" y="1252760"/>
                  </a:lnTo>
                  <a:lnTo>
                    <a:pt x="869505" y="1253971"/>
                  </a:lnTo>
                  <a:lnTo>
                    <a:pt x="913901" y="1247097"/>
                  </a:lnTo>
                  <a:lnTo>
                    <a:pt x="956123" y="1232644"/>
                  </a:lnTo>
                  <a:lnTo>
                    <a:pt x="995254" y="1211117"/>
                  </a:lnTo>
                  <a:lnTo>
                    <a:pt x="1030374" y="1183023"/>
                  </a:lnTo>
                  <a:lnTo>
                    <a:pt x="1060564" y="1148868"/>
                  </a:lnTo>
                  <a:lnTo>
                    <a:pt x="1084907" y="1109157"/>
                  </a:lnTo>
                  <a:lnTo>
                    <a:pt x="1102482" y="1064396"/>
                  </a:lnTo>
                  <a:lnTo>
                    <a:pt x="1129606" y="1079189"/>
                  </a:lnTo>
                  <a:lnTo>
                    <a:pt x="1158314" y="1089971"/>
                  </a:lnTo>
                  <a:lnTo>
                    <a:pt x="1188189" y="1096632"/>
                  </a:lnTo>
                  <a:lnTo>
                    <a:pt x="1218814" y="1099067"/>
                  </a:lnTo>
                  <a:lnTo>
                    <a:pt x="1263805" y="1094796"/>
                  </a:lnTo>
                  <a:lnTo>
                    <a:pt x="1305783" y="1081829"/>
                  </a:lnTo>
                  <a:lnTo>
                    <a:pt x="1343841" y="1061078"/>
                  </a:lnTo>
                  <a:lnTo>
                    <a:pt x="1377072" y="1033456"/>
                  </a:lnTo>
                  <a:lnTo>
                    <a:pt x="1404570" y="999874"/>
                  </a:lnTo>
                  <a:lnTo>
                    <a:pt x="1425429" y="961246"/>
                  </a:lnTo>
                  <a:lnTo>
                    <a:pt x="1438742" y="918484"/>
                  </a:lnTo>
                  <a:lnTo>
                    <a:pt x="1443604" y="872499"/>
                  </a:lnTo>
                  <a:lnTo>
                    <a:pt x="1476445" y="865425"/>
                  </a:lnTo>
                  <a:lnTo>
                    <a:pt x="1537937" y="838941"/>
                  </a:lnTo>
                  <a:lnTo>
                    <a:pt x="1600459" y="787064"/>
                  </a:lnTo>
                  <a:lnTo>
                    <a:pt x="1628126" y="749610"/>
                  </a:lnTo>
                  <a:lnTo>
                    <a:pt x="1648643" y="708495"/>
                  </a:lnTo>
                  <a:lnTo>
                    <a:pt x="1661872" y="664780"/>
                  </a:lnTo>
                  <a:lnTo>
                    <a:pt x="1667677" y="619528"/>
                  </a:lnTo>
                  <a:lnTo>
                    <a:pt x="1665920" y="573800"/>
                  </a:lnTo>
                  <a:lnTo>
                    <a:pt x="1656464" y="528658"/>
                  </a:lnTo>
                  <a:lnTo>
                    <a:pt x="1639174" y="485165"/>
                  </a:lnTo>
                  <a:lnTo>
                    <a:pt x="1613911" y="444382"/>
                  </a:lnTo>
                  <a:lnTo>
                    <a:pt x="1619038" y="430682"/>
                  </a:lnTo>
                  <a:lnTo>
                    <a:pt x="1623309" y="416696"/>
                  </a:lnTo>
                  <a:lnTo>
                    <a:pt x="1630459" y="368514"/>
                  </a:lnTo>
                  <a:lnTo>
                    <a:pt x="1626906" y="321454"/>
                  </a:lnTo>
                  <a:lnTo>
                    <a:pt x="1613515" y="277073"/>
                  </a:lnTo>
                  <a:lnTo>
                    <a:pt x="1591154" y="236929"/>
                  </a:lnTo>
                  <a:lnTo>
                    <a:pt x="1560688" y="202579"/>
                  </a:lnTo>
                  <a:lnTo>
                    <a:pt x="1522985" y="175580"/>
                  </a:lnTo>
                  <a:lnTo>
                    <a:pt x="1478910" y="157489"/>
                  </a:lnTo>
                  <a:lnTo>
                    <a:pt x="1470421" y="125519"/>
                  </a:lnTo>
                  <a:lnTo>
                    <a:pt x="1438440" y="68817"/>
                  </a:lnTo>
                  <a:lnTo>
                    <a:pt x="1373370" y="17670"/>
                  </a:lnTo>
                  <a:lnTo>
                    <a:pt x="1327037" y="2822"/>
                  </a:lnTo>
                  <a:lnTo>
                    <a:pt x="1279186" y="596"/>
                  </a:lnTo>
                  <a:lnTo>
                    <a:pt x="1232342" y="10785"/>
                  </a:lnTo>
                  <a:lnTo>
                    <a:pt x="1189025" y="33180"/>
                  </a:lnTo>
                  <a:lnTo>
                    <a:pt x="1151758" y="67573"/>
                  </a:lnTo>
                  <a:lnTo>
                    <a:pt x="1139230" y="52615"/>
                  </a:lnTo>
                  <a:lnTo>
                    <a:pt x="1125167" y="39252"/>
                  </a:lnTo>
                  <a:lnTo>
                    <a:pt x="1109699" y="27604"/>
                  </a:lnTo>
                  <a:lnTo>
                    <a:pt x="1092957" y="17789"/>
                  </a:lnTo>
                  <a:lnTo>
                    <a:pt x="1050240" y="2828"/>
                  </a:lnTo>
                  <a:lnTo>
                    <a:pt x="1006705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4928" y="2831845"/>
              <a:ext cx="220979" cy="28663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528942" y="1677025"/>
              <a:ext cx="1668145" cy="1442085"/>
            </a:xfrm>
            <a:custGeom>
              <a:avLst/>
              <a:gdLst/>
              <a:ahLst/>
              <a:cxnLst/>
              <a:rect l="l" t="t" r="r" b="b"/>
              <a:pathLst>
                <a:path w="1668145" h="1442085">
                  <a:moveTo>
                    <a:pt x="151760" y="412759"/>
                  </a:moveTo>
                  <a:lnTo>
                    <a:pt x="149595" y="364649"/>
                  </a:lnTo>
                  <a:lnTo>
                    <a:pt x="155633" y="318251"/>
                  </a:lnTo>
                  <a:lnTo>
                    <a:pt x="169243" y="274409"/>
                  </a:lnTo>
                  <a:lnTo>
                    <a:pt x="189797" y="233969"/>
                  </a:lnTo>
                  <a:lnTo>
                    <a:pt x="216663" y="197778"/>
                  </a:lnTo>
                  <a:lnTo>
                    <a:pt x="249211" y="166680"/>
                  </a:lnTo>
                  <a:lnTo>
                    <a:pt x="286811" y="141521"/>
                  </a:lnTo>
                  <a:lnTo>
                    <a:pt x="328832" y="123147"/>
                  </a:lnTo>
                  <a:lnTo>
                    <a:pt x="374645" y="112404"/>
                  </a:lnTo>
                  <a:lnTo>
                    <a:pt x="418005" y="110134"/>
                  </a:lnTo>
                  <a:lnTo>
                    <a:pt x="460830" y="115198"/>
                  </a:lnTo>
                  <a:lnTo>
                    <a:pt x="502250" y="127406"/>
                  </a:lnTo>
                  <a:lnTo>
                    <a:pt x="541396" y="146567"/>
                  </a:lnTo>
                  <a:lnTo>
                    <a:pt x="568332" y="106470"/>
                  </a:lnTo>
                  <a:lnTo>
                    <a:pt x="602311" y="74705"/>
                  </a:lnTo>
                  <a:lnTo>
                    <a:pt x="641667" y="51795"/>
                  </a:lnTo>
                  <a:lnTo>
                    <a:pt x="684732" y="38264"/>
                  </a:lnTo>
                  <a:lnTo>
                    <a:pt x="729841" y="34637"/>
                  </a:lnTo>
                  <a:lnTo>
                    <a:pt x="775328" y="41438"/>
                  </a:lnTo>
                  <a:lnTo>
                    <a:pt x="819526" y="59191"/>
                  </a:lnTo>
                  <a:lnTo>
                    <a:pt x="856280" y="84926"/>
                  </a:lnTo>
                  <a:lnTo>
                    <a:pt x="867278" y="95259"/>
                  </a:lnTo>
                  <a:lnTo>
                    <a:pt x="892638" y="56933"/>
                  </a:lnTo>
                  <a:lnTo>
                    <a:pt x="925759" y="27789"/>
                  </a:lnTo>
                  <a:lnTo>
                    <a:pt x="964496" y="8566"/>
                  </a:lnTo>
                  <a:lnTo>
                    <a:pt x="1006705" y="0"/>
                  </a:lnTo>
                  <a:lnTo>
                    <a:pt x="1050240" y="2828"/>
                  </a:lnTo>
                  <a:lnTo>
                    <a:pt x="1092957" y="17789"/>
                  </a:lnTo>
                  <a:lnTo>
                    <a:pt x="1125167" y="39252"/>
                  </a:lnTo>
                  <a:lnTo>
                    <a:pt x="1151758" y="67573"/>
                  </a:lnTo>
                  <a:lnTo>
                    <a:pt x="1189025" y="33180"/>
                  </a:lnTo>
                  <a:lnTo>
                    <a:pt x="1232342" y="10785"/>
                  </a:lnTo>
                  <a:lnTo>
                    <a:pt x="1279186" y="596"/>
                  </a:lnTo>
                  <a:lnTo>
                    <a:pt x="1327037" y="2822"/>
                  </a:lnTo>
                  <a:lnTo>
                    <a:pt x="1373370" y="17670"/>
                  </a:lnTo>
                  <a:lnTo>
                    <a:pt x="1415664" y="45348"/>
                  </a:lnTo>
                  <a:lnTo>
                    <a:pt x="1456812" y="95751"/>
                  </a:lnTo>
                  <a:lnTo>
                    <a:pt x="1478910" y="157489"/>
                  </a:lnTo>
                  <a:lnTo>
                    <a:pt x="1522985" y="175580"/>
                  </a:lnTo>
                  <a:lnTo>
                    <a:pt x="1560688" y="202579"/>
                  </a:lnTo>
                  <a:lnTo>
                    <a:pt x="1591154" y="236929"/>
                  </a:lnTo>
                  <a:lnTo>
                    <a:pt x="1613515" y="277073"/>
                  </a:lnTo>
                  <a:lnTo>
                    <a:pt x="1626906" y="321454"/>
                  </a:lnTo>
                  <a:lnTo>
                    <a:pt x="1630459" y="368514"/>
                  </a:lnTo>
                  <a:lnTo>
                    <a:pt x="1623309" y="416696"/>
                  </a:lnTo>
                  <a:lnTo>
                    <a:pt x="1621287" y="423719"/>
                  </a:lnTo>
                  <a:lnTo>
                    <a:pt x="1619038" y="430682"/>
                  </a:lnTo>
                  <a:lnTo>
                    <a:pt x="1616576" y="437574"/>
                  </a:lnTo>
                  <a:lnTo>
                    <a:pt x="1613911" y="444382"/>
                  </a:lnTo>
                  <a:lnTo>
                    <a:pt x="1639174" y="485165"/>
                  </a:lnTo>
                  <a:lnTo>
                    <a:pt x="1656464" y="528658"/>
                  </a:lnTo>
                  <a:lnTo>
                    <a:pt x="1665920" y="573800"/>
                  </a:lnTo>
                  <a:lnTo>
                    <a:pt x="1667677" y="619528"/>
                  </a:lnTo>
                  <a:lnTo>
                    <a:pt x="1661872" y="664780"/>
                  </a:lnTo>
                  <a:lnTo>
                    <a:pt x="1648643" y="708495"/>
                  </a:lnTo>
                  <a:lnTo>
                    <a:pt x="1628126" y="749610"/>
                  </a:lnTo>
                  <a:lnTo>
                    <a:pt x="1600459" y="787064"/>
                  </a:lnTo>
                  <a:lnTo>
                    <a:pt x="1565778" y="819794"/>
                  </a:lnTo>
                  <a:lnTo>
                    <a:pt x="1508025" y="854195"/>
                  </a:lnTo>
                  <a:lnTo>
                    <a:pt x="1443604" y="872499"/>
                  </a:lnTo>
                  <a:lnTo>
                    <a:pt x="1438742" y="918484"/>
                  </a:lnTo>
                  <a:lnTo>
                    <a:pt x="1425429" y="961246"/>
                  </a:lnTo>
                  <a:lnTo>
                    <a:pt x="1404570" y="999874"/>
                  </a:lnTo>
                  <a:lnTo>
                    <a:pt x="1377072" y="1033456"/>
                  </a:lnTo>
                  <a:lnTo>
                    <a:pt x="1343841" y="1061078"/>
                  </a:lnTo>
                  <a:lnTo>
                    <a:pt x="1305783" y="1081829"/>
                  </a:lnTo>
                  <a:lnTo>
                    <a:pt x="1263805" y="1094796"/>
                  </a:lnTo>
                  <a:lnTo>
                    <a:pt x="1218814" y="1099067"/>
                  </a:lnTo>
                  <a:lnTo>
                    <a:pt x="1188189" y="1096632"/>
                  </a:lnTo>
                  <a:lnTo>
                    <a:pt x="1158314" y="1089971"/>
                  </a:lnTo>
                  <a:lnTo>
                    <a:pt x="1129606" y="1079189"/>
                  </a:lnTo>
                  <a:lnTo>
                    <a:pt x="1102482" y="1064396"/>
                  </a:lnTo>
                  <a:lnTo>
                    <a:pt x="1084907" y="1109157"/>
                  </a:lnTo>
                  <a:lnTo>
                    <a:pt x="1060564" y="1148868"/>
                  </a:lnTo>
                  <a:lnTo>
                    <a:pt x="1030374" y="1183023"/>
                  </a:lnTo>
                  <a:lnTo>
                    <a:pt x="995254" y="1211117"/>
                  </a:lnTo>
                  <a:lnTo>
                    <a:pt x="956123" y="1232644"/>
                  </a:lnTo>
                  <a:lnTo>
                    <a:pt x="913901" y="1247097"/>
                  </a:lnTo>
                  <a:lnTo>
                    <a:pt x="869505" y="1253971"/>
                  </a:lnTo>
                  <a:lnTo>
                    <a:pt x="823855" y="1252760"/>
                  </a:lnTo>
                  <a:lnTo>
                    <a:pt x="777870" y="1242958"/>
                  </a:lnTo>
                  <a:lnTo>
                    <a:pt x="736216" y="1225813"/>
                  </a:lnTo>
                  <a:lnTo>
                    <a:pt x="698288" y="1201810"/>
                  </a:lnTo>
                  <a:lnTo>
                    <a:pt x="664909" y="1171520"/>
                  </a:lnTo>
                  <a:lnTo>
                    <a:pt x="636900" y="1135516"/>
                  </a:lnTo>
                  <a:lnTo>
                    <a:pt x="593492" y="1157669"/>
                  </a:lnTo>
                  <a:lnTo>
                    <a:pt x="548409" y="1171998"/>
                  </a:lnTo>
                  <a:lnTo>
                    <a:pt x="502493" y="1178720"/>
                  </a:lnTo>
                  <a:lnTo>
                    <a:pt x="456584" y="1178050"/>
                  </a:lnTo>
                  <a:lnTo>
                    <a:pt x="411522" y="1170203"/>
                  </a:lnTo>
                  <a:lnTo>
                    <a:pt x="368148" y="1155395"/>
                  </a:lnTo>
                  <a:lnTo>
                    <a:pt x="327303" y="1133842"/>
                  </a:lnTo>
                  <a:lnTo>
                    <a:pt x="289826" y="1105759"/>
                  </a:lnTo>
                  <a:lnTo>
                    <a:pt x="256559" y="1071363"/>
                  </a:lnTo>
                  <a:lnTo>
                    <a:pt x="228341" y="1030868"/>
                  </a:lnTo>
                  <a:lnTo>
                    <a:pt x="226309" y="1027185"/>
                  </a:lnTo>
                  <a:lnTo>
                    <a:pt x="225166" y="1025407"/>
                  </a:lnTo>
                  <a:lnTo>
                    <a:pt x="180090" y="1024630"/>
                  </a:lnTo>
                  <a:lnTo>
                    <a:pt x="138246" y="1012208"/>
                  </a:lnTo>
                  <a:lnTo>
                    <a:pt x="101404" y="989577"/>
                  </a:lnTo>
                  <a:lnTo>
                    <a:pt x="71336" y="958172"/>
                  </a:lnTo>
                  <a:lnTo>
                    <a:pt x="49812" y="919430"/>
                  </a:lnTo>
                  <a:lnTo>
                    <a:pt x="38603" y="874785"/>
                  </a:lnTo>
                  <a:lnTo>
                    <a:pt x="38349" y="837276"/>
                  </a:lnTo>
                  <a:lnTo>
                    <a:pt x="45905" y="801030"/>
                  </a:lnTo>
                  <a:lnTo>
                    <a:pt x="60891" y="767307"/>
                  </a:lnTo>
                  <a:lnTo>
                    <a:pt x="82926" y="737371"/>
                  </a:lnTo>
                  <a:lnTo>
                    <a:pt x="47503" y="708831"/>
                  </a:lnTo>
                  <a:lnTo>
                    <a:pt x="21495" y="672968"/>
                  </a:lnTo>
                  <a:lnTo>
                    <a:pt x="5472" y="632024"/>
                  </a:lnTo>
                  <a:lnTo>
                    <a:pt x="0" y="588245"/>
                  </a:lnTo>
                  <a:lnTo>
                    <a:pt x="5647" y="543872"/>
                  </a:lnTo>
                  <a:lnTo>
                    <a:pt x="22982" y="501151"/>
                  </a:lnTo>
                  <a:lnTo>
                    <a:pt x="46778" y="468702"/>
                  </a:lnTo>
                  <a:lnTo>
                    <a:pt x="76862" y="443207"/>
                  </a:lnTo>
                  <a:lnTo>
                    <a:pt x="111850" y="425570"/>
                  </a:lnTo>
                  <a:lnTo>
                    <a:pt x="150363" y="416696"/>
                  </a:lnTo>
                  <a:lnTo>
                    <a:pt x="151760" y="412759"/>
                  </a:lnTo>
                  <a:close/>
                </a:path>
                <a:path w="1668145" h="1442085">
                  <a:moveTo>
                    <a:pt x="522092" y="1406661"/>
                  </a:moveTo>
                  <a:lnTo>
                    <a:pt x="519351" y="1420188"/>
                  </a:lnTo>
                  <a:lnTo>
                    <a:pt x="511884" y="1431251"/>
                  </a:lnTo>
                  <a:lnTo>
                    <a:pt x="500821" y="1438718"/>
                  </a:lnTo>
                  <a:lnTo>
                    <a:pt x="487294" y="1441459"/>
                  </a:lnTo>
                  <a:lnTo>
                    <a:pt x="473693" y="1438718"/>
                  </a:lnTo>
                  <a:lnTo>
                    <a:pt x="462592" y="1431251"/>
                  </a:lnTo>
                  <a:lnTo>
                    <a:pt x="455111" y="1420188"/>
                  </a:lnTo>
                  <a:lnTo>
                    <a:pt x="452369" y="1406661"/>
                  </a:lnTo>
                  <a:lnTo>
                    <a:pt x="455111" y="1393060"/>
                  </a:lnTo>
                  <a:lnTo>
                    <a:pt x="462592" y="1381959"/>
                  </a:lnTo>
                  <a:lnTo>
                    <a:pt x="473693" y="1374478"/>
                  </a:lnTo>
                  <a:lnTo>
                    <a:pt x="487294" y="1371736"/>
                  </a:lnTo>
                  <a:lnTo>
                    <a:pt x="500821" y="1374478"/>
                  </a:lnTo>
                  <a:lnTo>
                    <a:pt x="511884" y="1381959"/>
                  </a:lnTo>
                  <a:lnTo>
                    <a:pt x="519351" y="1393060"/>
                  </a:lnTo>
                  <a:lnTo>
                    <a:pt x="522092" y="1406661"/>
                  </a:lnTo>
                  <a:close/>
                </a:path>
                <a:path w="1668145" h="1442085">
                  <a:moveTo>
                    <a:pt x="575432" y="1364878"/>
                  </a:moveTo>
                  <a:lnTo>
                    <a:pt x="569949" y="1391986"/>
                  </a:lnTo>
                  <a:lnTo>
                    <a:pt x="555001" y="1414106"/>
                  </a:lnTo>
                  <a:lnTo>
                    <a:pt x="532837" y="1429011"/>
                  </a:lnTo>
                  <a:lnTo>
                    <a:pt x="505709" y="1434474"/>
                  </a:lnTo>
                  <a:lnTo>
                    <a:pt x="478580" y="1429011"/>
                  </a:lnTo>
                  <a:lnTo>
                    <a:pt x="456417" y="1414106"/>
                  </a:lnTo>
                  <a:lnTo>
                    <a:pt x="441469" y="1391986"/>
                  </a:lnTo>
                  <a:lnTo>
                    <a:pt x="435986" y="1364878"/>
                  </a:lnTo>
                  <a:lnTo>
                    <a:pt x="441469" y="1337750"/>
                  </a:lnTo>
                  <a:lnTo>
                    <a:pt x="456417" y="1315586"/>
                  </a:lnTo>
                  <a:lnTo>
                    <a:pt x="478580" y="1300638"/>
                  </a:lnTo>
                  <a:lnTo>
                    <a:pt x="505709" y="1295155"/>
                  </a:lnTo>
                  <a:lnTo>
                    <a:pt x="532837" y="1300638"/>
                  </a:lnTo>
                  <a:lnTo>
                    <a:pt x="555001" y="1315586"/>
                  </a:lnTo>
                  <a:lnTo>
                    <a:pt x="569949" y="1337750"/>
                  </a:lnTo>
                  <a:lnTo>
                    <a:pt x="575432" y="1364878"/>
                  </a:lnTo>
                  <a:close/>
                </a:path>
                <a:path w="1668145" h="1442085">
                  <a:moveTo>
                    <a:pt x="656966" y="1259341"/>
                  </a:moveTo>
                  <a:lnTo>
                    <a:pt x="648743" y="1300050"/>
                  </a:lnTo>
                  <a:lnTo>
                    <a:pt x="626327" y="1333271"/>
                  </a:lnTo>
                  <a:lnTo>
                    <a:pt x="593101" y="1355657"/>
                  </a:lnTo>
                  <a:lnTo>
                    <a:pt x="552445" y="1363862"/>
                  </a:lnTo>
                  <a:lnTo>
                    <a:pt x="511735" y="1355657"/>
                  </a:lnTo>
                  <a:lnTo>
                    <a:pt x="478515" y="1333271"/>
                  </a:lnTo>
                  <a:lnTo>
                    <a:pt x="456129" y="1300050"/>
                  </a:lnTo>
                  <a:lnTo>
                    <a:pt x="447924" y="1259341"/>
                  </a:lnTo>
                  <a:lnTo>
                    <a:pt x="456129" y="1218685"/>
                  </a:lnTo>
                  <a:lnTo>
                    <a:pt x="478515" y="1185459"/>
                  </a:lnTo>
                  <a:lnTo>
                    <a:pt x="511735" y="1163043"/>
                  </a:lnTo>
                  <a:lnTo>
                    <a:pt x="552445" y="1154820"/>
                  </a:lnTo>
                  <a:lnTo>
                    <a:pt x="593101" y="1163043"/>
                  </a:lnTo>
                  <a:lnTo>
                    <a:pt x="626327" y="1185459"/>
                  </a:lnTo>
                  <a:lnTo>
                    <a:pt x="648743" y="1218685"/>
                  </a:lnTo>
                  <a:lnTo>
                    <a:pt x="656966" y="1259341"/>
                  </a:lnTo>
                  <a:close/>
                </a:path>
                <a:path w="1668145" h="1442085">
                  <a:moveTo>
                    <a:pt x="182367" y="755532"/>
                  </a:moveTo>
                  <a:lnTo>
                    <a:pt x="156838" y="755599"/>
                  </a:lnTo>
                  <a:lnTo>
                    <a:pt x="131773" y="751690"/>
                  </a:lnTo>
                  <a:lnTo>
                    <a:pt x="107590" y="743923"/>
                  </a:lnTo>
                  <a:lnTo>
                    <a:pt x="84704" y="732418"/>
                  </a:lnTo>
                </a:path>
                <a:path w="1668145" h="1442085">
                  <a:moveTo>
                    <a:pt x="268473" y="1008770"/>
                  </a:moveTo>
                  <a:lnTo>
                    <a:pt x="258073" y="1012624"/>
                  </a:lnTo>
                  <a:lnTo>
                    <a:pt x="247470" y="1015787"/>
                  </a:lnTo>
                  <a:lnTo>
                    <a:pt x="236701" y="1018235"/>
                  </a:lnTo>
                  <a:lnTo>
                    <a:pt x="225801" y="1019946"/>
                  </a:lnTo>
                </a:path>
                <a:path w="1668145" h="1442085">
                  <a:moveTo>
                    <a:pt x="636773" y="1130436"/>
                  </a:moveTo>
                  <a:lnTo>
                    <a:pt x="629369" y="1118397"/>
                  </a:lnTo>
                  <a:lnTo>
                    <a:pt x="622596" y="1105941"/>
                  </a:lnTo>
                  <a:lnTo>
                    <a:pt x="616467" y="1093128"/>
                  </a:lnTo>
                  <a:lnTo>
                    <a:pt x="610992" y="1080017"/>
                  </a:lnTo>
                </a:path>
                <a:path w="1668145" h="1442085">
                  <a:moveTo>
                    <a:pt x="1112896" y="1004452"/>
                  </a:moveTo>
                  <a:lnTo>
                    <a:pt x="1111396" y="1018517"/>
                  </a:lnTo>
                  <a:lnTo>
                    <a:pt x="1109181" y="1032487"/>
                  </a:lnTo>
                  <a:lnTo>
                    <a:pt x="1106252" y="1046314"/>
                  </a:lnTo>
                  <a:lnTo>
                    <a:pt x="1102609" y="1059951"/>
                  </a:lnTo>
                </a:path>
                <a:path w="1668145" h="1442085">
                  <a:moveTo>
                    <a:pt x="1317366" y="662060"/>
                  </a:moveTo>
                  <a:lnTo>
                    <a:pt x="1360126" y="689930"/>
                  </a:lnTo>
                  <a:lnTo>
                    <a:pt x="1395065" y="726249"/>
                  </a:lnTo>
                  <a:lnTo>
                    <a:pt x="1421159" y="769346"/>
                  </a:lnTo>
                  <a:lnTo>
                    <a:pt x="1437384" y="817553"/>
                  </a:lnTo>
                  <a:lnTo>
                    <a:pt x="1442715" y="869197"/>
                  </a:lnTo>
                </a:path>
                <a:path w="1668145" h="1442085">
                  <a:moveTo>
                    <a:pt x="1613022" y="441334"/>
                  </a:moveTo>
                  <a:lnTo>
                    <a:pt x="1602453" y="463140"/>
                  </a:lnTo>
                  <a:lnTo>
                    <a:pt x="1589527" y="483482"/>
                  </a:lnTo>
                  <a:lnTo>
                    <a:pt x="1574410" y="502181"/>
                  </a:lnTo>
                  <a:lnTo>
                    <a:pt x="1557269" y="519058"/>
                  </a:lnTo>
                </a:path>
                <a:path w="1668145" h="1442085">
                  <a:moveTo>
                    <a:pt x="1479164" y="153044"/>
                  </a:moveTo>
                  <a:lnTo>
                    <a:pt x="1480495" y="162190"/>
                  </a:lnTo>
                  <a:lnTo>
                    <a:pt x="1481434" y="171348"/>
                  </a:lnTo>
                  <a:lnTo>
                    <a:pt x="1481968" y="180529"/>
                  </a:lnTo>
                  <a:lnTo>
                    <a:pt x="1482085" y="189747"/>
                  </a:lnTo>
                </a:path>
                <a:path w="1668145" h="1442085">
                  <a:moveTo>
                    <a:pt x="1122548" y="110245"/>
                  </a:moveTo>
                  <a:lnTo>
                    <a:pt x="1128497" y="97799"/>
                  </a:lnTo>
                  <a:lnTo>
                    <a:pt x="1135280" y="85829"/>
                  </a:lnTo>
                  <a:lnTo>
                    <a:pt x="1142872" y="74383"/>
                  </a:lnTo>
                  <a:lnTo>
                    <a:pt x="1151250" y="63509"/>
                  </a:lnTo>
                </a:path>
                <a:path w="1668145" h="1442085">
                  <a:moveTo>
                    <a:pt x="855086" y="132597"/>
                  </a:moveTo>
                  <a:lnTo>
                    <a:pt x="857660" y="122197"/>
                  </a:lnTo>
                  <a:lnTo>
                    <a:pt x="860817" y="111975"/>
                  </a:lnTo>
                  <a:lnTo>
                    <a:pt x="864569" y="101968"/>
                  </a:lnTo>
                  <a:lnTo>
                    <a:pt x="868929" y="92211"/>
                  </a:lnTo>
                </a:path>
                <a:path w="1668145" h="1442085">
                  <a:moveTo>
                    <a:pt x="541269" y="146313"/>
                  </a:moveTo>
                  <a:lnTo>
                    <a:pt x="554624" y="154907"/>
                  </a:lnTo>
                  <a:lnTo>
                    <a:pt x="567431" y="164299"/>
                  </a:lnTo>
                  <a:lnTo>
                    <a:pt x="579666" y="174477"/>
                  </a:lnTo>
                  <a:lnTo>
                    <a:pt x="591307" y="185429"/>
                  </a:lnTo>
                </a:path>
                <a:path w="1668145" h="1442085">
                  <a:moveTo>
                    <a:pt x="160523" y="454034"/>
                  </a:moveTo>
                  <a:lnTo>
                    <a:pt x="157761" y="443816"/>
                  </a:lnTo>
                  <a:lnTo>
                    <a:pt x="155379" y="433539"/>
                  </a:lnTo>
                  <a:lnTo>
                    <a:pt x="153379" y="423191"/>
                  </a:lnTo>
                  <a:lnTo>
                    <a:pt x="151760" y="412759"/>
                  </a:lnTo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913366" y="1831085"/>
            <a:ext cx="7823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Why</a:t>
            </a:r>
            <a:r>
              <a:rPr sz="18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we </a:t>
            </a:r>
            <a:r>
              <a:rPr sz="1800" spc="-3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need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data???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2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3412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-215" dirty="0"/>
              <a:t> </a:t>
            </a:r>
            <a:r>
              <a:rPr dirty="0"/>
              <a:t>Structure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2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713" y="1896897"/>
            <a:ext cx="9584690" cy="272351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25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latin typeface="Corbel"/>
                <a:cs typeface="Corbel"/>
              </a:rPr>
              <a:t>Organizing &amp;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storing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data</a:t>
            </a:r>
            <a:endParaRPr sz="22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30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latin typeface="Corbel"/>
                <a:cs typeface="Corbel"/>
              </a:rPr>
              <a:t>Mathematical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&amp; logical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model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of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organization of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data</a:t>
            </a:r>
            <a:endParaRPr sz="22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40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latin typeface="Corbel"/>
                <a:cs typeface="Corbel"/>
              </a:rPr>
              <a:t>Set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of </a:t>
            </a:r>
            <a:r>
              <a:rPr sz="2200" spc="-10" dirty="0">
                <a:latin typeface="Corbel"/>
                <a:cs typeface="Corbel"/>
              </a:rPr>
              <a:t>procedures</a:t>
            </a:r>
            <a:r>
              <a:rPr sz="2200" spc="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to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define,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store, </a:t>
            </a:r>
            <a:r>
              <a:rPr sz="2200" spc="-15" dirty="0">
                <a:latin typeface="Corbel"/>
                <a:cs typeface="Corbel"/>
              </a:rPr>
              <a:t>access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&amp; manipulate</a:t>
            </a:r>
            <a:r>
              <a:rPr sz="2200" dirty="0">
                <a:latin typeface="Corbel"/>
                <a:cs typeface="Corbel"/>
              </a:rPr>
              <a:t> data</a:t>
            </a:r>
            <a:endParaRPr sz="2200">
              <a:latin typeface="Corbel"/>
              <a:cs typeface="Corbel"/>
            </a:endParaRPr>
          </a:p>
          <a:p>
            <a:pPr marL="83820" algn="ctr">
              <a:lnSpc>
                <a:spcPct val="100000"/>
              </a:lnSpc>
              <a:spcBef>
                <a:spcPts val="1140"/>
              </a:spcBef>
            </a:pPr>
            <a:r>
              <a:rPr sz="2200" spc="-5" dirty="0">
                <a:latin typeface="Corbel"/>
                <a:cs typeface="Corbel"/>
              </a:rPr>
              <a:t>OR</a:t>
            </a:r>
            <a:endParaRPr sz="2200">
              <a:latin typeface="Corbel"/>
              <a:cs typeface="Corbel"/>
            </a:endParaRPr>
          </a:p>
          <a:p>
            <a:pPr marL="94615" marR="5080" algn="ctr">
              <a:lnSpc>
                <a:spcPts val="2380"/>
              </a:lnSpc>
              <a:spcBef>
                <a:spcPts val="1425"/>
              </a:spcBef>
            </a:pPr>
            <a:r>
              <a:rPr sz="2200" dirty="0">
                <a:latin typeface="Corbel"/>
                <a:cs typeface="Corbel"/>
              </a:rPr>
              <a:t>Data</a:t>
            </a:r>
            <a:r>
              <a:rPr sz="2200" spc="-6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Structure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is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group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of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rbel"/>
                <a:cs typeface="Corbel"/>
              </a:rPr>
              <a:t>data</a:t>
            </a:r>
            <a:r>
              <a:rPr sz="2200" spc="-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rbel"/>
                <a:cs typeface="Corbel"/>
              </a:rPr>
              <a:t>elements</a:t>
            </a:r>
            <a:r>
              <a:rPr sz="2200" spc="4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which</a:t>
            </a:r>
            <a:r>
              <a:rPr sz="2200" spc="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provides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an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rbel"/>
                <a:cs typeface="Corbel"/>
              </a:rPr>
              <a:t>efficient</a:t>
            </a:r>
            <a:r>
              <a:rPr sz="2200" spc="5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rbel"/>
                <a:cs typeface="Corbel"/>
              </a:rPr>
              <a:t>way</a:t>
            </a:r>
            <a:r>
              <a:rPr sz="2200" spc="-3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of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orbel"/>
                <a:cs typeface="Corbel"/>
              </a:rPr>
              <a:t>storing </a:t>
            </a:r>
            <a:r>
              <a:rPr sz="2200" spc="-42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and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rbel"/>
                <a:cs typeface="Corbel"/>
              </a:rPr>
              <a:t>organizing data</a:t>
            </a:r>
            <a:r>
              <a:rPr sz="2200" spc="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in the </a:t>
            </a:r>
            <a:r>
              <a:rPr sz="2200" spc="-20" dirty="0">
                <a:latin typeface="Corbel"/>
                <a:cs typeface="Corbel"/>
              </a:rPr>
              <a:t>memory.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568197"/>
            <a:ext cx="7985759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pc="-5" dirty="0"/>
              <a:t>How</a:t>
            </a:r>
            <a:r>
              <a:rPr spc="-10" dirty="0"/>
              <a:t> </a:t>
            </a:r>
            <a:r>
              <a:rPr dirty="0"/>
              <a:t>we</a:t>
            </a:r>
            <a:r>
              <a:rPr spc="-5" dirty="0"/>
              <a:t> </a:t>
            </a:r>
            <a:r>
              <a:rPr dirty="0"/>
              <a:t>define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30" dirty="0"/>
              <a:t> </a:t>
            </a:r>
            <a:r>
              <a:rPr dirty="0"/>
              <a:t>efficient</a:t>
            </a:r>
            <a:r>
              <a:rPr spc="-35" dirty="0"/>
              <a:t> </a:t>
            </a:r>
            <a:r>
              <a:rPr dirty="0"/>
              <a:t>way</a:t>
            </a:r>
            <a:r>
              <a:rPr spc="-30" dirty="0"/>
              <a:t> </a:t>
            </a:r>
            <a:r>
              <a:rPr spc="-5" dirty="0"/>
              <a:t>of </a:t>
            </a:r>
            <a:r>
              <a:rPr spc="-865" dirty="0"/>
              <a:t> </a:t>
            </a:r>
            <a:r>
              <a:rPr spc="-5" dirty="0"/>
              <a:t>storing</a:t>
            </a:r>
            <a:r>
              <a:rPr spc="-10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5" dirty="0"/>
              <a:t>organizing </a:t>
            </a:r>
            <a:r>
              <a:rPr dirty="0"/>
              <a:t>data?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2049906"/>
            <a:ext cx="8894445" cy="1892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ts val="2625"/>
              </a:lnSpc>
              <a:spcBef>
                <a:spcPts val="95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latin typeface="Arial MT"/>
                <a:cs typeface="Arial MT"/>
              </a:rPr>
              <a:t>Efficiency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denotes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solve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problem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within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its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Arial MT"/>
                <a:cs typeface="Arial MT"/>
              </a:rPr>
              <a:t>resource</a:t>
            </a:r>
            <a:r>
              <a:rPr sz="2200" spc="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6FC0"/>
                </a:solidFill>
                <a:latin typeface="Arial MT"/>
                <a:cs typeface="Arial MT"/>
              </a:rPr>
              <a:t>constraints</a:t>
            </a:r>
            <a:r>
              <a:rPr sz="2200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 marL="424180" lvl="1" indent="-182880">
              <a:lnSpc>
                <a:spcPts val="2385"/>
              </a:lnSpc>
              <a:buSzPct val="80000"/>
              <a:buFont typeface="Wingdings"/>
              <a:buChar char=""/>
              <a:tabLst>
                <a:tab pos="424180" algn="l"/>
              </a:tabLst>
            </a:pPr>
            <a:r>
              <a:rPr sz="2000" dirty="0">
                <a:latin typeface="Arial MT"/>
                <a:cs typeface="Arial MT"/>
              </a:rPr>
              <a:t>Space</a:t>
            </a:r>
            <a:endParaRPr sz="2000">
              <a:latin typeface="Arial MT"/>
              <a:cs typeface="Arial MT"/>
            </a:endParaRPr>
          </a:p>
          <a:p>
            <a:pPr marL="424180" lvl="1" indent="-182880">
              <a:lnSpc>
                <a:spcPct val="100000"/>
              </a:lnSpc>
              <a:spcBef>
                <a:spcPts val="360"/>
              </a:spcBef>
              <a:buSzPct val="80000"/>
              <a:buFont typeface="Wingdings"/>
              <a:buChar char=""/>
              <a:tabLst>
                <a:tab pos="424180" algn="l"/>
              </a:tabLst>
            </a:pPr>
            <a:r>
              <a:rPr sz="2000" spc="-20" dirty="0">
                <a:latin typeface="Arial MT"/>
                <a:cs typeface="Arial MT"/>
              </a:rPr>
              <a:t>Time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Wingdings"/>
              <a:buChar char=""/>
            </a:pPr>
            <a:endParaRPr sz="22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1760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50" dirty="0">
                <a:latin typeface="Arial MT"/>
                <a:cs typeface="Arial MT"/>
              </a:rPr>
              <a:t>Total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resources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Arial MT"/>
                <a:cs typeface="Arial MT"/>
              </a:rPr>
              <a:t>solution</a:t>
            </a:r>
            <a:r>
              <a:rPr sz="2200" spc="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Arial MT"/>
                <a:cs typeface="Arial MT"/>
              </a:rPr>
              <a:t>consumes</a:t>
            </a:r>
            <a:r>
              <a:rPr sz="2200" spc="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effects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solution’s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Arial MT"/>
                <a:cs typeface="Arial MT"/>
              </a:rPr>
              <a:t>cost.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09613" y="4092321"/>
            <a:ext cx="3481704" cy="2325370"/>
            <a:chOff x="6809613" y="4092321"/>
            <a:chExt cx="3481704" cy="2325370"/>
          </a:xfrm>
        </p:grpSpPr>
        <p:sp>
          <p:nvSpPr>
            <p:cNvPr id="5" name="object 5"/>
            <p:cNvSpPr/>
            <p:nvPr/>
          </p:nvSpPr>
          <p:spPr>
            <a:xfrm>
              <a:off x="6819138" y="4101846"/>
              <a:ext cx="3462654" cy="2306320"/>
            </a:xfrm>
            <a:custGeom>
              <a:avLst/>
              <a:gdLst/>
              <a:ahLst/>
              <a:cxnLst/>
              <a:rect l="l" t="t" r="r" b="b"/>
              <a:pathLst>
                <a:path w="3462654" h="2306320">
                  <a:moveTo>
                    <a:pt x="2370835" y="0"/>
                  </a:moveTo>
                  <a:lnTo>
                    <a:pt x="1837435" y="463549"/>
                  </a:lnTo>
                  <a:lnTo>
                    <a:pt x="1558416" y="201421"/>
                  </a:lnTo>
                  <a:lnTo>
                    <a:pt x="1370583" y="681227"/>
                  </a:lnTo>
                  <a:lnTo>
                    <a:pt x="721740" y="386968"/>
                  </a:lnTo>
                  <a:lnTo>
                    <a:pt x="861186" y="834516"/>
                  </a:lnTo>
                  <a:lnTo>
                    <a:pt x="187832" y="882776"/>
                  </a:lnTo>
                  <a:lnTo>
                    <a:pt x="630808" y="1237487"/>
                  </a:lnTo>
                  <a:lnTo>
                    <a:pt x="0" y="1374647"/>
                  </a:lnTo>
                  <a:lnTo>
                    <a:pt x="533780" y="1640751"/>
                  </a:lnTo>
                  <a:lnTo>
                    <a:pt x="205993" y="1902828"/>
                  </a:lnTo>
                  <a:lnTo>
                    <a:pt x="770254" y="1947125"/>
                  </a:lnTo>
                  <a:lnTo>
                    <a:pt x="788161" y="2305811"/>
                  </a:lnTo>
                  <a:lnTo>
                    <a:pt x="1206627" y="1934857"/>
                  </a:lnTo>
                  <a:lnTo>
                    <a:pt x="1394586" y="2104263"/>
                  </a:lnTo>
                  <a:lnTo>
                    <a:pt x="1582546" y="1854250"/>
                  </a:lnTo>
                  <a:lnTo>
                    <a:pt x="1861438" y="2011387"/>
                  </a:lnTo>
                  <a:lnTo>
                    <a:pt x="1952497" y="1701076"/>
                  </a:lnTo>
                  <a:lnTo>
                    <a:pt x="2395219" y="1854250"/>
                  </a:lnTo>
                  <a:lnTo>
                    <a:pt x="2346832" y="1531873"/>
                  </a:lnTo>
                  <a:lnTo>
                    <a:pt x="3026029" y="1668729"/>
                  </a:lnTo>
                  <a:lnTo>
                    <a:pt x="2625725" y="1314068"/>
                  </a:lnTo>
                  <a:lnTo>
                    <a:pt x="2928746" y="1205229"/>
                  </a:lnTo>
                  <a:lnTo>
                    <a:pt x="2722753" y="1003680"/>
                  </a:lnTo>
                  <a:lnTo>
                    <a:pt x="3462528" y="709294"/>
                  </a:lnTo>
                  <a:lnTo>
                    <a:pt x="2625725" y="697356"/>
                  </a:lnTo>
                  <a:lnTo>
                    <a:pt x="2886582" y="338581"/>
                  </a:lnTo>
                  <a:lnTo>
                    <a:pt x="2328417" y="616711"/>
                  </a:lnTo>
                  <a:lnTo>
                    <a:pt x="2370835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19138" y="4101846"/>
              <a:ext cx="3462654" cy="2306320"/>
            </a:xfrm>
            <a:custGeom>
              <a:avLst/>
              <a:gdLst/>
              <a:ahLst/>
              <a:cxnLst/>
              <a:rect l="l" t="t" r="r" b="b"/>
              <a:pathLst>
                <a:path w="3462654" h="2306320">
                  <a:moveTo>
                    <a:pt x="1837435" y="463549"/>
                  </a:moveTo>
                  <a:lnTo>
                    <a:pt x="2370835" y="0"/>
                  </a:lnTo>
                  <a:lnTo>
                    <a:pt x="2328417" y="616711"/>
                  </a:lnTo>
                  <a:lnTo>
                    <a:pt x="2886582" y="338581"/>
                  </a:lnTo>
                  <a:lnTo>
                    <a:pt x="2625725" y="697356"/>
                  </a:lnTo>
                  <a:lnTo>
                    <a:pt x="3462528" y="709294"/>
                  </a:lnTo>
                  <a:lnTo>
                    <a:pt x="2722753" y="1003680"/>
                  </a:lnTo>
                  <a:lnTo>
                    <a:pt x="2928746" y="1205229"/>
                  </a:lnTo>
                  <a:lnTo>
                    <a:pt x="2625725" y="1314068"/>
                  </a:lnTo>
                  <a:lnTo>
                    <a:pt x="3026029" y="1668729"/>
                  </a:lnTo>
                  <a:lnTo>
                    <a:pt x="2346832" y="1531873"/>
                  </a:lnTo>
                  <a:lnTo>
                    <a:pt x="2395219" y="1854250"/>
                  </a:lnTo>
                  <a:lnTo>
                    <a:pt x="1952497" y="1701076"/>
                  </a:lnTo>
                  <a:lnTo>
                    <a:pt x="1861438" y="2011387"/>
                  </a:lnTo>
                  <a:lnTo>
                    <a:pt x="1582546" y="1854250"/>
                  </a:lnTo>
                  <a:lnTo>
                    <a:pt x="1394586" y="2104263"/>
                  </a:lnTo>
                  <a:lnTo>
                    <a:pt x="1206627" y="1934857"/>
                  </a:lnTo>
                  <a:lnTo>
                    <a:pt x="788161" y="2305811"/>
                  </a:lnTo>
                  <a:lnTo>
                    <a:pt x="770254" y="1947125"/>
                  </a:lnTo>
                  <a:lnTo>
                    <a:pt x="205993" y="1902828"/>
                  </a:lnTo>
                  <a:lnTo>
                    <a:pt x="533780" y="1640751"/>
                  </a:lnTo>
                  <a:lnTo>
                    <a:pt x="0" y="1374647"/>
                  </a:lnTo>
                  <a:lnTo>
                    <a:pt x="630808" y="1237487"/>
                  </a:lnTo>
                  <a:lnTo>
                    <a:pt x="187832" y="882776"/>
                  </a:lnTo>
                  <a:lnTo>
                    <a:pt x="861186" y="834516"/>
                  </a:lnTo>
                  <a:lnTo>
                    <a:pt x="721740" y="386968"/>
                  </a:lnTo>
                  <a:lnTo>
                    <a:pt x="1370583" y="681227"/>
                  </a:lnTo>
                  <a:lnTo>
                    <a:pt x="1558416" y="201421"/>
                  </a:lnTo>
                  <a:lnTo>
                    <a:pt x="1837435" y="463549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954518" y="5000371"/>
            <a:ext cx="113284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229870">
              <a:lnSpc>
                <a:spcPts val="2110"/>
              </a:lnSpc>
              <a:spcBef>
                <a:spcPts val="21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DESIGN 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ISSUE?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2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56807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Types</a:t>
            </a:r>
            <a:r>
              <a:rPr spc="-5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Data</a:t>
            </a:r>
            <a:r>
              <a:rPr spc="-150" dirty="0"/>
              <a:t> </a:t>
            </a:r>
            <a:r>
              <a:rPr dirty="0"/>
              <a:t>Structures</a:t>
            </a:r>
          </a:p>
        </p:txBody>
      </p:sp>
      <p:sp>
        <p:nvSpPr>
          <p:cNvPr id="3" name="object 3"/>
          <p:cNvSpPr/>
          <p:nvPr/>
        </p:nvSpPr>
        <p:spPr>
          <a:xfrm>
            <a:off x="800862" y="3573017"/>
            <a:ext cx="2688590" cy="1344295"/>
          </a:xfrm>
          <a:custGeom>
            <a:avLst/>
            <a:gdLst/>
            <a:ahLst/>
            <a:cxnLst/>
            <a:rect l="l" t="t" r="r" b="b"/>
            <a:pathLst>
              <a:path w="2688590" h="1344295">
                <a:moveTo>
                  <a:pt x="2553970" y="0"/>
                </a:moveTo>
                <a:lnTo>
                  <a:pt x="134416" y="0"/>
                </a:lnTo>
                <a:lnTo>
                  <a:pt x="91932" y="6853"/>
                </a:lnTo>
                <a:lnTo>
                  <a:pt x="55034" y="25936"/>
                </a:lnTo>
                <a:lnTo>
                  <a:pt x="25936" y="55028"/>
                </a:lnTo>
                <a:lnTo>
                  <a:pt x="6853" y="91911"/>
                </a:lnTo>
                <a:lnTo>
                  <a:pt x="0" y="134366"/>
                </a:lnTo>
                <a:lnTo>
                  <a:pt x="0" y="1209802"/>
                </a:lnTo>
                <a:lnTo>
                  <a:pt x="6853" y="1252256"/>
                </a:lnTo>
                <a:lnTo>
                  <a:pt x="25936" y="1289139"/>
                </a:lnTo>
                <a:lnTo>
                  <a:pt x="55034" y="1318231"/>
                </a:lnTo>
                <a:lnTo>
                  <a:pt x="91932" y="1337314"/>
                </a:lnTo>
                <a:lnTo>
                  <a:pt x="134416" y="1344168"/>
                </a:lnTo>
                <a:lnTo>
                  <a:pt x="2553970" y="1344168"/>
                </a:lnTo>
                <a:lnTo>
                  <a:pt x="2596424" y="1337314"/>
                </a:lnTo>
                <a:lnTo>
                  <a:pt x="2633307" y="1318231"/>
                </a:lnTo>
                <a:lnTo>
                  <a:pt x="2662399" y="1289139"/>
                </a:lnTo>
                <a:lnTo>
                  <a:pt x="2681482" y="1252256"/>
                </a:lnTo>
                <a:lnTo>
                  <a:pt x="2688336" y="1209802"/>
                </a:lnTo>
                <a:lnTo>
                  <a:pt x="2688336" y="134366"/>
                </a:lnTo>
                <a:lnTo>
                  <a:pt x="2681482" y="91911"/>
                </a:lnTo>
                <a:lnTo>
                  <a:pt x="2662399" y="55028"/>
                </a:lnTo>
                <a:lnTo>
                  <a:pt x="2633307" y="25936"/>
                </a:lnTo>
                <a:lnTo>
                  <a:pt x="2596424" y="6853"/>
                </a:lnTo>
                <a:lnTo>
                  <a:pt x="2553970" y="0"/>
                </a:lnTo>
                <a:close/>
              </a:path>
            </a:pathLst>
          </a:custGeom>
          <a:solidFill>
            <a:srgbClr val="FD9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14347" y="4095445"/>
            <a:ext cx="125857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rbel"/>
                <a:cs typeface="Corbel"/>
              </a:rPr>
              <a:t>Da</a:t>
            </a:r>
            <a:r>
              <a:rPr sz="1500" spc="-10" dirty="0">
                <a:latin typeface="Corbel"/>
                <a:cs typeface="Corbel"/>
              </a:rPr>
              <a:t>t</a:t>
            </a:r>
            <a:r>
              <a:rPr sz="1500" dirty="0">
                <a:latin typeface="Corbel"/>
                <a:cs typeface="Corbel"/>
              </a:rPr>
              <a:t>a</a:t>
            </a:r>
            <a:r>
              <a:rPr sz="1500" spc="-30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S</a:t>
            </a:r>
            <a:r>
              <a:rPr sz="1500" spc="-10" dirty="0">
                <a:latin typeface="Corbel"/>
                <a:cs typeface="Corbel"/>
              </a:rPr>
              <a:t>t</a:t>
            </a:r>
            <a:r>
              <a:rPr sz="1500" dirty="0">
                <a:latin typeface="Corbel"/>
                <a:cs typeface="Corbel"/>
              </a:rPr>
              <a:t>ructures</a:t>
            </a:r>
            <a:endParaRPr sz="1500">
              <a:latin typeface="Corbel"/>
              <a:cs typeface="Corbe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78657" y="2790825"/>
            <a:ext cx="3783329" cy="1463040"/>
            <a:chOff x="3478657" y="2790825"/>
            <a:chExt cx="3783329" cy="1463040"/>
          </a:xfrm>
        </p:grpSpPr>
        <p:sp>
          <p:nvSpPr>
            <p:cNvPr id="6" name="object 6"/>
            <p:cNvSpPr/>
            <p:nvPr/>
          </p:nvSpPr>
          <p:spPr>
            <a:xfrm>
              <a:off x="3488182" y="3471418"/>
              <a:ext cx="1075690" cy="773430"/>
            </a:xfrm>
            <a:custGeom>
              <a:avLst/>
              <a:gdLst/>
              <a:ahLst/>
              <a:cxnLst/>
              <a:rect l="l" t="t" r="r" b="b"/>
              <a:pathLst>
                <a:path w="1075689" h="773429">
                  <a:moveTo>
                    <a:pt x="0" y="772922"/>
                  </a:moveTo>
                  <a:lnTo>
                    <a:pt x="1075308" y="0"/>
                  </a:lnTo>
                </a:path>
              </a:pathLst>
            </a:custGeom>
            <a:ln w="19050">
              <a:solidFill>
                <a:srgbClr val="D6D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63618" y="2800350"/>
              <a:ext cx="2688590" cy="1344295"/>
            </a:xfrm>
            <a:custGeom>
              <a:avLst/>
              <a:gdLst/>
              <a:ahLst/>
              <a:cxnLst/>
              <a:rect l="l" t="t" r="r" b="b"/>
              <a:pathLst>
                <a:path w="2688590" h="1344295">
                  <a:moveTo>
                    <a:pt x="2553970" y="0"/>
                  </a:moveTo>
                  <a:lnTo>
                    <a:pt x="134366" y="0"/>
                  </a:lnTo>
                  <a:lnTo>
                    <a:pt x="91911" y="6853"/>
                  </a:lnTo>
                  <a:lnTo>
                    <a:pt x="55028" y="25936"/>
                  </a:lnTo>
                  <a:lnTo>
                    <a:pt x="25936" y="55028"/>
                  </a:lnTo>
                  <a:lnTo>
                    <a:pt x="6853" y="91911"/>
                  </a:lnTo>
                  <a:lnTo>
                    <a:pt x="0" y="134365"/>
                  </a:lnTo>
                  <a:lnTo>
                    <a:pt x="0" y="1209802"/>
                  </a:lnTo>
                  <a:lnTo>
                    <a:pt x="6853" y="1252256"/>
                  </a:lnTo>
                  <a:lnTo>
                    <a:pt x="25936" y="1289139"/>
                  </a:lnTo>
                  <a:lnTo>
                    <a:pt x="55028" y="1318231"/>
                  </a:lnTo>
                  <a:lnTo>
                    <a:pt x="91911" y="1337314"/>
                  </a:lnTo>
                  <a:lnTo>
                    <a:pt x="134366" y="1344168"/>
                  </a:lnTo>
                  <a:lnTo>
                    <a:pt x="2553970" y="1344168"/>
                  </a:lnTo>
                  <a:lnTo>
                    <a:pt x="2596424" y="1337314"/>
                  </a:lnTo>
                  <a:lnTo>
                    <a:pt x="2633307" y="1318231"/>
                  </a:lnTo>
                  <a:lnTo>
                    <a:pt x="2662399" y="1289139"/>
                  </a:lnTo>
                  <a:lnTo>
                    <a:pt x="2681482" y="1252256"/>
                  </a:lnTo>
                  <a:lnTo>
                    <a:pt x="2688336" y="1209802"/>
                  </a:lnTo>
                  <a:lnTo>
                    <a:pt x="2688336" y="134365"/>
                  </a:lnTo>
                  <a:lnTo>
                    <a:pt x="2681482" y="91911"/>
                  </a:lnTo>
                  <a:lnTo>
                    <a:pt x="2662399" y="55028"/>
                  </a:lnTo>
                  <a:lnTo>
                    <a:pt x="2633307" y="25936"/>
                  </a:lnTo>
                  <a:lnTo>
                    <a:pt x="2596424" y="6853"/>
                  </a:lnTo>
                  <a:lnTo>
                    <a:pt x="2553970" y="0"/>
                  </a:lnTo>
                  <a:close/>
                </a:path>
              </a:pathLst>
            </a:custGeom>
            <a:solidFill>
              <a:srgbClr val="D6D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3618" y="2800350"/>
              <a:ext cx="2688590" cy="1344295"/>
            </a:xfrm>
            <a:custGeom>
              <a:avLst/>
              <a:gdLst/>
              <a:ahLst/>
              <a:cxnLst/>
              <a:rect l="l" t="t" r="r" b="b"/>
              <a:pathLst>
                <a:path w="2688590" h="1344295">
                  <a:moveTo>
                    <a:pt x="0" y="134365"/>
                  </a:moveTo>
                  <a:lnTo>
                    <a:pt x="6853" y="91911"/>
                  </a:lnTo>
                  <a:lnTo>
                    <a:pt x="25936" y="55028"/>
                  </a:lnTo>
                  <a:lnTo>
                    <a:pt x="55028" y="25936"/>
                  </a:lnTo>
                  <a:lnTo>
                    <a:pt x="91911" y="6853"/>
                  </a:lnTo>
                  <a:lnTo>
                    <a:pt x="134366" y="0"/>
                  </a:lnTo>
                  <a:lnTo>
                    <a:pt x="2553970" y="0"/>
                  </a:lnTo>
                  <a:lnTo>
                    <a:pt x="2596424" y="6853"/>
                  </a:lnTo>
                  <a:lnTo>
                    <a:pt x="2633307" y="25936"/>
                  </a:lnTo>
                  <a:lnTo>
                    <a:pt x="2662399" y="55028"/>
                  </a:lnTo>
                  <a:lnTo>
                    <a:pt x="2681482" y="91911"/>
                  </a:lnTo>
                  <a:lnTo>
                    <a:pt x="2688336" y="134365"/>
                  </a:lnTo>
                  <a:lnTo>
                    <a:pt x="2688336" y="1209802"/>
                  </a:lnTo>
                  <a:lnTo>
                    <a:pt x="2681482" y="1252256"/>
                  </a:lnTo>
                  <a:lnTo>
                    <a:pt x="2662399" y="1289139"/>
                  </a:lnTo>
                  <a:lnTo>
                    <a:pt x="2633307" y="1318231"/>
                  </a:lnTo>
                  <a:lnTo>
                    <a:pt x="2596424" y="1337314"/>
                  </a:lnTo>
                  <a:lnTo>
                    <a:pt x="2553970" y="1344168"/>
                  </a:lnTo>
                  <a:lnTo>
                    <a:pt x="134366" y="1344168"/>
                  </a:lnTo>
                  <a:lnTo>
                    <a:pt x="91911" y="1337314"/>
                  </a:lnTo>
                  <a:lnTo>
                    <a:pt x="55028" y="1318231"/>
                  </a:lnTo>
                  <a:lnTo>
                    <a:pt x="25936" y="1289139"/>
                  </a:lnTo>
                  <a:lnTo>
                    <a:pt x="6853" y="1252256"/>
                  </a:lnTo>
                  <a:lnTo>
                    <a:pt x="0" y="1209802"/>
                  </a:lnTo>
                  <a:lnTo>
                    <a:pt x="0" y="134365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600447" y="2969917"/>
            <a:ext cx="2361565" cy="8972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727075">
              <a:lnSpc>
                <a:spcPct val="100000"/>
              </a:lnSpc>
              <a:spcBef>
                <a:spcPts val="585"/>
              </a:spcBef>
            </a:pPr>
            <a:r>
              <a:rPr sz="1500" b="1" spc="-5" dirty="0">
                <a:latin typeface="Corbel"/>
                <a:cs typeface="Corbel"/>
              </a:rPr>
              <a:t>Non-Primitive</a:t>
            </a:r>
            <a:endParaRPr sz="15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500" spc="-5" dirty="0">
                <a:latin typeface="Corbel"/>
                <a:cs typeface="Corbel"/>
              </a:rPr>
              <a:t>Derived</a:t>
            </a:r>
            <a:r>
              <a:rPr sz="1500" spc="-10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from</a:t>
            </a:r>
            <a:r>
              <a:rPr sz="1500" spc="-15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basic</a:t>
            </a:r>
            <a:r>
              <a:rPr sz="1500" spc="-20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data</a:t>
            </a:r>
            <a:r>
              <a:rPr sz="1500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types</a:t>
            </a:r>
            <a:endParaRPr sz="15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5" dirty="0">
                <a:latin typeface="Corbel"/>
                <a:cs typeface="Corbel"/>
              </a:rPr>
              <a:t>E.g</a:t>
            </a:r>
            <a:r>
              <a:rPr sz="1500" dirty="0">
                <a:latin typeface="Corbel"/>
                <a:cs typeface="Corbel"/>
              </a:rPr>
              <a:t>.</a:t>
            </a:r>
            <a:r>
              <a:rPr sz="1500" spc="-65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A</a:t>
            </a:r>
            <a:r>
              <a:rPr sz="1500" dirty="0">
                <a:latin typeface="Corbel"/>
                <a:cs typeface="Corbel"/>
              </a:rPr>
              <a:t>rra</a:t>
            </a:r>
            <a:r>
              <a:rPr sz="1500" spc="-50" dirty="0">
                <a:latin typeface="Corbel"/>
                <a:cs typeface="Corbel"/>
              </a:rPr>
              <a:t>y</a:t>
            </a:r>
            <a:r>
              <a:rPr sz="1500" dirty="0">
                <a:latin typeface="Corbel"/>
                <a:cs typeface="Corbel"/>
              </a:rPr>
              <a:t>, Lin</a:t>
            </a:r>
            <a:r>
              <a:rPr sz="1500" spc="-25" dirty="0">
                <a:latin typeface="Corbel"/>
                <a:cs typeface="Corbel"/>
              </a:rPr>
              <a:t>k</a:t>
            </a:r>
            <a:r>
              <a:rPr sz="1500" dirty="0">
                <a:latin typeface="Corbel"/>
                <a:cs typeface="Corbel"/>
              </a:rPr>
              <a:t>ed</a:t>
            </a:r>
            <a:r>
              <a:rPr sz="1500" spc="-15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lis</a:t>
            </a:r>
            <a:r>
              <a:rPr sz="1500" spc="-5" dirty="0">
                <a:latin typeface="Corbel"/>
                <a:cs typeface="Corbel"/>
              </a:rPr>
              <a:t>t</a:t>
            </a:r>
            <a:r>
              <a:rPr sz="1500" dirty="0">
                <a:latin typeface="Corbel"/>
                <a:cs typeface="Corbel"/>
              </a:rPr>
              <a:t>,</a:t>
            </a:r>
            <a:r>
              <a:rPr sz="1500" spc="-40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S</a:t>
            </a:r>
            <a:r>
              <a:rPr sz="1500" spc="-5" dirty="0">
                <a:latin typeface="Corbel"/>
                <a:cs typeface="Corbel"/>
              </a:rPr>
              <a:t>t</a:t>
            </a:r>
            <a:r>
              <a:rPr sz="1500" dirty="0">
                <a:latin typeface="Corbel"/>
                <a:cs typeface="Corbel"/>
              </a:rPr>
              <a:t>acks</a:t>
            </a:r>
            <a:endParaRPr sz="1500">
              <a:latin typeface="Corbel"/>
              <a:cs typeface="Corbe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242302" y="2018157"/>
            <a:ext cx="3783965" cy="1463040"/>
            <a:chOff x="7242302" y="2018157"/>
            <a:chExt cx="3783965" cy="1463040"/>
          </a:xfrm>
        </p:grpSpPr>
        <p:sp>
          <p:nvSpPr>
            <p:cNvPr id="11" name="object 11"/>
            <p:cNvSpPr/>
            <p:nvPr/>
          </p:nvSpPr>
          <p:spPr>
            <a:xfrm>
              <a:off x="7251827" y="2698496"/>
              <a:ext cx="1075690" cy="773430"/>
            </a:xfrm>
            <a:custGeom>
              <a:avLst/>
              <a:gdLst/>
              <a:ahLst/>
              <a:cxnLst/>
              <a:rect l="l" t="t" r="r" b="b"/>
              <a:pathLst>
                <a:path w="1075690" h="773429">
                  <a:moveTo>
                    <a:pt x="0" y="772921"/>
                  </a:moveTo>
                  <a:lnTo>
                    <a:pt x="1075308" y="0"/>
                  </a:lnTo>
                </a:path>
              </a:pathLst>
            </a:custGeom>
            <a:ln w="19050">
              <a:solidFill>
                <a:srgbClr val="8181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27898" y="2027682"/>
              <a:ext cx="2688590" cy="1344295"/>
            </a:xfrm>
            <a:custGeom>
              <a:avLst/>
              <a:gdLst/>
              <a:ahLst/>
              <a:cxnLst/>
              <a:rect l="l" t="t" r="r" b="b"/>
              <a:pathLst>
                <a:path w="2688590" h="1344295">
                  <a:moveTo>
                    <a:pt x="2553970" y="0"/>
                  </a:moveTo>
                  <a:lnTo>
                    <a:pt x="134366" y="0"/>
                  </a:lnTo>
                  <a:lnTo>
                    <a:pt x="91911" y="6853"/>
                  </a:lnTo>
                  <a:lnTo>
                    <a:pt x="55028" y="25936"/>
                  </a:lnTo>
                  <a:lnTo>
                    <a:pt x="25936" y="55028"/>
                  </a:lnTo>
                  <a:lnTo>
                    <a:pt x="6853" y="91911"/>
                  </a:lnTo>
                  <a:lnTo>
                    <a:pt x="0" y="134365"/>
                  </a:lnTo>
                  <a:lnTo>
                    <a:pt x="0" y="1209802"/>
                  </a:lnTo>
                  <a:lnTo>
                    <a:pt x="6853" y="1252256"/>
                  </a:lnTo>
                  <a:lnTo>
                    <a:pt x="25936" y="1289139"/>
                  </a:lnTo>
                  <a:lnTo>
                    <a:pt x="55028" y="1318231"/>
                  </a:lnTo>
                  <a:lnTo>
                    <a:pt x="91911" y="1337314"/>
                  </a:lnTo>
                  <a:lnTo>
                    <a:pt x="134366" y="1344167"/>
                  </a:lnTo>
                  <a:lnTo>
                    <a:pt x="2553970" y="1344167"/>
                  </a:lnTo>
                  <a:lnTo>
                    <a:pt x="2596424" y="1337314"/>
                  </a:lnTo>
                  <a:lnTo>
                    <a:pt x="2633307" y="1318231"/>
                  </a:lnTo>
                  <a:lnTo>
                    <a:pt x="2662399" y="1289139"/>
                  </a:lnTo>
                  <a:lnTo>
                    <a:pt x="2681482" y="1252256"/>
                  </a:lnTo>
                  <a:lnTo>
                    <a:pt x="2688335" y="1209802"/>
                  </a:lnTo>
                  <a:lnTo>
                    <a:pt x="2688335" y="134365"/>
                  </a:lnTo>
                  <a:lnTo>
                    <a:pt x="2681482" y="91911"/>
                  </a:lnTo>
                  <a:lnTo>
                    <a:pt x="2662399" y="55028"/>
                  </a:lnTo>
                  <a:lnTo>
                    <a:pt x="2633307" y="25936"/>
                  </a:lnTo>
                  <a:lnTo>
                    <a:pt x="2596424" y="6853"/>
                  </a:lnTo>
                  <a:lnTo>
                    <a:pt x="255397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27898" y="2027682"/>
              <a:ext cx="2688590" cy="1344295"/>
            </a:xfrm>
            <a:custGeom>
              <a:avLst/>
              <a:gdLst/>
              <a:ahLst/>
              <a:cxnLst/>
              <a:rect l="l" t="t" r="r" b="b"/>
              <a:pathLst>
                <a:path w="2688590" h="1344295">
                  <a:moveTo>
                    <a:pt x="0" y="134365"/>
                  </a:moveTo>
                  <a:lnTo>
                    <a:pt x="6853" y="91911"/>
                  </a:lnTo>
                  <a:lnTo>
                    <a:pt x="25936" y="55028"/>
                  </a:lnTo>
                  <a:lnTo>
                    <a:pt x="55028" y="25936"/>
                  </a:lnTo>
                  <a:lnTo>
                    <a:pt x="91911" y="6853"/>
                  </a:lnTo>
                  <a:lnTo>
                    <a:pt x="134366" y="0"/>
                  </a:lnTo>
                  <a:lnTo>
                    <a:pt x="2553970" y="0"/>
                  </a:lnTo>
                  <a:lnTo>
                    <a:pt x="2596424" y="6853"/>
                  </a:lnTo>
                  <a:lnTo>
                    <a:pt x="2633307" y="25936"/>
                  </a:lnTo>
                  <a:lnTo>
                    <a:pt x="2662399" y="55028"/>
                  </a:lnTo>
                  <a:lnTo>
                    <a:pt x="2681482" y="91911"/>
                  </a:lnTo>
                  <a:lnTo>
                    <a:pt x="2688335" y="134365"/>
                  </a:lnTo>
                  <a:lnTo>
                    <a:pt x="2688335" y="1209802"/>
                  </a:lnTo>
                  <a:lnTo>
                    <a:pt x="2681482" y="1252256"/>
                  </a:lnTo>
                  <a:lnTo>
                    <a:pt x="2662399" y="1289139"/>
                  </a:lnTo>
                  <a:lnTo>
                    <a:pt x="2633307" y="1318231"/>
                  </a:lnTo>
                  <a:lnTo>
                    <a:pt x="2596424" y="1337314"/>
                  </a:lnTo>
                  <a:lnTo>
                    <a:pt x="2553970" y="1344167"/>
                  </a:lnTo>
                  <a:lnTo>
                    <a:pt x="134366" y="1344167"/>
                  </a:lnTo>
                  <a:lnTo>
                    <a:pt x="91911" y="1337314"/>
                  </a:lnTo>
                  <a:lnTo>
                    <a:pt x="55028" y="1318231"/>
                  </a:lnTo>
                  <a:lnTo>
                    <a:pt x="25936" y="1289139"/>
                  </a:lnTo>
                  <a:lnTo>
                    <a:pt x="6853" y="1252256"/>
                  </a:lnTo>
                  <a:lnTo>
                    <a:pt x="0" y="1209802"/>
                  </a:lnTo>
                  <a:lnTo>
                    <a:pt x="0" y="134365"/>
                  </a:lnTo>
                  <a:close/>
                </a:path>
              </a:pathLst>
            </a:custGeom>
            <a:ln w="19050">
              <a:solidFill>
                <a:srgbClr val="8181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364473" y="2051050"/>
            <a:ext cx="1969135" cy="897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36319">
              <a:lnSpc>
                <a:spcPct val="127000"/>
              </a:lnSpc>
              <a:spcBef>
                <a:spcPts val="105"/>
              </a:spcBef>
            </a:pPr>
            <a:r>
              <a:rPr sz="1500" b="1" spc="-5" dirty="0">
                <a:solidFill>
                  <a:srgbClr val="FFFFFF"/>
                </a:solidFill>
                <a:latin typeface="Corbel"/>
                <a:cs typeface="Corbel"/>
              </a:rPr>
              <a:t>Linear </a:t>
            </a:r>
            <a:r>
              <a:rPr sz="1500" b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rbel"/>
                <a:cs typeface="Corbel"/>
              </a:rPr>
              <a:t>Elements</a:t>
            </a:r>
            <a:r>
              <a:rPr sz="15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FFFFFF"/>
                </a:solidFill>
                <a:latin typeface="Corbel"/>
                <a:cs typeface="Corbel"/>
              </a:rPr>
              <a:t>form</a:t>
            </a:r>
            <a:r>
              <a:rPr sz="15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rbel"/>
                <a:cs typeface="Corbel"/>
              </a:rPr>
              <a:t>sequence </a:t>
            </a:r>
            <a:r>
              <a:rPr sz="1500" spc="-2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rbel"/>
                <a:cs typeface="Corbel"/>
              </a:rPr>
              <a:t>Single</a:t>
            </a:r>
            <a:r>
              <a:rPr sz="15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rbel"/>
                <a:cs typeface="Corbel"/>
              </a:rPr>
              <a:t>level</a:t>
            </a:r>
            <a:endParaRPr sz="1500">
              <a:latin typeface="Corbel"/>
              <a:cs typeface="Corbe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242302" y="3461892"/>
            <a:ext cx="3783965" cy="1464945"/>
            <a:chOff x="7242302" y="3461892"/>
            <a:chExt cx="3783965" cy="1464945"/>
          </a:xfrm>
        </p:grpSpPr>
        <p:sp>
          <p:nvSpPr>
            <p:cNvPr id="16" name="object 16"/>
            <p:cNvSpPr/>
            <p:nvPr/>
          </p:nvSpPr>
          <p:spPr>
            <a:xfrm>
              <a:off x="7251827" y="3471417"/>
              <a:ext cx="1075690" cy="773430"/>
            </a:xfrm>
            <a:custGeom>
              <a:avLst/>
              <a:gdLst/>
              <a:ahLst/>
              <a:cxnLst/>
              <a:rect l="l" t="t" r="r" b="b"/>
              <a:pathLst>
                <a:path w="1075690" h="773429">
                  <a:moveTo>
                    <a:pt x="0" y="0"/>
                  </a:moveTo>
                  <a:lnTo>
                    <a:pt x="1075308" y="772922"/>
                  </a:lnTo>
                </a:path>
              </a:pathLst>
            </a:custGeom>
            <a:ln w="19050">
              <a:solidFill>
                <a:srgbClr val="8181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27898" y="3573017"/>
              <a:ext cx="2688590" cy="1344295"/>
            </a:xfrm>
            <a:custGeom>
              <a:avLst/>
              <a:gdLst/>
              <a:ahLst/>
              <a:cxnLst/>
              <a:rect l="l" t="t" r="r" b="b"/>
              <a:pathLst>
                <a:path w="2688590" h="1344295">
                  <a:moveTo>
                    <a:pt x="2553970" y="0"/>
                  </a:moveTo>
                  <a:lnTo>
                    <a:pt x="134366" y="0"/>
                  </a:lnTo>
                  <a:lnTo>
                    <a:pt x="91911" y="6853"/>
                  </a:lnTo>
                  <a:lnTo>
                    <a:pt x="55028" y="25936"/>
                  </a:lnTo>
                  <a:lnTo>
                    <a:pt x="25936" y="55028"/>
                  </a:lnTo>
                  <a:lnTo>
                    <a:pt x="6853" y="91911"/>
                  </a:lnTo>
                  <a:lnTo>
                    <a:pt x="0" y="134366"/>
                  </a:lnTo>
                  <a:lnTo>
                    <a:pt x="0" y="1209802"/>
                  </a:lnTo>
                  <a:lnTo>
                    <a:pt x="6853" y="1252256"/>
                  </a:lnTo>
                  <a:lnTo>
                    <a:pt x="25936" y="1289139"/>
                  </a:lnTo>
                  <a:lnTo>
                    <a:pt x="55028" y="1318231"/>
                  </a:lnTo>
                  <a:lnTo>
                    <a:pt x="91911" y="1337314"/>
                  </a:lnTo>
                  <a:lnTo>
                    <a:pt x="134366" y="1344168"/>
                  </a:lnTo>
                  <a:lnTo>
                    <a:pt x="2553970" y="1344168"/>
                  </a:lnTo>
                  <a:lnTo>
                    <a:pt x="2596424" y="1337314"/>
                  </a:lnTo>
                  <a:lnTo>
                    <a:pt x="2633307" y="1318231"/>
                  </a:lnTo>
                  <a:lnTo>
                    <a:pt x="2662399" y="1289139"/>
                  </a:lnTo>
                  <a:lnTo>
                    <a:pt x="2681482" y="1252256"/>
                  </a:lnTo>
                  <a:lnTo>
                    <a:pt x="2688335" y="1209802"/>
                  </a:lnTo>
                  <a:lnTo>
                    <a:pt x="2688335" y="134366"/>
                  </a:lnTo>
                  <a:lnTo>
                    <a:pt x="2681482" y="91911"/>
                  </a:lnTo>
                  <a:lnTo>
                    <a:pt x="2662399" y="55028"/>
                  </a:lnTo>
                  <a:lnTo>
                    <a:pt x="2633307" y="25936"/>
                  </a:lnTo>
                  <a:lnTo>
                    <a:pt x="2596424" y="6853"/>
                  </a:lnTo>
                  <a:lnTo>
                    <a:pt x="2553970" y="0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27898" y="3573017"/>
              <a:ext cx="2688590" cy="1344295"/>
            </a:xfrm>
            <a:custGeom>
              <a:avLst/>
              <a:gdLst/>
              <a:ahLst/>
              <a:cxnLst/>
              <a:rect l="l" t="t" r="r" b="b"/>
              <a:pathLst>
                <a:path w="2688590" h="1344295">
                  <a:moveTo>
                    <a:pt x="0" y="134366"/>
                  </a:moveTo>
                  <a:lnTo>
                    <a:pt x="6853" y="91911"/>
                  </a:lnTo>
                  <a:lnTo>
                    <a:pt x="25936" y="55028"/>
                  </a:lnTo>
                  <a:lnTo>
                    <a:pt x="55028" y="25936"/>
                  </a:lnTo>
                  <a:lnTo>
                    <a:pt x="91911" y="6853"/>
                  </a:lnTo>
                  <a:lnTo>
                    <a:pt x="134366" y="0"/>
                  </a:lnTo>
                  <a:lnTo>
                    <a:pt x="2553970" y="0"/>
                  </a:lnTo>
                  <a:lnTo>
                    <a:pt x="2596424" y="6853"/>
                  </a:lnTo>
                  <a:lnTo>
                    <a:pt x="2633307" y="25936"/>
                  </a:lnTo>
                  <a:lnTo>
                    <a:pt x="2662399" y="55028"/>
                  </a:lnTo>
                  <a:lnTo>
                    <a:pt x="2681482" y="91911"/>
                  </a:lnTo>
                  <a:lnTo>
                    <a:pt x="2688335" y="134366"/>
                  </a:lnTo>
                  <a:lnTo>
                    <a:pt x="2688335" y="1209802"/>
                  </a:lnTo>
                  <a:lnTo>
                    <a:pt x="2681482" y="1252256"/>
                  </a:lnTo>
                  <a:lnTo>
                    <a:pt x="2662399" y="1289139"/>
                  </a:lnTo>
                  <a:lnTo>
                    <a:pt x="2633307" y="1318231"/>
                  </a:lnTo>
                  <a:lnTo>
                    <a:pt x="2596424" y="1337314"/>
                  </a:lnTo>
                  <a:lnTo>
                    <a:pt x="2553970" y="1344168"/>
                  </a:lnTo>
                  <a:lnTo>
                    <a:pt x="134366" y="1344168"/>
                  </a:lnTo>
                  <a:lnTo>
                    <a:pt x="91911" y="1337314"/>
                  </a:lnTo>
                  <a:lnTo>
                    <a:pt x="55028" y="1318231"/>
                  </a:lnTo>
                  <a:lnTo>
                    <a:pt x="25936" y="1289139"/>
                  </a:lnTo>
                  <a:lnTo>
                    <a:pt x="6853" y="1252256"/>
                  </a:lnTo>
                  <a:lnTo>
                    <a:pt x="0" y="1209802"/>
                  </a:lnTo>
                  <a:lnTo>
                    <a:pt x="0" y="134366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64473" y="3742690"/>
            <a:ext cx="1965325" cy="897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10260">
              <a:lnSpc>
                <a:spcPct val="127000"/>
              </a:lnSpc>
              <a:spcBef>
                <a:spcPts val="105"/>
              </a:spcBef>
            </a:pPr>
            <a:r>
              <a:rPr sz="1500" b="1" spc="-5" dirty="0">
                <a:solidFill>
                  <a:srgbClr val="FFFFFF"/>
                </a:solidFill>
                <a:latin typeface="Corbel"/>
                <a:cs typeface="Corbel"/>
              </a:rPr>
              <a:t>Non- Linear </a:t>
            </a:r>
            <a:r>
              <a:rPr sz="1500" b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rbel"/>
                <a:cs typeface="Corbel"/>
              </a:rPr>
              <a:t>Elements </a:t>
            </a:r>
            <a:r>
              <a:rPr sz="1500" dirty="0">
                <a:solidFill>
                  <a:srgbClr val="FFFFFF"/>
                </a:solidFill>
                <a:latin typeface="Corbel"/>
                <a:cs typeface="Corbel"/>
              </a:rPr>
              <a:t>form </a:t>
            </a:r>
            <a:r>
              <a:rPr sz="1500" spc="-5" dirty="0">
                <a:solidFill>
                  <a:srgbClr val="FFFFFF"/>
                </a:solidFill>
                <a:latin typeface="Corbel"/>
                <a:cs typeface="Corbel"/>
              </a:rPr>
              <a:t>hierarchy </a:t>
            </a:r>
            <a:r>
              <a:rPr sz="1500" spc="-2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rbel"/>
                <a:cs typeface="Corbel"/>
              </a:rPr>
              <a:t>Multilevel</a:t>
            </a:r>
            <a:endParaRPr sz="1500">
              <a:latin typeface="Corbel"/>
              <a:cs typeface="Corbe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478657" y="4234815"/>
            <a:ext cx="3783329" cy="1464945"/>
            <a:chOff x="3478657" y="4234815"/>
            <a:chExt cx="3783329" cy="1464945"/>
          </a:xfrm>
        </p:grpSpPr>
        <p:sp>
          <p:nvSpPr>
            <p:cNvPr id="21" name="object 21"/>
            <p:cNvSpPr/>
            <p:nvPr/>
          </p:nvSpPr>
          <p:spPr>
            <a:xfrm>
              <a:off x="3488182" y="4244340"/>
              <a:ext cx="1075690" cy="773430"/>
            </a:xfrm>
            <a:custGeom>
              <a:avLst/>
              <a:gdLst/>
              <a:ahLst/>
              <a:cxnLst/>
              <a:rect l="l" t="t" r="r" b="b"/>
              <a:pathLst>
                <a:path w="1075689" h="773429">
                  <a:moveTo>
                    <a:pt x="0" y="0"/>
                  </a:moveTo>
                  <a:lnTo>
                    <a:pt x="1075308" y="772922"/>
                  </a:lnTo>
                </a:path>
              </a:pathLst>
            </a:custGeom>
            <a:ln w="19050">
              <a:solidFill>
                <a:srgbClr val="D6D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63618" y="4345686"/>
              <a:ext cx="2688590" cy="1344295"/>
            </a:xfrm>
            <a:custGeom>
              <a:avLst/>
              <a:gdLst/>
              <a:ahLst/>
              <a:cxnLst/>
              <a:rect l="l" t="t" r="r" b="b"/>
              <a:pathLst>
                <a:path w="2688590" h="1344295">
                  <a:moveTo>
                    <a:pt x="2553970" y="0"/>
                  </a:moveTo>
                  <a:lnTo>
                    <a:pt x="134366" y="0"/>
                  </a:lnTo>
                  <a:lnTo>
                    <a:pt x="91911" y="6853"/>
                  </a:lnTo>
                  <a:lnTo>
                    <a:pt x="55028" y="25936"/>
                  </a:lnTo>
                  <a:lnTo>
                    <a:pt x="25936" y="55028"/>
                  </a:lnTo>
                  <a:lnTo>
                    <a:pt x="6853" y="91911"/>
                  </a:lnTo>
                  <a:lnTo>
                    <a:pt x="0" y="134365"/>
                  </a:lnTo>
                  <a:lnTo>
                    <a:pt x="0" y="1209802"/>
                  </a:lnTo>
                  <a:lnTo>
                    <a:pt x="6853" y="1252261"/>
                  </a:lnTo>
                  <a:lnTo>
                    <a:pt x="25936" y="1289144"/>
                  </a:lnTo>
                  <a:lnTo>
                    <a:pt x="55028" y="1318235"/>
                  </a:lnTo>
                  <a:lnTo>
                    <a:pt x="91911" y="1337315"/>
                  </a:lnTo>
                  <a:lnTo>
                    <a:pt x="134366" y="1344167"/>
                  </a:lnTo>
                  <a:lnTo>
                    <a:pt x="2553970" y="1344167"/>
                  </a:lnTo>
                  <a:lnTo>
                    <a:pt x="2596424" y="1337315"/>
                  </a:lnTo>
                  <a:lnTo>
                    <a:pt x="2633307" y="1318235"/>
                  </a:lnTo>
                  <a:lnTo>
                    <a:pt x="2662399" y="1289144"/>
                  </a:lnTo>
                  <a:lnTo>
                    <a:pt x="2681482" y="1252261"/>
                  </a:lnTo>
                  <a:lnTo>
                    <a:pt x="2688336" y="1209802"/>
                  </a:lnTo>
                  <a:lnTo>
                    <a:pt x="2688336" y="134365"/>
                  </a:lnTo>
                  <a:lnTo>
                    <a:pt x="2681482" y="91911"/>
                  </a:lnTo>
                  <a:lnTo>
                    <a:pt x="2662399" y="55028"/>
                  </a:lnTo>
                  <a:lnTo>
                    <a:pt x="2633307" y="25936"/>
                  </a:lnTo>
                  <a:lnTo>
                    <a:pt x="2596424" y="6853"/>
                  </a:lnTo>
                  <a:lnTo>
                    <a:pt x="2553970" y="0"/>
                  </a:lnTo>
                  <a:close/>
                </a:path>
              </a:pathLst>
            </a:custGeom>
            <a:solidFill>
              <a:srgbClr val="D6D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63618" y="4345686"/>
              <a:ext cx="2688590" cy="1344295"/>
            </a:xfrm>
            <a:custGeom>
              <a:avLst/>
              <a:gdLst/>
              <a:ahLst/>
              <a:cxnLst/>
              <a:rect l="l" t="t" r="r" b="b"/>
              <a:pathLst>
                <a:path w="2688590" h="1344295">
                  <a:moveTo>
                    <a:pt x="0" y="134365"/>
                  </a:moveTo>
                  <a:lnTo>
                    <a:pt x="6853" y="91911"/>
                  </a:lnTo>
                  <a:lnTo>
                    <a:pt x="25936" y="55028"/>
                  </a:lnTo>
                  <a:lnTo>
                    <a:pt x="55028" y="25936"/>
                  </a:lnTo>
                  <a:lnTo>
                    <a:pt x="91911" y="6853"/>
                  </a:lnTo>
                  <a:lnTo>
                    <a:pt x="134366" y="0"/>
                  </a:lnTo>
                  <a:lnTo>
                    <a:pt x="2553970" y="0"/>
                  </a:lnTo>
                  <a:lnTo>
                    <a:pt x="2596424" y="6853"/>
                  </a:lnTo>
                  <a:lnTo>
                    <a:pt x="2633307" y="25936"/>
                  </a:lnTo>
                  <a:lnTo>
                    <a:pt x="2662399" y="55028"/>
                  </a:lnTo>
                  <a:lnTo>
                    <a:pt x="2681482" y="91911"/>
                  </a:lnTo>
                  <a:lnTo>
                    <a:pt x="2688336" y="134365"/>
                  </a:lnTo>
                  <a:lnTo>
                    <a:pt x="2688336" y="1209802"/>
                  </a:lnTo>
                  <a:lnTo>
                    <a:pt x="2681482" y="1252261"/>
                  </a:lnTo>
                  <a:lnTo>
                    <a:pt x="2662399" y="1289144"/>
                  </a:lnTo>
                  <a:lnTo>
                    <a:pt x="2633307" y="1318235"/>
                  </a:lnTo>
                  <a:lnTo>
                    <a:pt x="2596424" y="1337315"/>
                  </a:lnTo>
                  <a:lnTo>
                    <a:pt x="2553970" y="1344167"/>
                  </a:lnTo>
                  <a:lnTo>
                    <a:pt x="134366" y="1344167"/>
                  </a:lnTo>
                  <a:lnTo>
                    <a:pt x="91911" y="1337315"/>
                  </a:lnTo>
                  <a:lnTo>
                    <a:pt x="55028" y="1318235"/>
                  </a:lnTo>
                  <a:lnTo>
                    <a:pt x="25936" y="1289144"/>
                  </a:lnTo>
                  <a:lnTo>
                    <a:pt x="6853" y="1252261"/>
                  </a:lnTo>
                  <a:lnTo>
                    <a:pt x="0" y="1209802"/>
                  </a:lnTo>
                  <a:lnTo>
                    <a:pt x="0" y="13436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714747" y="4306316"/>
            <a:ext cx="2386330" cy="131699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sz="1500" b="1" spc="-5" dirty="0">
                <a:latin typeface="Corbel"/>
                <a:cs typeface="Corbel"/>
              </a:rPr>
              <a:t>Primitive</a:t>
            </a:r>
            <a:endParaRPr sz="1500">
              <a:latin typeface="Corbel"/>
              <a:cs typeface="Corbel"/>
            </a:endParaRPr>
          </a:p>
          <a:p>
            <a:pPr marL="12700" marR="5080" algn="ctr">
              <a:lnSpc>
                <a:spcPts val="1639"/>
              </a:lnSpc>
              <a:spcBef>
                <a:spcPts val="680"/>
              </a:spcBef>
            </a:pPr>
            <a:r>
              <a:rPr sz="1500" spc="-5" dirty="0">
                <a:latin typeface="Corbel"/>
                <a:cs typeface="Corbel"/>
              </a:rPr>
              <a:t>Basic data types </a:t>
            </a:r>
            <a:r>
              <a:rPr sz="1500" dirty="0">
                <a:latin typeface="Corbel"/>
                <a:cs typeface="Corbel"/>
              </a:rPr>
              <a:t>which </a:t>
            </a:r>
            <a:r>
              <a:rPr sz="1500" spc="-5" dirty="0">
                <a:latin typeface="Corbel"/>
                <a:cs typeface="Corbel"/>
              </a:rPr>
              <a:t>cannot </a:t>
            </a:r>
            <a:r>
              <a:rPr sz="1500" spc="-290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be</a:t>
            </a:r>
            <a:r>
              <a:rPr sz="1500" spc="-5" dirty="0">
                <a:latin typeface="Corbel"/>
                <a:cs typeface="Corbel"/>
              </a:rPr>
              <a:t> further</a:t>
            </a:r>
            <a:r>
              <a:rPr sz="1500" dirty="0">
                <a:latin typeface="Corbel"/>
                <a:cs typeface="Corbel"/>
              </a:rPr>
              <a:t> divide</a:t>
            </a:r>
            <a:endParaRPr sz="1500">
              <a:latin typeface="Corbel"/>
              <a:cs typeface="Corbel"/>
            </a:endParaRPr>
          </a:p>
          <a:p>
            <a:pPr marL="868680" marR="71120" indent="-789940">
              <a:lnSpc>
                <a:spcPts val="1639"/>
              </a:lnSpc>
              <a:spcBef>
                <a:spcPts val="660"/>
              </a:spcBef>
            </a:pPr>
            <a:r>
              <a:rPr sz="1500" spc="-5" dirty="0">
                <a:latin typeface="Corbel"/>
                <a:cs typeface="Corbel"/>
              </a:rPr>
              <a:t>E.g</a:t>
            </a:r>
            <a:r>
              <a:rPr sz="1500" dirty="0">
                <a:latin typeface="Corbel"/>
                <a:cs typeface="Corbel"/>
              </a:rPr>
              <a:t>.</a:t>
            </a:r>
            <a:r>
              <a:rPr sz="1500" spc="-5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Int</a:t>
            </a:r>
            <a:r>
              <a:rPr sz="1500" spc="-10" dirty="0">
                <a:latin typeface="Corbel"/>
                <a:cs typeface="Corbel"/>
              </a:rPr>
              <a:t>e</a:t>
            </a:r>
            <a:r>
              <a:rPr sz="1500" spc="-5" dirty="0">
                <a:latin typeface="Corbel"/>
                <a:cs typeface="Corbel"/>
              </a:rPr>
              <a:t>g</a:t>
            </a:r>
            <a:r>
              <a:rPr sz="1500" dirty="0">
                <a:latin typeface="Corbel"/>
                <a:cs typeface="Corbel"/>
              </a:rPr>
              <a:t>e</a:t>
            </a:r>
            <a:r>
              <a:rPr sz="1500" spc="-75" dirty="0">
                <a:latin typeface="Corbel"/>
                <a:cs typeface="Corbel"/>
              </a:rPr>
              <a:t>r</a:t>
            </a:r>
            <a:r>
              <a:rPr sz="1500" dirty="0">
                <a:latin typeface="Corbel"/>
                <a:cs typeface="Corbel"/>
              </a:rPr>
              <a:t>,</a:t>
            </a:r>
            <a:r>
              <a:rPr sz="1500" spc="10" dirty="0">
                <a:latin typeface="Corbel"/>
                <a:cs typeface="Corbel"/>
              </a:rPr>
              <a:t> </a:t>
            </a:r>
            <a:r>
              <a:rPr sz="1500" spc="-25" dirty="0">
                <a:latin typeface="Corbel"/>
                <a:cs typeface="Corbel"/>
              </a:rPr>
              <a:t>R</a:t>
            </a:r>
            <a:r>
              <a:rPr sz="1500" dirty="0">
                <a:latin typeface="Corbel"/>
                <a:cs typeface="Corbel"/>
              </a:rPr>
              <a:t>e</a:t>
            </a:r>
            <a:r>
              <a:rPr sz="1500" spc="-10" dirty="0">
                <a:latin typeface="Corbel"/>
                <a:cs typeface="Corbel"/>
              </a:rPr>
              <a:t>a</a:t>
            </a:r>
            <a:r>
              <a:rPr sz="1500" dirty="0">
                <a:latin typeface="Corbel"/>
                <a:cs typeface="Corbel"/>
              </a:rPr>
              <a:t>l,</a:t>
            </a:r>
            <a:r>
              <a:rPr sz="1500" spc="-65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Char</a:t>
            </a:r>
            <a:r>
              <a:rPr sz="1500" spc="-5" dirty="0">
                <a:latin typeface="Corbel"/>
                <a:cs typeface="Corbel"/>
              </a:rPr>
              <a:t>act</a:t>
            </a:r>
            <a:r>
              <a:rPr sz="1500" spc="-10" dirty="0">
                <a:latin typeface="Corbel"/>
                <a:cs typeface="Corbel"/>
              </a:rPr>
              <a:t>e</a:t>
            </a:r>
            <a:r>
              <a:rPr sz="1500" spc="-75" dirty="0">
                <a:latin typeface="Corbel"/>
                <a:cs typeface="Corbel"/>
              </a:rPr>
              <a:t>r</a:t>
            </a:r>
            <a:r>
              <a:rPr sz="1500" dirty="0">
                <a:latin typeface="Corbel"/>
                <a:cs typeface="Corbel"/>
              </a:rPr>
              <a:t>,  </a:t>
            </a:r>
            <a:r>
              <a:rPr sz="1500" spc="-5" dirty="0">
                <a:latin typeface="Corbel"/>
                <a:cs typeface="Corbel"/>
              </a:rPr>
              <a:t>Boolean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2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56807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Types</a:t>
            </a:r>
            <a:r>
              <a:rPr spc="-5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Data</a:t>
            </a:r>
            <a:r>
              <a:rPr spc="-150" dirty="0"/>
              <a:t> </a:t>
            </a:r>
            <a:r>
              <a:rPr dirty="0"/>
              <a:t>Structures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677923"/>
            <a:ext cx="9252169" cy="472897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2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614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MT</vt:lpstr>
      <vt:lpstr>Calibri</vt:lpstr>
      <vt:lpstr>Corbel</vt:lpstr>
      <vt:lpstr>Times New Roman</vt:lpstr>
      <vt:lpstr>Wingdings</vt:lpstr>
      <vt:lpstr>Office Theme</vt:lpstr>
      <vt:lpstr>DATA STRUCTURES &amp;  ALGORITHMS</vt:lpstr>
      <vt:lpstr>Course Learning Outcomes</vt:lpstr>
      <vt:lpstr>Reference Books</vt:lpstr>
      <vt:lpstr>Why Learn this course?</vt:lpstr>
      <vt:lpstr>Introduction</vt:lpstr>
      <vt:lpstr>Data Structure</vt:lpstr>
      <vt:lpstr>How we define the efficient way of  storing &amp; organizing data?</vt:lpstr>
      <vt:lpstr>Types of Data Structures</vt:lpstr>
      <vt:lpstr>Types of Data Structures</vt:lpstr>
      <vt:lpstr>Linear Data Structures</vt:lpstr>
      <vt:lpstr>Non – Linear Data Structures</vt:lpstr>
      <vt:lpstr>Selecting a Data Structure</vt:lpstr>
      <vt:lpstr>Operations</vt:lpstr>
      <vt:lpstr>Abstract Data Types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&amp; Algorithms</dc:title>
  <dc:creator>Laraib Siddiqui \ Lecturer Computer Science</dc:creator>
  <cp:lastModifiedBy>02-131212-009</cp:lastModifiedBy>
  <cp:revision>1</cp:revision>
  <dcterms:created xsi:type="dcterms:W3CDTF">2023-02-16T04:30:47Z</dcterms:created>
  <dcterms:modified xsi:type="dcterms:W3CDTF">2023-02-16T04:31:12Z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2023-02-16T00:00:00Z</vt:filetime>
  </property>
</Properties>
</file>