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713" y="2040762"/>
            <a:ext cx="9656572" cy="264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28908" y="6319877"/>
            <a:ext cx="1562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297" y="237490"/>
            <a:ext cx="11737340" cy="6390640"/>
            <a:chOff x="225297" y="237490"/>
            <a:chExt cx="11737340" cy="6390640"/>
          </a:xfrm>
        </p:grpSpPr>
        <p:sp>
          <p:nvSpPr>
            <p:cNvPr id="3" name="object 3"/>
            <p:cNvSpPr/>
            <p:nvPr/>
          </p:nvSpPr>
          <p:spPr>
            <a:xfrm>
              <a:off x="231647" y="243840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0" y="6377939"/>
                  </a:moveTo>
                  <a:lnTo>
                    <a:pt x="11724132" y="6377939"/>
                  </a:lnTo>
                  <a:lnTo>
                    <a:pt x="11724132" y="0"/>
                  </a:lnTo>
                  <a:lnTo>
                    <a:pt x="0" y="0"/>
                  </a:lnTo>
                  <a:lnTo>
                    <a:pt x="0" y="63779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8914" y="37345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27472" y="3853053"/>
            <a:ext cx="23323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Sorting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–</a:t>
            </a:r>
            <a:r>
              <a:rPr sz="2200" spc="-9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Quick</a:t>
            </a:r>
            <a:r>
              <a:rPr sz="2200" spc="-6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Sort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83282" y="2041905"/>
            <a:ext cx="8775573" cy="1594358"/>
            <a:chOff x="1883282" y="2041905"/>
            <a:chExt cx="8775573" cy="1594358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7" y="2066543"/>
              <a:ext cx="8750808" cy="6370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282" y="2041905"/>
              <a:ext cx="8748649" cy="6348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431" y="2999231"/>
              <a:ext cx="5568696" cy="63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1539" y="2974594"/>
              <a:ext cx="5566664" cy="63487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48293" y="5616346"/>
            <a:ext cx="299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7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114044" y="2295144"/>
            <a:ext cx="9782810" cy="2554605"/>
          </a:xfrm>
          <a:custGeom>
            <a:avLst/>
            <a:gdLst/>
            <a:ahLst/>
            <a:cxnLst/>
            <a:rect l="l" t="t" r="r" b="b"/>
            <a:pathLst>
              <a:path w="9782810" h="2554604">
                <a:moveTo>
                  <a:pt x="9782556" y="0"/>
                </a:moveTo>
                <a:lnTo>
                  <a:pt x="0" y="0"/>
                </a:lnTo>
                <a:lnTo>
                  <a:pt x="0" y="2554223"/>
                </a:lnTo>
                <a:lnTo>
                  <a:pt x="9782556" y="2554223"/>
                </a:lnTo>
                <a:lnTo>
                  <a:pt x="97825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2479" y="2324481"/>
            <a:ext cx="92417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Choose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lowest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index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value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pivot</a:t>
            </a:r>
            <a:endParaRPr sz="2000">
              <a:latin typeface="Corbel"/>
              <a:cs typeface="Corbe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spc="-45" dirty="0">
                <a:solidFill>
                  <a:srgbClr val="DF5227"/>
                </a:solidFill>
                <a:latin typeface="Corbel"/>
                <a:cs typeface="Corbel"/>
              </a:rPr>
              <a:t>Take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two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variables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point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left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and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right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the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list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excluding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pivot</a:t>
            </a:r>
            <a:endParaRPr sz="2000">
              <a:latin typeface="Corbel"/>
              <a:cs typeface="Corbe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left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points</a:t>
            </a:r>
            <a:r>
              <a:rPr sz="20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low</a:t>
            </a:r>
            <a:r>
              <a:rPr sz="20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index</a:t>
            </a:r>
            <a:endParaRPr sz="2000">
              <a:latin typeface="Corbel"/>
              <a:cs typeface="Corbe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right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points</a:t>
            </a:r>
            <a:r>
              <a:rPr sz="2000" spc="-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high</a:t>
            </a:r>
            <a:endParaRPr sz="2000">
              <a:latin typeface="Corbel"/>
              <a:cs typeface="Corbe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while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value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at left is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less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than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pivot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move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right</a:t>
            </a:r>
            <a:endParaRPr sz="2000">
              <a:latin typeface="Corbel"/>
              <a:cs typeface="Corbe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while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value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at right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greater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than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pivot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move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left</a:t>
            </a:r>
            <a:endParaRPr sz="2000">
              <a:latin typeface="Corbel"/>
              <a:cs typeface="Corbel"/>
            </a:endParaRPr>
          </a:p>
          <a:p>
            <a:pPr marL="355600" marR="5080" indent="-343535">
              <a:lnSpc>
                <a:spcPct val="10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if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both step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5 and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step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6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does not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match swap left and right Step 8 − if left ≥ right,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000" spc="-39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point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where 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they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met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new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pivot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0432" y="6319877"/>
            <a:ext cx="154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DF5227"/>
                </a:solidFill>
                <a:latin typeface="Corbel"/>
                <a:cs typeface="Corbel"/>
              </a:rPr>
              <a:t>2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6591" y="556259"/>
            <a:ext cx="10544810" cy="6078220"/>
            <a:chOff x="926591" y="556259"/>
            <a:chExt cx="10544810" cy="6078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491995"/>
              <a:ext cx="5251704" cy="2191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9444" y="1491995"/>
              <a:ext cx="5251704" cy="23789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499" y="556259"/>
              <a:ext cx="6091428" cy="10317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591" y="3729227"/>
              <a:ext cx="5292852" cy="29047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88639" y="848995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6944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048" y="276161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5628" y="1694434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5628" y="2761615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413346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739" y="520065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9696" y="3810000"/>
            <a:ext cx="5353811" cy="231343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69228" y="401581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30432" y="6319877"/>
            <a:ext cx="154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DF5227"/>
                </a:solidFill>
                <a:latin typeface="Corbel"/>
                <a:cs typeface="Corbel"/>
              </a:rPr>
              <a:t>3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9646" y="6447535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F5227"/>
                </a:solidFill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5448" y="695959"/>
            <a:ext cx="5445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W</a:t>
            </a:r>
            <a:r>
              <a:rPr spc="-5" dirty="0"/>
              <a:t>ors</a:t>
            </a:r>
            <a:r>
              <a:rPr dirty="0"/>
              <a:t>t</a:t>
            </a:r>
            <a:r>
              <a:rPr spc="-200" dirty="0"/>
              <a:t> </a:t>
            </a:r>
            <a:r>
              <a:rPr spc="-5" dirty="0"/>
              <a:t>Cas</a:t>
            </a:r>
            <a:r>
              <a:rPr dirty="0"/>
              <a:t>e</a:t>
            </a:r>
            <a:r>
              <a:rPr spc="-35" dirty="0"/>
              <a:t> </a:t>
            </a:r>
            <a:r>
              <a:rPr spc="-5" dirty="0"/>
              <a:t>Partitioning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2362" y="1583512"/>
            <a:ext cx="687387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DF5227"/>
                </a:solidFill>
                <a:latin typeface="Corbel"/>
                <a:cs typeface="Corbel"/>
              </a:rPr>
              <a:t>Worst-case</a:t>
            </a:r>
            <a:r>
              <a:rPr sz="24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F5227"/>
                </a:solidFill>
                <a:latin typeface="Corbel"/>
                <a:cs typeface="Corbel"/>
              </a:rPr>
              <a:t>partitioning</a:t>
            </a:r>
            <a:endParaRPr sz="2400">
              <a:latin typeface="Corbel"/>
              <a:cs typeface="Corbel"/>
            </a:endParaRPr>
          </a:p>
          <a:p>
            <a:pPr marL="423545" lvl="1" indent="-183515">
              <a:lnSpc>
                <a:spcPct val="100000"/>
              </a:lnSpc>
              <a:spcBef>
                <a:spcPts val="151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One region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has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one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element and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other</a:t>
            </a:r>
            <a:r>
              <a:rPr sz="2000" spc="4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has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–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1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elements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936" y="2673857"/>
            <a:ext cx="2559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SzPct val="80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Maximally</a:t>
            </a:r>
            <a:r>
              <a:rPr sz="2000" spc="-6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unbalanced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362" y="3378200"/>
            <a:ext cx="270827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DF5227"/>
                </a:solidFill>
                <a:latin typeface="Corbel"/>
                <a:cs typeface="Corbel"/>
              </a:rPr>
              <a:t>Recurrence:</a:t>
            </a:r>
            <a:r>
              <a:rPr sz="24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DF5227"/>
                </a:solidFill>
                <a:latin typeface="Corbel"/>
                <a:cs typeface="Corbel"/>
              </a:rPr>
              <a:t>q=1</a:t>
            </a:r>
            <a:endParaRPr sz="2400">
              <a:latin typeface="Corbel"/>
              <a:cs typeface="Corbel"/>
            </a:endParaRPr>
          </a:p>
          <a:p>
            <a:pPr marL="240665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(</a:t>
            </a:r>
            <a:r>
              <a:rPr sz="2000" spc="-40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) =</a:t>
            </a:r>
            <a:r>
              <a:rPr sz="2000" spc="-1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T(1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)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+</a:t>
            </a:r>
            <a:r>
              <a:rPr sz="2000" spc="-14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(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 –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1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)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+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n,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3816" y="4466335"/>
            <a:ext cx="1122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T(1)</a:t>
            </a:r>
            <a:r>
              <a:rPr sz="20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=</a:t>
            </a:r>
            <a:r>
              <a:rPr sz="20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(1)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936" y="4999990"/>
            <a:ext cx="1791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(</a:t>
            </a:r>
            <a:r>
              <a:rPr sz="2000" spc="-40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) =</a:t>
            </a:r>
            <a:r>
              <a:rPr sz="2000" spc="-1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(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–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1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)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+ 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8194" y="5560938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5403" y="5560938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2280" y="5365787"/>
            <a:ext cx="127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2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1463" y="5357218"/>
            <a:ext cx="96901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960" algn="l"/>
              </a:tabLst>
            </a:pPr>
            <a:r>
              <a:rPr sz="2700" spc="10" dirty="0">
                <a:latin typeface="Symbol"/>
                <a:cs typeface="Symbol"/>
              </a:rPr>
              <a:t>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Symbol"/>
                <a:cs typeface="Symbol"/>
              </a:rPr>
              <a:t>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6899" y="5570992"/>
            <a:ext cx="4476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10" dirty="0">
                <a:latin typeface="Times New Roman"/>
                <a:cs typeface="Times New Roman"/>
              </a:rPr>
              <a:t>n</a:t>
            </a:r>
            <a:r>
              <a:rPr sz="2700" i="1" spc="-21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3965" y="5570992"/>
            <a:ext cx="293433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9100" algn="l"/>
                <a:tab pos="2805430" algn="l"/>
              </a:tabLst>
            </a:pPr>
            <a:r>
              <a:rPr sz="2700" i="1" spc="10" dirty="0">
                <a:latin typeface="Times New Roman"/>
                <a:cs typeface="Times New Roman"/>
              </a:rPr>
              <a:t>k	</a:t>
            </a:r>
            <a:r>
              <a:rPr sz="2700" spc="170" dirty="0">
                <a:latin typeface="Symbol"/>
                <a:cs typeface="Symbol"/>
              </a:rPr>
              <a:t></a:t>
            </a:r>
            <a:r>
              <a:rPr sz="2700" spc="10" dirty="0">
                <a:latin typeface="Times New Roman"/>
                <a:cs typeface="Times New Roman"/>
              </a:rPr>
              <a:t>1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Symbol"/>
                <a:cs typeface="Symbol"/>
              </a:rPr>
              <a:t></a:t>
            </a:r>
            <a:r>
              <a:rPr sz="2700" spc="65" dirty="0">
                <a:latin typeface="Times New Roman"/>
                <a:cs typeface="Times New Roman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n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r>
              <a:rPr sz="2700" spc="-24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22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</a:t>
            </a:r>
            <a:r>
              <a:rPr sz="2700" spc="65" dirty="0">
                <a:latin typeface="Times New Roman"/>
                <a:cs typeface="Times New Roman"/>
              </a:rPr>
              <a:t>(</a:t>
            </a:r>
            <a:r>
              <a:rPr sz="2700" i="1" spc="10" dirty="0">
                <a:latin typeface="Times New Roman"/>
                <a:cs typeface="Times New Roman"/>
              </a:rPr>
              <a:t>n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409" y="5570992"/>
            <a:ext cx="111506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6155" algn="l"/>
              </a:tabLst>
            </a:pP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Symbol"/>
                <a:cs typeface="Symbol"/>
              </a:rPr>
              <a:t></a:t>
            </a:r>
            <a:r>
              <a:rPr sz="2700" spc="65" dirty="0">
                <a:latin typeface="Times New Roman"/>
                <a:cs typeface="Times New Roman"/>
              </a:rPr>
              <a:t>(</a:t>
            </a:r>
            <a:r>
              <a:rPr sz="2700" i="1" spc="10" dirty="0">
                <a:latin typeface="Times New Roman"/>
                <a:cs typeface="Times New Roman"/>
              </a:rPr>
              <a:t>n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1463" y="5670984"/>
            <a:ext cx="15875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10" dirty="0">
                <a:latin typeface="Symbol"/>
                <a:cs typeface="Symbol"/>
              </a:rPr>
              <a:t>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1953" y="5670984"/>
            <a:ext cx="15875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10" dirty="0">
                <a:latin typeface="Symbol"/>
                <a:cs typeface="Symbol"/>
              </a:rPr>
              <a:t>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1463" y="5903374"/>
            <a:ext cx="96901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960" algn="l"/>
              </a:tabLst>
            </a:pPr>
            <a:r>
              <a:rPr sz="2700" spc="10" dirty="0">
                <a:latin typeface="Symbol"/>
                <a:cs typeface="Symbol"/>
              </a:rPr>
              <a:t>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325" i="1" spc="22" baseline="1792" dirty="0">
                <a:latin typeface="Times New Roman"/>
                <a:cs typeface="Times New Roman"/>
              </a:rPr>
              <a:t>k</a:t>
            </a:r>
            <a:r>
              <a:rPr sz="2325" i="1" spc="-277" baseline="1792" dirty="0">
                <a:latin typeface="Times New Roman"/>
                <a:cs typeface="Times New Roman"/>
              </a:rPr>
              <a:t> </a:t>
            </a:r>
            <a:r>
              <a:rPr sz="2325" spc="-97" baseline="1792" dirty="0">
                <a:latin typeface="Symbol"/>
                <a:cs typeface="Symbol"/>
              </a:rPr>
              <a:t></a:t>
            </a:r>
            <a:r>
              <a:rPr sz="2325" spc="30" baseline="1792" dirty="0">
                <a:latin typeface="Times New Roman"/>
                <a:cs typeface="Times New Roman"/>
              </a:rPr>
              <a:t>1</a:t>
            </a:r>
            <a:r>
              <a:rPr sz="2325" baseline="1792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Symbol"/>
                <a:cs typeface="Symbol"/>
              </a:rPr>
              <a:t>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9175" y="5478192"/>
            <a:ext cx="38290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spc="-1845" dirty="0">
                <a:latin typeface="Symbol"/>
                <a:cs typeface="Symbol"/>
              </a:rPr>
              <a:t></a:t>
            </a:r>
            <a:endParaRPr sz="4050">
              <a:latin typeface="Symbol"/>
              <a:cs typeface="Symbo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40" y="2727960"/>
            <a:ext cx="428244" cy="51358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015353" y="2779014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23759" y="3046476"/>
            <a:ext cx="1819910" cy="1885314"/>
            <a:chOff x="7223759" y="3046476"/>
            <a:chExt cx="1819910" cy="1885314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3759" y="3046476"/>
              <a:ext cx="495300" cy="5135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1211" y="3046476"/>
              <a:ext cx="402335" cy="5135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4279" y="3046476"/>
              <a:ext cx="411479" cy="5135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8183" y="3427476"/>
              <a:ext cx="495300" cy="5135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5635" y="3427476"/>
              <a:ext cx="402335" cy="5135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8703" y="3427476"/>
              <a:ext cx="448055" cy="5135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9183" y="3808476"/>
              <a:ext cx="495300" cy="51358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6635" y="3808476"/>
              <a:ext cx="402335" cy="5135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9703" y="3808476"/>
              <a:ext cx="448055" cy="5135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5359" y="4418076"/>
              <a:ext cx="448055" cy="51358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738107" y="447001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14515" y="3032760"/>
            <a:ext cx="2943225" cy="2280285"/>
            <a:chOff x="6414515" y="3032760"/>
            <a:chExt cx="2943225" cy="228028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14515" y="3032760"/>
              <a:ext cx="411480" cy="51358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5879" y="4799076"/>
              <a:ext cx="411479" cy="51358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556629" y="308381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36080" y="3427476"/>
            <a:ext cx="411479" cy="513588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6878828" y="3479038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0316" y="3808476"/>
            <a:ext cx="411479" cy="51358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242429" y="3859733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83880" y="4799076"/>
            <a:ext cx="411479" cy="513588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8326881" y="485101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777037" y="3043237"/>
            <a:ext cx="1228725" cy="1659889"/>
            <a:chOff x="6777037" y="3043237"/>
            <a:chExt cx="1228725" cy="1659889"/>
          </a:xfrm>
        </p:grpSpPr>
        <p:sp>
          <p:nvSpPr>
            <p:cNvPr id="45" name="object 45"/>
            <p:cNvSpPr/>
            <p:nvPr/>
          </p:nvSpPr>
          <p:spPr>
            <a:xfrm>
              <a:off x="6781800" y="3048000"/>
              <a:ext cx="1219200" cy="1309370"/>
            </a:xfrm>
            <a:custGeom>
              <a:avLst/>
              <a:gdLst/>
              <a:ahLst/>
              <a:cxnLst/>
              <a:rect l="l" t="t" r="r" b="b"/>
              <a:pathLst>
                <a:path w="1219200" h="1309370">
                  <a:moveTo>
                    <a:pt x="152400" y="0"/>
                  </a:moveTo>
                  <a:lnTo>
                    <a:pt x="0" y="152400"/>
                  </a:lnTo>
                </a:path>
                <a:path w="1219200" h="1309370">
                  <a:moveTo>
                    <a:pt x="457200" y="318515"/>
                  </a:moveTo>
                  <a:lnTo>
                    <a:pt x="304800" y="470915"/>
                  </a:lnTo>
                </a:path>
                <a:path w="1219200" h="1309370">
                  <a:moveTo>
                    <a:pt x="838200" y="699516"/>
                  </a:moveTo>
                  <a:lnTo>
                    <a:pt x="685800" y="851916"/>
                  </a:lnTo>
                </a:path>
                <a:path w="1219200" h="1309370">
                  <a:moveTo>
                    <a:pt x="1219200" y="1156716"/>
                  </a:moveTo>
                  <a:lnTo>
                    <a:pt x="1066800" y="13091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8080" y="4189475"/>
              <a:ext cx="411479" cy="513588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366254" y="2991358"/>
            <a:ext cx="1241425" cy="1550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</a:t>
            </a:r>
            <a:r>
              <a:rPr sz="1800" spc="-40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-</a:t>
            </a:r>
            <a:r>
              <a:rPr sz="1800" spc="-35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35687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</a:t>
            </a:r>
            <a:r>
              <a:rPr sz="1800" spc="-40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-</a:t>
            </a:r>
            <a:r>
              <a:rPr sz="1800" spc="-35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  <a:p>
            <a:pPr marL="73787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</a:t>
            </a:r>
            <a:r>
              <a:rPr sz="1800" spc="-55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-</a:t>
            </a:r>
            <a:r>
              <a:rPr sz="1800" spc="-50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09715" y="2909316"/>
            <a:ext cx="2962910" cy="2209800"/>
            <a:chOff x="6109715" y="2909316"/>
            <a:chExt cx="2962910" cy="2209800"/>
          </a:xfrm>
        </p:grpSpPr>
        <p:sp>
          <p:nvSpPr>
            <p:cNvPr id="49" name="object 49"/>
            <p:cNvSpPr/>
            <p:nvPr/>
          </p:nvSpPr>
          <p:spPr>
            <a:xfrm>
              <a:off x="7238999" y="3048000"/>
              <a:ext cx="838200" cy="852169"/>
            </a:xfrm>
            <a:custGeom>
              <a:avLst/>
              <a:gdLst/>
              <a:ahLst/>
              <a:cxnLst/>
              <a:rect l="l" t="t" r="r" b="b"/>
              <a:pathLst>
                <a:path w="838200" h="852170">
                  <a:moveTo>
                    <a:pt x="0" y="0"/>
                  </a:moveTo>
                  <a:lnTo>
                    <a:pt x="152400" y="152400"/>
                  </a:lnTo>
                </a:path>
                <a:path w="838200" h="852170">
                  <a:moveTo>
                    <a:pt x="304800" y="318515"/>
                  </a:moveTo>
                  <a:lnTo>
                    <a:pt x="457200" y="470915"/>
                  </a:lnTo>
                </a:path>
                <a:path w="838200" h="852170">
                  <a:moveTo>
                    <a:pt x="685800" y="699516"/>
                  </a:moveTo>
                  <a:lnTo>
                    <a:pt x="838200" y="8519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05799" y="4204716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0"/>
                  </a:moveTo>
                  <a:lnTo>
                    <a:pt x="274320" y="27584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34399" y="4738116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381000" y="0"/>
                  </a:moveTo>
                  <a:lnTo>
                    <a:pt x="533400" y="152399"/>
                  </a:lnTo>
                </a:path>
                <a:path w="533400" h="152400">
                  <a:moveTo>
                    <a:pt x="152400" y="0"/>
                  </a:moveTo>
                  <a:lnTo>
                    <a:pt x="0" y="1523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86499" y="2909316"/>
              <a:ext cx="76200" cy="2209800"/>
            </a:xfrm>
            <a:custGeom>
              <a:avLst/>
              <a:gdLst/>
              <a:ahLst/>
              <a:cxnLst/>
              <a:rect l="l" t="t" r="r" b="b"/>
              <a:pathLst>
                <a:path w="76200" h="2209800">
                  <a:moveTo>
                    <a:pt x="31750" y="2133600"/>
                  </a:moveTo>
                  <a:lnTo>
                    <a:pt x="0" y="2133600"/>
                  </a:lnTo>
                  <a:lnTo>
                    <a:pt x="38100" y="2209800"/>
                  </a:lnTo>
                  <a:lnTo>
                    <a:pt x="69850" y="2146300"/>
                  </a:lnTo>
                  <a:lnTo>
                    <a:pt x="31750" y="2146300"/>
                  </a:lnTo>
                  <a:lnTo>
                    <a:pt x="31750" y="2133600"/>
                  </a:lnTo>
                  <a:close/>
                </a:path>
                <a:path w="76200" h="22098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2146300"/>
                  </a:lnTo>
                  <a:lnTo>
                    <a:pt x="44450" y="2146300"/>
                  </a:lnTo>
                  <a:lnTo>
                    <a:pt x="44450" y="63500"/>
                  </a:lnTo>
                  <a:close/>
                </a:path>
                <a:path w="76200" h="2209800">
                  <a:moveTo>
                    <a:pt x="76200" y="2133600"/>
                  </a:moveTo>
                  <a:lnTo>
                    <a:pt x="44450" y="2133600"/>
                  </a:lnTo>
                  <a:lnTo>
                    <a:pt x="44450" y="2146300"/>
                  </a:lnTo>
                  <a:lnTo>
                    <a:pt x="69850" y="2146300"/>
                  </a:lnTo>
                  <a:lnTo>
                    <a:pt x="76200" y="2133600"/>
                  </a:lnTo>
                  <a:close/>
                </a:path>
                <a:path w="76200" h="22098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2098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72199" y="3823716"/>
              <a:ext cx="303530" cy="367665"/>
            </a:xfrm>
            <a:custGeom>
              <a:avLst/>
              <a:gdLst/>
              <a:ahLst/>
              <a:cxnLst/>
              <a:rect l="l" t="t" r="r" b="b"/>
              <a:pathLst>
                <a:path w="303529" h="367664">
                  <a:moveTo>
                    <a:pt x="303275" y="0"/>
                  </a:moveTo>
                  <a:lnTo>
                    <a:pt x="0" y="0"/>
                  </a:lnTo>
                  <a:lnTo>
                    <a:pt x="0" y="367284"/>
                  </a:lnTo>
                  <a:lnTo>
                    <a:pt x="303275" y="367284"/>
                  </a:lnTo>
                  <a:lnTo>
                    <a:pt x="30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9715" y="3794760"/>
              <a:ext cx="428243" cy="513588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6251828" y="384606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310116" y="2727960"/>
            <a:ext cx="798830" cy="1518285"/>
            <a:chOff x="9310116" y="2727960"/>
            <a:chExt cx="798830" cy="1518285"/>
          </a:xfrm>
        </p:grpSpPr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0116" y="2727960"/>
              <a:ext cx="428244" cy="51358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10116" y="3046476"/>
              <a:ext cx="428244" cy="51358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10116" y="3351276"/>
              <a:ext cx="495300" cy="51358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97568" y="3351276"/>
              <a:ext cx="402335" cy="51358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60636" y="3351276"/>
              <a:ext cx="411479" cy="51358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10116" y="3732276"/>
              <a:ext cx="495300" cy="51358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97568" y="3732276"/>
              <a:ext cx="402335" cy="51358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0636" y="3732276"/>
              <a:ext cx="448055" cy="513588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9452609" y="2734310"/>
            <a:ext cx="515620" cy="134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5285">
              <a:lnSpc>
                <a:spcPct val="116300"/>
              </a:lnSpc>
              <a:spcBef>
                <a:spcPts val="10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  n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</a:t>
            </a:r>
            <a:r>
              <a:rPr sz="1800" spc="-45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-</a:t>
            </a:r>
            <a:r>
              <a:rPr sz="1800" spc="-40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n</a:t>
            </a:r>
            <a:r>
              <a:rPr sz="1800" spc="-55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-</a:t>
            </a:r>
            <a:r>
              <a:rPr sz="1800" spc="-50" dirty="0">
                <a:solidFill>
                  <a:srgbClr val="DF5227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9386316" y="4123753"/>
            <a:ext cx="448309" cy="1189355"/>
            <a:chOff x="9386316" y="4123753"/>
            <a:chExt cx="448309" cy="1189355"/>
          </a:xfrm>
        </p:grpSpPr>
        <p:sp>
          <p:nvSpPr>
            <p:cNvPr id="67" name="object 67"/>
            <p:cNvSpPr/>
            <p:nvPr/>
          </p:nvSpPr>
          <p:spPr>
            <a:xfrm>
              <a:off x="9677400" y="4128515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86316" y="4404359"/>
              <a:ext cx="448055" cy="5135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86316" y="4799075"/>
              <a:ext cx="448055" cy="513588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9088881" y="4334636"/>
            <a:ext cx="605155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  <a:tabLst>
                <a:tab pos="439420" algn="l"/>
              </a:tabLst>
            </a:pPr>
            <a:r>
              <a:rPr sz="1800" dirty="0">
                <a:solidFill>
                  <a:srgbClr val="DF5227"/>
                </a:solidFill>
                <a:latin typeface="Comic Sans MS"/>
                <a:cs typeface="Comic Sans MS"/>
              </a:rPr>
              <a:t>1	2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9386316" y="5190744"/>
            <a:ext cx="858519" cy="643255"/>
            <a:chOff x="9386316" y="5190744"/>
            <a:chExt cx="858519" cy="643255"/>
          </a:xfrm>
        </p:grpSpPr>
        <p:sp>
          <p:nvSpPr>
            <p:cNvPr id="72" name="object 72"/>
            <p:cNvSpPr/>
            <p:nvPr/>
          </p:nvSpPr>
          <p:spPr>
            <a:xfrm>
              <a:off x="9448800" y="5195316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86316" y="5311140"/>
              <a:ext cx="477012" cy="51358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55480" y="5320284"/>
              <a:ext cx="512064" cy="51358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5416" y="5346192"/>
              <a:ext cx="309372" cy="3535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52660" y="5320284"/>
              <a:ext cx="391668" cy="513588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9503409" y="5371896"/>
            <a:ext cx="626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F5227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DF5227"/>
                </a:solidFill>
                <a:latin typeface="Comic Sans MS"/>
                <a:cs typeface="Comic Sans MS"/>
              </a:rPr>
              <a:t>(n</a:t>
            </a:r>
            <a:r>
              <a:rPr sz="1800" spc="-7" baseline="25462" dirty="0">
                <a:solidFill>
                  <a:srgbClr val="DF5227"/>
                </a:solidFill>
                <a:latin typeface="Comic Sans MS"/>
                <a:cs typeface="Comic Sans MS"/>
              </a:rPr>
              <a:t>2</a:t>
            </a:r>
            <a:r>
              <a:rPr sz="1800" spc="-5" dirty="0">
                <a:solidFill>
                  <a:srgbClr val="DF5227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8814" y="6294526"/>
            <a:ext cx="9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F5227"/>
                </a:solidFill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944626"/>
            <a:ext cx="7537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</a:t>
            </a:r>
            <a:r>
              <a:rPr sz="3600" spc="-15" dirty="0"/>
              <a:t> </a:t>
            </a:r>
            <a:r>
              <a:rPr sz="3600" dirty="0"/>
              <a:t>does</a:t>
            </a:r>
            <a:r>
              <a:rPr sz="3600" spc="-10" dirty="0"/>
              <a:t> </a:t>
            </a:r>
            <a:r>
              <a:rPr sz="3600" dirty="0"/>
              <a:t>partition</a:t>
            </a:r>
            <a:r>
              <a:rPr sz="3600" spc="5" dirty="0"/>
              <a:t> </a:t>
            </a:r>
            <a:r>
              <a:rPr sz="3600" spc="-5" dirty="0"/>
              <a:t>affect</a:t>
            </a:r>
            <a:r>
              <a:rPr sz="3600" dirty="0"/>
              <a:t> </a:t>
            </a:r>
            <a:r>
              <a:rPr sz="3600" spc="-5" dirty="0"/>
              <a:t>performance?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722120"/>
            <a:ext cx="7097268" cy="4219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496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Choice</a:t>
            </a:r>
            <a:r>
              <a:rPr spc="-6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Pivot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948637"/>
            <a:ext cx="9598025" cy="1443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Choosing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first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element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pivot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can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cause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worst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case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behavior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already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sorted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arrays.</a:t>
            </a:r>
            <a:endParaRPr sz="2200">
              <a:latin typeface="Corbel"/>
              <a:cs typeface="Corbel"/>
            </a:endParaRPr>
          </a:p>
          <a:p>
            <a:pPr marL="12700" marR="162560">
              <a:lnSpc>
                <a:spcPts val="2380"/>
              </a:lnSpc>
              <a:spcBef>
                <a:spcPts val="1425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For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improvement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selecting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pivot,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pick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median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value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of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three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elements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(first,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mid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last)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from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data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array as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pivot.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897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Practice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404350" cy="28816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Given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following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list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 numbers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[14,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17,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13,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15,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19,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10,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3, 16,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9, 12] which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answer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shows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the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contents of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list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after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second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partitioning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according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quicksort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algorithm?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469265" algn="l"/>
              </a:tabLst>
            </a:pPr>
            <a:r>
              <a:rPr sz="1750" spc="5" dirty="0">
                <a:solidFill>
                  <a:srgbClr val="DF5227"/>
                </a:solidFill>
                <a:latin typeface="Corbel"/>
                <a:cs typeface="Corbel"/>
              </a:rPr>
              <a:t>a)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[9,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3,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10,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13,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12]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750" spc="5" dirty="0">
                <a:solidFill>
                  <a:srgbClr val="DF5227"/>
                </a:solidFill>
                <a:latin typeface="Corbel"/>
                <a:cs typeface="Corbel"/>
              </a:rPr>
              <a:t>b)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[9,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3,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10,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13,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12,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14]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750" dirty="0">
                <a:solidFill>
                  <a:srgbClr val="DF5227"/>
                </a:solidFill>
                <a:latin typeface="Corbel"/>
                <a:cs typeface="Corbel"/>
              </a:rPr>
              <a:t>c)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[9,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3,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10,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13,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12,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14,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17,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16,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15,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19]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469265" algn="l"/>
              </a:tabLst>
            </a:pPr>
            <a:r>
              <a:rPr sz="1750" spc="5" dirty="0">
                <a:solidFill>
                  <a:srgbClr val="DF5227"/>
                </a:solidFill>
                <a:latin typeface="Corbel"/>
                <a:cs typeface="Corbel"/>
              </a:rPr>
              <a:t>d)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[9,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3,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10,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13,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12,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14,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19,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16,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15,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17]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897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Practice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587230" cy="204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Which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following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methods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most effective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for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picking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pivot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element?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rbel"/>
              <a:cs typeface="Corbel"/>
            </a:endParaRPr>
          </a:p>
          <a:p>
            <a:pPr marL="288925" indent="-276860">
              <a:lnSpc>
                <a:spcPts val="2510"/>
              </a:lnSpc>
              <a:buAutoNum type="alphaLcParenR"/>
              <a:tabLst>
                <a:tab pos="28956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first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element</a:t>
            </a:r>
            <a:endParaRPr sz="2200">
              <a:latin typeface="Corbel"/>
              <a:cs typeface="Corbel"/>
            </a:endParaRPr>
          </a:p>
          <a:p>
            <a:pPr marL="295275" indent="-283210">
              <a:lnSpc>
                <a:spcPts val="2375"/>
              </a:lnSpc>
              <a:buAutoNum type="alphaLcParenR"/>
              <a:tabLst>
                <a:tab pos="29591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last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element</a:t>
            </a:r>
            <a:endParaRPr sz="2200">
              <a:latin typeface="Corbel"/>
              <a:cs typeface="Corbel"/>
            </a:endParaRPr>
          </a:p>
          <a:p>
            <a:pPr marL="273685" indent="-261620">
              <a:lnSpc>
                <a:spcPts val="2375"/>
              </a:lnSpc>
              <a:buAutoNum type="alphaLcParenR"/>
              <a:tabLst>
                <a:tab pos="27432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median-of-three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partitioning</a:t>
            </a:r>
            <a:endParaRPr sz="2200">
              <a:latin typeface="Corbel"/>
              <a:cs typeface="Corbel"/>
            </a:endParaRPr>
          </a:p>
          <a:p>
            <a:pPr marL="301625" indent="-289560">
              <a:lnSpc>
                <a:spcPts val="2510"/>
              </a:lnSpc>
              <a:buAutoNum type="alphaLcParenR"/>
              <a:tabLst>
                <a:tab pos="30226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random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element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897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Practice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088120" cy="264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Find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pivot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element</a:t>
            </a:r>
            <a:r>
              <a:rPr sz="2200" spc="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from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given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input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using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median-of-three</a:t>
            </a:r>
            <a:r>
              <a:rPr sz="2200" spc="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partitioning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method.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335"/>
              </a:lnSpc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8,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1,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4,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9,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6,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3,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5,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2,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7,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0.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rbel"/>
              <a:cs typeface="Corbel"/>
            </a:endParaRPr>
          </a:p>
          <a:p>
            <a:pPr marL="288925" indent="-276860">
              <a:lnSpc>
                <a:spcPts val="2510"/>
              </a:lnSpc>
              <a:buAutoNum type="alphaLcParenR"/>
              <a:tabLst>
                <a:tab pos="28956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8</a:t>
            </a:r>
            <a:endParaRPr sz="2200">
              <a:latin typeface="Corbel"/>
              <a:cs typeface="Corbel"/>
            </a:endParaRPr>
          </a:p>
          <a:p>
            <a:pPr marL="295275" indent="-283210">
              <a:lnSpc>
                <a:spcPts val="2375"/>
              </a:lnSpc>
              <a:buAutoNum type="alphaLcParenR"/>
              <a:tabLst>
                <a:tab pos="29591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7</a:t>
            </a:r>
            <a:endParaRPr sz="2200">
              <a:latin typeface="Corbel"/>
              <a:cs typeface="Corbel"/>
            </a:endParaRPr>
          </a:p>
          <a:p>
            <a:pPr marL="273685" indent="-261620">
              <a:lnSpc>
                <a:spcPts val="2375"/>
              </a:lnSpc>
              <a:buAutoNum type="alphaLcParenR"/>
              <a:tabLst>
                <a:tab pos="27432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9</a:t>
            </a:r>
            <a:endParaRPr sz="2200">
              <a:latin typeface="Corbel"/>
              <a:cs typeface="Corbel"/>
            </a:endParaRPr>
          </a:p>
          <a:p>
            <a:pPr marL="301625" indent="-289560">
              <a:lnSpc>
                <a:spcPts val="2510"/>
              </a:lnSpc>
              <a:buAutoNum type="alphaLcParenR"/>
              <a:tabLst>
                <a:tab pos="30226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6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Comic Sans MS</vt:lpstr>
      <vt:lpstr>Corbel</vt:lpstr>
      <vt:lpstr>Symbol</vt:lpstr>
      <vt:lpstr>Times New Roman</vt:lpstr>
      <vt:lpstr>Office Theme</vt:lpstr>
      <vt:lpstr>PowerPoint Presentation</vt:lpstr>
      <vt:lpstr>Algorithm</vt:lpstr>
      <vt:lpstr>PowerPoint Presentation</vt:lpstr>
      <vt:lpstr>Worst Case Partitioning</vt:lpstr>
      <vt:lpstr>How does partition affect performance?</vt:lpstr>
      <vt:lpstr>Choice of Pivot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2023-02-16T04:44:23Z</dcterms:created>
  <dcterms:modified xsi:type="dcterms:W3CDTF">2023-02-16T04:44:55Z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2023-02-16T00:00:00Z</vt:filetime>
  </property>
</Properties>
</file>