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1896897"/>
            <a:ext cx="9138920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49660" y="6333593"/>
            <a:ext cx="234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2940" y="3852748"/>
            <a:ext cx="1702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Corbel"/>
                <a:cs typeface="Corbel"/>
              </a:rPr>
              <a:t>Trees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: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ways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3282" y="2033651"/>
            <a:ext cx="8748649" cy="1567688"/>
            <a:chOff x="1883282" y="2033651"/>
            <a:chExt cx="8748649" cy="156768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282" y="2033651"/>
              <a:ext cx="8748649" cy="63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539" y="2966339"/>
              <a:ext cx="5566664" cy="635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620" y="2151888"/>
            <a:ext cx="5573074" cy="3243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112" y="2234183"/>
            <a:ext cx="5681575" cy="30464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072" y="2293666"/>
            <a:ext cx="5707380" cy="29991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450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30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592"/>
            <a:ext cx="9196070" cy="244856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latin typeface="Corbel"/>
                <a:cs typeface="Corbel"/>
              </a:rPr>
              <a:t>B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Tree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specialized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m-way</a:t>
            </a:r>
            <a:r>
              <a:rPr sz="200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rbel"/>
                <a:cs typeface="Corbel"/>
              </a:rPr>
              <a:t>tree</a:t>
            </a:r>
            <a:r>
              <a:rPr sz="2000" spc="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 can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widely</a:t>
            </a:r>
            <a:r>
              <a:rPr sz="2000" spc="-5" dirty="0">
                <a:latin typeface="Corbel"/>
                <a:cs typeface="Corbel"/>
              </a:rPr>
              <a:t> used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disk access.</a:t>
            </a:r>
            <a:endParaRPr sz="2000">
              <a:latin typeface="Corbel"/>
              <a:cs typeface="Corbel"/>
            </a:endParaRPr>
          </a:p>
          <a:p>
            <a:pPr marL="12700" marR="5080">
              <a:lnSpc>
                <a:spcPts val="2160"/>
              </a:lnSpc>
              <a:spcBef>
                <a:spcPts val="1440"/>
              </a:spcBef>
            </a:pPr>
            <a:r>
              <a:rPr sz="2000" dirty="0">
                <a:latin typeface="Corbel"/>
                <a:cs typeface="Corbel"/>
              </a:rPr>
              <a:t>B </a:t>
            </a:r>
            <a:r>
              <a:rPr sz="2000" spc="-5" dirty="0">
                <a:latin typeface="Corbel"/>
                <a:cs typeface="Corbel"/>
              </a:rPr>
              <a:t>tree of order </a:t>
            </a:r>
            <a:r>
              <a:rPr sz="2000" dirty="0">
                <a:latin typeface="Corbel"/>
                <a:cs typeface="Corbel"/>
              </a:rPr>
              <a:t>m </a:t>
            </a:r>
            <a:r>
              <a:rPr sz="2000" spc="-5" dirty="0">
                <a:latin typeface="Corbel"/>
                <a:cs typeface="Corbel"/>
              </a:rPr>
              <a:t>contains </a:t>
            </a:r>
            <a:r>
              <a:rPr sz="2000" dirty="0">
                <a:latin typeface="Corbel"/>
                <a:cs typeface="Corbel"/>
              </a:rPr>
              <a:t>all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properties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an M way </a:t>
            </a:r>
            <a:r>
              <a:rPr sz="2000" spc="-5" dirty="0">
                <a:latin typeface="Corbel"/>
                <a:cs typeface="Corbel"/>
              </a:rPr>
              <a:t>tree.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addition, </a:t>
            </a:r>
            <a:r>
              <a:rPr sz="2000" dirty="0">
                <a:latin typeface="Corbel"/>
                <a:cs typeface="Corbel"/>
              </a:rPr>
              <a:t>it </a:t>
            </a:r>
            <a:r>
              <a:rPr sz="2000" spc="-5" dirty="0">
                <a:latin typeface="Corbel"/>
                <a:cs typeface="Corbel"/>
              </a:rPr>
              <a:t>contains the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following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properties.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ts val="2125"/>
              </a:lnSpc>
              <a:buSzPct val="80555"/>
              <a:buFont typeface="Wingdings"/>
              <a:buChar char=""/>
              <a:tabLst>
                <a:tab pos="424180" algn="l"/>
              </a:tabLst>
            </a:pPr>
            <a:r>
              <a:rPr sz="1800" spc="-5" dirty="0">
                <a:latin typeface="Corbel"/>
                <a:cs typeface="Corbel"/>
              </a:rPr>
              <a:t>Every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dirty="0">
                <a:latin typeface="Corbel"/>
                <a:cs typeface="Corbel"/>
              </a:rPr>
              <a:t> in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B-Tree</a:t>
            </a:r>
            <a:r>
              <a:rPr sz="1800" spc="-5" dirty="0">
                <a:latin typeface="Corbel"/>
                <a:cs typeface="Corbel"/>
              </a:rPr>
              <a:t> contains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at most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children.</a:t>
            </a:r>
            <a:endParaRPr sz="18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95"/>
              </a:spcBef>
              <a:buSzPct val="80555"/>
              <a:buFont typeface="Wingdings"/>
              <a:buChar char=""/>
              <a:tabLst>
                <a:tab pos="424180" algn="l"/>
              </a:tabLst>
            </a:pPr>
            <a:r>
              <a:rPr sz="1800" spc="-5" dirty="0">
                <a:latin typeface="Corbel"/>
                <a:cs typeface="Corbel"/>
              </a:rPr>
              <a:t>Every node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 a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B-Tree</a:t>
            </a:r>
            <a:r>
              <a:rPr sz="1800" dirty="0">
                <a:latin typeface="Corbel"/>
                <a:cs typeface="Corbel"/>
              </a:rPr>
              <a:t> except the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root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the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leaf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contain</a:t>
            </a:r>
            <a:r>
              <a:rPr sz="1800" dirty="0">
                <a:latin typeface="Corbel"/>
                <a:cs typeface="Corbel"/>
              </a:rPr>
              <a:t> at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least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⌈</a:t>
            </a:r>
            <a:r>
              <a:rPr sz="1800" spc="-5" dirty="0">
                <a:latin typeface="Corbel"/>
                <a:cs typeface="Corbel"/>
              </a:rPr>
              <a:t>m/2</a:t>
            </a:r>
            <a:r>
              <a:rPr sz="1800" spc="-5" dirty="0">
                <a:latin typeface="Cambria Math"/>
                <a:cs typeface="Cambria Math"/>
              </a:rPr>
              <a:t>⌉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orbel"/>
                <a:cs typeface="Corbel"/>
              </a:rPr>
              <a:t>children.</a:t>
            </a:r>
            <a:endParaRPr sz="18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75"/>
              </a:spcBef>
              <a:buSzPct val="80555"/>
              <a:buFont typeface="Wingdings"/>
              <a:buChar char=""/>
              <a:tabLst>
                <a:tab pos="424180" algn="l"/>
              </a:tabLst>
            </a:pPr>
            <a:r>
              <a:rPr sz="1800" spc="-5" dirty="0">
                <a:latin typeface="Corbel"/>
                <a:cs typeface="Corbel"/>
              </a:rPr>
              <a:t>The</a:t>
            </a:r>
            <a:r>
              <a:rPr sz="1800" dirty="0">
                <a:latin typeface="Corbel"/>
                <a:cs typeface="Corbel"/>
              </a:rPr>
              <a:t> root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must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have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least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 </a:t>
            </a:r>
            <a:r>
              <a:rPr sz="1800" spc="-5" dirty="0">
                <a:latin typeface="Corbel"/>
                <a:cs typeface="Corbel"/>
              </a:rPr>
              <a:t>nodes.</a:t>
            </a:r>
            <a:endParaRPr sz="18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80"/>
              </a:spcBef>
              <a:buSzPct val="80555"/>
              <a:buFont typeface="Wingdings"/>
              <a:buChar char=""/>
              <a:tabLst>
                <a:tab pos="424180" algn="l"/>
              </a:tabLst>
            </a:pPr>
            <a:r>
              <a:rPr sz="1800" spc="-5" dirty="0">
                <a:latin typeface="Corbel"/>
                <a:cs typeface="Corbel"/>
              </a:rPr>
              <a:t>All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leaf nodes </a:t>
            </a:r>
            <a:r>
              <a:rPr sz="1800" dirty="0">
                <a:latin typeface="Corbel"/>
                <a:cs typeface="Corbel"/>
              </a:rPr>
              <a:t>must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 same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level.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153" y="4294632"/>
            <a:ext cx="7965185" cy="16550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129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30" dirty="0"/>
              <a:t> </a:t>
            </a:r>
            <a:r>
              <a:rPr spc="-5" dirty="0"/>
              <a:t>tree</a:t>
            </a:r>
            <a:r>
              <a:rPr spc="-55" dirty="0"/>
              <a:t> </a:t>
            </a:r>
            <a:r>
              <a:rPr spc="-5" dirty="0"/>
              <a:t>order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2582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1,</a:t>
            </a:r>
            <a:r>
              <a:rPr sz="2200" spc="-10" dirty="0">
                <a:latin typeface="Corbel"/>
                <a:cs typeface="Corbel"/>
              </a:rPr>
              <a:t> 7, </a:t>
            </a:r>
            <a:r>
              <a:rPr sz="2200" spc="-5" dirty="0">
                <a:latin typeface="Corbel"/>
                <a:cs typeface="Corbel"/>
              </a:rPr>
              <a:t>6,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11,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561" y="3003042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8305" y="3003042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8850" y="3675126"/>
            <a:ext cx="601980" cy="43815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0629" y="2925317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5397" y="3688079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1885" y="3775709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9373" y="3763517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1258" y="3144773"/>
            <a:ext cx="309245" cy="630555"/>
          </a:xfrm>
          <a:custGeom>
            <a:avLst/>
            <a:gdLst/>
            <a:ahLst/>
            <a:cxnLst/>
            <a:rect l="l" t="t" r="r" b="b"/>
            <a:pathLst>
              <a:path w="309245" h="630554">
                <a:moveTo>
                  <a:pt x="309117" y="0"/>
                </a:moveTo>
                <a:lnTo>
                  <a:pt x="0" y="63042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373" y="3144773"/>
            <a:ext cx="309245" cy="619125"/>
          </a:xfrm>
          <a:custGeom>
            <a:avLst/>
            <a:gdLst/>
            <a:ahLst/>
            <a:cxnLst/>
            <a:rect l="l" t="t" r="r" b="b"/>
            <a:pathLst>
              <a:path w="309245" h="619125">
                <a:moveTo>
                  <a:pt x="0" y="0"/>
                </a:moveTo>
                <a:lnTo>
                  <a:pt x="309117" y="61912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2885" y="2836926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4142" y="3688079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0106" y="3675126"/>
            <a:ext cx="619125" cy="43815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03514" y="3056382"/>
            <a:ext cx="309245" cy="630555"/>
          </a:xfrm>
          <a:custGeom>
            <a:avLst/>
            <a:gdLst/>
            <a:ahLst/>
            <a:cxnLst/>
            <a:rect l="l" t="t" r="r" b="b"/>
            <a:pathLst>
              <a:path w="309245" h="630554">
                <a:moveTo>
                  <a:pt x="309117" y="0"/>
                </a:moveTo>
                <a:lnTo>
                  <a:pt x="0" y="63042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0106" y="3056382"/>
            <a:ext cx="309245" cy="619125"/>
          </a:xfrm>
          <a:custGeom>
            <a:avLst/>
            <a:gdLst/>
            <a:ahLst/>
            <a:cxnLst/>
            <a:rect l="l" t="t" r="r" b="b"/>
            <a:pathLst>
              <a:path w="309245" h="619125">
                <a:moveTo>
                  <a:pt x="0" y="0"/>
                </a:moveTo>
                <a:lnTo>
                  <a:pt x="309118" y="61912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39492" y="3759200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Insert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1,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974207" y="2659760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49259" y="4454397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Insert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2,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87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305" dirty="0"/>
              <a:t> </a:t>
            </a:r>
            <a:r>
              <a:rPr spc="-275" dirty="0"/>
              <a:t>T</a:t>
            </a:r>
            <a:r>
              <a:rPr dirty="0"/>
              <a:t>re</a:t>
            </a:r>
            <a:r>
              <a:rPr spc="10" dirty="0"/>
              <a:t>e</a:t>
            </a:r>
            <a:r>
              <a:rPr dirty="0"/>
              <a:t>-</a:t>
            </a:r>
            <a:r>
              <a:rPr spc="-45" dirty="0"/>
              <a:t> </a:t>
            </a:r>
            <a:r>
              <a:rPr dirty="0"/>
              <a:t>Insertion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513570" cy="35502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5080" indent="-457200">
              <a:lnSpc>
                <a:spcPts val="2380"/>
              </a:lnSpc>
              <a:spcBef>
                <a:spcPts val="39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latin typeface="Corbel"/>
                <a:cs typeface="Corbel"/>
              </a:rPr>
              <a:t>Traverse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</a:t>
            </a:r>
            <a:r>
              <a:rPr sz="2200" spc="-165" dirty="0">
                <a:latin typeface="Corbel"/>
                <a:cs typeface="Corbel"/>
              </a:rPr>
              <a:t> </a:t>
            </a:r>
            <a:r>
              <a:rPr sz="2200" spc="-40" dirty="0">
                <a:latin typeface="Corbel"/>
                <a:cs typeface="Corbel"/>
              </a:rPr>
              <a:t>Tree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 order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find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appropriate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leaf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which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node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can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inserted.</a:t>
            </a:r>
            <a:endParaRPr sz="2200">
              <a:latin typeface="Corbel"/>
              <a:cs typeface="Corbel"/>
            </a:endParaRPr>
          </a:p>
          <a:p>
            <a:pPr marL="469900" marR="769620" indent="-457200">
              <a:lnSpc>
                <a:spcPts val="2380"/>
              </a:lnSpc>
              <a:spcBef>
                <a:spcPts val="1385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If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leaf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contain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less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than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m-1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keys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then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insert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increasing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30" dirty="0">
                <a:latin typeface="Corbel"/>
                <a:cs typeface="Corbel"/>
              </a:rPr>
              <a:t>order.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ts val="2625"/>
              </a:lnSpc>
              <a:spcBef>
                <a:spcPts val="110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orbel"/>
                <a:cs typeface="Corbel"/>
              </a:rPr>
              <a:t>Else,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leaf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 contains</a:t>
            </a:r>
            <a:r>
              <a:rPr sz="2200" spc="5" dirty="0">
                <a:latin typeface="Corbel"/>
                <a:cs typeface="Corbel"/>
              </a:rPr>
              <a:t> m-1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keys,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follow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following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steps.</a:t>
            </a:r>
            <a:endParaRPr sz="2200">
              <a:latin typeface="Corbel"/>
              <a:cs typeface="Corbel"/>
            </a:endParaRPr>
          </a:p>
          <a:p>
            <a:pPr marL="698500" lvl="1" indent="-457200">
              <a:lnSpc>
                <a:spcPts val="2385"/>
              </a:lnSpc>
              <a:buSzPct val="80000"/>
              <a:buAutoNum type="alphaLcParenR"/>
              <a:tabLst>
                <a:tab pos="697865" algn="l"/>
                <a:tab pos="698500" algn="l"/>
              </a:tabLst>
            </a:pPr>
            <a:r>
              <a:rPr sz="2000" dirty="0">
                <a:latin typeface="Corbel"/>
                <a:cs typeface="Corbel"/>
              </a:rPr>
              <a:t>Insert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new element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increasing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order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elements.</a:t>
            </a:r>
            <a:endParaRPr sz="2000">
              <a:latin typeface="Corbel"/>
              <a:cs typeface="Corbel"/>
            </a:endParaRPr>
          </a:p>
          <a:p>
            <a:pPr marL="698500" lvl="1" indent="-457200">
              <a:lnSpc>
                <a:spcPct val="100000"/>
              </a:lnSpc>
              <a:spcBef>
                <a:spcPts val="360"/>
              </a:spcBef>
              <a:buSzPct val="80000"/>
              <a:buAutoNum type="alphaLcParenR"/>
              <a:tabLst>
                <a:tab pos="697865" algn="l"/>
                <a:tab pos="698500" algn="l"/>
              </a:tabLst>
            </a:pPr>
            <a:r>
              <a:rPr sz="2000" dirty="0">
                <a:latin typeface="Corbel"/>
                <a:cs typeface="Corbel"/>
              </a:rPr>
              <a:t>Split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node</a:t>
            </a:r>
            <a:r>
              <a:rPr sz="2000" dirty="0">
                <a:latin typeface="Corbel"/>
                <a:cs typeface="Corbel"/>
              </a:rPr>
              <a:t> into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two nodes</a:t>
            </a:r>
            <a:r>
              <a:rPr sz="2000" dirty="0">
                <a:latin typeface="Corbel"/>
                <a:cs typeface="Corbel"/>
              </a:rPr>
              <a:t> 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median.</a:t>
            </a:r>
            <a:endParaRPr sz="2000">
              <a:latin typeface="Corbel"/>
              <a:cs typeface="Corbel"/>
            </a:endParaRPr>
          </a:p>
          <a:p>
            <a:pPr marL="698500" lvl="1" indent="-457200">
              <a:lnSpc>
                <a:spcPct val="100000"/>
              </a:lnSpc>
              <a:spcBef>
                <a:spcPts val="360"/>
              </a:spcBef>
              <a:buSzPct val="80000"/>
              <a:buAutoNum type="alphaLcParenR"/>
              <a:tabLst>
                <a:tab pos="697865" algn="l"/>
                <a:tab pos="698500" algn="l"/>
              </a:tabLst>
            </a:pPr>
            <a:r>
              <a:rPr sz="2000" spc="-5" dirty="0">
                <a:latin typeface="Corbel"/>
                <a:cs typeface="Corbel"/>
              </a:rPr>
              <a:t>Push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median</a:t>
            </a:r>
            <a:r>
              <a:rPr sz="2000" dirty="0">
                <a:latin typeface="Corbel"/>
                <a:cs typeface="Corbel"/>
              </a:rPr>
              <a:t> element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upto </a:t>
            </a:r>
            <a:r>
              <a:rPr sz="2000" dirty="0">
                <a:latin typeface="Corbel"/>
                <a:cs typeface="Corbel"/>
              </a:rPr>
              <a:t>its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parent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698500" lvl="1" indent="-457200">
              <a:lnSpc>
                <a:spcPts val="2280"/>
              </a:lnSpc>
              <a:spcBef>
                <a:spcPts val="360"/>
              </a:spcBef>
              <a:buSzPct val="80000"/>
              <a:buAutoNum type="alphaLcParenR"/>
              <a:tabLst>
                <a:tab pos="697865" algn="l"/>
                <a:tab pos="698500" algn="l"/>
              </a:tabLst>
            </a:pPr>
            <a:r>
              <a:rPr sz="2000" dirty="0">
                <a:latin typeface="Corbel"/>
                <a:cs typeface="Corbel"/>
              </a:rPr>
              <a:t>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parent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 </a:t>
            </a:r>
            <a:r>
              <a:rPr sz="2000" dirty="0">
                <a:latin typeface="Corbel"/>
                <a:cs typeface="Corbel"/>
              </a:rPr>
              <a:t>also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contain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m-1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number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keys,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split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following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orbel"/>
                <a:cs typeface="Corbel"/>
              </a:rPr>
              <a:t>same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steps.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46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Insertion-</a:t>
            </a:r>
            <a:r>
              <a:rPr spc="-50" dirty="0"/>
              <a:t> </a:t>
            </a:r>
            <a:r>
              <a:rPr dirty="0"/>
              <a:t>B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45" dirty="0"/>
              <a:t> </a:t>
            </a:r>
            <a:r>
              <a:rPr spc="-5" dirty="0"/>
              <a:t>order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3302" y="3512058"/>
            <a:ext cx="60198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373" y="3512058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4102" y="2686050"/>
            <a:ext cx="60198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0241" y="3522726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6082" y="3512058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6082" y="2907029"/>
            <a:ext cx="309245" cy="605155"/>
          </a:xfrm>
          <a:custGeom>
            <a:avLst/>
            <a:gdLst/>
            <a:ahLst/>
            <a:cxnLst/>
            <a:rect l="l" t="t" r="r" b="b"/>
            <a:pathLst>
              <a:path w="309245" h="605154">
                <a:moveTo>
                  <a:pt x="0" y="0"/>
                </a:moveTo>
                <a:lnTo>
                  <a:pt x="309117" y="60464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7460" y="4727829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5357" y="2684526"/>
            <a:ext cx="619125" cy="439420"/>
          </a:xfrm>
          <a:custGeom>
            <a:avLst/>
            <a:gdLst/>
            <a:ahLst/>
            <a:cxnLst/>
            <a:rect l="l" t="t" r="r" b="b"/>
            <a:pathLst>
              <a:path w="619125" h="439419">
                <a:moveTo>
                  <a:pt x="618744" y="0"/>
                </a:moveTo>
                <a:lnTo>
                  <a:pt x="0" y="0"/>
                </a:lnTo>
                <a:lnTo>
                  <a:pt x="0" y="438912"/>
                </a:lnTo>
                <a:lnTo>
                  <a:pt x="618744" y="438912"/>
                </a:lnTo>
                <a:lnTo>
                  <a:pt x="618744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5357" y="2686050"/>
            <a:ext cx="619125" cy="439420"/>
          </a:xfrm>
          <a:prstGeom prst="rect">
            <a:avLst/>
          </a:prstGeom>
          <a:ln w="19050">
            <a:solidFill>
              <a:srgbClr val="79851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9614" y="2903982"/>
            <a:ext cx="93980" cy="619125"/>
          </a:xfrm>
          <a:custGeom>
            <a:avLst/>
            <a:gdLst/>
            <a:ahLst/>
            <a:cxnLst/>
            <a:rect l="l" t="t" r="r" b="b"/>
            <a:pathLst>
              <a:path w="93979" h="619125">
                <a:moveTo>
                  <a:pt x="93472" y="0"/>
                </a:moveTo>
                <a:lnTo>
                  <a:pt x="0" y="61912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222" y="2903982"/>
            <a:ext cx="325755" cy="608330"/>
          </a:xfrm>
          <a:custGeom>
            <a:avLst/>
            <a:gdLst/>
            <a:ahLst/>
            <a:cxnLst/>
            <a:rect l="l" t="t" r="r" b="b"/>
            <a:pathLst>
              <a:path w="325755" h="608329">
                <a:moveTo>
                  <a:pt x="325373" y="0"/>
                </a:moveTo>
                <a:lnTo>
                  <a:pt x="0" y="60782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4338" y="4272534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4809" y="2705861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3414" y="4272534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3542" y="3522726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2285" y="3742182"/>
            <a:ext cx="189865" cy="530225"/>
          </a:xfrm>
          <a:custGeom>
            <a:avLst/>
            <a:gdLst/>
            <a:ahLst/>
            <a:cxnLst/>
            <a:rect l="l" t="t" r="r" b="b"/>
            <a:pathLst>
              <a:path w="189865" h="530225">
                <a:moveTo>
                  <a:pt x="0" y="0"/>
                </a:moveTo>
                <a:lnTo>
                  <a:pt x="189865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3709" y="3742182"/>
            <a:ext cx="180340" cy="530225"/>
          </a:xfrm>
          <a:custGeom>
            <a:avLst/>
            <a:gdLst/>
            <a:ahLst/>
            <a:cxnLst/>
            <a:rect l="l" t="t" r="r" b="b"/>
            <a:pathLst>
              <a:path w="180340" h="530225">
                <a:moveTo>
                  <a:pt x="180340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86393" y="4280153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3945" y="4280153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5597" y="3530346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4342" y="3749802"/>
            <a:ext cx="189865" cy="530225"/>
          </a:xfrm>
          <a:custGeom>
            <a:avLst/>
            <a:gdLst/>
            <a:ahLst/>
            <a:cxnLst/>
            <a:rect l="l" t="t" r="r" b="b"/>
            <a:pathLst>
              <a:path w="189865" h="530225">
                <a:moveTo>
                  <a:pt x="0" y="0"/>
                </a:moveTo>
                <a:lnTo>
                  <a:pt x="189864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95766" y="3749802"/>
            <a:ext cx="180340" cy="530225"/>
          </a:xfrm>
          <a:custGeom>
            <a:avLst/>
            <a:gdLst/>
            <a:ahLst/>
            <a:cxnLst/>
            <a:rect l="l" t="t" r="r" b="b"/>
            <a:pathLst>
              <a:path w="180340" h="530225">
                <a:moveTo>
                  <a:pt x="180339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2914" y="2925317"/>
            <a:ext cx="692150" cy="598170"/>
          </a:xfrm>
          <a:custGeom>
            <a:avLst/>
            <a:gdLst/>
            <a:ahLst/>
            <a:cxnLst/>
            <a:rect l="l" t="t" r="r" b="b"/>
            <a:pathLst>
              <a:path w="692150" h="598170">
                <a:moveTo>
                  <a:pt x="692150" y="0"/>
                </a:moveTo>
                <a:lnTo>
                  <a:pt x="0" y="597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3554" y="2925317"/>
            <a:ext cx="661670" cy="605790"/>
          </a:xfrm>
          <a:custGeom>
            <a:avLst/>
            <a:gdLst/>
            <a:ahLst/>
            <a:cxnLst/>
            <a:rect l="l" t="t" r="r" b="b"/>
            <a:pathLst>
              <a:path w="661670" h="605789">
                <a:moveTo>
                  <a:pt x="0" y="0"/>
                </a:moveTo>
                <a:lnTo>
                  <a:pt x="661670" y="60566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71484" y="5073522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46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Insertion-</a:t>
            </a:r>
            <a:r>
              <a:rPr spc="-50" dirty="0"/>
              <a:t> </a:t>
            </a:r>
            <a:r>
              <a:rPr dirty="0"/>
              <a:t>B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45" dirty="0"/>
              <a:t> </a:t>
            </a:r>
            <a:r>
              <a:rPr spc="-5" dirty="0"/>
              <a:t>order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7590" y="4027170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061" y="2462022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6665" y="4027170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6794" y="3278885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5538" y="3496817"/>
            <a:ext cx="189865" cy="530225"/>
          </a:xfrm>
          <a:custGeom>
            <a:avLst/>
            <a:gdLst/>
            <a:ahLst/>
            <a:cxnLst/>
            <a:rect l="l" t="t" r="r" b="b"/>
            <a:pathLst>
              <a:path w="189864" h="530225">
                <a:moveTo>
                  <a:pt x="0" y="0"/>
                </a:moveTo>
                <a:lnTo>
                  <a:pt x="189864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961" y="3496817"/>
            <a:ext cx="180340" cy="530225"/>
          </a:xfrm>
          <a:custGeom>
            <a:avLst/>
            <a:gdLst/>
            <a:ahLst/>
            <a:cxnLst/>
            <a:rect l="l" t="t" r="r" b="b"/>
            <a:pathLst>
              <a:path w="180339" h="530225">
                <a:moveTo>
                  <a:pt x="180339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9646" y="4034790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8721" y="4034790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8850" y="3286505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7593" y="3504438"/>
            <a:ext cx="189865" cy="530225"/>
          </a:xfrm>
          <a:custGeom>
            <a:avLst/>
            <a:gdLst/>
            <a:ahLst/>
            <a:cxnLst/>
            <a:rect l="l" t="t" r="r" b="b"/>
            <a:pathLst>
              <a:path w="189865" h="530225">
                <a:moveTo>
                  <a:pt x="0" y="0"/>
                </a:moveTo>
                <a:lnTo>
                  <a:pt x="189864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9017" y="3504438"/>
            <a:ext cx="180340" cy="530225"/>
          </a:xfrm>
          <a:custGeom>
            <a:avLst/>
            <a:gdLst/>
            <a:ahLst/>
            <a:cxnLst/>
            <a:rect l="l" t="t" r="r" b="b"/>
            <a:pathLst>
              <a:path w="180339" h="530225">
                <a:moveTo>
                  <a:pt x="180340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6165" y="2679954"/>
            <a:ext cx="692150" cy="598170"/>
          </a:xfrm>
          <a:custGeom>
            <a:avLst/>
            <a:gdLst/>
            <a:ahLst/>
            <a:cxnLst/>
            <a:rect l="l" t="t" r="r" b="b"/>
            <a:pathLst>
              <a:path w="692150" h="598170">
                <a:moveTo>
                  <a:pt x="692150" y="0"/>
                </a:moveTo>
                <a:lnTo>
                  <a:pt x="0" y="597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6805" y="2679954"/>
            <a:ext cx="661670" cy="605790"/>
          </a:xfrm>
          <a:custGeom>
            <a:avLst/>
            <a:gdLst/>
            <a:ahLst/>
            <a:cxnLst/>
            <a:rect l="l" t="t" r="r" b="b"/>
            <a:pathLst>
              <a:path w="661670" h="605789">
                <a:moveTo>
                  <a:pt x="0" y="0"/>
                </a:moveTo>
                <a:lnTo>
                  <a:pt x="661670" y="60566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34736" y="4828794"/>
            <a:ext cx="200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Insert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5,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15,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3,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12 ????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502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Insertion-</a:t>
            </a:r>
            <a:r>
              <a:rPr spc="-50" dirty="0"/>
              <a:t> </a:t>
            </a:r>
            <a:r>
              <a:rPr dirty="0"/>
              <a:t>B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45" dirty="0"/>
              <a:t> </a:t>
            </a:r>
            <a:r>
              <a:rPr spc="-5" dirty="0"/>
              <a:t>order</a:t>
            </a:r>
            <a:r>
              <a:rPr spc="-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232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 1,</a:t>
            </a:r>
            <a:r>
              <a:rPr sz="2200" spc="-10" dirty="0">
                <a:latin typeface="Corbel"/>
                <a:cs typeface="Corbel"/>
              </a:rPr>
              <a:t> 7,</a:t>
            </a:r>
            <a:r>
              <a:rPr sz="2200" spc="-5" dirty="0">
                <a:latin typeface="Corbel"/>
                <a:cs typeface="Corbel"/>
              </a:rPr>
              <a:t> 6,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11,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8,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5,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2742" y="2980182"/>
            <a:ext cx="614680" cy="498475"/>
          </a:xfrm>
          <a:custGeom>
            <a:avLst/>
            <a:gdLst/>
            <a:ahLst/>
            <a:cxnLst/>
            <a:rect l="l" t="t" r="r" b="b"/>
            <a:pathLst>
              <a:path w="614679" h="498475">
                <a:moveTo>
                  <a:pt x="0" y="498348"/>
                </a:moveTo>
                <a:lnTo>
                  <a:pt x="614172" y="498348"/>
                </a:lnTo>
                <a:lnTo>
                  <a:pt x="614172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32267" y="2989707"/>
            <a:ext cx="595630" cy="47942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0197" y="2969514"/>
            <a:ext cx="614680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75969" y="3208401"/>
          <a:ext cx="1837689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28575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88029" y="3809238"/>
            <a:ext cx="614680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59604" y="3799713"/>
          <a:ext cx="1845310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28575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594353" y="3217926"/>
            <a:ext cx="274955" cy="591185"/>
          </a:xfrm>
          <a:custGeom>
            <a:avLst/>
            <a:gdLst/>
            <a:ahLst/>
            <a:cxnLst/>
            <a:rect l="l" t="t" r="r" b="b"/>
            <a:pathLst>
              <a:path w="274954" h="591185">
                <a:moveTo>
                  <a:pt x="274828" y="0"/>
                </a:moveTo>
                <a:lnTo>
                  <a:pt x="0" y="59093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4370" y="3217926"/>
            <a:ext cx="292735" cy="591185"/>
          </a:xfrm>
          <a:custGeom>
            <a:avLst/>
            <a:gdLst/>
            <a:ahLst/>
            <a:cxnLst/>
            <a:rect l="l" t="t" r="r" b="b"/>
            <a:pathLst>
              <a:path w="292735" h="591185">
                <a:moveTo>
                  <a:pt x="0" y="0"/>
                </a:moveTo>
                <a:lnTo>
                  <a:pt x="292353" y="59093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6890" y="3835146"/>
            <a:ext cx="614680" cy="498475"/>
          </a:xfrm>
          <a:custGeom>
            <a:avLst/>
            <a:gdLst/>
            <a:ahLst/>
            <a:cxnLst/>
            <a:rect l="l" t="t" r="r" b="b"/>
            <a:pathLst>
              <a:path w="614679" h="498475">
                <a:moveTo>
                  <a:pt x="0" y="498347"/>
                </a:moveTo>
                <a:lnTo>
                  <a:pt x="614172" y="498347"/>
                </a:lnTo>
                <a:lnTo>
                  <a:pt x="614172" y="0"/>
                </a:lnTo>
                <a:lnTo>
                  <a:pt x="0" y="0"/>
                </a:lnTo>
                <a:lnTo>
                  <a:pt x="0" y="498347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25558" y="3844671"/>
            <a:ext cx="586105" cy="47942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8699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5996" y="2970657"/>
            <a:ext cx="633730" cy="517525"/>
            <a:chOff x="7595996" y="2970657"/>
            <a:chExt cx="633730" cy="517525"/>
          </a:xfrm>
        </p:grpSpPr>
        <p:sp>
          <p:nvSpPr>
            <p:cNvPr id="15" name="object 15"/>
            <p:cNvSpPr/>
            <p:nvPr/>
          </p:nvSpPr>
          <p:spPr>
            <a:xfrm>
              <a:off x="7605521" y="2980182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5521" y="2980182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15046" y="3064002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23354" y="3819905"/>
            <a:ext cx="614680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6690" y="3827526"/>
            <a:ext cx="614680" cy="50038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01861" y="3835146"/>
            <a:ext cx="614680" cy="498475"/>
          </a:xfrm>
          <a:custGeom>
            <a:avLst/>
            <a:gdLst/>
            <a:ahLst/>
            <a:cxnLst/>
            <a:rect l="l" t="t" r="r" b="b"/>
            <a:pathLst>
              <a:path w="614679" h="498475">
                <a:moveTo>
                  <a:pt x="0" y="498347"/>
                </a:moveTo>
                <a:lnTo>
                  <a:pt x="614172" y="498347"/>
                </a:lnTo>
                <a:lnTo>
                  <a:pt x="614172" y="0"/>
                </a:lnTo>
                <a:lnTo>
                  <a:pt x="0" y="0"/>
                </a:lnTo>
                <a:lnTo>
                  <a:pt x="0" y="498347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11386" y="3844671"/>
            <a:ext cx="586105" cy="47942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8699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14538" y="3228594"/>
            <a:ext cx="106045" cy="599440"/>
          </a:xfrm>
          <a:custGeom>
            <a:avLst/>
            <a:gdLst/>
            <a:ahLst/>
            <a:cxnLst/>
            <a:rect l="l" t="t" r="r" b="b"/>
            <a:pathLst>
              <a:path w="106045" h="599439">
                <a:moveTo>
                  <a:pt x="105536" y="0"/>
                </a:moveTo>
                <a:lnTo>
                  <a:pt x="0" y="59918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9678" y="3228594"/>
            <a:ext cx="2042160" cy="606425"/>
          </a:xfrm>
          <a:custGeom>
            <a:avLst/>
            <a:gdLst/>
            <a:ahLst/>
            <a:cxnLst/>
            <a:rect l="l" t="t" r="r" b="b"/>
            <a:pathLst>
              <a:path w="2042159" h="606425">
                <a:moveTo>
                  <a:pt x="274827" y="0"/>
                </a:moveTo>
                <a:lnTo>
                  <a:pt x="0" y="590930"/>
                </a:lnTo>
              </a:path>
              <a:path w="2042159" h="606425">
                <a:moveTo>
                  <a:pt x="1507236" y="0"/>
                </a:moveTo>
                <a:lnTo>
                  <a:pt x="2041652" y="605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502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Insertion-</a:t>
            </a:r>
            <a:r>
              <a:rPr spc="-50" dirty="0"/>
              <a:t> </a:t>
            </a:r>
            <a:r>
              <a:rPr dirty="0"/>
              <a:t>B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45" dirty="0"/>
              <a:t> </a:t>
            </a:r>
            <a:r>
              <a:rPr spc="-5" dirty="0"/>
              <a:t>order</a:t>
            </a:r>
            <a:r>
              <a:rPr spc="-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232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 1,</a:t>
            </a:r>
            <a:r>
              <a:rPr sz="2200" spc="-10" dirty="0">
                <a:latin typeface="Corbel"/>
                <a:cs typeface="Corbel"/>
              </a:rPr>
              <a:t> 7,</a:t>
            </a:r>
            <a:r>
              <a:rPr sz="2200" spc="-5" dirty="0">
                <a:latin typeface="Corbel"/>
                <a:cs typeface="Corbel"/>
              </a:rPr>
              <a:t> 6,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11,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8,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5,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8479" y="3147822"/>
            <a:ext cx="616585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2022" y="3147822"/>
            <a:ext cx="615950" cy="498475"/>
          </a:xfrm>
          <a:custGeom>
            <a:avLst/>
            <a:gdLst/>
            <a:ahLst/>
            <a:cxnLst/>
            <a:rect l="l" t="t" r="r" b="b"/>
            <a:pathLst>
              <a:path w="615950" h="498475">
                <a:moveTo>
                  <a:pt x="615695" y="0"/>
                </a:moveTo>
                <a:lnTo>
                  <a:pt x="0" y="0"/>
                </a:lnTo>
                <a:lnTo>
                  <a:pt x="0" y="498347"/>
                </a:lnTo>
                <a:lnTo>
                  <a:pt x="615695" y="498347"/>
                </a:lnTo>
                <a:lnTo>
                  <a:pt x="615695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2022" y="3147822"/>
            <a:ext cx="616585" cy="498475"/>
          </a:xfrm>
          <a:prstGeom prst="rect">
            <a:avLst/>
          </a:prstGeom>
          <a:ln w="20574">
            <a:solidFill>
              <a:srgbClr val="79851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761" y="4002785"/>
            <a:ext cx="614680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9770" y="4008882"/>
            <a:ext cx="614680" cy="498475"/>
          </a:xfrm>
          <a:custGeom>
            <a:avLst/>
            <a:gdLst/>
            <a:ahLst/>
            <a:cxnLst/>
            <a:rect l="l" t="t" r="r" b="b"/>
            <a:pathLst>
              <a:path w="614680" h="498475">
                <a:moveTo>
                  <a:pt x="0" y="498348"/>
                </a:moveTo>
                <a:lnTo>
                  <a:pt x="614171" y="498348"/>
                </a:lnTo>
                <a:lnTo>
                  <a:pt x="614171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9295" y="4016121"/>
            <a:ext cx="580390" cy="47561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901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50360" y="3993260"/>
          <a:ext cx="1875789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28575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79851A"/>
                      </a:solidFill>
                      <a:prstDash val="solid"/>
                    </a:lnL>
                    <a:lnR w="3810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3345" marB="0">
                    <a:lnL w="3810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276094" y="3397758"/>
            <a:ext cx="800735" cy="612775"/>
          </a:xfrm>
          <a:custGeom>
            <a:avLst/>
            <a:gdLst/>
            <a:ahLst/>
            <a:cxnLst/>
            <a:rect l="l" t="t" r="r" b="b"/>
            <a:pathLst>
              <a:path w="800735" h="612775">
                <a:moveTo>
                  <a:pt x="800481" y="0"/>
                </a:moveTo>
                <a:lnTo>
                  <a:pt x="0" y="61252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4938" y="3397758"/>
            <a:ext cx="534670" cy="606425"/>
          </a:xfrm>
          <a:custGeom>
            <a:avLst/>
            <a:gdLst/>
            <a:ahLst/>
            <a:cxnLst/>
            <a:rect l="l" t="t" r="r" b="b"/>
            <a:pathLst>
              <a:path w="534670" h="606425">
                <a:moveTo>
                  <a:pt x="0" y="0"/>
                </a:moveTo>
                <a:lnTo>
                  <a:pt x="534415" y="605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46610" y="3392758"/>
            <a:ext cx="1747520" cy="1111885"/>
            <a:chOff x="1446610" y="3392758"/>
            <a:chExt cx="1747520" cy="1111885"/>
          </a:xfrm>
        </p:grpSpPr>
        <p:sp>
          <p:nvSpPr>
            <p:cNvPr id="14" name="object 14"/>
            <p:cNvSpPr/>
            <p:nvPr/>
          </p:nvSpPr>
          <p:spPr>
            <a:xfrm>
              <a:off x="1451610" y="3397758"/>
              <a:ext cx="1011555" cy="606425"/>
            </a:xfrm>
            <a:custGeom>
              <a:avLst/>
              <a:gdLst/>
              <a:ahLst/>
              <a:cxnLst/>
              <a:rect l="l" t="t" r="r" b="b"/>
              <a:pathLst>
                <a:path w="1011555" h="606425">
                  <a:moveTo>
                    <a:pt x="1011554" y="0"/>
                  </a:moveTo>
                  <a:lnTo>
                    <a:pt x="0" y="605916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8702" y="4004310"/>
              <a:ext cx="615950" cy="490855"/>
            </a:xfrm>
            <a:custGeom>
              <a:avLst/>
              <a:gdLst/>
              <a:ahLst/>
              <a:cxnLst/>
              <a:rect l="l" t="t" r="r" b="b"/>
              <a:pathLst>
                <a:path w="615950" h="490854">
                  <a:moveTo>
                    <a:pt x="0" y="490727"/>
                  </a:moveTo>
                  <a:lnTo>
                    <a:pt x="615695" y="490727"/>
                  </a:lnTo>
                  <a:lnTo>
                    <a:pt x="61569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93467" y="4016121"/>
            <a:ext cx="581660" cy="47561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8128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29981" y="3156585"/>
            <a:ext cx="633730" cy="511809"/>
            <a:chOff x="8229981" y="3156585"/>
            <a:chExt cx="633730" cy="511809"/>
          </a:xfrm>
        </p:grpSpPr>
        <p:sp>
          <p:nvSpPr>
            <p:cNvPr id="18" name="object 18"/>
            <p:cNvSpPr/>
            <p:nvPr/>
          </p:nvSpPr>
          <p:spPr>
            <a:xfrm>
              <a:off x="8239506" y="3166110"/>
              <a:ext cx="614680" cy="492759"/>
            </a:xfrm>
            <a:custGeom>
              <a:avLst/>
              <a:gdLst/>
              <a:ahLst/>
              <a:cxnLst/>
              <a:rect l="l" t="t" r="r" b="b"/>
              <a:pathLst>
                <a:path w="614679" h="492760">
                  <a:moveTo>
                    <a:pt x="614172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614172" y="492251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9506" y="3166110"/>
              <a:ext cx="614680" cy="492759"/>
            </a:xfrm>
            <a:custGeom>
              <a:avLst/>
              <a:gdLst/>
              <a:ahLst/>
              <a:cxnLst/>
              <a:rect l="l" t="t" r="r" b="b"/>
              <a:pathLst>
                <a:path w="614679" h="492760">
                  <a:moveTo>
                    <a:pt x="0" y="492251"/>
                  </a:moveTo>
                  <a:lnTo>
                    <a:pt x="614172" y="492251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2931" y="324688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14129" y="4005453"/>
            <a:ext cx="633730" cy="517525"/>
            <a:chOff x="9414129" y="4005453"/>
            <a:chExt cx="633730" cy="517525"/>
          </a:xfrm>
        </p:grpSpPr>
        <p:sp>
          <p:nvSpPr>
            <p:cNvPr id="22" name="object 22"/>
            <p:cNvSpPr/>
            <p:nvPr/>
          </p:nvSpPr>
          <p:spPr>
            <a:xfrm>
              <a:off x="9423654" y="4014978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23654" y="4014978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16820" y="4098797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2760" y="3150489"/>
            <a:ext cx="633730" cy="517525"/>
            <a:chOff x="7612760" y="3150489"/>
            <a:chExt cx="633730" cy="517525"/>
          </a:xfrm>
        </p:grpSpPr>
        <p:sp>
          <p:nvSpPr>
            <p:cNvPr id="26" name="object 26"/>
            <p:cNvSpPr/>
            <p:nvPr/>
          </p:nvSpPr>
          <p:spPr>
            <a:xfrm>
              <a:off x="7622285" y="3160014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2285" y="3160014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56981" y="3242894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2502" y="4014978"/>
            <a:ext cx="615950" cy="49847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18984" y="4011548"/>
            <a:ext cx="633730" cy="517525"/>
            <a:chOff x="7118984" y="4011548"/>
            <a:chExt cx="633730" cy="517525"/>
          </a:xfrm>
        </p:grpSpPr>
        <p:sp>
          <p:nvSpPr>
            <p:cNvPr id="31" name="object 31"/>
            <p:cNvSpPr/>
            <p:nvPr/>
          </p:nvSpPr>
          <p:spPr>
            <a:xfrm>
              <a:off x="7128509" y="4021073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8509" y="4021073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63714" y="4105402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566784" y="3990213"/>
            <a:ext cx="633730" cy="517525"/>
            <a:chOff x="8566784" y="3990213"/>
            <a:chExt cx="633730" cy="517525"/>
          </a:xfrm>
        </p:grpSpPr>
        <p:sp>
          <p:nvSpPr>
            <p:cNvPr id="35" name="object 35"/>
            <p:cNvSpPr/>
            <p:nvPr/>
          </p:nvSpPr>
          <p:spPr>
            <a:xfrm>
              <a:off x="8576309" y="3999738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6309" y="3999738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22181" y="4083811"/>
            <a:ext cx="123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05269" y="3386471"/>
            <a:ext cx="4070350" cy="1129030"/>
            <a:chOff x="6605269" y="3386471"/>
            <a:chExt cx="4070350" cy="1129030"/>
          </a:xfrm>
        </p:grpSpPr>
        <p:sp>
          <p:nvSpPr>
            <p:cNvPr id="39" name="object 39"/>
            <p:cNvSpPr/>
            <p:nvPr/>
          </p:nvSpPr>
          <p:spPr>
            <a:xfrm>
              <a:off x="6610349" y="3408426"/>
              <a:ext cx="1626870" cy="612775"/>
            </a:xfrm>
            <a:custGeom>
              <a:avLst/>
              <a:gdLst/>
              <a:ahLst/>
              <a:cxnLst/>
              <a:rect l="l" t="t" r="r" b="b"/>
              <a:pathLst>
                <a:path w="1626870" h="612775">
                  <a:moveTo>
                    <a:pt x="1011554" y="0"/>
                  </a:moveTo>
                  <a:lnTo>
                    <a:pt x="0" y="605917"/>
                  </a:lnTo>
                </a:path>
                <a:path w="1626870" h="612775">
                  <a:moveTo>
                    <a:pt x="1626489" y="0"/>
                  </a:moveTo>
                  <a:lnTo>
                    <a:pt x="826007" y="61277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68600" y="3406474"/>
              <a:ext cx="0" cy="598170"/>
            </a:xfrm>
            <a:custGeom>
              <a:avLst/>
              <a:gdLst/>
              <a:ahLst/>
              <a:cxnLst/>
              <a:rect l="l" t="t" r="r" b="b"/>
              <a:pathLst>
                <a:path h="598170">
                  <a:moveTo>
                    <a:pt x="0" y="0"/>
                  </a:moveTo>
                  <a:lnTo>
                    <a:pt x="0" y="251887"/>
                  </a:lnTo>
                </a:path>
                <a:path h="598170">
                  <a:moveTo>
                    <a:pt x="0" y="251887"/>
                  </a:moveTo>
                  <a:lnTo>
                    <a:pt x="0" y="597755"/>
                  </a:lnTo>
                </a:path>
              </a:pathLst>
            </a:custGeom>
            <a:ln w="39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51541" y="4014978"/>
              <a:ext cx="614680" cy="490855"/>
            </a:xfrm>
            <a:custGeom>
              <a:avLst/>
              <a:gdLst/>
              <a:ahLst/>
              <a:cxnLst/>
              <a:rect l="l" t="t" r="r" b="b"/>
              <a:pathLst>
                <a:path w="614679" h="490854">
                  <a:moveTo>
                    <a:pt x="614172" y="0"/>
                  </a:moveTo>
                  <a:lnTo>
                    <a:pt x="0" y="0"/>
                  </a:lnTo>
                  <a:lnTo>
                    <a:pt x="0" y="490728"/>
                  </a:lnTo>
                  <a:lnTo>
                    <a:pt x="614172" y="49072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51541" y="4014978"/>
              <a:ext cx="614680" cy="490855"/>
            </a:xfrm>
            <a:custGeom>
              <a:avLst/>
              <a:gdLst/>
              <a:ahLst/>
              <a:cxnLst/>
              <a:rect l="l" t="t" r="r" b="b"/>
              <a:pathLst>
                <a:path w="614679" h="490854">
                  <a:moveTo>
                    <a:pt x="0" y="490728"/>
                  </a:moveTo>
                  <a:lnTo>
                    <a:pt x="614172" y="49072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072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240136" y="4095369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19441" y="4005453"/>
            <a:ext cx="633730" cy="511809"/>
            <a:chOff x="7719441" y="4005453"/>
            <a:chExt cx="633730" cy="511809"/>
          </a:xfrm>
        </p:grpSpPr>
        <p:sp>
          <p:nvSpPr>
            <p:cNvPr id="45" name="object 45"/>
            <p:cNvSpPr/>
            <p:nvPr/>
          </p:nvSpPr>
          <p:spPr>
            <a:xfrm>
              <a:off x="7728966" y="4014978"/>
              <a:ext cx="614680" cy="492759"/>
            </a:xfrm>
            <a:custGeom>
              <a:avLst/>
              <a:gdLst/>
              <a:ahLst/>
              <a:cxnLst/>
              <a:rect l="l" t="t" r="r" b="b"/>
              <a:pathLst>
                <a:path w="614679" h="492760">
                  <a:moveTo>
                    <a:pt x="614172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614172" y="492252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28966" y="4014978"/>
              <a:ext cx="614680" cy="492759"/>
            </a:xfrm>
            <a:custGeom>
              <a:avLst/>
              <a:gdLst/>
              <a:ahLst/>
              <a:cxnLst/>
              <a:rect l="l" t="t" r="r" b="b"/>
              <a:pathLst>
                <a:path w="614679" h="492760">
                  <a:moveTo>
                    <a:pt x="0" y="492252"/>
                  </a:moveTo>
                  <a:lnTo>
                    <a:pt x="614172" y="492252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968233" y="4096257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847201" y="3150489"/>
            <a:ext cx="633730" cy="517525"/>
            <a:chOff x="8847201" y="3150489"/>
            <a:chExt cx="633730" cy="517525"/>
          </a:xfrm>
        </p:grpSpPr>
        <p:sp>
          <p:nvSpPr>
            <p:cNvPr id="49" name="object 49"/>
            <p:cNvSpPr/>
            <p:nvPr/>
          </p:nvSpPr>
          <p:spPr>
            <a:xfrm>
              <a:off x="8856726" y="3160014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614172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614172" y="49834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56726" y="3160014"/>
              <a:ext cx="614680" cy="498475"/>
            </a:xfrm>
            <a:custGeom>
              <a:avLst/>
              <a:gdLst/>
              <a:ahLst/>
              <a:cxnLst/>
              <a:rect l="l" t="t" r="r" b="b"/>
              <a:pathLst>
                <a:path w="614679" h="498475">
                  <a:moveTo>
                    <a:pt x="0" y="498348"/>
                  </a:moveTo>
                  <a:lnTo>
                    <a:pt x="614172" y="4983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091421" y="3242894"/>
            <a:ext cx="14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470897" y="3408426"/>
            <a:ext cx="581025" cy="622300"/>
          </a:xfrm>
          <a:custGeom>
            <a:avLst/>
            <a:gdLst/>
            <a:ahLst/>
            <a:cxnLst/>
            <a:rect l="l" t="t" r="r" b="b"/>
            <a:pathLst>
              <a:path w="581025" h="622300">
                <a:moveTo>
                  <a:pt x="0" y="0"/>
                </a:moveTo>
                <a:lnTo>
                  <a:pt x="581025" y="62191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481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</a:t>
            </a:r>
            <a:r>
              <a:rPr spc="-5" dirty="0"/>
              <a:t>-</a:t>
            </a:r>
            <a:r>
              <a:rPr dirty="0"/>
              <a:t>Way</a:t>
            </a:r>
            <a:r>
              <a:rPr spc="-145" dirty="0"/>
              <a:t> </a:t>
            </a:r>
            <a:r>
              <a:rPr dirty="0"/>
              <a:t>Sear</a:t>
            </a:r>
            <a:r>
              <a:rPr spc="5" dirty="0"/>
              <a:t>c</a:t>
            </a:r>
            <a:r>
              <a:rPr dirty="0"/>
              <a:t>h</a:t>
            </a:r>
            <a:r>
              <a:rPr spc="-350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766254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6004">
              <a:lnSpc>
                <a:spcPct val="142700"/>
              </a:lnSpc>
              <a:spcBef>
                <a:spcPts val="100"/>
              </a:spcBef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have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more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than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two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children.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 is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called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001F5F"/>
                </a:solidFill>
                <a:latin typeface="Corbel"/>
                <a:cs typeface="Corbel"/>
              </a:rPr>
              <a:t>degree</a:t>
            </a:r>
            <a:r>
              <a:rPr sz="2200" i="1" spc="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10" dirty="0">
                <a:latin typeface="Corbel"/>
                <a:cs typeface="Corbel"/>
              </a:rPr>
              <a:t>Requirement????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Corbel"/>
                <a:cs typeface="Corbel"/>
              </a:rPr>
              <a:t>Favors </a:t>
            </a:r>
            <a:r>
              <a:rPr sz="2200" i="1" spc="-10" dirty="0">
                <a:latin typeface="Corbel"/>
                <a:cs typeface="Corbel"/>
              </a:rPr>
              <a:t>retrieval</a:t>
            </a:r>
            <a:r>
              <a:rPr sz="2200" i="1" spc="2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and</a:t>
            </a:r>
            <a:r>
              <a:rPr sz="2200" i="1" spc="-15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manipulation</a:t>
            </a:r>
            <a:r>
              <a:rPr sz="2200" i="1" spc="3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of</a:t>
            </a:r>
            <a:r>
              <a:rPr sz="2200" i="1" spc="15" dirty="0"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data</a:t>
            </a:r>
            <a:r>
              <a:rPr sz="2200" i="1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001F5F"/>
                </a:solidFill>
                <a:latin typeface="Corbel"/>
                <a:cs typeface="Corbel"/>
              </a:rPr>
              <a:t>stored</a:t>
            </a:r>
            <a:r>
              <a:rPr sz="2200" i="1" spc="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in</a:t>
            </a:r>
            <a:r>
              <a:rPr sz="2200" i="1" spc="10" dirty="0"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001F5F"/>
                </a:solidFill>
                <a:latin typeface="Corbel"/>
                <a:cs typeface="Corbel"/>
              </a:rPr>
              <a:t>external</a:t>
            </a:r>
            <a:r>
              <a:rPr sz="2200" i="1" spc="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20" dirty="0">
                <a:solidFill>
                  <a:srgbClr val="001F5F"/>
                </a:solidFill>
                <a:latin typeface="Corbel"/>
                <a:cs typeface="Corbel"/>
              </a:rPr>
              <a:t>memory</a:t>
            </a:r>
            <a:r>
              <a:rPr sz="2200" i="1" spc="-20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i="1" spc="-10" dirty="0">
                <a:latin typeface="Corbel"/>
                <a:cs typeface="Corbel"/>
              </a:rPr>
              <a:t>Goal???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i="1" spc="-10" dirty="0">
                <a:latin typeface="Corbel"/>
                <a:cs typeface="Corbel"/>
              </a:rPr>
              <a:t>Minimizes</a:t>
            </a:r>
            <a:r>
              <a:rPr sz="2200" i="1" spc="25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the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accesses </a:t>
            </a:r>
            <a:r>
              <a:rPr sz="2200" i="1" spc="-10" dirty="0">
                <a:latin typeface="Corbel"/>
                <a:cs typeface="Corbel"/>
              </a:rPr>
              <a:t>while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retrieving</a:t>
            </a:r>
            <a:r>
              <a:rPr sz="2200" i="1" spc="3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15" dirty="0">
                <a:latin typeface="Corbel"/>
                <a:cs typeface="Corbel"/>
              </a:rPr>
              <a:t>key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from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file.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48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Insertion-</a:t>
            </a:r>
            <a:r>
              <a:rPr spc="-50" dirty="0"/>
              <a:t> </a:t>
            </a:r>
            <a:r>
              <a:rPr dirty="0"/>
              <a:t>B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45" dirty="0"/>
              <a:t> </a:t>
            </a:r>
            <a:r>
              <a:rPr spc="-5" dirty="0"/>
              <a:t>order</a:t>
            </a:r>
            <a:r>
              <a:rPr spc="-2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232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 1,</a:t>
            </a:r>
            <a:r>
              <a:rPr sz="2200" spc="-10" dirty="0">
                <a:latin typeface="Corbel"/>
                <a:cs typeface="Corbel"/>
              </a:rPr>
              <a:t> 7,</a:t>
            </a:r>
            <a:r>
              <a:rPr sz="2200" spc="-5" dirty="0">
                <a:latin typeface="Corbel"/>
                <a:cs typeface="Corbel"/>
              </a:rPr>
              <a:t> 6,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11,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4,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8,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5,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5826" y="2699766"/>
            <a:ext cx="614680" cy="492759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4769" y="3763136"/>
          <a:ext cx="2441575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28575">
                      <a:solidFill>
                        <a:srgbClr val="79851A"/>
                      </a:solidFill>
                      <a:prstDash val="solid"/>
                    </a:lnT>
                    <a:lnB w="28575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398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74460" y="3763136"/>
          <a:ext cx="2511425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79851A"/>
                      </a:solidFill>
                      <a:prstDash val="solid"/>
                    </a:lnL>
                    <a:lnR w="3810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38100">
                      <a:solidFill>
                        <a:srgbClr val="79851A"/>
                      </a:solidFill>
                      <a:prstDash val="solid"/>
                    </a:lnL>
                    <a:lnR w="53975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79851A"/>
                      </a:solidFill>
                      <a:prstDash val="solid"/>
                    </a:lnL>
                    <a:lnR w="28575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79851A"/>
                      </a:solidFill>
                      <a:prstDash val="solid"/>
                    </a:lnL>
                    <a:lnR w="19050">
                      <a:solidFill>
                        <a:srgbClr val="79851A"/>
                      </a:solidFill>
                      <a:prstDash val="solid"/>
                    </a:lnR>
                    <a:lnT w="19050">
                      <a:solidFill>
                        <a:srgbClr val="79851A"/>
                      </a:solidFill>
                      <a:prstDash val="solid"/>
                    </a:lnT>
                    <a:lnB w="19050">
                      <a:solidFill>
                        <a:srgbClr val="79851A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18482" y="2945129"/>
            <a:ext cx="847090" cy="833755"/>
          </a:xfrm>
          <a:custGeom>
            <a:avLst/>
            <a:gdLst/>
            <a:ahLst/>
            <a:cxnLst/>
            <a:rect l="l" t="t" r="r" b="b"/>
            <a:pathLst>
              <a:path w="847089" h="833754">
                <a:moveTo>
                  <a:pt x="846581" y="0"/>
                </a:moveTo>
                <a:lnTo>
                  <a:pt x="0" y="83337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9997" y="2945129"/>
            <a:ext cx="837565" cy="826769"/>
          </a:xfrm>
          <a:custGeom>
            <a:avLst/>
            <a:gdLst/>
            <a:ahLst/>
            <a:cxnLst/>
            <a:rect l="l" t="t" r="r" b="b"/>
            <a:pathLst>
              <a:path w="837565" h="826770">
                <a:moveTo>
                  <a:pt x="0" y="0"/>
                </a:moveTo>
                <a:lnTo>
                  <a:pt x="837183" y="82677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681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40" dirty="0"/>
              <a:t> </a:t>
            </a:r>
            <a:r>
              <a:rPr spc="-5" dirty="0"/>
              <a:t>tree-</a:t>
            </a:r>
            <a:r>
              <a:rPr spc="-60" dirty="0"/>
              <a:t> </a:t>
            </a:r>
            <a:r>
              <a:rPr dirty="0"/>
              <a:t>Deletion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pc="-10" dirty="0"/>
              <a:t>Cases</a:t>
            </a:r>
          </a:p>
          <a:p>
            <a:pPr marL="195580" indent="-182880">
              <a:lnSpc>
                <a:spcPts val="2625"/>
              </a:lnSpc>
              <a:spcBef>
                <a:spcPts val="1130"/>
              </a:spcBef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pc="-5" dirty="0"/>
              <a:t>Leaf</a:t>
            </a:r>
            <a:r>
              <a:rPr spc="-30" dirty="0"/>
              <a:t> </a:t>
            </a:r>
            <a:r>
              <a:rPr spc="-5" dirty="0"/>
              <a:t>Node</a:t>
            </a:r>
          </a:p>
          <a:p>
            <a:pPr marL="424180" lvl="1" indent="-182880">
              <a:lnSpc>
                <a:spcPts val="2385"/>
              </a:lnSpc>
              <a:buSzPct val="80000"/>
              <a:buChar char="•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More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keys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Delete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Min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spc="-15" dirty="0">
                <a:latin typeface="Corbel"/>
                <a:cs typeface="Corbel"/>
              </a:rPr>
              <a:t>keys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Borrow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from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sibling,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If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sibling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min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spc="-10" dirty="0">
                <a:latin typeface="Corbel"/>
                <a:cs typeface="Corbel"/>
              </a:rPr>
              <a:t>keys,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merge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with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3474542"/>
            <a:ext cx="788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rbel"/>
                <a:cs typeface="Corbel"/>
              </a:rPr>
              <a:t>parent.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713" y="3974972"/>
            <a:ext cx="3699510" cy="136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Internal node</a:t>
            </a:r>
            <a:endParaRPr sz="2200">
              <a:latin typeface="Corbel"/>
              <a:cs typeface="Corbel"/>
            </a:endParaRPr>
          </a:p>
          <a:p>
            <a:pPr marL="424180" indent="-182880">
              <a:lnSpc>
                <a:spcPts val="2385"/>
              </a:lnSpc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latin typeface="Corbel"/>
                <a:cs typeface="Corbel"/>
              </a:rPr>
              <a:t>Successor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will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replace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If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not,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borrow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from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sibling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latin typeface="Corbel"/>
                <a:cs typeface="Corbel"/>
              </a:rPr>
              <a:t>If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not,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merge with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parent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4978" y="3688841"/>
            <a:ext cx="3359150" cy="2407920"/>
          </a:xfrm>
          <a:prstGeom prst="rect">
            <a:avLst/>
          </a:prstGeom>
          <a:ln w="38100">
            <a:solidFill>
              <a:srgbClr val="A6B72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92075" marR="806450">
              <a:lnSpc>
                <a:spcPct val="99700"/>
              </a:lnSpc>
            </a:pPr>
            <a:r>
              <a:rPr sz="2400" dirty="0">
                <a:latin typeface="Corbel"/>
                <a:cs typeface="Corbel"/>
              </a:rPr>
              <a:t>M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ren: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⌈</a:t>
            </a:r>
            <a:r>
              <a:rPr sz="2400" b="1" spc="-5" dirty="0">
                <a:latin typeface="Corbel"/>
                <a:cs typeface="Corbel"/>
              </a:rPr>
              <a:t>m/2</a:t>
            </a:r>
            <a:r>
              <a:rPr sz="2400" dirty="0">
                <a:latin typeface="Cambria Math"/>
                <a:cs typeface="Cambria Math"/>
              </a:rPr>
              <a:t>⌉  </a:t>
            </a:r>
            <a:r>
              <a:rPr sz="2400" dirty="0">
                <a:latin typeface="Corbel"/>
                <a:cs typeface="Corbel"/>
              </a:rPr>
              <a:t>Max </a:t>
            </a:r>
            <a:r>
              <a:rPr sz="2400" spc="-5" dirty="0">
                <a:latin typeface="Corbel"/>
                <a:cs typeface="Corbel"/>
              </a:rPr>
              <a:t>Children: </a:t>
            </a:r>
            <a:r>
              <a:rPr sz="2400" b="1" dirty="0">
                <a:latin typeface="Corbel"/>
                <a:cs typeface="Corbel"/>
              </a:rPr>
              <a:t>m 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Min </a:t>
            </a:r>
            <a:r>
              <a:rPr sz="2400" spc="-10" dirty="0">
                <a:latin typeface="Corbel"/>
                <a:cs typeface="Corbel"/>
              </a:rPr>
              <a:t>Keys: </a:t>
            </a:r>
            <a:r>
              <a:rPr sz="2400" spc="-5" dirty="0">
                <a:latin typeface="Cambria Math"/>
                <a:cs typeface="Cambria Math"/>
              </a:rPr>
              <a:t>⌈</a:t>
            </a:r>
            <a:r>
              <a:rPr sz="2400" b="1" spc="-5" dirty="0">
                <a:latin typeface="Corbel"/>
                <a:cs typeface="Corbel"/>
              </a:rPr>
              <a:t>m/2</a:t>
            </a:r>
            <a:r>
              <a:rPr sz="2400" spc="-5" dirty="0">
                <a:latin typeface="Cambria Math"/>
                <a:cs typeface="Cambria Math"/>
              </a:rPr>
              <a:t>⌉ </a:t>
            </a:r>
            <a:r>
              <a:rPr sz="2400" b="1" dirty="0">
                <a:latin typeface="Corbel"/>
                <a:cs typeface="Corbel"/>
              </a:rPr>
              <a:t>- 1 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Max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Keys:</a:t>
            </a:r>
            <a:r>
              <a:rPr sz="2400" b="1" spc="-10" dirty="0">
                <a:latin typeface="Corbel"/>
                <a:cs typeface="Corbel"/>
              </a:rPr>
              <a:t>m-1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681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</a:t>
            </a:r>
            <a:r>
              <a:rPr spc="-40" dirty="0"/>
              <a:t> </a:t>
            </a:r>
            <a:r>
              <a:rPr spc="-5" dirty="0"/>
              <a:t>tree-</a:t>
            </a:r>
            <a:r>
              <a:rPr spc="-60" dirty="0"/>
              <a:t> </a:t>
            </a:r>
            <a:r>
              <a:rPr dirty="0"/>
              <a:t>Deletion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909199"/>
            <a:ext cx="9653270" cy="38011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5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orbel"/>
                <a:cs typeface="Corbel"/>
              </a:rPr>
              <a:t>Locate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469900" marR="340995" indent="-457200">
              <a:lnSpc>
                <a:spcPct val="70000"/>
              </a:lnSpc>
              <a:spcBef>
                <a:spcPts val="1410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orbel"/>
                <a:cs typeface="Corbel"/>
              </a:rPr>
              <a:t>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 </a:t>
            </a:r>
            <a:r>
              <a:rPr sz="2000" spc="-5" dirty="0">
                <a:latin typeface="Corbel"/>
                <a:cs typeface="Corbel"/>
              </a:rPr>
              <a:t>more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⌈</a:t>
            </a:r>
            <a:r>
              <a:rPr sz="2000" spc="-5" dirty="0">
                <a:latin typeface="Corbel"/>
                <a:cs typeface="Corbel"/>
              </a:rPr>
              <a:t>m/2</a:t>
            </a:r>
            <a:r>
              <a:rPr sz="2000" spc="-5" dirty="0">
                <a:latin typeface="Cambria Math"/>
                <a:cs typeface="Cambria Math"/>
              </a:rPr>
              <a:t>⌉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orbel"/>
                <a:cs typeface="Corbel"/>
              </a:rPr>
              <a:t>- 1 </a:t>
            </a:r>
            <a:r>
              <a:rPr sz="2000" spc="-15" dirty="0">
                <a:latin typeface="Corbel"/>
                <a:cs typeface="Corbel"/>
              </a:rPr>
              <a:t>keys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 </a:t>
            </a:r>
            <a:r>
              <a:rPr sz="2000" dirty="0">
                <a:latin typeface="Corbel"/>
                <a:cs typeface="Corbel"/>
              </a:rPr>
              <a:t>delete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desired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key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from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469900" marR="29209" indent="-457200">
              <a:lnSpc>
                <a:spcPct val="70000"/>
              </a:lnSpc>
              <a:spcBef>
                <a:spcPts val="1390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orbel"/>
                <a:cs typeface="Corbel"/>
              </a:rPr>
              <a:t>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doesn't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contain </a:t>
            </a:r>
            <a:r>
              <a:rPr sz="2000" spc="-5" dirty="0">
                <a:latin typeface="Cambria Math"/>
                <a:cs typeface="Cambria Math"/>
              </a:rPr>
              <a:t>⌈</a:t>
            </a:r>
            <a:r>
              <a:rPr sz="2000" spc="-5" dirty="0">
                <a:latin typeface="Corbel"/>
                <a:cs typeface="Corbel"/>
              </a:rPr>
              <a:t>m/2</a:t>
            </a:r>
            <a:r>
              <a:rPr sz="2000" spc="-5" dirty="0">
                <a:latin typeface="Cambria Math"/>
                <a:cs typeface="Cambria Math"/>
              </a:rPr>
              <a:t>⌉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1 </a:t>
            </a:r>
            <a:r>
              <a:rPr sz="2000" spc="-15" dirty="0">
                <a:latin typeface="Corbel"/>
                <a:cs typeface="Corbel"/>
              </a:rPr>
              <a:t>keys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complete</a:t>
            </a:r>
            <a:r>
              <a:rPr sz="2000" dirty="0">
                <a:latin typeface="Corbel"/>
                <a:cs typeface="Corbel"/>
              </a:rPr>
              <a:t> the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keys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taking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element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from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right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 </a:t>
            </a:r>
            <a:r>
              <a:rPr sz="2000" dirty="0">
                <a:latin typeface="Corbel"/>
                <a:cs typeface="Corbel"/>
              </a:rPr>
              <a:t>left sibling.</a:t>
            </a:r>
            <a:endParaRPr sz="2000">
              <a:latin typeface="Corbel"/>
              <a:cs typeface="Corbel"/>
            </a:endParaRPr>
          </a:p>
          <a:p>
            <a:pPr marL="698500" lvl="1" indent="-457200">
              <a:lnSpc>
                <a:spcPts val="1465"/>
              </a:lnSpc>
              <a:buSzPct val="78947"/>
              <a:buAutoNum type="alphaLcParenR"/>
              <a:tabLst>
                <a:tab pos="697865" algn="l"/>
                <a:tab pos="698500" algn="l"/>
              </a:tabLst>
            </a:pPr>
            <a:r>
              <a:rPr sz="1900" spc="-5" dirty="0">
                <a:latin typeface="Corbel"/>
                <a:cs typeface="Corbel"/>
              </a:rPr>
              <a:t>If 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left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sibling</a:t>
            </a:r>
            <a:r>
              <a:rPr sz="1900" spc="-3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contains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more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than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⌈</a:t>
            </a:r>
            <a:r>
              <a:rPr sz="1900" spc="-5" dirty="0">
                <a:latin typeface="Corbel"/>
                <a:cs typeface="Corbel"/>
              </a:rPr>
              <a:t>m/2</a:t>
            </a:r>
            <a:r>
              <a:rPr sz="1900" spc="-5" dirty="0">
                <a:latin typeface="Cambria Math"/>
                <a:cs typeface="Cambria Math"/>
              </a:rPr>
              <a:t>⌉</a:t>
            </a:r>
            <a:r>
              <a:rPr sz="1900" spc="-2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rbel"/>
                <a:cs typeface="Corbel"/>
              </a:rPr>
              <a:t>-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1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elements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then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push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its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largest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up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to</a:t>
            </a:r>
            <a:endParaRPr sz="1900">
              <a:latin typeface="Corbel"/>
              <a:cs typeface="Corbel"/>
            </a:endParaRPr>
          </a:p>
          <a:p>
            <a:pPr marL="698500">
              <a:lnSpc>
                <a:spcPts val="1895"/>
              </a:lnSpc>
            </a:pPr>
            <a:r>
              <a:rPr sz="1900" spc="-5" dirty="0">
                <a:latin typeface="Corbel"/>
                <a:cs typeface="Corbel"/>
              </a:rPr>
              <a:t>its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parent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and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move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intervening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down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to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node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where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20" dirty="0">
                <a:latin typeface="Corbel"/>
                <a:cs typeface="Corbel"/>
              </a:rPr>
              <a:t>key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is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deleted.</a:t>
            </a:r>
            <a:endParaRPr sz="1900">
              <a:latin typeface="Corbel"/>
              <a:cs typeface="Corbel"/>
            </a:endParaRPr>
          </a:p>
          <a:p>
            <a:pPr marL="698500" marR="5080" lvl="1" indent="-457200">
              <a:lnSpc>
                <a:spcPct val="70000"/>
              </a:lnSpc>
              <a:spcBef>
                <a:spcPts val="645"/>
              </a:spcBef>
              <a:buSzPct val="78947"/>
              <a:buAutoNum type="alphaLcParenR" startAt="2"/>
              <a:tabLst>
                <a:tab pos="697865" algn="l"/>
                <a:tab pos="698500" algn="l"/>
              </a:tabLst>
            </a:pPr>
            <a:r>
              <a:rPr sz="1900" spc="-5" dirty="0">
                <a:latin typeface="Corbel"/>
                <a:cs typeface="Corbel"/>
              </a:rPr>
              <a:t>If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right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sibling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contains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more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than</a:t>
            </a:r>
            <a:r>
              <a:rPr sz="1900" spc="40" dirty="0">
                <a:latin typeface="Corbel"/>
                <a:cs typeface="Corbel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⌈</a:t>
            </a:r>
            <a:r>
              <a:rPr sz="1900" spc="-5" dirty="0">
                <a:latin typeface="Corbel"/>
                <a:cs typeface="Corbel"/>
              </a:rPr>
              <a:t>m/2</a:t>
            </a:r>
            <a:r>
              <a:rPr sz="1900" spc="-5" dirty="0">
                <a:latin typeface="Cambria Math"/>
                <a:cs typeface="Cambria Math"/>
              </a:rPr>
              <a:t>⌉</a:t>
            </a:r>
            <a:r>
              <a:rPr sz="1900" spc="-2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orbel"/>
                <a:cs typeface="Corbel"/>
              </a:rPr>
              <a:t>-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1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elements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then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push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its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smallest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up </a:t>
            </a:r>
            <a:r>
              <a:rPr sz="1900" spc="-36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to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parent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and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move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intervening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element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down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to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node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where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20" dirty="0">
                <a:latin typeface="Corbel"/>
                <a:cs typeface="Corbel"/>
              </a:rPr>
              <a:t>key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is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deleted.</a:t>
            </a:r>
            <a:endParaRPr sz="19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rbel"/>
              <a:buAutoNum type="alphaLcParenR" startAt="2"/>
            </a:pPr>
            <a:endParaRPr sz="1450">
              <a:latin typeface="Corbel"/>
              <a:cs typeface="Corbel"/>
            </a:endParaRPr>
          </a:p>
          <a:p>
            <a:pPr marL="469900" marR="67945" indent="-457200">
              <a:lnSpc>
                <a:spcPct val="70000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orbel"/>
                <a:cs typeface="Corbel"/>
              </a:rPr>
              <a:t>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neither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sibling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contain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more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than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⌈</a:t>
            </a:r>
            <a:r>
              <a:rPr sz="2000" spc="-5" dirty="0">
                <a:latin typeface="Corbel"/>
                <a:cs typeface="Corbel"/>
              </a:rPr>
              <a:t>m/2</a:t>
            </a:r>
            <a:r>
              <a:rPr sz="2000" spc="-5" dirty="0">
                <a:latin typeface="Cambria Math"/>
                <a:cs typeface="Cambria Math"/>
              </a:rPr>
              <a:t>⌉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1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elements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create</a:t>
            </a:r>
            <a:r>
              <a:rPr sz="2000" dirty="0">
                <a:latin typeface="Corbel"/>
                <a:cs typeface="Corbel"/>
              </a:rPr>
              <a:t> a </a:t>
            </a:r>
            <a:r>
              <a:rPr sz="2000" spc="-5" dirty="0">
                <a:latin typeface="Corbel"/>
                <a:cs typeface="Corbel"/>
              </a:rPr>
              <a:t>new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by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joining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two </a:t>
            </a:r>
            <a:r>
              <a:rPr sz="2000" dirty="0">
                <a:latin typeface="Corbel"/>
                <a:cs typeface="Corbel"/>
              </a:rPr>
              <a:t>leaf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nodes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intervening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element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parent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469900" marR="665480" indent="-457200">
              <a:lnSpc>
                <a:spcPct val="70000"/>
              </a:lnSpc>
              <a:spcBef>
                <a:spcPts val="1405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orbel"/>
                <a:cs typeface="Corbel"/>
              </a:rPr>
              <a:t>If parent is left with less </a:t>
            </a:r>
            <a:r>
              <a:rPr sz="2000" spc="-5" dirty="0">
                <a:latin typeface="Corbel"/>
                <a:cs typeface="Corbel"/>
              </a:rPr>
              <a:t>than </a:t>
            </a:r>
            <a:r>
              <a:rPr sz="2000" spc="-5" dirty="0">
                <a:latin typeface="Cambria Math"/>
                <a:cs typeface="Cambria Math"/>
              </a:rPr>
              <a:t>⌈</a:t>
            </a:r>
            <a:r>
              <a:rPr sz="2000" spc="-5" dirty="0">
                <a:latin typeface="Corbel"/>
                <a:cs typeface="Corbel"/>
              </a:rPr>
              <a:t>m/2</a:t>
            </a:r>
            <a:r>
              <a:rPr sz="2000" spc="-5" dirty="0">
                <a:latin typeface="Cambria Math"/>
                <a:cs typeface="Cambria Math"/>
              </a:rPr>
              <a:t>⌉ </a:t>
            </a:r>
            <a:r>
              <a:rPr sz="2000" dirty="0">
                <a:latin typeface="Corbel"/>
                <a:cs typeface="Corbel"/>
              </a:rPr>
              <a:t>- 1 </a:t>
            </a:r>
            <a:r>
              <a:rPr sz="2000" spc="-5" dirty="0">
                <a:latin typeface="Corbel"/>
                <a:cs typeface="Corbel"/>
              </a:rPr>
              <a:t>nodes then, </a:t>
            </a:r>
            <a:r>
              <a:rPr sz="2000" dirty="0">
                <a:latin typeface="Corbel"/>
                <a:cs typeface="Corbel"/>
              </a:rPr>
              <a:t>apply </a:t>
            </a:r>
            <a:r>
              <a:rPr sz="2000" spc="-5" dirty="0">
                <a:latin typeface="Corbel"/>
                <a:cs typeface="Corbel"/>
              </a:rPr>
              <a:t>the above </a:t>
            </a:r>
            <a:r>
              <a:rPr sz="2000" dirty="0">
                <a:latin typeface="Corbel"/>
                <a:cs typeface="Corbel"/>
              </a:rPr>
              <a:t>process </a:t>
            </a:r>
            <a:r>
              <a:rPr sz="2000" spc="-5" dirty="0">
                <a:latin typeface="Corbel"/>
                <a:cs typeface="Corbel"/>
              </a:rPr>
              <a:t>on the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parent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954" y="4027170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061" y="2462022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1221" y="4027170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758" y="3278885"/>
            <a:ext cx="619125" cy="437515"/>
          </a:xfrm>
          <a:custGeom>
            <a:avLst/>
            <a:gdLst/>
            <a:ahLst/>
            <a:cxnLst/>
            <a:rect l="l" t="t" r="r" b="b"/>
            <a:pathLst>
              <a:path w="619125" h="437514">
                <a:moveTo>
                  <a:pt x="0" y="437388"/>
                </a:moveTo>
                <a:lnTo>
                  <a:pt x="618743" y="437388"/>
                </a:lnTo>
                <a:lnTo>
                  <a:pt x="618743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07283" y="3288410"/>
            <a:ext cx="578485" cy="41846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5651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84245" y="2674873"/>
            <a:ext cx="2280920" cy="1800860"/>
            <a:chOff x="2984245" y="2674873"/>
            <a:chExt cx="2280920" cy="1800860"/>
          </a:xfrm>
        </p:grpSpPr>
        <p:sp>
          <p:nvSpPr>
            <p:cNvPr id="9" name="object 9"/>
            <p:cNvSpPr/>
            <p:nvPr/>
          </p:nvSpPr>
          <p:spPr>
            <a:xfrm>
              <a:off x="2989325" y="2679953"/>
              <a:ext cx="2079625" cy="1347470"/>
            </a:xfrm>
            <a:custGeom>
              <a:avLst/>
              <a:gdLst/>
              <a:ahLst/>
              <a:cxnLst/>
              <a:rect l="l" t="t" r="r" b="b"/>
              <a:pathLst>
                <a:path w="2079625" h="1347470">
                  <a:moveTo>
                    <a:pt x="408939" y="816863"/>
                  </a:moveTo>
                  <a:lnTo>
                    <a:pt x="0" y="1346962"/>
                  </a:lnTo>
                </a:path>
                <a:path w="2079625" h="1347470">
                  <a:moveTo>
                    <a:pt x="2079625" y="0"/>
                  </a:moveTo>
                  <a:lnTo>
                    <a:pt x="717803" y="597916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8294" y="4028693"/>
              <a:ext cx="617220" cy="437515"/>
            </a:xfrm>
            <a:custGeom>
              <a:avLst/>
              <a:gdLst/>
              <a:ahLst/>
              <a:cxnLst/>
              <a:rect l="l" t="t" r="r" b="b"/>
              <a:pathLst>
                <a:path w="617220" h="437514">
                  <a:moveTo>
                    <a:pt x="617220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617220" y="437387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8294" y="4028693"/>
              <a:ext cx="617220" cy="437515"/>
            </a:xfrm>
            <a:custGeom>
              <a:avLst/>
              <a:gdLst/>
              <a:ahLst/>
              <a:cxnLst/>
              <a:rect l="l" t="t" r="r" b="b"/>
              <a:pathLst>
                <a:path w="617220" h="437514">
                  <a:moveTo>
                    <a:pt x="0" y="437387"/>
                  </a:moveTo>
                  <a:lnTo>
                    <a:pt x="617220" y="437387"/>
                  </a:lnTo>
                  <a:lnTo>
                    <a:pt x="617220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76009" y="4033265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0118" y="4033265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9785" y="3271265"/>
            <a:ext cx="619125" cy="439420"/>
          </a:xfrm>
          <a:custGeom>
            <a:avLst/>
            <a:gdLst/>
            <a:ahLst/>
            <a:cxnLst/>
            <a:rect l="l" t="t" r="r" b="b"/>
            <a:pathLst>
              <a:path w="619125" h="439420">
                <a:moveTo>
                  <a:pt x="0" y="438912"/>
                </a:moveTo>
                <a:lnTo>
                  <a:pt x="618744" y="438912"/>
                </a:lnTo>
                <a:lnTo>
                  <a:pt x="618744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79310" y="3280790"/>
            <a:ext cx="596900" cy="420370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1726" y="2674873"/>
            <a:ext cx="2232025" cy="1364615"/>
            <a:chOff x="5681726" y="2674873"/>
            <a:chExt cx="2232025" cy="1364615"/>
          </a:xfrm>
        </p:grpSpPr>
        <p:sp>
          <p:nvSpPr>
            <p:cNvPr id="17" name="object 17"/>
            <p:cNvSpPr/>
            <p:nvPr/>
          </p:nvSpPr>
          <p:spPr>
            <a:xfrm>
              <a:off x="5686806" y="2679953"/>
              <a:ext cx="1292860" cy="1354455"/>
            </a:xfrm>
            <a:custGeom>
              <a:avLst/>
              <a:gdLst/>
              <a:ahLst/>
              <a:cxnLst/>
              <a:rect l="l" t="t" r="r" b="b"/>
              <a:pathLst>
                <a:path w="1292859" h="1354454">
                  <a:moveTo>
                    <a:pt x="983996" y="810768"/>
                  </a:moveTo>
                  <a:lnTo>
                    <a:pt x="798576" y="1354074"/>
                  </a:lnTo>
                </a:path>
                <a:path w="1292859" h="1354454">
                  <a:moveTo>
                    <a:pt x="0" y="0"/>
                  </a:moveTo>
                  <a:lnTo>
                    <a:pt x="1292478" y="59118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5482" y="3271265"/>
              <a:ext cx="619125" cy="439420"/>
            </a:xfrm>
            <a:custGeom>
              <a:avLst/>
              <a:gdLst/>
              <a:ahLst/>
              <a:cxnLst/>
              <a:rect l="l" t="t" r="r" b="b"/>
              <a:pathLst>
                <a:path w="619125" h="439420">
                  <a:moveTo>
                    <a:pt x="61874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618744" y="438912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5482" y="3271265"/>
              <a:ext cx="619125" cy="439420"/>
            </a:xfrm>
            <a:custGeom>
              <a:avLst/>
              <a:gdLst/>
              <a:ahLst/>
              <a:cxnLst/>
              <a:rect l="l" t="t" r="r" b="b"/>
              <a:pathLst>
                <a:path w="619125" h="439420">
                  <a:moveTo>
                    <a:pt x="0" y="438912"/>
                  </a:moveTo>
                  <a:lnTo>
                    <a:pt x="618744" y="438912"/>
                  </a:lnTo>
                  <a:lnTo>
                    <a:pt x="61874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8055" y="3325495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8070" y="4082922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6709" y="4027170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8882" y="3278885"/>
            <a:ext cx="619125" cy="437515"/>
          </a:xfrm>
          <a:custGeom>
            <a:avLst/>
            <a:gdLst/>
            <a:ahLst/>
            <a:cxnLst/>
            <a:rect l="l" t="t" r="r" b="b"/>
            <a:pathLst>
              <a:path w="619125" h="437514">
                <a:moveTo>
                  <a:pt x="0" y="437388"/>
                </a:moveTo>
                <a:lnTo>
                  <a:pt x="618743" y="437388"/>
                </a:lnTo>
                <a:lnTo>
                  <a:pt x="618743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26027" y="3288410"/>
            <a:ext cx="592455" cy="418465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0594" y="3496817"/>
            <a:ext cx="956944" cy="532130"/>
          </a:xfrm>
          <a:custGeom>
            <a:avLst/>
            <a:gdLst/>
            <a:ahLst/>
            <a:cxnLst/>
            <a:rect l="l" t="t" r="r" b="b"/>
            <a:pathLst>
              <a:path w="956945" h="532129">
                <a:moveTo>
                  <a:pt x="637031" y="0"/>
                </a:moveTo>
                <a:lnTo>
                  <a:pt x="956436" y="531749"/>
                </a:lnTo>
              </a:path>
              <a:path w="956945" h="532129">
                <a:moveTo>
                  <a:pt x="18541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04226" y="3490721"/>
            <a:ext cx="372110" cy="537210"/>
          </a:xfrm>
          <a:custGeom>
            <a:avLst/>
            <a:gdLst/>
            <a:ahLst/>
            <a:cxnLst/>
            <a:rect l="l" t="t" r="r" b="b"/>
            <a:pathLst>
              <a:path w="372109" h="537210">
                <a:moveTo>
                  <a:pt x="0" y="0"/>
                </a:moveTo>
                <a:lnTo>
                  <a:pt x="372109" y="53682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88530" y="3490721"/>
            <a:ext cx="60960" cy="543560"/>
          </a:xfrm>
          <a:custGeom>
            <a:avLst/>
            <a:gdLst/>
            <a:ahLst/>
            <a:cxnLst/>
            <a:rect l="l" t="t" r="r" b="b"/>
            <a:pathLst>
              <a:path w="60959" h="543560">
                <a:moveTo>
                  <a:pt x="0" y="0"/>
                </a:moveTo>
                <a:lnTo>
                  <a:pt x="60578" y="54330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62525" y="4617720"/>
            <a:ext cx="3490595" cy="17964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orbel"/>
                <a:cs typeface="Corbel"/>
              </a:rPr>
              <a:t>Delete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For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order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3,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min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keys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can be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mbria Math"/>
                <a:cs typeface="Cambria Math"/>
              </a:rPr>
              <a:t>⌈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m/2</a:t>
            </a:r>
            <a:r>
              <a:rPr sz="1800" spc="-5" dirty="0">
                <a:solidFill>
                  <a:srgbClr val="00AF50"/>
                </a:solidFill>
                <a:latin typeface="Cambria Math"/>
                <a:cs typeface="Cambria Math"/>
              </a:rPr>
              <a:t>⌉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-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=&gt;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mbria Math"/>
                <a:cs typeface="Cambria Math"/>
              </a:rPr>
              <a:t>⌈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3/2</a:t>
            </a:r>
            <a:r>
              <a:rPr sz="1800" spc="-5" dirty="0">
                <a:solidFill>
                  <a:srgbClr val="00AF50"/>
                </a:solidFill>
                <a:latin typeface="Cambria Math"/>
                <a:cs typeface="Cambria Math"/>
              </a:rPr>
              <a:t>⌉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-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=</a:t>
            </a:r>
            <a:r>
              <a:rPr sz="18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&gt;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Merge</a:t>
            </a:r>
            <a:r>
              <a:rPr sz="1800" spc="-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954" y="4027170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061" y="2462022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546" y="4037838"/>
            <a:ext cx="619125" cy="439420"/>
          </a:xfrm>
          <a:custGeom>
            <a:avLst/>
            <a:gdLst/>
            <a:ahLst/>
            <a:cxnLst/>
            <a:rect l="l" t="t" r="r" b="b"/>
            <a:pathLst>
              <a:path w="619125" h="439420">
                <a:moveTo>
                  <a:pt x="0" y="438912"/>
                </a:moveTo>
                <a:lnTo>
                  <a:pt x="618744" y="438912"/>
                </a:lnTo>
                <a:lnTo>
                  <a:pt x="618744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6071" y="4049648"/>
            <a:ext cx="584835" cy="411480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758" y="3278885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9326" y="3496817"/>
            <a:ext cx="408940" cy="530225"/>
          </a:xfrm>
          <a:custGeom>
            <a:avLst/>
            <a:gdLst/>
            <a:ahLst/>
            <a:cxnLst/>
            <a:rect l="l" t="t" r="r" b="b"/>
            <a:pathLst>
              <a:path w="408939" h="530225">
                <a:moveTo>
                  <a:pt x="408939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6009" y="4033265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0118" y="4033265"/>
            <a:ext cx="617220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9785" y="3271265"/>
            <a:ext cx="619125" cy="439420"/>
          </a:xfrm>
          <a:custGeom>
            <a:avLst/>
            <a:gdLst/>
            <a:ahLst/>
            <a:cxnLst/>
            <a:rect l="l" t="t" r="r" b="b"/>
            <a:pathLst>
              <a:path w="619125" h="439420">
                <a:moveTo>
                  <a:pt x="0" y="438912"/>
                </a:moveTo>
                <a:lnTo>
                  <a:pt x="618744" y="438912"/>
                </a:lnTo>
                <a:lnTo>
                  <a:pt x="618744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79310" y="3280790"/>
            <a:ext cx="596900" cy="420370"/>
          </a:xfrm>
          <a:prstGeom prst="rect">
            <a:avLst/>
          </a:prstGeom>
          <a:solidFill>
            <a:srgbClr val="A6B727"/>
          </a:solidFill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7129" y="2679954"/>
            <a:ext cx="1362075" cy="598170"/>
          </a:xfrm>
          <a:custGeom>
            <a:avLst/>
            <a:gdLst/>
            <a:ahLst/>
            <a:cxnLst/>
            <a:rect l="l" t="t" r="r" b="b"/>
            <a:pathLst>
              <a:path w="1362075" h="598170">
                <a:moveTo>
                  <a:pt x="1361821" y="0"/>
                </a:moveTo>
                <a:lnTo>
                  <a:pt x="0" y="597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681726" y="2674873"/>
            <a:ext cx="2232025" cy="1364615"/>
            <a:chOff x="5681726" y="2674873"/>
            <a:chExt cx="2232025" cy="1364615"/>
          </a:xfrm>
        </p:grpSpPr>
        <p:sp>
          <p:nvSpPr>
            <p:cNvPr id="15" name="object 15"/>
            <p:cNvSpPr/>
            <p:nvPr/>
          </p:nvSpPr>
          <p:spPr>
            <a:xfrm>
              <a:off x="5686806" y="2679953"/>
              <a:ext cx="1292860" cy="1354455"/>
            </a:xfrm>
            <a:custGeom>
              <a:avLst/>
              <a:gdLst/>
              <a:ahLst/>
              <a:cxnLst/>
              <a:rect l="l" t="t" r="r" b="b"/>
              <a:pathLst>
                <a:path w="1292859" h="1354454">
                  <a:moveTo>
                    <a:pt x="983996" y="810768"/>
                  </a:moveTo>
                  <a:lnTo>
                    <a:pt x="798576" y="1354074"/>
                  </a:lnTo>
                </a:path>
                <a:path w="1292859" h="1354454">
                  <a:moveTo>
                    <a:pt x="0" y="0"/>
                  </a:moveTo>
                  <a:lnTo>
                    <a:pt x="1292478" y="59118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5482" y="3271265"/>
              <a:ext cx="619125" cy="439420"/>
            </a:xfrm>
            <a:custGeom>
              <a:avLst/>
              <a:gdLst/>
              <a:ahLst/>
              <a:cxnLst/>
              <a:rect l="l" t="t" r="r" b="b"/>
              <a:pathLst>
                <a:path w="619125" h="439420">
                  <a:moveTo>
                    <a:pt x="61874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618744" y="438912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85482" y="3271265"/>
              <a:ext cx="619125" cy="439420"/>
            </a:xfrm>
            <a:custGeom>
              <a:avLst/>
              <a:gdLst/>
              <a:ahLst/>
              <a:cxnLst/>
              <a:rect l="l" t="t" r="r" b="b"/>
              <a:pathLst>
                <a:path w="619125" h="439420">
                  <a:moveTo>
                    <a:pt x="0" y="438912"/>
                  </a:moveTo>
                  <a:lnTo>
                    <a:pt x="618744" y="438912"/>
                  </a:lnTo>
                  <a:lnTo>
                    <a:pt x="61874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65419" y="4814061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Delete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8055" y="3325495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10050" y="4042409"/>
            <a:ext cx="619125" cy="422275"/>
          </a:xfrm>
          <a:custGeom>
            <a:avLst/>
            <a:gdLst/>
            <a:ahLst/>
            <a:cxnLst/>
            <a:rect l="l" t="t" r="r" b="b"/>
            <a:pathLst>
              <a:path w="619125" h="422275">
                <a:moveTo>
                  <a:pt x="0" y="422148"/>
                </a:moveTo>
                <a:lnTo>
                  <a:pt x="618744" y="422148"/>
                </a:lnTo>
                <a:lnTo>
                  <a:pt x="61874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9050">
            <a:solidFill>
              <a:srgbClr val="79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34815" y="4049648"/>
            <a:ext cx="584835" cy="411480"/>
          </a:xfrm>
          <a:prstGeom prst="rect">
            <a:avLst/>
          </a:prstGeom>
          <a:solidFill>
            <a:srgbClr val="4189B3"/>
          </a:solidFill>
        </p:spPr>
        <p:txBody>
          <a:bodyPr vert="horz" wrap="square" lIns="0" tIns="5143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6709" y="4027170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04226" y="3490721"/>
            <a:ext cx="372110" cy="537210"/>
          </a:xfrm>
          <a:custGeom>
            <a:avLst/>
            <a:gdLst/>
            <a:ahLst/>
            <a:cxnLst/>
            <a:rect l="l" t="t" r="r" b="b"/>
            <a:pathLst>
              <a:path w="372109" h="537210">
                <a:moveTo>
                  <a:pt x="0" y="0"/>
                </a:moveTo>
                <a:lnTo>
                  <a:pt x="372109" y="53682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530" y="3490721"/>
            <a:ext cx="60960" cy="543560"/>
          </a:xfrm>
          <a:custGeom>
            <a:avLst/>
            <a:gdLst/>
            <a:ahLst/>
            <a:cxnLst/>
            <a:rect l="l" t="t" r="r" b="b"/>
            <a:pathLst>
              <a:path w="60959" h="543560">
                <a:moveTo>
                  <a:pt x="0" y="0"/>
                </a:moveTo>
                <a:lnTo>
                  <a:pt x="60578" y="54330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6502" y="3496817"/>
            <a:ext cx="503555" cy="544830"/>
          </a:xfrm>
          <a:custGeom>
            <a:avLst/>
            <a:gdLst/>
            <a:ahLst/>
            <a:cxnLst/>
            <a:rect l="l" t="t" r="r" b="b"/>
            <a:pathLst>
              <a:path w="503554" h="544829">
                <a:moveTo>
                  <a:pt x="0" y="0"/>
                </a:moveTo>
                <a:lnTo>
                  <a:pt x="503300" y="54457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9954" y="4027170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061" y="2462022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6546" y="4032503"/>
            <a:ext cx="619125" cy="43815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7758" y="3278885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9326" y="3496817"/>
            <a:ext cx="408940" cy="530225"/>
          </a:xfrm>
          <a:custGeom>
            <a:avLst/>
            <a:gdLst/>
            <a:ahLst/>
            <a:cxnLst/>
            <a:rect l="l" t="t" r="r" b="b"/>
            <a:pathLst>
              <a:path w="408939" h="530225">
                <a:moveTo>
                  <a:pt x="408939" y="0"/>
                </a:moveTo>
                <a:lnTo>
                  <a:pt x="0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1253" y="4040885"/>
            <a:ext cx="616585" cy="437515"/>
          </a:xfrm>
          <a:prstGeom prst="rect">
            <a:avLst/>
          </a:prstGeom>
          <a:solidFill>
            <a:srgbClr val="A6B727"/>
          </a:solidFill>
          <a:ln w="20574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6950" y="4040885"/>
            <a:ext cx="619125" cy="437515"/>
          </a:xfrm>
          <a:custGeom>
            <a:avLst/>
            <a:gdLst/>
            <a:ahLst/>
            <a:cxnLst/>
            <a:rect l="l" t="t" r="r" b="b"/>
            <a:pathLst>
              <a:path w="619125" h="437514">
                <a:moveTo>
                  <a:pt x="618744" y="0"/>
                </a:moveTo>
                <a:lnTo>
                  <a:pt x="0" y="0"/>
                </a:lnTo>
                <a:lnTo>
                  <a:pt x="0" y="437388"/>
                </a:lnTo>
                <a:lnTo>
                  <a:pt x="618744" y="437388"/>
                </a:lnTo>
                <a:lnTo>
                  <a:pt x="618744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7711" y="4040885"/>
            <a:ext cx="618490" cy="437515"/>
          </a:xfrm>
          <a:prstGeom prst="rect">
            <a:avLst/>
          </a:prstGeom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7129" y="2679954"/>
            <a:ext cx="1362075" cy="598170"/>
          </a:xfrm>
          <a:custGeom>
            <a:avLst/>
            <a:gdLst/>
            <a:ahLst/>
            <a:cxnLst/>
            <a:rect l="l" t="t" r="r" b="b"/>
            <a:pathLst>
              <a:path w="1362075" h="598170">
                <a:moveTo>
                  <a:pt x="1361821" y="0"/>
                </a:moveTo>
                <a:lnTo>
                  <a:pt x="0" y="597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6805" y="2679954"/>
            <a:ext cx="1193165" cy="598170"/>
          </a:xfrm>
          <a:custGeom>
            <a:avLst/>
            <a:gdLst/>
            <a:ahLst/>
            <a:cxnLst/>
            <a:rect l="l" t="t" r="r" b="b"/>
            <a:pathLst>
              <a:path w="1193165" h="598170">
                <a:moveTo>
                  <a:pt x="0" y="0"/>
                </a:moveTo>
                <a:lnTo>
                  <a:pt x="1193038" y="5979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70726" y="3278885"/>
            <a:ext cx="619125" cy="437515"/>
          </a:xfrm>
          <a:prstGeom prst="rect">
            <a:avLst/>
          </a:prstGeom>
          <a:solidFill>
            <a:srgbClr val="AB3B18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290" y="4032503"/>
            <a:ext cx="617220" cy="43815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1954" y="4033265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9469" y="3496817"/>
            <a:ext cx="372110" cy="537210"/>
          </a:xfrm>
          <a:custGeom>
            <a:avLst/>
            <a:gdLst/>
            <a:ahLst/>
            <a:cxnLst/>
            <a:rect l="l" t="t" r="r" b="b"/>
            <a:pathLst>
              <a:path w="372109" h="537210">
                <a:moveTo>
                  <a:pt x="0" y="0"/>
                </a:moveTo>
                <a:lnTo>
                  <a:pt x="372109" y="53682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8473" y="3496817"/>
            <a:ext cx="494665" cy="762635"/>
          </a:xfrm>
          <a:custGeom>
            <a:avLst/>
            <a:gdLst/>
            <a:ahLst/>
            <a:cxnLst/>
            <a:rect l="l" t="t" r="r" b="b"/>
            <a:pathLst>
              <a:path w="494665" h="762635">
                <a:moveTo>
                  <a:pt x="494537" y="0"/>
                </a:moveTo>
                <a:lnTo>
                  <a:pt x="0" y="76225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6502" y="3496817"/>
            <a:ext cx="518159" cy="530225"/>
          </a:xfrm>
          <a:custGeom>
            <a:avLst/>
            <a:gdLst/>
            <a:ahLst/>
            <a:cxnLst/>
            <a:rect l="l" t="t" r="r" b="b"/>
            <a:pathLst>
              <a:path w="518160" h="530225">
                <a:moveTo>
                  <a:pt x="0" y="0"/>
                </a:moveTo>
                <a:lnTo>
                  <a:pt x="517906" y="53009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66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64127" y="1959610"/>
          <a:ext cx="2814955" cy="325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8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ree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Access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O(Log(n))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Search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O(Log(n))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Insertion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O(Log(n))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Deletion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O(Log(n))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481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</a:t>
            </a:r>
            <a:r>
              <a:rPr spc="-5" dirty="0"/>
              <a:t>-</a:t>
            </a:r>
            <a:r>
              <a:rPr dirty="0"/>
              <a:t>Way</a:t>
            </a:r>
            <a:r>
              <a:rPr spc="-145" dirty="0"/>
              <a:t> </a:t>
            </a:r>
            <a:r>
              <a:rPr dirty="0"/>
              <a:t>Sear</a:t>
            </a:r>
            <a:r>
              <a:rPr spc="5" dirty="0"/>
              <a:t>c</a:t>
            </a:r>
            <a:r>
              <a:rPr dirty="0"/>
              <a:t>h</a:t>
            </a:r>
            <a:r>
              <a:rPr spc="-350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902688"/>
            <a:ext cx="6749415" cy="3818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9889">
              <a:lnSpc>
                <a:spcPct val="138500"/>
              </a:lnSpc>
              <a:spcBef>
                <a:spcPts val="100"/>
              </a:spcBef>
            </a:pPr>
            <a:r>
              <a:rPr sz="2000" dirty="0">
                <a:latin typeface="Corbel"/>
                <a:cs typeface="Corbel"/>
              </a:rPr>
              <a:t>It </a:t>
            </a:r>
            <a:r>
              <a:rPr sz="2000" spc="-5" dirty="0">
                <a:latin typeface="Corbel"/>
                <a:cs typeface="Corbel"/>
              </a:rPr>
              <a:t>can have </a:t>
            </a:r>
            <a:r>
              <a:rPr sz="2000" dirty="0">
                <a:solidFill>
                  <a:srgbClr val="002774"/>
                </a:solidFill>
                <a:latin typeface="Corbel"/>
                <a:cs typeface="Corbel"/>
              </a:rPr>
              <a:t>m </a:t>
            </a:r>
            <a:r>
              <a:rPr sz="2000" spc="-5" dirty="0">
                <a:latin typeface="Corbel"/>
                <a:cs typeface="Corbel"/>
              </a:rPr>
              <a:t>pointers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m-1 </a:t>
            </a:r>
            <a:r>
              <a:rPr sz="2000" spc="-15" dirty="0">
                <a:latin typeface="Corbel"/>
                <a:cs typeface="Corbel"/>
              </a:rPr>
              <a:t>keys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one node.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Properties: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ts val="2020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sz="1900" spc="-10" dirty="0">
                <a:latin typeface="Corbel"/>
                <a:cs typeface="Corbel"/>
              </a:rPr>
              <a:t>Each</a:t>
            </a:r>
            <a:r>
              <a:rPr sz="1900" spc="-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node has</a:t>
            </a:r>
            <a:r>
              <a:rPr sz="1900" spc="-5" dirty="0">
                <a:latin typeface="Corbel"/>
                <a:cs typeface="Corbel"/>
              </a:rPr>
              <a:t> 0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..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subtrees</a:t>
            </a:r>
            <a:endParaRPr sz="19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140"/>
              </a:spcBef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sz="1900" spc="-5" dirty="0">
                <a:latin typeface="Corbel"/>
                <a:cs typeface="Corbel"/>
              </a:rPr>
              <a:t>A </a:t>
            </a:r>
            <a:r>
              <a:rPr sz="1900" spc="-10" dirty="0">
                <a:latin typeface="Corbel"/>
                <a:cs typeface="Corbel"/>
              </a:rPr>
              <a:t>node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with k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&lt;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subtrees,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contains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5" dirty="0">
                <a:latin typeface="Corbel"/>
                <a:cs typeface="Corbel"/>
              </a:rPr>
              <a:t>k-1</a:t>
            </a:r>
            <a:r>
              <a:rPr sz="1900" spc="-5" dirty="0">
                <a:latin typeface="Corbel"/>
                <a:cs typeface="Corbel"/>
              </a:rPr>
              <a:t> </a:t>
            </a:r>
            <a:r>
              <a:rPr sz="1900" spc="-15" dirty="0">
                <a:latin typeface="Corbel"/>
                <a:cs typeface="Corbel"/>
              </a:rPr>
              <a:t>keys.</a:t>
            </a:r>
            <a:endParaRPr sz="19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145"/>
              </a:spcBef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20" dirty="0">
                <a:latin typeface="Corbel"/>
                <a:cs typeface="Corbel"/>
              </a:rPr>
              <a:t>key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values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of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first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subtree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are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all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less</a:t>
            </a:r>
            <a:r>
              <a:rPr sz="1900" spc="-10" dirty="0">
                <a:latin typeface="Corbel"/>
                <a:cs typeface="Corbel"/>
              </a:rPr>
              <a:t> than</a:t>
            </a:r>
            <a:r>
              <a:rPr sz="1900" spc="-5" dirty="0">
                <a:latin typeface="Corbel"/>
                <a:cs typeface="Corbel"/>
              </a:rPr>
              <a:t> 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20" dirty="0">
                <a:latin typeface="Corbel"/>
                <a:cs typeface="Corbel"/>
              </a:rPr>
              <a:t>key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value.</a:t>
            </a:r>
            <a:endParaRPr sz="19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145"/>
              </a:spcBef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data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entries are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ordered.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Corbel"/>
                <a:cs typeface="Corbel"/>
              </a:rPr>
              <a:t>Representation: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Where,</a:t>
            </a:r>
            <a:endParaRPr sz="19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sz="1900" spc="-5" dirty="0">
                <a:solidFill>
                  <a:srgbClr val="001F5F"/>
                </a:solidFill>
                <a:latin typeface="Corbel"/>
                <a:cs typeface="Corbel"/>
              </a:rPr>
              <a:t>P</a:t>
            </a:r>
            <a:r>
              <a:rPr sz="19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are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pointers to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subtree.</a:t>
            </a:r>
            <a:endParaRPr sz="1900">
              <a:latin typeface="Corbel"/>
              <a:cs typeface="Corbel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sz="1900" spc="-5" dirty="0">
                <a:solidFill>
                  <a:srgbClr val="001F5F"/>
                </a:solidFill>
                <a:latin typeface="Corbel"/>
                <a:cs typeface="Corbel"/>
              </a:rPr>
              <a:t>K</a:t>
            </a:r>
            <a:r>
              <a:rPr sz="19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are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20" dirty="0">
                <a:latin typeface="Corbel"/>
                <a:cs typeface="Corbel"/>
              </a:rPr>
              <a:t>key</a:t>
            </a:r>
            <a:r>
              <a:rPr sz="1900" spc="-5" dirty="0">
                <a:latin typeface="Corbel"/>
                <a:cs typeface="Corbel"/>
              </a:rPr>
              <a:t> values in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node</a:t>
            </a:r>
            <a:endParaRPr sz="19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1819" y="4349496"/>
            <a:ext cx="3260920" cy="502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06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3-way</a:t>
            </a:r>
            <a:r>
              <a:rPr spc="-40" dirty="0"/>
              <a:t> </a:t>
            </a:r>
            <a:r>
              <a:rPr spc="-5" dirty="0"/>
              <a:t>search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608" y="2324100"/>
            <a:ext cx="3814307" cy="25877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06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3-way</a:t>
            </a:r>
            <a:r>
              <a:rPr spc="-40" dirty="0"/>
              <a:t> </a:t>
            </a:r>
            <a:r>
              <a:rPr spc="-5" dirty="0"/>
              <a:t>search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353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10,</a:t>
            </a:r>
            <a:r>
              <a:rPr sz="2200" spc="-10" dirty="0">
                <a:latin typeface="Corbel"/>
                <a:cs typeface="Corbel"/>
              </a:rPr>
              <a:t> 60,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100,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200,40,120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9858" y="2692145"/>
            <a:ext cx="617220" cy="439420"/>
          </a:xfrm>
          <a:custGeom>
            <a:avLst/>
            <a:gdLst/>
            <a:ahLst/>
            <a:cxnLst/>
            <a:rect l="l" t="t" r="r" b="b"/>
            <a:pathLst>
              <a:path w="617220" h="439419">
                <a:moveTo>
                  <a:pt x="617220" y="0"/>
                </a:moveTo>
                <a:lnTo>
                  <a:pt x="0" y="0"/>
                </a:lnTo>
                <a:lnTo>
                  <a:pt x="0" y="438912"/>
                </a:lnTo>
                <a:lnTo>
                  <a:pt x="617220" y="438912"/>
                </a:lnTo>
                <a:lnTo>
                  <a:pt x="61722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9858" y="2692145"/>
            <a:ext cx="617220" cy="439420"/>
          </a:xfrm>
          <a:prstGeom prst="rect">
            <a:avLst/>
          </a:prstGeom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7078" y="2692145"/>
            <a:ext cx="619125" cy="439420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6321" y="3784853"/>
            <a:ext cx="619125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100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5066" y="3784853"/>
            <a:ext cx="617220" cy="437515"/>
          </a:xfrm>
          <a:custGeom>
            <a:avLst/>
            <a:gdLst/>
            <a:ahLst/>
            <a:cxnLst/>
            <a:rect l="l" t="t" r="r" b="b"/>
            <a:pathLst>
              <a:path w="617220" h="437514">
                <a:moveTo>
                  <a:pt x="617220" y="0"/>
                </a:moveTo>
                <a:lnTo>
                  <a:pt x="0" y="0"/>
                </a:lnTo>
                <a:lnTo>
                  <a:pt x="0" y="437388"/>
                </a:lnTo>
                <a:lnTo>
                  <a:pt x="617220" y="437388"/>
                </a:lnTo>
                <a:lnTo>
                  <a:pt x="61722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05066" y="3784853"/>
            <a:ext cx="617220" cy="437515"/>
          </a:xfrm>
          <a:prstGeom prst="rect">
            <a:avLst/>
          </a:prstGeom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52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200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6934" y="3784853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52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40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178" y="4722114"/>
            <a:ext cx="617220" cy="43751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2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120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5821" y="2911601"/>
            <a:ext cx="809625" cy="883285"/>
          </a:xfrm>
          <a:custGeom>
            <a:avLst/>
            <a:gdLst/>
            <a:ahLst/>
            <a:cxnLst/>
            <a:rect l="l" t="t" r="r" b="b"/>
            <a:pathLst>
              <a:path w="809625" h="883285">
                <a:moveTo>
                  <a:pt x="0" y="0"/>
                </a:moveTo>
                <a:lnTo>
                  <a:pt x="809244" y="88290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6305" y="2911601"/>
            <a:ext cx="81915" cy="873760"/>
          </a:xfrm>
          <a:custGeom>
            <a:avLst/>
            <a:gdLst/>
            <a:ahLst/>
            <a:cxnLst/>
            <a:rect l="l" t="t" r="r" b="b"/>
            <a:pathLst>
              <a:path w="81914" h="873760">
                <a:moveTo>
                  <a:pt x="81534" y="0"/>
                </a:moveTo>
                <a:lnTo>
                  <a:pt x="0" y="87363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5066" y="4004309"/>
            <a:ext cx="62230" cy="718185"/>
          </a:xfrm>
          <a:custGeom>
            <a:avLst/>
            <a:gdLst/>
            <a:ahLst/>
            <a:cxnLst/>
            <a:rect l="l" t="t" r="r" b="b"/>
            <a:pathLst>
              <a:path w="62229" h="718185">
                <a:moveTo>
                  <a:pt x="0" y="0"/>
                </a:moveTo>
                <a:lnTo>
                  <a:pt x="62229" y="71805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69950"/>
            <a:ext cx="4102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rbel"/>
                <a:cs typeface="Corbel"/>
              </a:rPr>
              <a:t>4-way</a:t>
            </a:r>
            <a:r>
              <a:rPr sz="4400" spc="-65" dirty="0">
                <a:latin typeface="Corbel"/>
                <a:cs typeface="Corbel"/>
              </a:rPr>
              <a:t> </a:t>
            </a:r>
            <a:r>
              <a:rPr sz="4400" spc="-5" dirty="0">
                <a:latin typeface="Corbel"/>
                <a:cs typeface="Corbel"/>
              </a:rPr>
              <a:t>search</a:t>
            </a:r>
            <a:r>
              <a:rPr sz="4400" spc="-80" dirty="0">
                <a:latin typeface="Corbel"/>
                <a:cs typeface="Corbel"/>
              </a:rPr>
              <a:t> </a:t>
            </a:r>
            <a:r>
              <a:rPr sz="4400" spc="-5" dirty="0">
                <a:latin typeface="Corbel"/>
                <a:cs typeface="Corbel"/>
              </a:rPr>
              <a:t>tree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353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Insert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10,</a:t>
            </a:r>
            <a:r>
              <a:rPr sz="2200" spc="-10" dirty="0">
                <a:latin typeface="Corbel"/>
                <a:cs typeface="Corbel"/>
              </a:rPr>
              <a:t> 60,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100,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200,40,120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5451" y="3193669"/>
            <a:ext cx="285115" cy="497205"/>
            <a:chOff x="6275451" y="3193669"/>
            <a:chExt cx="285115" cy="497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976" y="3206501"/>
              <a:ext cx="275094" cy="4838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0023" y="3198241"/>
              <a:ext cx="244475" cy="456565"/>
            </a:xfrm>
            <a:custGeom>
              <a:avLst/>
              <a:gdLst/>
              <a:ahLst/>
              <a:cxnLst/>
              <a:rect l="l" t="t" r="r" b="b"/>
              <a:pathLst>
                <a:path w="244475" h="456564">
                  <a:moveTo>
                    <a:pt x="135254" y="367030"/>
                  </a:moveTo>
                  <a:lnTo>
                    <a:pt x="45212" y="367030"/>
                  </a:lnTo>
                  <a:lnTo>
                    <a:pt x="45212" y="456438"/>
                  </a:lnTo>
                  <a:lnTo>
                    <a:pt x="135254" y="456438"/>
                  </a:lnTo>
                  <a:lnTo>
                    <a:pt x="135254" y="367030"/>
                  </a:lnTo>
                  <a:close/>
                </a:path>
                <a:path w="244475" h="456564">
                  <a:moveTo>
                    <a:pt x="234351" y="65024"/>
                  </a:moveTo>
                  <a:lnTo>
                    <a:pt x="94741" y="65024"/>
                  </a:lnTo>
                  <a:lnTo>
                    <a:pt x="111027" y="65859"/>
                  </a:lnTo>
                  <a:lnTo>
                    <a:pt x="125015" y="68373"/>
                  </a:lnTo>
                  <a:lnTo>
                    <a:pt x="158337" y="94281"/>
                  </a:lnTo>
                  <a:lnTo>
                    <a:pt x="162432" y="114554"/>
                  </a:lnTo>
                  <a:lnTo>
                    <a:pt x="162432" y="121412"/>
                  </a:lnTo>
                  <a:lnTo>
                    <a:pt x="141859" y="156210"/>
                  </a:lnTo>
                  <a:lnTo>
                    <a:pt x="136778" y="159893"/>
                  </a:lnTo>
                  <a:lnTo>
                    <a:pt x="131825" y="163575"/>
                  </a:lnTo>
                  <a:lnTo>
                    <a:pt x="120903" y="171069"/>
                  </a:lnTo>
                  <a:lnTo>
                    <a:pt x="114879" y="175025"/>
                  </a:lnTo>
                  <a:lnTo>
                    <a:pt x="108807" y="179101"/>
                  </a:lnTo>
                  <a:lnTo>
                    <a:pt x="73913" y="208914"/>
                  </a:lnTo>
                  <a:lnTo>
                    <a:pt x="54296" y="247705"/>
                  </a:lnTo>
                  <a:lnTo>
                    <a:pt x="50673" y="285114"/>
                  </a:lnTo>
                  <a:lnTo>
                    <a:pt x="50926" y="291211"/>
                  </a:lnTo>
                  <a:lnTo>
                    <a:pt x="51053" y="293624"/>
                  </a:lnTo>
                  <a:lnTo>
                    <a:pt x="51307" y="295656"/>
                  </a:lnTo>
                  <a:lnTo>
                    <a:pt x="125984" y="295656"/>
                  </a:lnTo>
                  <a:lnTo>
                    <a:pt x="125984" y="290322"/>
                  </a:lnTo>
                  <a:lnTo>
                    <a:pt x="126343" y="281797"/>
                  </a:lnTo>
                  <a:lnTo>
                    <a:pt x="142613" y="243417"/>
                  </a:lnTo>
                  <a:lnTo>
                    <a:pt x="179831" y="214455"/>
                  </a:lnTo>
                  <a:lnTo>
                    <a:pt x="185685" y="210583"/>
                  </a:lnTo>
                  <a:lnTo>
                    <a:pt x="216096" y="187326"/>
                  </a:lnTo>
                  <a:lnTo>
                    <a:pt x="237777" y="154215"/>
                  </a:lnTo>
                  <a:lnTo>
                    <a:pt x="244475" y="112903"/>
                  </a:lnTo>
                  <a:lnTo>
                    <a:pt x="243879" y="100278"/>
                  </a:lnTo>
                  <a:lnTo>
                    <a:pt x="242093" y="88296"/>
                  </a:lnTo>
                  <a:lnTo>
                    <a:pt x="239117" y="76934"/>
                  </a:lnTo>
                  <a:lnTo>
                    <a:pt x="234950" y="66167"/>
                  </a:lnTo>
                  <a:lnTo>
                    <a:pt x="234351" y="65024"/>
                  </a:lnTo>
                  <a:close/>
                </a:path>
                <a:path w="244475" h="456564">
                  <a:moveTo>
                    <a:pt x="104139" y="0"/>
                  </a:moveTo>
                  <a:lnTo>
                    <a:pt x="62483" y="3651"/>
                  </a:lnTo>
                  <a:lnTo>
                    <a:pt x="22605" y="13081"/>
                  </a:lnTo>
                  <a:lnTo>
                    <a:pt x="0" y="21717"/>
                  </a:lnTo>
                  <a:lnTo>
                    <a:pt x="0" y="86360"/>
                  </a:lnTo>
                  <a:lnTo>
                    <a:pt x="9904" y="82196"/>
                  </a:lnTo>
                  <a:lnTo>
                    <a:pt x="20558" y="78295"/>
                  </a:lnTo>
                  <a:lnTo>
                    <a:pt x="69214" y="66579"/>
                  </a:lnTo>
                  <a:lnTo>
                    <a:pt x="94741" y="65024"/>
                  </a:lnTo>
                  <a:lnTo>
                    <a:pt x="234351" y="65024"/>
                  </a:lnTo>
                  <a:lnTo>
                    <a:pt x="229663" y="56072"/>
                  </a:lnTo>
                  <a:lnTo>
                    <a:pt x="198042" y="23554"/>
                  </a:lnTo>
                  <a:lnTo>
                    <a:pt x="149949" y="4446"/>
                  </a:lnTo>
                  <a:lnTo>
                    <a:pt x="120282" y="498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80023" y="3198241"/>
              <a:ext cx="244475" cy="456565"/>
            </a:xfrm>
            <a:custGeom>
              <a:avLst/>
              <a:gdLst/>
              <a:ahLst/>
              <a:cxnLst/>
              <a:rect l="l" t="t" r="r" b="b"/>
              <a:pathLst>
                <a:path w="244475" h="456564">
                  <a:moveTo>
                    <a:pt x="45212" y="367030"/>
                  </a:moveTo>
                  <a:lnTo>
                    <a:pt x="135254" y="367030"/>
                  </a:lnTo>
                  <a:lnTo>
                    <a:pt x="135254" y="456438"/>
                  </a:lnTo>
                  <a:lnTo>
                    <a:pt x="45212" y="456438"/>
                  </a:lnTo>
                  <a:lnTo>
                    <a:pt x="45212" y="367030"/>
                  </a:lnTo>
                  <a:close/>
                </a:path>
                <a:path w="244475" h="456564">
                  <a:moveTo>
                    <a:pt x="104139" y="0"/>
                  </a:moveTo>
                  <a:lnTo>
                    <a:pt x="149949" y="4446"/>
                  </a:lnTo>
                  <a:lnTo>
                    <a:pt x="187531" y="17462"/>
                  </a:lnTo>
                  <a:lnTo>
                    <a:pt x="223329" y="46751"/>
                  </a:lnTo>
                  <a:lnTo>
                    <a:pt x="242093" y="88296"/>
                  </a:lnTo>
                  <a:lnTo>
                    <a:pt x="244475" y="112903"/>
                  </a:lnTo>
                  <a:lnTo>
                    <a:pt x="244211" y="122404"/>
                  </a:lnTo>
                  <a:lnTo>
                    <a:pt x="235029" y="160797"/>
                  </a:lnTo>
                  <a:lnTo>
                    <a:pt x="211454" y="191516"/>
                  </a:lnTo>
                  <a:lnTo>
                    <a:pt x="191515" y="206629"/>
                  </a:lnTo>
                  <a:lnTo>
                    <a:pt x="185685" y="210583"/>
                  </a:lnTo>
                  <a:lnTo>
                    <a:pt x="179831" y="214455"/>
                  </a:lnTo>
                  <a:lnTo>
                    <a:pt x="173978" y="218255"/>
                  </a:lnTo>
                  <a:lnTo>
                    <a:pt x="168148" y="221996"/>
                  </a:lnTo>
                  <a:lnTo>
                    <a:pt x="162407" y="225809"/>
                  </a:lnTo>
                  <a:lnTo>
                    <a:pt x="134993" y="254224"/>
                  </a:lnTo>
                  <a:lnTo>
                    <a:pt x="125984" y="290322"/>
                  </a:lnTo>
                  <a:lnTo>
                    <a:pt x="125984" y="295656"/>
                  </a:lnTo>
                  <a:lnTo>
                    <a:pt x="51307" y="295656"/>
                  </a:lnTo>
                  <a:lnTo>
                    <a:pt x="51053" y="293624"/>
                  </a:lnTo>
                  <a:lnTo>
                    <a:pt x="50926" y="291211"/>
                  </a:lnTo>
                  <a:lnTo>
                    <a:pt x="50800" y="288163"/>
                  </a:lnTo>
                  <a:lnTo>
                    <a:pt x="50673" y="285114"/>
                  </a:lnTo>
                  <a:lnTo>
                    <a:pt x="50546" y="282701"/>
                  </a:lnTo>
                  <a:lnTo>
                    <a:pt x="50546" y="280924"/>
                  </a:lnTo>
                  <a:lnTo>
                    <a:pt x="57150" y="238633"/>
                  </a:lnTo>
                  <a:lnTo>
                    <a:pt x="79124" y="202940"/>
                  </a:lnTo>
                  <a:lnTo>
                    <a:pt x="114879" y="175025"/>
                  </a:lnTo>
                  <a:lnTo>
                    <a:pt x="120903" y="171069"/>
                  </a:lnTo>
                  <a:lnTo>
                    <a:pt x="126491" y="167259"/>
                  </a:lnTo>
                  <a:lnTo>
                    <a:pt x="131825" y="163575"/>
                  </a:lnTo>
                  <a:lnTo>
                    <a:pt x="136778" y="159893"/>
                  </a:lnTo>
                  <a:lnTo>
                    <a:pt x="141859" y="156210"/>
                  </a:lnTo>
                  <a:lnTo>
                    <a:pt x="162432" y="121412"/>
                  </a:lnTo>
                  <a:lnTo>
                    <a:pt x="162432" y="114554"/>
                  </a:lnTo>
                  <a:lnTo>
                    <a:pt x="146050" y="78486"/>
                  </a:lnTo>
                  <a:lnTo>
                    <a:pt x="94741" y="65024"/>
                  </a:lnTo>
                  <a:lnTo>
                    <a:pt x="81930" y="65408"/>
                  </a:lnTo>
                  <a:lnTo>
                    <a:pt x="44068" y="71374"/>
                  </a:lnTo>
                  <a:lnTo>
                    <a:pt x="0" y="86360"/>
                  </a:lnTo>
                  <a:lnTo>
                    <a:pt x="0" y="21717"/>
                  </a:lnTo>
                  <a:lnTo>
                    <a:pt x="42054" y="7723"/>
                  </a:lnTo>
                  <a:lnTo>
                    <a:pt x="83601" y="910"/>
                  </a:lnTo>
                  <a:lnTo>
                    <a:pt x="97405" y="97"/>
                  </a:lnTo>
                  <a:lnTo>
                    <a:pt x="1041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739" y="2307335"/>
            <a:ext cx="5829788" cy="3022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158751"/>
            <a:ext cx="6089904" cy="3097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9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-250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0984" y="2246376"/>
            <a:ext cx="5523913" cy="2982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979</Words>
  <Application>Microsoft Office PowerPoint</Application>
  <PresentationFormat>Widescreen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Corbel</vt:lpstr>
      <vt:lpstr>Times New Roman</vt:lpstr>
      <vt:lpstr>Wingdings</vt:lpstr>
      <vt:lpstr>Office Theme</vt:lpstr>
      <vt:lpstr>PowerPoint Presentation</vt:lpstr>
      <vt:lpstr>M-Way Search Tree</vt:lpstr>
      <vt:lpstr>M-Way Search Tree</vt:lpstr>
      <vt:lpstr>3-way search tree</vt:lpstr>
      <vt:lpstr>3-way search tree</vt:lpstr>
      <vt:lpstr>PowerPoint Presentation</vt:lpstr>
      <vt:lpstr>5 Way - Deletion</vt:lpstr>
      <vt:lpstr>5 Way - Deletion</vt:lpstr>
      <vt:lpstr>5 Way - Deletion</vt:lpstr>
      <vt:lpstr>5 Way - Deletion</vt:lpstr>
      <vt:lpstr>5 Way - Deletion</vt:lpstr>
      <vt:lpstr>5 Way - Deletion</vt:lpstr>
      <vt:lpstr>B Tree</vt:lpstr>
      <vt:lpstr>B tree order 3</vt:lpstr>
      <vt:lpstr>B Tree- Insertion</vt:lpstr>
      <vt:lpstr>Insertion- B tree order 3</vt:lpstr>
      <vt:lpstr>Insertion- B tree order 3</vt:lpstr>
      <vt:lpstr>Insertion- B tree order 4</vt:lpstr>
      <vt:lpstr>Insertion- B tree order 4</vt:lpstr>
      <vt:lpstr>Insertion- B tree order 5</vt:lpstr>
      <vt:lpstr>B tree- Deletion</vt:lpstr>
      <vt:lpstr>B tree- Deletion</vt:lpstr>
      <vt:lpstr>Deletion</vt:lpstr>
      <vt:lpstr>Deletion</vt:lpstr>
      <vt:lpstr>Deletion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2023-02-16T04:47:01Z</dcterms:created>
  <dcterms:modified xsi:type="dcterms:W3CDTF">2023-02-16T04:47:40Z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