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78914" y="37345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7713" y="2040762"/>
            <a:ext cx="9656572" cy="252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6721" y="3852748"/>
            <a:ext cx="635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rbel"/>
                <a:cs typeface="Corbel"/>
              </a:rPr>
              <a:t>Heap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3282" y="2033651"/>
            <a:ext cx="8748649" cy="1567688"/>
            <a:chOff x="1883282" y="2033651"/>
            <a:chExt cx="8748649" cy="156768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282" y="2033651"/>
              <a:ext cx="8748649" cy="63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1539" y="2966339"/>
              <a:ext cx="5566664" cy="635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448293" y="5616346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463405" cy="25260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sort,</a:t>
            </a:r>
            <a:r>
              <a:rPr sz="2200" spc="-10" dirty="0">
                <a:latin typeface="Corbel"/>
                <a:cs typeface="Corbel"/>
              </a:rPr>
              <a:t> basically,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there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two </a:t>
            </a:r>
            <a:r>
              <a:rPr sz="2200" spc="-10" dirty="0">
                <a:latin typeface="Corbel"/>
                <a:cs typeface="Corbel"/>
              </a:rPr>
              <a:t>phases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involved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sorting</a:t>
            </a:r>
            <a:r>
              <a:rPr sz="2200" dirty="0">
                <a:latin typeface="Corbel"/>
                <a:cs typeface="Corbel"/>
              </a:rPr>
              <a:t> of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elements.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By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using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-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sort</a:t>
            </a:r>
            <a:r>
              <a:rPr sz="2200" spc="-5" dirty="0">
                <a:latin typeface="Corbel"/>
                <a:cs typeface="Corbel"/>
              </a:rPr>
              <a:t> algorithm,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are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as </a:t>
            </a:r>
            <a:r>
              <a:rPr sz="2200" spc="-10" dirty="0">
                <a:latin typeface="Corbel"/>
                <a:cs typeface="Corbel"/>
              </a:rPr>
              <a:t>follows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-</a:t>
            </a:r>
            <a:endParaRPr sz="2200">
              <a:latin typeface="Corbel"/>
              <a:cs typeface="Corbel"/>
            </a:endParaRPr>
          </a:p>
          <a:p>
            <a:pPr marL="195580" marR="424180" indent="-182880">
              <a:lnSpc>
                <a:spcPts val="2380"/>
              </a:lnSpc>
              <a:spcBef>
                <a:spcPts val="138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first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step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includes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creation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by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adjusting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20" dirty="0">
                <a:latin typeface="Corbel"/>
                <a:cs typeface="Corbel"/>
              </a:rPr>
              <a:t>array.</a:t>
            </a:r>
            <a:endParaRPr sz="2200">
              <a:latin typeface="Corbel"/>
              <a:cs typeface="Corbel"/>
            </a:endParaRPr>
          </a:p>
          <a:p>
            <a:pPr marL="195580" marR="76835" indent="-182880">
              <a:lnSpc>
                <a:spcPts val="2380"/>
              </a:lnSpc>
              <a:spcBef>
                <a:spcPts val="140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latin typeface="Corbel"/>
                <a:cs typeface="Corbel"/>
              </a:rPr>
              <a:t>After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creation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10" dirty="0">
                <a:latin typeface="Corbel"/>
                <a:cs typeface="Corbel"/>
              </a:rPr>
              <a:t>heap,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now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remove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</a:t>
            </a:r>
            <a:r>
              <a:rPr sz="2200" spc="4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repeatedly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shifting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</a:t>
            </a:r>
            <a:r>
              <a:rPr sz="2200" dirty="0">
                <a:latin typeface="Corbel"/>
                <a:cs typeface="Corbel"/>
              </a:rPr>
              <a:t> to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end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of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array,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and </a:t>
            </a:r>
            <a:r>
              <a:rPr sz="2200" spc="-10" dirty="0">
                <a:latin typeface="Corbel"/>
                <a:cs typeface="Corbel"/>
              </a:rPr>
              <a:t>then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store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with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 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remaining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elements.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3248" y="2182585"/>
            <a:ext cx="4181368" cy="4615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3736" y="2824479"/>
            <a:ext cx="6257931" cy="28054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3963" y="5834133"/>
            <a:ext cx="4150644" cy="4592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426" y="1833917"/>
            <a:ext cx="6452832" cy="25969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25234" y="5148071"/>
            <a:ext cx="3744595" cy="475615"/>
            <a:chOff x="4325234" y="5148071"/>
            <a:chExt cx="3744595" cy="4756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234" y="5165053"/>
              <a:ext cx="3736604" cy="4180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85710" y="5167121"/>
              <a:ext cx="464820" cy="437515"/>
            </a:xfrm>
            <a:custGeom>
              <a:avLst/>
              <a:gdLst/>
              <a:ahLst/>
              <a:cxnLst/>
              <a:rect l="l" t="t" r="r" b="b"/>
              <a:pathLst>
                <a:path w="464820" h="437514">
                  <a:moveTo>
                    <a:pt x="0" y="437387"/>
                  </a:moveTo>
                  <a:lnTo>
                    <a:pt x="464820" y="437387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809" y="2516068"/>
            <a:ext cx="5613432" cy="23385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02558" y="5147201"/>
            <a:ext cx="4535170" cy="504825"/>
            <a:chOff x="3702558" y="5147201"/>
            <a:chExt cx="4535170" cy="5048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2558" y="5147201"/>
              <a:ext cx="4524374" cy="504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48322" y="5167122"/>
              <a:ext cx="1069975" cy="437515"/>
            </a:xfrm>
            <a:custGeom>
              <a:avLst/>
              <a:gdLst/>
              <a:ahLst/>
              <a:cxnLst/>
              <a:rect l="l" t="t" r="r" b="b"/>
              <a:pathLst>
                <a:path w="1069975" h="437514">
                  <a:moveTo>
                    <a:pt x="0" y="437387"/>
                  </a:moveTo>
                  <a:lnTo>
                    <a:pt x="1069848" y="437387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437387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5734" y="2286922"/>
            <a:ext cx="5956124" cy="24674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93997" y="5218829"/>
            <a:ext cx="4545330" cy="504825"/>
            <a:chOff x="3793997" y="5218829"/>
            <a:chExt cx="4545330" cy="5048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3997" y="5218829"/>
              <a:ext cx="4524375" cy="504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97217" y="5238749"/>
              <a:ext cx="1623060" cy="454659"/>
            </a:xfrm>
            <a:custGeom>
              <a:avLst/>
              <a:gdLst/>
              <a:ahLst/>
              <a:cxnLst/>
              <a:rect l="l" t="t" r="r" b="b"/>
              <a:pathLst>
                <a:path w="1623059" h="454660">
                  <a:moveTo>
                    <a:pt x="0" y="454152"/>
                  </a:moveTo>
                  <a:lnTo>
                    <a:pt x="1623059" y="454152"/>
                  </a:lnTo>
                  <a:lnTo>
                    <a:pt x="1623059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2471" y="2419790"/>
            <a:ext cx="6415735" cy="26717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78173" y="5492496"/>
            <a:ext cx="4533265" cy="509905"/>
            <a:chOff x="3678173" y="5492496"/>
            <a:chExt cx="4533265" cy="509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173" y="5497721"/>
              <a:ext cx="4524375" cy="504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64173" y="5511546"/>
              <a:ext cx="2228215" cy="454659"/>
            </a:xfrm>
            <a:custGeom>
              <a:avLst/>
              <a:gdLst/>
              <a:ahLst/>
              <a:cxnLst/>
              <a:rect l="l" t="t" r="r" b="b"/>
              <a:pathLst>
                <a:path w="2228215" h="454660">
                  <a:moveTo>
                    <a:pt x="0" y="454151"/>
                  </a:moveTo>
                  <a:lnTo>
                    <a:pt x="2228087" y="454151"/>
                  </a:lnTo>
                  <a:lnTo>
                    <a:pt x="2228087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380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383" y="2860852"/>
            <a:ext cx="5761264" cy="18690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48634" y="4947557"/>
            <a:ext cx="4524375" cy="516255"/>
            <a:chOff x="3548634" y="4947557"/>
            <a:chExt cx="4524375" cy="516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8634" y="4947557"/>
              <a:ext cx="4524375" cy="504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69230" y="4990338"/>
              <a:ext cx="2755900" cy="454659"/>
            </a:xfrm>
            <a:custGeom>
              <a:avLst/>
              <a:gdLst/>
              <a:ahLst/>
              <a:cxnLst/>
              <a:rect l="l" t="t" r="r" b="b"/>
              <a:pathLst>
                <a:path w="2755900" h="454660">
                  <a:moveTo>
                    <a:pt x="0" y="454152"/>
                  </a:moveTo>
                  <a:lnTo>
                    <a:pt x="2755392" y="454152"/>
                  </a:lnTo>
                  <a:lnTo>
                    <a:pt x="2755392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0471" y="2760125"/>
            <a:ext cx="5417404" cy="16925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93997" y="4919471"/>
            <a:ext cx="4533265" cy="513080"/>
            <a:chOff x="3793997" y="4919471"/>
            <a:chExt cx="4533265" cy="51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3997" y="4927744"/>
              <a:ext cx="4514850" cy="504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46141" y="4938521"/>
              <a:ext cx="3362325" cy="454659"/>
            </a:xfrm>
            <a:custGeom>
              <a:avLst/>
              <a:gdLst/>
              <a:ahLst/>
              <a:cxnLst/>
              <a:rect l="l" t="t" r="r" b="b"/>
              <a:pathLst>
                <a:path w="3362325" h="454660">
                  <a:moveTo>
                    <a:pt x="0" y="454151"/>
                  </a:moveTo>
                  <a:lnTo>
                    <a:pt x="3361944" y="454151"/>
                  </a:lnTo>
                  <a:lnTo>
                    <a:pt x="336194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2330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Heap</a:t>
            </a:r>
            <a:r>
              <a:rPr spc="-215" dirty="0"/>
              <a:t> </a:t>
            </a:r>
            <a:r>
              <a:rPr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365" y="2704338"/>
            <a:ext cx="4839398" cy="8572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03853" y="4602479"/>
            <a:ext cx="4536440" cy="512445"/>
            <a:chOff x="3403853" y="4602479"/>
            <a:chExt cx="4536440" cy="5124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3853" y="4609446"/>
              <a:ext cx="4524375" cy="5054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10405" y="4621529"/>
              <a:ext cx="3910965" cy="454659"/>
            </a:xfrm>
            <a:custGeom>
              <a:avLst/>
              <a:gdLst/>
              <a:ahLst/>
              <a:cxnLst/>
              <a:rect l="l" t="t" r="r" b="b"/>
              <a:pathLst>
                <a:path w="3910965" h="454660">
                  <a:moveTo>
                    <a:pt x="0" y="454152"/>
                  </a:moveTo>
                  <a:lnTo>
                    <a:pt x="3910584" y="454152"/>
                  </a:lnTo>
                  <a:lnTo>
                    <a:pt x="3910584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380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6472" y="3167760"/>
            <a:ext cx="1323985" cy="12141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1248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468485" cy="210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special</a:t>
            </a:r>
            <a:r>
              <a:rPr sz="2200" spc="-145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Tree-based</a:t>
            </a:r>
            <a:r>
              <a:rPr sz="2200" spc="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data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structure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in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which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complete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binary </a:t>
            </a:r>
            <a:r>
              <a:rPr sz="2200" spc="-42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tree.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spc="-15" dirty="0">
                <a:latin typeface="Corbel"/>
                <a:cs typeface="Corbel"/>
              </a:rPr>
              <a:t>Generally,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Heaps</a:t>
            </a:r>
            <a:r>
              <a:rPr sz="2200" spc="-5" dirty="0">
                <a:latin typeface="Corbel"/>
                <a:cs typeface="Corbel"/>
              </a:rPr>
              <a:t> can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be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two </a:t>
            </a:r>
            <a:r>
              <a:rPr sz="2200" spc="-10" dirty="0">
                <a:latin typeface="Corbel"/>
                <a:cs typeface="Corbel"/>
              </a:rPr>
              <a:t>types: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spc="-5" dirty="0">
                <a:latin typeface="Corbel"/>
                <a:cs typeface="Corbel"/>
              </a:rPr>
              <a:t>Min-Heap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− root 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is</a:t>
            </a:r>
            <a:r>
              <a:rPr sz="2200" spc="-5" dirty="0">
                <a:latin typeface="Corbel"/>
                <a:cs typeface="Corbel"/>
              </a:rPr>
              <a:t> less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 or</a:t>
            </a:r>
            <a:r>
              <a:rPr sz="2200" dirty="0">
                <a:latin typeface="Corbel"/>
                <a:cs typeface="Corbel"/>
              </a:rPr>
              <a:t> equal</a:t>
            </a:r>
            <a:r>
              <a:rPr sz="2200" spc="-5" dirty="0">
                <a:latin typeface="Corbel"/>
                <a:cs typeface="Corbel"/>
              </a:rPr>
              <a:t> to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either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its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children.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spc="-10" dirty="0">
                <a:latin typeface="Corbel"/>
                <a:cs typeface="Corbel"/>
              </a:rPr>
              <a:t>Max-Heap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−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greater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than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dirty="0">
                <a:latin typeface="Corbel"/>
                <a:cs typeface="Corbel"/>
              </a:rPr>
              <a:t>or </a:t>
            </a:r>
            <a:r>
              <a:rPr sz="2200" spc="-5" dirty="0">
                <a:latin typeface="Corbel"/>
                <a:cs typeface="Corbel"/>
              </a:rPr>
              <a:t>equal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either</a:t>
            </a:r>
            <a:r>
              <a:rPr sz="2200" spc="2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children.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4944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Min/</a:t>
            </a:r>
            <a:r>
              <a:rPr spc="-40" dirty="0"/>
              <a:t> </a:t>
            </a:r>
            <a:r>
              <a:rPr dirty="0"/>
              <a:t>Max</a:t>
            </a:r>
            <a:r>
              <a:rPr spc="-70" dirty="0"/>
              <a:t> </a:t>
            </a:r>
            <a:r>
              <a:rPr spc="-5" dirty="0"/>
              <a:t>Heap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4436" y="2269617"/>
            <a:ext cx="619760" cy="633730"/>
            <a:chOff x="2734436" y="2269617"/>
            <a:chExt cx="619760" cy="633730"/>
          </a:xfrm>
        </p:grpSpPr>
        <p:sp>
          <p:nvSpPr>
            <p:cNvPr id="4" name="object 4"/>
            <p:cNvSpPr/>
            <p:nvPr/>
          </p:nvSpPr>
          <p:spPr>
            <a:xfrm>
              <a:off x="2743961" y="2279142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80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43961" y="2279142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80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71038" y="2421382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41216" y="3115436"/>
            <a:ext cx="619760" cy="631825"/>
            <a:chOff x="3641216" y="3115436"/>
            <a:chExt cx="619760" cy="631825"/>
          </a:xfrm>
        </p:grpSpPr>
        <p:sp>
          <p:nvSpPr>
            <p:cNvPr id="8" name="object 8"/>
            <p:cNvSpPr/>
            <p:nvPr/>
          </p:nvSpPr>
          <p:spPr>
            <a:xfrm>
              <a:off x="3650741" y="31249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8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2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8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3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6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0741" y="31249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2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8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6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3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8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6327" y="3266059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72153" y="4109084"/>
            <a:ext cx="619760" cy="633730"/>
            <a:chOff x="4272153" y="4109084"/>
            <a:chExt cx="619760" cy="633730"/>
          </a:xfrm>
        </p:grpSpPr>
        <p:sp>
          <p:nvSpPr>
            <p:cNvPr id="12" name="object 12"/>
            <p:cNvSpPr/>
            <p:nvPr/>
          </p:nvSpPr>
          <p:spPr>
            <a:xfrm>
              <a:off x="4281678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1678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09896" y="426059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34664" y="4109084"/>
            <a:ext cx="619760" cy="633730"/>
            <a:chOff x="3034664" y="4109084"/>
            <a:chExt cx="619760" cy="633730"/>
          </a:xfrm>
        </p:grpSpPr>
        <p:sp>
          <p:nvSpPr>
            <p:cNvPr id="16" name="object 16"/>
            <p:cNvSpPr/>
            <p:nvPr/>
          </p:nvSpPr>
          <p:spPr>
            <a:xfrm>
              <a:off x="3044189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2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3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4189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2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3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69996" y="4260595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39848" y="3115436"/>
            <a:ext cx="619760" cy="631825"/>
            <a:chOff x="1839848" y="3115436"/>
            <a:chExt cx="619760" cy="631825"/>
          </a:xfrm>
        </p:grpSpPr>
        <p:sp>
          <p:nvSpPr>
            <p:cNvPr id="20" name="object 20"/>
            <p:cNvSpPr/>
            <p:nvPr/>
          </p:nvSpPr>
          <p:spPr>
            <a:xfrm>
              <a:off x="1849373" y="31249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2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6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9373" y="3124961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2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6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77339" y="3266059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2713" y="4089272"/>
            <a:ext cx="619760" cy="633730"/>
            <a:chOff x="1132713" y="4089272"/>
            <a:chExt cx="619760" cy="633730"/>
          </a:xfrm>
        </p:grpSpPr>
        <p:sp>
          <p:nvSpPr>
            <p:cNvPr id="24" name="object 24"/>
            <p:cNvSpPr/>
            <p:nvPr/>
          </p:nvSpPr>
          <p:spPr>
            <a:xfrm>
              <a:off x="1142238" y="409879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300228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8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6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2238" y="4098797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10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8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6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8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69313" y="4241672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72664" y="4087748"/>
            <a:ext cx="619760" cy="631825"/>
            <a:chOff x="2272664" y="4087748"/>
            <a:chExt cx="619760" cy="631825"/>
          </a:xfrm>
        </p:grpSpPr>
        <p:sp>
          <p:nvSpPr>
            <p:cNvPr id="28" name="object 28"/>
            <p:cNvSpPr/>
            <p:nvPr/>
          </p:nvSpPr>
          <p:spPr>
            <a:xfrm>
              <a:off x="2282189" y="4097273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300228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2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2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8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6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4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2189" y="4097273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10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2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8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4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6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8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2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14092" y="4238625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54301" y="2586989"/>
            <a:ext cx="2716530" cy="1621155"/>
          </a:xfrm>
          <a:custGeom>
            <a:avLst/>
            <a:gdLst/>
            <a:ahLst/>
            <a:cxnLst/>
            <a:rect l="l" t="t" r="r" b="b"/>
            <a:pathLst>
              <a:path w="2716529" h="1621154">
                <a:moveTo>
                  <a:pt x="1089533" y="0"/>
                </a:moveTo>
                <a:lnTo>
                  <a:pt x="708660" y="627380"/>
                </a:lnTo>
              </a:path>
              <a:path w="2716529" h="1621154">
                <a:moveTo>
                  <a:pt x="282956" y="1060704"/>
                </a:moveTo>
                <a:lnTo>
                  <a:pt x="0" y="1601851"/>
                </a:lnTo>
              </a:path>
              <a:path w="2716529" h="1621154">
                <a:moveTo>
                  <a:pt x="708660" y="1060704"/>
                </a:moveTo>
                <a:lnTo>
                  <a:pt x="928497" y="1508887"/>
                </a:lnTo>
              </a:path>
              <a:path w="2716529" h="1621154">
                <a:moveTo>
                  <a:pt x="1690115" y="0"/>
                </a:moveTo>
                <a:lnTo>
                  <a:pt x="2084705" y="627380"/>
                </a:lnTo>
              </a:path>
              <a:path w="2716529" h="1621154">
                <a:moveTo>
                  <a:pt x="2084070" y="1060704"/>
                </a:moveTo>
                <a:lnTo>
                  <a:pt x="1901952" y="1620774"/>
                </a:lnTo>
              </a:path>
              <a:path w="2716529" h="1621154">
                <a:moveTo>
                  <a:pt x="2510028" y="1060704"/>
                </a:moveTo>
                <a:lnTo>
                  <a:pt x="2716276" y="162077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345805" y="2269617"/>
            <a:ext cx="619760" cy="633730"/>
            <a:chOff x="8345805" y="2269617"/>
            <a:chExt cx="619760" cy="633730"/>
          </a:xfrm>
        </p:grpSpPr>
        <p:sp>
          <p:nvSpPr>
            <p:cNvPr id="33" name="object 33"/>
            <p:cNvSpPr/>
            <p:nvPr/>
          </p:nvSpPr>
          <p:spPr>
            <a:xfrm>
              <a:off x="8355330" y="2279142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80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6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1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2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6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3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55330" y="2279142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80">
                  <a:moveTo>
                    <a:pt x="0" y="307086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3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6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2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1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6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583930" y="2421382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52584" y="3115436"/>
            <a:ext cx="621030" cy="631825"/>
            <a:chOff x="9252584" y="3115436"/>
            <a:chExt cx="621030" cy="631825"/>
          </a:xfrm>
        </p:grpSpPr>
        <p:sp>
          <p:nvSpPr>
            <p:cNvPr id="37" name="object 37"/>
            <p:cNvSpPr/>
            <p:nvPr/>
          </p:nvSpPr>
          <p:spPr>
            <a:xfrm>
              <a:off x="9262109" y="3124961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90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90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80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62109" y="3124961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90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80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90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489693" y="32660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885044" y="4109084"/>
            <a:ext cx="619760" cy="633730"/>
            <a:chOff x="9885044" y="4109084"/>
            <a:chExt cx="619760" cy="633730"/>
          </a:xfrm>
        </p:grpSpPr>
        <p:sp>
          <p:nvSpPr>
            <p:cNvPr id="41" name="object 41"/>
            <p:cNvSpPr/>
            <p:nvPr/>
          </p:nvSpPr>
          <p:spPr>
            <a:xfrm>
              <a:off x="9894569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300227" y="0"/>
                  </a:moveTo>
                  <a:lnTo>
                    <a:pt x="251517" y="4020"/>
                  </a:lnTo>
                  <a:lnTo>
                    <a:pt x="205313" y="15660"/>
                  </a:lnTo>
                  <a:lnTo>
                    <a:pt x="162233" y="34286"/>
                  </a:lnTo>
                  <a:lnTo>
                    <a:pt x="122895" y="59265"/>
                  </a:lnTo>
                  <a:lnTo>
                    <a:pt x="87915" y="89963"/>
                  </a:lnTo>
                  <a:lnTo>
                    <a:pt x="57911" y="125748"/>
                  </a:lnTo>
                  <a:lnTo>
                    <a:pt x="33501" y="165986"/>
                  </a:lnTo>
                  <a:lnTo>
                    <a:pt x="15300" y="210043"/>
                  </a:lnTo>
                  <a:lnTo>
                    <a:pt x="3928" y="257288"/>
                  </a:lnTo>
                  <a:lnTo>
                    <a:pt x="0" y="307085"/>
                  </a:lnTo>
                  <a:lnTo>
                    <a:pt x="3928" y="356883"/>
                  </a:lnTo>
                  <a:lnTo>
                    <a:pt x="15300" y="404128"/>
                  </a:lnTo>
                  <a:lnTo>
                    <a:pt x="33501" y="448185"/>
                  </a:lnTo>
                  <a:lnTo>
                    <a:pt x="57912" y="488423"/>
                  </a:lnTo>
                  <a:lnTo>
                    <a:pt x="87915" y="524208"/>
                  </a:lnTo>
                  <a:lnTo>
                    <a:pt x="122895" y="554906"/>
                  </a:lnTo>
                  <a:lnTo>
                    <a:pt x="162233" y="579885"/>
                  </a:lnTo>
                  <a:lnTo>
                    <a:pt x="205313" y="598511"/>
                  </a:lnTo>
                  <a:lnTo>
                    <a:pt x="251517" y="610151"/>
                  </a:lnTo>
                  <a:lnTo>
                    <a:pt x="300227" y="614171"/>
                  </a:lnTo>
                  <a:lnTo>
                    <a:pt x="348938" y="610151"/>
                  </a:lnTo>
                  <a:lnTo>
                    <a:pt x="395142" y="598511"/>
                  </a:lnTo>
                  <a:lnTo>
                    <a:pt x="438222" y="579885"/>
                  </a:lnTo>
                  <a:lnTo>
                    <a:pt x="477560" y="554906"/>
                  </a:lnTo>
                  <a:lnTo>
                    <a:pt x="512540" y="524208"/>
                  </a:lnTo>
                  <a:lnTo>
                    <a:pt x="542544" y="488423"/>
                  </a:lnTo>
                  <a:lnTo>
                    <a:pt x="566954" y="448185"/>
                  </a:lnTo>
                  <a:lnTo>
                    <a:pt x="585155" y="404128"/>
                  </a:lnTo>
                  <a:lnTo>
                    <a:pt x="596527" y="356883"/>
                  </a:lnTo>
                  <a:lnTo>
                    <a:pt x="600455" y="307085"/>
                  </a:lnTo>
                  <a:lnTo>
                    <a:pt x="596527" y="257288"/>
                  </a:lnTo>
                  <a:lnTo>
                    <a:pt x="585155" y="210043"/>
                  </a:lnTo>
                  <a:lnTo>
                    <a:pt x="566954" y="165986"/>
                  </a:lnTo>
                  <a:lnTo>
                    <a:pt x="542544" y="125748"/>
                  </a:lnTo>
                  <a:lnTo>
                    <a:pt x="512540" y="89963"/>
                  </a:lnTo>
                  <a:lnTo>
                    <a:pt x="477560" y="59265"/>
                  </a:lnTo>
                  <a:lnTo>
                    <a:pt x="438222" y="34286"/>
                  </a:lnTo>
                  <a:lnTo>
                    <a:pt x="395142" y="15660"/>
                  </a:lnTo>
                  <a:lnTo>
                    <a:pt x="348938" y="4020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894569" y="4118609"/>
              <a:ext cx="600710" cy="614680"/>
            </a:xfrm>
            <a:custGeom>
              <a:avLst/>
              <a:gdLst/>
              <a:ahLst/>
              <a:cxnLst/>
              <a:rect l="l" t="t" r="r" b="b"/>
              <a:pathLst>
                <a:path w="600709" h="614679">
                  <a:moveTo>
                    <a:pt x="0" y="307085"/>
                  </a:moveTo>
                  <a:lnTo>
                    <a:pt x="3928" y="257288"/>
                  </a:lnTo>
                  <a:lnTo>
                    <a:pt x="15300" y="210043"/>
                  </a:lnTo>
                  <a:lnTo>
                    <a:pt x="33501" y="165986"/>
                  </a:lnTo>
                  <a:lnTo>
                    <a:pt x="57911" y="125748"/>
                  </a:lnTo>
                  <a:lnTo>
                    <a:pt x="87915" y="89963"/>
                  </a:lnTo>
                  <a:lnTo>
                    <a:pt x="122895" y="59265"/>
                  </a:lnTo>
                  <a:lnTo>
                    <a:pt x="162233" y="34286"/>
                  </a:lnTo>
                  <a:lnTo>
                    <a:pt x="205313" y="15660"/>
                  </a:lnTo>
                  <a:lnTo>
                    <a:pt x="251517" y="4020"/>
                  </a:lnTo>
                  <a:lnTo>
                    <a:pt x="300227" y="0"/>
                  </a:lnTo>
                  <a:lnTo>
                    <a:pt x="348938" y="4020"/>
                  </a:lnTo>
                  <a:lnTo>
                    <a:pt x="395142" y="15660"/>
                  </a:lnTo>
                  <a:lnTo>
                    <a:pt x="438222" y="34286"/>
                  </a:lnTo>
                  <a:lnTo>
                    <a:pt x="477560" y="59265"/>
                  </a:lnTo>
                  <a:lnTo>
                    <a:pt x="512540" y="89963"/>
                  </a:lnTo>
                  <a:lnTo>
                    <a:pt x="542544" y="125748"/>
                  </a:lnTo>
                  <a:lnTo>
                    <a:pt x="566954" y="165986"/>
                  </a:lnTo>
                  <a:lnTo>
                    <a:pt x="585155" y="210043"/>
                  </a:lnTo>
                  <a:lnTo>
                    <a:pt x="596527" y="257288"/>
                  </a:lnTo>
                  <a:lnTo>
                    <a:pt x="600455" y="307085"/>
                  </a:lnTo>
                  <a:lnTo>
                    <a:pt x="596527" y="356883"/>
                  </a:lnTo>
                  <a:lnTo>
                    <a:pt x="585155" y="404128"/>
                  </a:lnTo>
                  <a:lnTo>
                    <a:pt x="566954" y="448185"/>
                  </a:lnTo>
                  <a:lnTo>
                    <a:pt x="542544" y="488423"/>
                  </a:lnTo>
                  <a:lnTo>
                    <a:pt x="512540" y="524208"/>
                  </a:lnTo>
                  <a:lnTo>
                    <a:pt x="477560" y="554906"/>
                  </a:lnTo>
                  <a:lnTo>
                    <a:pt x="438222" y="579885"/>
                  </a:lnTo>
                  <a:lnTo>
                    <a:pt x="395142" y="598511"/>
                  </a:lnTo>
                  <a:lnTo>
                    <a:pt x="348938" y="610151"/>
                  </a:lnTo>
                  <a:lnTo>
                    <a:pt x="300227" y="614171"/>
                  </a:lnTo>
                  <a:lnTo>
                    <a:pt x="251517" y="610151"/>
                  </a:lnTo>
                  <a:lnTo>
                    <a:pt x="205313" y="598511"/>
                  </a:lnTo>
                  <a:lnTo>
                    <a:pt x="162233" y="579885"/>
                  </a:lnTo>
                  <a:lnTo>
                    <a:pt x="122895" y="554906"/>
                  </a:lnTo>
                  <a:lnTo>
                    <a:pt x="87915" y="524208"/>
                  </a:lnTo>
                  <a:lnTo>
                    <a:pt x="57912" y="488423"/>
                  </a:lnTo>
                  <a:lnTo>
                    <a:pt x="33501" y="448185"/>
                  </a:lnTo>
                  <a:lnTo>
                    <a:pt x="15300" y="404128"/>
                  </a:lnTo>
                  <a:lnTo>
                    <a:pt x="3928" y="356883"/>
                  </a:lnTo>
                  <a:lnTo>
                    <a:pt x="0" y="307085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122534" y="4260595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96325" y="4087748"/>
            <a:ext cx="619760" cy="631825"/>
            <a:chOff x="8696325" y="4087748"/>
            <a:chExt cx="619760" cy="631825"/>
          </a:xfrm>
        </p:grpSpPr>
        <p:sp>
          <p:nvSpPr>
            <p:cNvPr id="45" name="object 45"/>
            <p:cNvSpPr/>
            <p:nvPr/>
          </p:nvSpPr>
          <p:spPr>
            <a:xfrm>
              <a:off x="8705850" y="4097273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300227" y="0"/>
                  </a:moveTo>
                  <a:lnTo>
                    <a:pt x="251517" y="4009"/>
                  </a:lnTo>
                  <a:lnTo>
                    <a:pt x="205313" y="15617"/>
                  </a:lnTo>
                  <a:lnTo>
                    <a:pt x="162233" y="34193"/>
                  </a:lnTo>
                  <a:lnTo>
                    <a:pt x="122895" y="59106"/>
                  </a:lnTo>
                  <a:lnTo>
                    <a:pt x="87915" y="89725"/>
                  </a:lnTo>
                  <a:lnTo>
                    <a:pt x="57911" y="125419"/>
                  </a:lnTo>
                  <a:lnTo>
                    <a:pt x="33501" y="165556"/>
                  </a:lnTo>
                  <a:lnTo>
                    <a:pt x="15300" y="209507"/>
                  </a:lnTo>
                  <a:lnTo>
                    <a:pt x="3928" y="256640"/>
                  </a:lnTo>
                  <a:lnTo>
                    <a:pt x="0" y="306324"/>
                  </a:lnTo>
                  <a:lnTo>
                    <a:pt x="3928" y="356007"/>
                  </a:lnTo>
                  <a:lnTo>
                    <a:pt x="15300" y="403140"/>
                  </a:lnTo>
                  <a:lnTo>
                    <a:pt x="33501" y="447091"/>
                  </a:lnTo>
                  <a:lnTo>
                    <a:pt x="57911" y="487228"/>
                  </a:lnTo>
                  <a:lnTo>
                    <a:pt x="87915" y="522922"/>
                  </a:lnTo>
                  <a:lnTo>
                    <a:pt x="122895" y="553541"/>
                  </a:lnTo>
                  <a:lnTo>
                    <a:pt x="162233" y="578454"/>
                  </a:lnTo>
                  <a:lnTo>
                    <a:pt x="205313" y="597030"/>
                  </a:lnTo>
                  <a:lnTo>
                    <a:pt x="251517" y="608638"/>
                  </a:lnTo>
                  <a:lnTo>
                    <a:pt x="300227" y="612648"/>
                  </a:lnTo>
                  <a:lnTo>
                    <a:pt x="348938" y="608638"/>
                  </a:lnTo>
                  <a:lnTo>
                    <a:pt x="395142" y="597030"/>
                  </a:lnTo>
                  <a:lnTo>
                    <a:pt x="438222" y="578454"/>
                  </a:lnTo>
                  <a:lnTo>
                    <a:pt x="477560" y="553541"/>
                  </a:lnTo>
                  <a:lnTo>
                    <a:pt x="512540" y="522922"/>
                  </a:lnTo>
                  <a:lnTo>
                    <a:pt x="542544" y="487228"/>
                  </a:lnTo>
                  <a:lnTo>
                    <a:pt x="566954" y="447091"/>
                  </a:lnTo>
                  <a:lnTo>
                    <a:pt x="585155" y="403140"/>
                  </a:lnTo>
                  <a:lnTo>
                    <a:pt x="596527" y="356007"/>
                  </a:lnTo>
                  <a:lnTo>
                    <a:pt x="600455" y="306324"/>
                  </a:lnTo>
                  <a:lnTo>
                    <a:pt x="596527" y="256640"/>
                  </a:lnTo>
                  <a:lnTo>
                    <a:pt x="585155" y="209507"/>
                  </a:lnTo>
                  <a:lnTo>
                    <a:pt x="566954" y="165556"/>
                  </a:lnTo>
                  <a:lnTo>
                    <a:pt x="542543" y="125419"/>
                  </a:lnTo>
                  <a:lnTo>
                    <a:pt x="512540" y="89725"/>
                  </a:lnTo>
                  <a:lnTo>
                    <a:pt x="477560" y="59106"/>
                  </a:lnTo>
                  <a:lnTo>
                    <a:pt x="438222" y="34193"/>
                  </a:lnTo>
                  <a:lnTo>
                    <a:pt x="395142" y="15617"/>
                  </a:lnTo>
                  <a:lnTo>
                    <a:pt x="348938" y="4009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05850" y="4097273"/>
              <a:ext cx="600710" cy="612775"/>
            </a:xfrm>
            <a:custGeom>
              <a:avLst/>
              <a:gdLst/>
              <a:ahLst/>
              <a:cxnLst/>
              <a:rect l="l" t="t" r="r" b="b"/>
              <a:pathLst>
                <a:path w="600709" h="612775">
                  <a:moveTo>
                    <a:pt x="0" y="306324"/>
                  </a:moveTo>
                  <a:lnTo>
                    <a:pt x="3928" y="256640"/>
                  </a:lnTo>
                  <a:lnTo>
                    <a:pt x="15300" y="209507"/>
                  </a:lnTo>
                  <a:lnTo>
                    <a:pt x="33501" y="165556"/>
                  </a:lnTo>
                  <a:lnTo>
                    <a:pt x="57911" y="125419"/>
                  </a:lnTo>
                  <a:lnTo>
                    <a:pt x="87915" y="89725"/>
                  </a:lnTo>
                  <a:lnTo>
                    <a:pt x="122895" y="59106"/>
                  </a:lnTo>
                  <a:lnTo>
                    <a:pt x="162233" y="34193"/>
                  </a:lnTo>
                  <a:lnTo>
                    <a:pt x="205313" y="15617"/>
                  </a:lnTo>
                  <a:lnTo>
                    <a:pt x="251517" y="4009"/>
                  </a:lnTo>
                  <a:lnTo>
                    <a:pt x="300227" y="0"/>
                  </a:lnTo>
                  <a:lnTo>
                    <a:pt x="348938" y="4009"/>
                  </a:lnTo>
                  <a:lnTo>
                    <a:pt x="395142" y="15617"/>
                  </a:lnTo>
                  <a:lnTo>
                    <a:pt x="438222" y="34193"/>
                  </a:lnTo>
                  <a:lnTo>
                    <a:pt x="477560" y="59106"/>
                  </a:lnTo>
                  <a:lnTo>
                    <a:pt x="512540" y="89725"/>
                  </a:lnTo>
                  <a:lnTo>
                    <a:pt x="542543" y="125419"/>
                  </a:lnTo>
                  <a:lnTo>
                    <a:pt x="566954" y="165556"/>
                  </a:lnTo>
                  <a:lnTo>
                    <a:pt x="585155" y="209507"/>
                  </a:lnTo>
                  <a:lnTo>
                    <a:pt x="596527" y="256640"/>
                  </a:lnTo>
                  <a:lnTo>
                    <a:pt x="600455" y="306324"/>
                  </a:lnTo>
                  <a:lnTo>
                    <a:pt x="596527" y="356007"/>
                  </a:lnTo>
                  <a:lnTo>
                    <a:pt x="585155" y="403140"/>
                  </a:lnTo>
                  <a:lnTo>
                    <a:pt x="566954" y="447091"/>
                  </a:lnTo>
                  <a:lnTo>
                    <a:pt x="542544" y="487228"/>
                  </a:lnTo>
                  <a:lnTo>
                    <a:pt x="512540" y="522922"/>
                  </a:lnTo>
                  <a:lnTo>
                    <a:pt x="477560" y="553541"/>
                  </a:lnTo>
                  <a:lnTo>
                    <a:pt x="438222" y="578454"/>
                  </a:lnTo>
                  <a:lnTo>
                    <a:pt x="395142" y="597030"/>
                  </a:lnTo>
                  <a:lnTo>
                    <a:pt x="348938" y="608638"/>
                  </a:lnTo>
                  <a:lnTo>
                    <a:pt x="300227" y="612648"/>
                  </a:lnTo>
                  <a:lnTo>
                    <a:pt x="251517" y="608638"/>
                  </a:lnTo>
                  <a:lnTo>
                    <a:pt x="205313" y="597030"/>
                  </a:lnTo>
                  <a:lnTo>
                    <a:pt x="162233" y="578454"/>
                  </a:lnTo>
                  <a:lnTo>
                    <a:pt x="122895" y="553541"/>
                  </a:lnTo>
                  <a:lnTo>
                    <a:pt x="87915" y="522922"/>
                  </a:lnTo>
                  <a:lnTo>
                    <a:pt x="57911" y="487228"/>
                  </a:lnTo>
                  <a:lnTo>
                    <a:pt x="33501" y="447091"/>
                  </a:lnTo>
                  <a:lnTo>
                    <a:pt x="15300" y="403140"/>
                  </a:lnTo>
                  <a:lnTo>
                    <a:pt x="3928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939021" y="4238625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464932" y="3115436"/>
            <a:ext cx="621030" cy="631825"/>
            <a:chOff x="7464932" y="3115436"/>
            <a:chExt cx="621030" cy="631825"/>
          </a:xfrm>
        </p:grpSpPr>
        <p:sp>
          <p:nvSpPr>
            <p:cNvPr id="49" name="object 49"/>
            <p:cNvSpPr/>
            <p:nvPr/>
          </p:nvSpPr>
          <p:spPr>
            <a:xfrm>
              <a:off x="7474457" y="3124961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90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90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80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74457" y="3124961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90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80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90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714233" y="3266059"/>
            <a:ext cx="123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852284" y="4087748"/>
            <a:ext cx="621030" cy="631825"/>
            <a:chOff x="6852284" y="4087748"/>
            <a:chExt cx="621030" cy="631825"/>
          </a:xfrm>
        </p:grpSpPr>
        <p:sp>
          <p:nvSpPr>
            <p:cNvPr id="53" name="object 53"/>
            <p:cNvSpPr/>
            <p:nvPr/>
          </p:nvSpPr>
          <p:spPr>
            <a:xfrm>
              <a:off x="6861809" y="4097273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90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90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80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9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1809" y="4097273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90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80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90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50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098283" y="4238625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838313" y="4087748"/>
            <a:ext cx="621030" cy="631825"/>
            <a:chOff x="7838313" y="4087748"/>
            <a:chExt cx="621030" cy="631825"/>
          </a:xfrm>
        </p:grpSpPr>
        <p:sp>
          <p:nvSpPr>
            <p:cNvPr id="57" name="object 57"/>
            <p:cNvSpPr/>
            <p:nvPr/>
          </p:nvSpPr>
          <p:spPr>
            <a:xfrm>
              <a:off x="7847838" y="4097273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300989" y="0"/>
                  </a:moveTo>
                  <a:lnTo>
                    <a:pt x="252165" y="4009"/>
                  </a:lnTo>
                  <a:lnTo>
                    <a:pt x="205849" y="15617"/>
                  </a:lnTo>
                  <a:lnTo>
                    <a:pt x="162662" y="34193"/>
                  </a:lnTo>
                  <a:lnTo>
                    <a:pt x="123224" y="59106"/>
                  </a:lnTo>
                  <a:lnTo>
                    <a:pt x="88153" y="89725"/>
                  </a:lnTo>
                  <a:lnTo>
                    <a:pt x="58070" y="125419"/>
                  </a:lnTo>
                  <a:lnTo>
                    <a:pt x="33593" y="165556"/>
                  </a:lnTo>
                  <a:lnTo>
                    <a:pt x="15343" y="209507"/>
                  </a:lnTo>
                  <a:lnTo>
                    <a:pt x="3939" y="256640"/>
                  </a:lnTo>
                  <a:lnTo>
                    <a:pt x="0" y="306324"/>
                  </a:lnTo>
                  <a:lnTo>
                    <a:pt x="3939" y="356007"/>
                  </a:lnTo>
                  <a:lnTo>
                    <a:pt x="15343" y="403140"/>
                  </a:lnTo>
                  <a:lnTo>
                    <a:pt x="33593" y="447091"/>
                  </a:lnTo>
                  <a:lnTo>
                    <a:pt x="58070" y="487228"/>
                  </a:lnTo>
                  <a:lnTo>
                    <a:pt x="88153" y="522922"/>
                  </a:lnTo>
                  <a:lnTo>
                    <a:pt x="123224" y="553541"/>
                  </a:lnTo>
                  <a:lnTo>
                    <a:pt x="162662" y="578454"/>
                  </a:lnTo>
                  <a:lnTo>
                    <a:pt x="205849" y="597030"/>
                  </a:lnTo>
                  <a:lnTo>
                    <a:pt x="252165" y="608638"/>
                  </a:lnTo>
                  <a:lnTo>
                    <a:pt x="300989" y="612648"/>
                  </a:lnTo>
                  <a:lnTo>
                    <a:pt x="349814" y="608638"/>
                  </a:lnTo>
                  <a:lnTo>
                    <a:pt x="396130" y="597030"/>
                  </a:lnTo>
                  <a:lnTo>
                    <a:pt x="439317" y="578454"/>
                  </a:lnTo>
                  <a:lnTo>
                    <a:pt x="478755" y="553541"/>
                  </a:lnTo>
                  <a:lnTo>
                    <a:pt x="513826" y="522922"/>
                  </a:lnTo>
                  <a:lnTo>
                    <a:pt x="543909" y="487228"/>
                  </a:lnTo>
                  <a:lnTo>
                    <a:pt x="568386" y="447091"/>
                  </a:lnTo>
                  <a:lnTo>
                    <a:pt x="586636" y="403140"/>
                  </a:lnTo>
                  <a:lnTo>
                    <a:pt x="598040" y="356007"/>
                  </a:lnTo>
                  <a:lnTo>
                    <a:pt x="601979" y="306324"/>
                  </a:lnTo>
                  <a:lnTo>
                    <a:pt x="598040" y="256640"/>
                  </a:lnTo>
                  <a:lnTo>
                    <a:pt x="586636" y="209507"/>
                  </a:lnTo>
                  <a:lnTo>
                    <a:pt x="568386" y="165556"/>
                  </a:lnTo>
                  <a:lnTo>
                    <a:pt x="543909" y="125419"/>
                  </a:lnTo>
                  <a:lnTo>
                    <a:pt x="513826" y="89725"/>
                  </a:lnTo>
                  <a:lnTo>
                    <a:pt x="478755" y="59106"/>
                  </a:lnTo>
                  <a:lnTo>
                    <a:pt x="439317" y="34193"/>
                  </a:lnTo>
                  <a:lnTo>
                    <a:pt x="396130" y="15617"/>
                  </a:lnTo>
                  <a:lnTo>
                    <a:pt x="349814" y="4009"/>
                  </a:lnTo>
                  <a:lnTo>
                    <a:pt x="300989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47838" y="4097273"/>
              <a:ext cx="601980" cy="612775"/>
            </a:xfrm>
            <a:custGeom>
              <a:avLst/>
              <a:gdLst/>
              <a:ahLst/>
              <a:cxnLst/>
              <a:rect l="l" t="t" r="r" b="b"/>
              <a:pathLst>
                <a:path w="601979" h="612775">
                  <a:moveTo>
                    <a:pt x="0" y="306324"/>
                  </a:moveTo>
                  <a:lnTo>
                    <a:pt x="3939" y="256640"/>
                  </a:lnTo>
                  <a:lnTo>
                    <a:pt x="15343" y="209507"/>
                  </a:lnTo>
                  <a:lnTo>
                    <a:pt x="33593" y="165556"/>
                  </a:lnTo>
                  <a:lnTo>
                    <a:pt x="58070" y="125419"/>
                  </a:lnTo>
                  <a:lnTo>
                    <a:pt x="88153" y="89725"/>
                  </a:lnTo>
                  <a:lnTo>
                    <a:pt x="123224" y="59106"/>
                  </a:lnTo>
                  <a:lnTo>
                    <a:pt x="162662" y="34193"/>
                  </a:lnTo>
                  <a:lnTo>
                    <a:pt x="205849" y="15617"/>
                  </a:lnTo>
                  <a:lnTo>
                    <a:pt x="252165" y="4009"/>
                  </a:lnTo>
                  <a:lnTo>
                    <a:pt x="300989" y="0"/>
                  </a:lnTo>
                  <a:lnTo>
                    <a:pt x="349814" y="4009"/>
                  </a:lnTo>
                  <a:lnTo>
                    <a:pt x="396130" y="15617"/>
                  </a:lnTo>
                  <a:lnTo>
                    <a:pt x="439317" y="34193"/>
                  </a:lnTo>
                  <a:lnTo>
                    <a:pt x="478755" y="59106"/>
                  </a:lnTo>
                  <a:lnTo>
                    <a:pt x="513826" y="89725"/>
                  </a:lnTo>
                  <a:lnTo>
                    <a:pt x="543909" y="125419"/>
                  </a:lnTo>
                  <a:lnTo>
                    <a:pt x="568386" y="165556"/>
                  </a:lnTo>
                  <a:lnTo>
                    <a:pt x="586636" y="209507"/>
                  </a:lnTo>
                  <a:lnTo>
                    <a:pt x="598040" y="256640"/>
                  </a:lnTo>
                  <a:lnTo>
                    <a:pt x="601979" y="306324"/>
                  </a:lnTo>
                  <a:lnTo>
                    <a:pt x="598040" y="356007"/>
                  </a:lnTo>
                  <a:lnTo>
                    <a:pt x="586636" y="403140"/>
                  </a:lnTo>
                  <a:lnTo>
                    <a:pt x="568386" y="447091"/>
                  </a:lnTo>
                  <a:lnTo>
                    <a:pt x="543909" y="487228"/>
                  </a:lnTo>
                  <a:lnTo>
                    <a:pt x="513826" y="522922"/>
                  </a:lnTo>
                  <a:lnTo>
                    <a:pt x="478755" y="553541"/>
                  </a:lnTo>
                  <a:lnTo>
                    <a:pt x="439317" y="578454"/>
                  </a:lnTo>
                  <a:lnTo>
                    <a:pt x="396130" y="597030"/>
                  </a:lnTo>
                  <a:lnTo>
                    <a:pt x="349814" y="608638"/>
                  </a:lnTo>
                  <a:lnTo>
                    <a:pt x="300989" y="612648"/>
                  </a:lnTo>
                  <a:lnTo>
                    <a:pt x="252165" y="608638"/>
                  </a:lnTo>
                  <a:lnTo>
                    <a:pt x="205849" y="597030"/>
                  </a:lnTo>
                  <a:lnTo>
                    <a:pt x="162662" y="578454"/>
                  </a:lnTo>
                  <a:lnTo>
                    <a:pt x="123224" y="553541"/>
                  </a:lnTo>
                  <a:lnTo>
                    <a:pt x="88153" y="522922"/>
                  </a:lnTo>
                  <a:lnTo>
                    <a:pt x="58070" y="487228"/>
                  </a:lnTo>
                  <a:lnTo>
                    <a:pt x="33593" y="447091"/>
                  </a:lnTo>
                  <a:lnTo>
                    <a:pt x="15343" y="403140"/>
                  </a:lnTo>
                  <a:lnTo>
                    <a:pt x="3939" y="356007"/>
                  </a:lnTo>
                  <a:lnTo>
                    <a:pt x="0" y="306324"/>
                  </a:lnTo>
                  <a:close/>
                </a:path>
              </a:pathLst>
            </a:custGeom>
            <a:ln w="19049">
              <a:solidFill>
                <a:srgbClr val="7985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076945" y="4238625"/>
            <a:ext cx="14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75397" y="2586989"/>
            <a:ext cx="2606675" cy="1621155"/>
          </a:xfrm>
          <a:custGeom>
            <a:avLst/>
            <a:gdLst/>
            <a:ahLst/>
            <a:cxnLst/>
            <a:rect l="l" t="t" r="r" b="b"/>
            <a:pathLst>
              <a:path w="2606675" h="1621154">
                <a:moveTo>
                  <a:pt x="979931" y="0"/>
                </a:moveTo>
                <a:lnTo>
                  <a:pt x="612648" y="627380"/>
                </a:lnTo>
              </a:path>
              <a:path w="2606675" h="1621154">
                <a:moveTo>
                  <a:pt x="187959" y="1060704"/>
                </a:moveTo>
                <a:lnTo>
                  <a:pt x="0" y="1598803"/>
                </a:lnTo>
              </a:path>
              <a:path w="2606675" h="1621154">
                <a:moveTo>
                  <a:pt x="612648" y="1060704"/>
                </a:moveTo>
                <a:lnTo>
                  <a:pt x="773556" y="1508887"/>
                </a:lnTo>
              </a:path>
              <a:path w="2606675" h="1621154">
                <a:moveTo>
                  <a:pt x="1580387" y="0"/>
                </a:moveTo>
                <a:lnTo>
                  <a:pt x="1974977" y="627380"/>
                </a:lnTo>
              </a:path>
              <a:path w="2606675" h="1621154">
                <a:moveTo>
                  <a:pt x="1975993" y="1060704"/>
                </a:moveTo>
                <a:lnTo>
                  <a:pt x="1844040" y="1598803"/>
                </a:lnTo>
              </a:path>
              <a:path w="2606675" h="1621154">
                <a:moveTo>
                  <a:pt x="2400300" y="1060704"/>
                </a:moveTo>
                <a:lnTo>
                  <a:pt x="2606548" y="1620774"/>
                </a:lnTo>
              </a:path>
            </a:pathLst>
          </a:custGeom>
          <a:ln w="9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40939" y="5113401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orbel"/>
                <a:cs typeface="Corbel"/>
              </a:rPr>
              <a:t>Min</a:t>
            </a:r>
            <a:r>
              <a:rPr sz="1800" b="1" spc="-70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orbel"/>
                <a:cs typeface="Corbel"/>
              </a:rPr>
              <a:t>Heap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8147684" y="5176773"/>
            <a:ext cx="101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1F5F"/>
                </a:solidFill>
                <a:latin typeface="Corbel"/>
                <a:cs typeface="Corbel"/>
              </a:rPr>
              <a:t>Max</a:t>
            </a:r>
            <a:r>
              <a:rPr sz="1800" b="1" spc="-75" dirty="0">
                <a:solidFill>
                  <a:srgbClr val="001F5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orbel"/>
                <a:cs typeface="Corbel"/>
              </a:rPr>
              <a:t>Heap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8883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Min/</a:t>
            </a:r>
            <a:r>
              <a:rPr spc="5" dirty="0"/>
              <a:t>M</a:t>
            </a:r>
            <a:r>
              <a:rPr dirty="0"/>
              <a:t>ax</a:t>
            </a:r>
            <a:r>
              <a:rPr spc="-40" dirty="0"/>
              <a:t> </a:t>
            </a:r>
            <a:r>
              <a:rPr spc="-5" dirty="0"/>
              <a:t>Hea</a:t>
            </a:r>
            <a:r>
              <a:rPr dirty="0"/>
              <a:t>p</a:t>
            </a:r>
            <a:r>
              <a:rPr spc="-195" dirty="0"/>
              <a:t> </a:t>
            </a:r>
            <a:r>
              <a:rPr spc="-5" dirty="0"/>
              <a:t>Constructio</a:t>
            </a:r>
            <a:r>
              <a:rPr dirty="0"/>
              <a:t>n</a:t>
            </a:r>
            <a:r>
              <a:rPr spc="-2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8997315" cy="27235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25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orbel"/>
                <a:cs typeface="Corbel"/>
              </a:rPr>
              <a:t>Create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 </a:t>
            </a:r>
            <a:r>
              <a:rPr sz="2200" spc="-10" dirty="0">
                <a:latin typeface="Corbel"/>
                <a:cs typeface="Corbel"/>
              </a:rPr>
              <a:t>new</a:t>
            </a:r>
            <a:r>
              <a:rPr sz="2200" spc="-5" dirty="0">
                <a:latin typeface="Corbel"/>
                <a:cs typeface="Corbel"/>
              </a:rPr>
              <a:t> node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at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end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orbel"/>
                <a:cs typeface="Corbel"/>
              </a:rPr>
              <a:t>Assign</a:t>
            </a:r>
            <a:r>
              <a:rPr sz="2200" spc="-5" dirty="0">
                <a:latin typeface="Corbel"/>
                <a:cs typeface="Corbel"/>
              </a:rPr>
              <a:t> new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node.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Compare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 </a:t>
            </a:r>
            <a:r>
              <a:rPr sz="2200" spc="-10" dirty="0">
                <a:latin typeface="Corbel"/>
                <a:cs typeface="Corbel"/>
              </a:rPr>
              <a:t>this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with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parent.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ts val="2510"/>
              </a:lnSpc>
              <a:spcBef>
                <a:spcPts val="114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If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parent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less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than/greater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child(min</a:t>
            </a:r>
            <a:r>
              <a:rPr sz="2200" spc="4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max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5" dirty="0">
                <a:latin typeface="Corbel"/>
                <a:cs typeface="Corbel"/>
              </a:rPr>
              <a:t>heap)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,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then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swap</a:t>
            </a:r>
            <a:endParaRPr sz="2200">
              <a:latin typeface="Corbel"/>
              <a:cs typeface="Corbel"/>
            </a:endParaRPr>
          </a:p>
          <a:p>
            <a:pPr marL="469900">
              <a:lnSpc>
                <a:spcPts val="2510"/>
              </a:lnSpc>
            </a:pPr>
            <a:r>
              <a:rPr sz="2200" spc="-10" dirty="0">
                <a:latin typeface="Corbel"/>
                <a:cs typeface="Corbel"/>
              </a:rPr>
              <a:t>them.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SzPct val="79545"/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15" dirty="0">
                <a:latin typeface="Corbel"/>
                <a:cs typeface="Corbel"/>
              </a:rPr>
              <a:t>Repeat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step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 &amp;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until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 </a:t>
            </a:r>
            <a:r>
              <a:rPr sz="2200" spc="-5" dirty="0">
                <a:latin typeface="Corbel"/>
                <a:cs typeface="Corbel"/>
              </a:rPr>
              <a:t>property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holds.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879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7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Max</a:t>
            </a:r>
            <a:r>
              <a:rPr spc="-55" dirty="0"/>
              <a:t> </a:t>
            </a:r>
            <a:r>
              <a:rPr spc="-5" dirty="0"/>
              <a:t>Heap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1158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44,</a:t>
            </a:r>
            <a:r>
              <a:rPr sz="2200" b="1" spc="-4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33,</a:t>
            </a:r>
            <a:r>
              <a:rPr sz="2200" b="1" spc="-2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77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189" y="2744079"/>
            <a:ext cx="652731" cy="6511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6081" y="2726510"/>
            <a:ext cx="1563597" cy="15307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36168" y="2473451"/>
            <a:ext cx="2957195" cy="1889760"/>
            <a:chOff x="5436168" y="2473451"/>
            <a:chExt cx="2957195" cy="1889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68" y="2765677"/>
              <a:ext cx="2529596" cy="15970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94169" y="2473451"/>
              <a:ext cx="1699260" cy="1102360"/>
            </a:xfrm>
            <a:custGeom>
              <a:avLst/>
              <a:gdLst/>
              <a:ahLst/>
              <a:cxnLst/>
              <a:rect l="l" t="t" r="r" b="b"/>
              <a:pathLst>
                <a:path w="1699259" h="1102360">
                  <a:moveTo>
                    <a:pt x="1086491" y="28575"/>
                  </a:moveTo>
                  <a:lnTo>
                    <a:pt x="841882" y="28575"/>
                  </a:lnTo>
                  <a:lnTo>
                    <a:pt x="880872" y="29337"/>
                  </a:lnTo>
                  <a:lnTo>
                    <a:pt x="919860" y="31623"/>
                  </a:lnTo>
                  <a:lnTo>
                    <a:pt x="958469" y="35306"/>
                  </a:lnTo>
                  <a:lnTo>
                    <a:pt x="996950" y="40512"/>
                  </a:lnTo>
                  <a:lnTo>
                    <a:pt x="1035176" y="46989"/>
                  </a:lnTo>
                  <a:lnTo>
                    <a:pt x="1073023" y="54737"/>
                  </a:lnTo>
                  <a:lnTo>
                    <a:pt x="1110360" y="63881"/>
                  </a:lnTo>
                  <a:lnTo>
                    <a:pt x="1147318" y="74040"/>
                  </a:lnTo>
                  <a:lnTo>
                    <a:pt x="1219073" y="98171"/>
                  </a:lnTo>
                  <a:lnTo>
                    <a:pt x="1287779" y="126364"/>
                  </a:lnTo>
                  <a:lnTo>
                    <a:pt x="1352803" y="158496"/>
                  </a:lnTo>
                  <a:lnTo>
                    <a:pt x="1413509" y="194056"/>
                  </a:lnTo>
                  <a:lnTo>
                    <a:pt x="1469262" y="232537"/>
                  </a:lnTo>
                  <a:lnTo>
                    <a:pt x="1519427" y="273812"/>
                  </a:lnTo>
                  <a:lnTo>
                    <a:pt x="1563370" y="317119"/>
                  </a:lnTo>
                  <a:lnTo>
                    <a:pt x="1600580" y="362076"/>
                  </a:lnTo>
                  <a:lnTo>
                    <a:pt x="1630299" y="408305"/>
                  </a:lnTo>
                  <a:lnTo>
                    <a:pt x="1652143" y="455422"/>
                  </a:lnTo>
                  <a:lnTo>
                    <a:pt x="1665731" y="503174"/>
                  </a:lnTo>
                  <a:lnTo>
                    <a:pt x="1670427" y="551180"/>
                  </a:lnTo>
                  <a:lnTo>
                    <a:pt x="1670177" y="575563"/>
                  </a:lnTo>
                  <a:lnTo>
                    <a:pt x="1667509" y="624967"/>
                  </a:lnTo>
                  <a:lnTo>
                    <a:pt x="1662683" y="673735"/>
                  </a:lnTo>
                  <a:lnTo>
                    <a:pt x="1651127" y="744855"/>
                  </a:lnTo>
                  <a:lnTo>
                    <a:pt x="1640839" y="790701"/>
                  </a:lnTo>
                  <a:lnTo>
                    <a:pt x="1628902" y="834389"/>
                  </a:lnTo>
                  <a:lnTo>
                    <a:pt x="1615185" y="875664"/>
                  </a:lnTo>
                  <a:lnTo>
                    <a:pt x="1600200" y="914146"/>
                  </a:lnTo>
                  <a:lnTo>
                    <a:pt x="1583944" y="949325"/>
                  </a:lnTo>
                  <a:lnTo>
                    <a:pt x="1557654" y="995172"/>
                  </a:lnTo>
                  <a:lnTo>
                    <a:pt x="1529714" y="1031494"/>
                  </a:lnTo>
                  <a:lnTo>
                    <a:pt x="1492377" y="1062609"/>
                  </a:lnTo>
                  <a:lnTo>
                    <a:pt x="1455038" y="1073277"/>
                  </a:lnTo>
                  <a:lnTo>
                    <a:pt x="1457071" y="1101852"/>
                  </a:lnTo>
                  <a:lnTo>
                    <a:pt x="1505077" y="1088263"/>
                  </a:lnTo>
                  <a:lnTo>
                    <a:pt x="1539494" y="1062482"/>
                  </a:lnTo>
                  <a:lnTo>
                    <a:pt x="1571116" y="1025906"/>
                  </a:lnTo>
                  <a:lnTo>
                    <a:pt x="1600073" y="979805"/>
                  </a:lnTo>
                  <a:lnTo>
                    <a:pt x="1617979" y="944626"/>
                  </a:lnTo>
                  <a:lnTo>
                    <a:pt x="1634362" y="906145"/>
                  </a:lnTo>
                  <a:lnTo>
                    <a:pt x="1649222" y="864615"/>
                  </a:lnTo>
                  <a:lnTo>
                    <a:pt x="1662556" y="820674"/>
                  </a:lnTo>
                  <a:lnTo>
                    <a:pt x="1679066" y="751077"/>
                  </a:lnTo>
                  <a:lnTo>
                    <a:pt x="1687449" y="702563"/>
                  </a:lnTo>
                  <a:lnTo>
                    <a:pt x="1693799" y="652780"/>
                  </a:lnTo>
                  <a:lnTo>
                    <a:pt x="1697608" y="602107"/>
                  </a:lnTo>
                  <a:lnTo>
                    <a:pt x="1699005" y="551180"/>
                  </a:lnTo>
                  <a:lnTo>
                    <a:pt x="1698625" y="538099"/>
                  </a:lnTo>
                  <a:lnTo>
                    <a:pt x="1693926" y="498475"/>
                  </a:lnTo>
                  <a:lnTo>
                    <a:pt x="1679321" y="446405"/>
                  </a:lnTo>
                  <a:lnTo>
                    <a:pt x="1655826" y="395350"/>
                  </a:lnTo>
                  <a:lnTo>
                    <a:pt x="1624076" y="345948"/>
                  </a:lnTo>
                  <a:lnTo>
                    <a:pt x="1584832" y="298323"/>
                  </a:lnTo>
                  <a:lnTo>
                    <a:pt x="1538985" y="252984"/>
                  </a:lnTo>
                  <a:lnTo>
                    <a:pt x="1486915" y="210185"/>
                  </a:lnTo>
                  <a:lnTo>
                    <a:pt x="1429384" y="170180"/>
                  </a:lnTo>
                  <a:lnTo>
                    <a:pt x="1366774" y="133603"/>
                  </a:lnTo>
                  <a:lnTo>
                    <a:pt x="1299972" y="100457"/>
                  </a:lnTo>
                  <a:lnTo>
                    <a:pt x="1229486" y="71627"/>
                  </a:lnTo>
                  <a:lnTo>
                    <a:pt x="1193037" y="58674"/>
                  </a:lnTo>
                  <a:lnTo>
                    <a:pt x="1155827" y="46862"/>
                  </a:lnTo>
                  <a:lnTo>
                    <a:pt x="1118107" y="36322"/>
                  </a:lnTo>
                  <a:lnTo>
                    <a:pt x="1086491" y="28575"/>
                  </a:lnTo>
                  <a:close/>
                </a:path>
                <a:path w="1699259" h="1102360">
                  <a:moveTo>
                    <a:pt x="15366" y="148462"/>
                  </a:moveTo>
                  <a:lnTo>
                    <a:pt x="0" y="243077"/>
                  </a:lnTo>
                  <a:lnTo>
                    <a:pt x="84835" y="198627"/>
                  </a:lnTo>
                  <a:lnTo>
                    <a:pt x="79384" y="194690"/>
                  </a:lnTo>
                  <a:lnTo>
                    <a:pt x="52324" y="194690"/>
                  </a:lnTo>
                  <a:lnTo>
                    <a:pt x="31114" y="175513"/>
                  </a:lnTo>
                  <a:lnTo>
                    <a:pt x="39690" y="166027"/>
                  </a:lnTo>
                  <a:lnTo>
                    <a:pt x="15366" y="148462"/>
                  </a:lnTo>
                  <a:close/>
                </a:path>
                <a:path w="1699259" h="1102360">
                  <a:moveTo>
                    <a:pt x="39690" y="166027"/>
                  </a:moveTo>
                  <a:lnTo>
                    <a:pt x="31114" y="175513"/>
                  </a:lnTo>
                  <a:lnTo>
                    <a:pt x="52324" y="194690"/>
                  </a:lnTo>
                  <a:lnTo>
                    <a:pt x="63011" y="182868"/>
                  </a:lnTo>
                  <a:lnTo>
                    <a:pt x="39690" y="166027"/>
                  </a:lnTo>
                  <a:close/>
                </a:path>
                <a:path w="1699259" h="1102360">
                  <a:moveTo>
                    <a:pt x="63011" y="182868"/>
                  </a:moveTo>
                  <a:lnTo>
                    <a:pt x="52324" y="194690"/>
                  </a:lnTo>
                  <a:lnTo>
                    <a:pt x="79384" y="194690"/>
                  </a:lnTo>
                  <a:lnTo>
                    <a:pt x="63011" y="182868"/>
                  </a:lnTo>
                  <a:close/>
                </a:path>
                <a:path w="1699259" h="1102360">
                  <a:moveTo>
                    <a:pt x="842518" y="0"/>
                  </a:moveTo>
                  <a:lnTo>
                    <a:pt x="802766" y="508"/>
                  </a:lnTo>
                  <a:lnTo>
                    <a:pt x="763143" y="1524"/>
                  </a:lnTo>
                  <a:lnTo>
                    <a:pt x="723646" y="3175"/>
                  </a:lnTo>
                  <a:lnTo>
                    <a:pt x="684402" y="5334"/>
                  </a:lnTo>
                  <a:lnTo>
                    <a:pt x="645540" y="8127"/>
                  </a:lnTo>
                  <a:lnTo>
                    <a:pt x="606932" y="11557"/>
                  </a:lnTo>
                  <a:lnTo>
                    <a:pt x="568832" y="15494"/>
                  </a:lnTo>
                  <a:lnTo>
                    <a:pt x="494410" y="24892"/>
                  </a:lnTo>
                  <a:lnTo>
                    <a:pt x="422782" y="36322"/>
                  </a:lnTo>
                  <a:lnTo>
                    <a:pt x="354456" y="49402"/>
                  </a:lnTo>
                  <a:lnTo>
                    <a:pt x="290195" y="64135"/>
                  </a:lnTo>
                  <a:lnTo>
                    <a:pt x="230377" y="80390"/>
                  </a:lnTo>
                  <a:lnTo>
                    <a:pt x="175768" y="97917"/>
                  </a:lnTo>
                  <a:lnTo>
                    <a:pt x="126873" y="116586"/>
                  </a:lnTo>
                  <a:lnTo>
                    <a:pt x="84327" y="136271"/>
                  </a:lnTo>
                  <a:lnTo>
                    <a:pt x="48513" y="157099"/>
                  </a:lnTo>
                  <a:lnTo>
                    <a:pt x="47498" y="157861"/>
                  </a:lnTo>
                  <a:lnTo>
                    <a:pt x="46354" y="158623"/>
                  </a:lnTo>
                  <a:lnTo>
                    <a:pt x="45465" y="159638"/>
                  </a:lnTo>
                  <a:lnTo>
                    <a:pt x="39690" y="166027"/>
                  </a:lnTo>
                  <a:lnTo>
                    <a:pt x="63011" y="182868"/>
                  </a:lnTo>
                  <a:lnTo>
                    <a:pt x="64378" y="181356"/>
                  </a:lnTo>
                  <a:lnTo>
                    <a:pt x="63626" y="181356"/>
                  </a:lnTo>
                  <a:lnTo>
                    <a:pt x="66675" y="178815"/>
                  </a:lnTo>
                  <a:lnTo>
                    <a:pt x="67737" y="178815"/>
                  </a:lnTo>
                  <a:lnTo>
                    <a:pt x="79248" y="171703"/>
                  </a:lnTo>
                  <a:lnTo>
                    <a:pt x="96774" y="162051"/>
                  </a:lnTo>
                  <a:lnTo>
                    <a:pt x="137540" y="143128"/>
                  </a:lnTo>
                  <a:lnTo>
                    <a:pt x="184911" y="124968"/>
                  </a:lnTo>
                  <a:lnTo>
                    <a:pt x="238125" y="107823"/>
                  </a:lnTo>
                  <a:lnTo>
                    <a:pt x="296799" y="91948"/>
                  </a:lnTo>
                  <a:lnTo>
                    <a:pt x="360172" y="77470"/>
                  </a:lnTo>
                  <a:lnTo>
                    <a:pt x="427481" y="64515"/>
                  </a:lnTo>
                  <a:lnTo>
                    <a:pt x="498221" y="53212"/>
                  </a:lnTo>
                  <a:lnTo>
                    <a:pt x="571880" y="43942"/>
                  </a:lnTo>
                  <a:lnTo>
                    <a:pt x="647573" y="36575"/>
                  </a:lnTo>
                  <a:lnTo>
                    <a:pt x="686053" y="33909"/>
                  </a:lnTo>
                  <a:lnTo>
                    <a:pt x="724915" y="31750"/>
                  </a:lnTo>
                  <a:lnTo>
                    <a:pt x="763904" y="30099"/>
                  </a:lnTo>
                  <a:lnTo>
                    <a:pt x="803148" y="29083"/>
                  </a:lnTo>
                  <a:lnTo>
                    <a:pt x="841882" y="28575"/>
                  </a:lnTo>
                  <a:lnTo>
                    <a:pt x="1086491" y="28575"/>
                  </a:lnTo>
                  <a:lnTo>
                    <a:pt x="1079753" y="26924"/>
                  </a:lnTo>
                  <a:lnTo>
                    <a:pt x="1041019" y="18923"/>
                  </a:lnTo>
                  <a:lnTo>
                    <a:pt x="1001776" y="12319"/>
                  </a:lnTo>
                  <a:lnTo>
                    <a:pt x="962278" y="6985"/>
                  </a:lnTo>
                  <a:lnTo>
                    <a:pt x="922527" y="3175"/>
                  </a:lnTo>
                  <a:lnTo>
                    <a:pt x="882650" y="762"/>
                  </a:lnTo>
                  <a:lnTo>
                    <a:pt x="842518" y="0"/>
                  </a:lnTo>
                  <a:close/>
                </a:path>
                <a:path w="1699259" h="1102360">
                  <a:moveTo>
                    <a:pt x="66675" y="178815"/>
                  </a:moveTo>
                  <a:lnTo>
                    <a:pt x="63626" y="181356"/>
                  </a:lnTo>
                  <a:lnTo>
                    <a:pt x="65330" y="180303"/>
                  </a:lnTo>
                  <a:lnTo>
                    <a:pt x="66675" y="178815"/>
                  </a:lnTo>
                  <a:close/>
                </a:path>
                <a:path w="1699259" h="1102360">
                  <a:moveTo>
                    <a:pt x="65330" y="180303"/>
                  </a:moveTo>
                  <a:lnTo>
                    <a:pt x="63626" y="181356"/>
                  </a:lnTo>
                  <a:lnTo>
                    <a:pt x="64378" y="181356"/>
                  </a:lnTo>
                  <a:lnTo>
                    <a:pt x="65330" y="180303"/>
                  </a:lnTo>
                  <a:close/>
                </a:path>
                <a:path w="1699259" h="1102360">
                  <a:moveTo>
                    <a:pt x="67737" y="178815"/>
                  </a:moveTo>
                  <a:lnTo>
                    <a:pt x="66675" y="178815"/>
                  </a:lnTo>
                  <a:lnTo>
                    <a:pt x="65330" y="180303"/>
                  </a:lnTo>
                  <a:lnTo>
                    <a:pt x="67737" y="178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20105" y="4660772"/>
            <a:ext cx="317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Violates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max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Calibri"/>
                <a:cs typeface="Calibri"/>
              </a:rPr>
              <a:t>heap</a:t>
            </a:r>
            <a:r>
              <a:rPr sz="1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property: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Calibri"/>
                <a:cs typeface="Calibri"/>
              </a:rPr>
              <a:t>swap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4452" y="2730732"/>
            <a:ext cx="2604028" cy="16460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69950"/>
            <a:ext cx="4879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rbel"/>
                <a:cs typeface="Corbel"/>
              </a:rPr>
              <a:t>Insertion</a:t>
            </a:r>
            <a:r>
              <a:rPr sz="4400" spc="-75" dirty="0">
                <a:latin typeface="Corbel"/>
                <a:cs typeface="Corbel"/>
              </a:rPr>
              <a:t> </a:t>
            </a:r>
            <a:r>
              <a:rPr sz="4400" dirty="0">
                <a:latin typeface="Corbel"/>
                <a:cs typeface="Corbel"/>
              </a:rPr>
              <a:t>–</a:t>
            </a:r>
            <a:r>
              <a:rPr sz="4400" spc="-20" dirty="0">
                <a:latin typeface="Corbel"/>
                <a:cs typeface="Corbel"/>
              </a:rPr>
              <a:t> </a:t>
            </a:r>
            <a:r>
              <a:rPr sz="4400" dirty="0">
                <a:latin typeface="Corbel"/>
                <a:cs typeface="Corbel"/>
              </a:rPr>
              <a:t>Max</a:t>
            </a:r>
            <a:r>
              <a:rPr sz="4400" spc="-55" dirty="0">
                <a:latin typeface="Corbel"/>
                <a:cs typeface="Corbel"/>
              </a:rPr>
              <a:t> </a:t>
            </a:r>
            <a:r>
              <a:rPr sz="4400" spc="-5" dirty="0">
                <a:latin typeface="Corbel"/>
                <a:cs typeface="Corbel"/>
              </a:rPr>
              <a:t>Heap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720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rbel"/>
                <a:cs typeface="Corbel"/>
              </a:rPr>
              <a:t>11,</a:t>
            </a:r>
            <a:r>
              <a:rPr sz="2200" b="1" spc="-7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55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791" y="2674184"/>
            <a:ext cx="2735664" cy="20985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41664" y="2632016"/>
            <a:ext cx="2795270" cy="2346960"/>
            <a:chOff x="4441664" y="2632016"/>
            <a:chExt cx="2795270" cy="23469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1664" y="2632016"/>
              <a:ext cx="2795186" cy="23465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51170" y="3595878"/>
              <a:ext cx="598805" cy="835025"/>
            </a:xfrm>
            <a:custGeom>
              <a:avLst/>
              <a:gdLst/>
              <a:ahLst/>
              <a:cxnLst/>
              <a:rect l="l" t="t" r="r" b="b"/>
              <a:pathLst>
                <a:path w="598804" h="835025">
                  <a:moveTo>
                    <a:pt x="343150" y="12700"/>
                  </a:moveTo>
                  <a:lnTo>
                    <a:pt x="295909" y="12700"/>
                  </a:lnTo>
                  <a:lnTo>
                    <a:pt x="302259" y="12954"/>
                  </a:lnTo>
                  <a:lnTo>
                    <a:pt x="308737" y="13843"/>
                  </a:lnTo>
                  <a:lnTo>
                    <a:pt x="347725" y="30099"/>
                  </a:lnTo>
                  <a:lnTo>
                    <a:pt x="386968" y="65532"/>
                  </a:lnTo>
                  <a:lnTo>
                    <a:pt x="412495" y="98933"/>
                  </a:lnTo>
                  <a:lnTo>
                    <a:pt x="437260" y="139319"/>
                  </a:lnTo>
                  <a:lnTo>
                    <a:pt x="461009" y="186182"/>
                  </a:lnTo>
                  <a:lnTo>
                    <a:pt x="483362" y="238887"/>
                  </a:lnTo>
                  <a:lnTo>
                    <a:pt x="504063" y="296799"/>
                  </a:lnTo>
                  <a:lnTo>
                    <a:pt x="522858" y="359283"/>
                  </a:lnTo>
                  <a:lnTo>
                    <a:pt x="539750" y="425831"/>
                  </a:lnTo>
                  <a:lnTo>
                    <a:pt x="554354" y="495554"/>
                  </a:lnTo>
                  <a:lnTo>
                    <a:pt x="566419" y="568071"/>
                  </a:lnTo>
                  <a:lnTo>
                    <a:pt x="575817" y="642620"/>
                  </a:lnTo>
                  <a:lnTo>
                    <a:pt x="579501" y="680593"/>
                  </a:lnTo>
                  <a:lnTo>
                    <a:pt x="582294" y="718947"/>
                  </a:lnTo>
                  <a:lnTo>
                    <a:pt x="584453" y="757301"/>
                  </a:lnTo>
                  <a:lnTo>
                    <a:pt x="585596" y="796036"/>
                  </a:lnTo>
                  <a:lnTo>
                    <a:pt x="586104" y="834771"/>
                  </a:lnTo>
                  <a:lnTo>
                    <a:pt x="598804" y="834644"/>
                  </a:lnTo>
                  <a:lnTo>
                    <a:pt x="598296" y="795782"/>
                  </a:lnTo>
                  <a:lnTo>
                    <a:pt x="597026" y="756920"/>
                  </a:lnTo>
                  <a:lnTo>
                    <a:pt x="594994" y="718185"/>
                  </a:lnTo>
                  <a:lnTo>
                    <a:pt x="592074" y="679704"/>
                  </a:lnTo>
                  <a:lnTo>
                    <a:pt x="588517" y="641477"/>
                  </a:lnTo>
                  <a:lnTo>
                    <a:pt x="578992" y="566420"/>
                  </a:lnTo>
                  <a:lnTo>
                    <a:pt x="566927" y="493395"/>
                  </a:lnTo>
                  <a:lnTo>
                    <a:pt x="552195" y="423037"/>
                  </a:lnTo>
                  <a:lnTo>
                    <a:pt x="535177" y="355981"/>
                  </a:lnTo>
                  <a:lnTo>
                    <a:pt x="516127" y="292989"/>
                  </a:lnTo>
                  <a:lnTo>
                    <a:pt x="495300" y="234442"/>
                  </a:lnTo>
                  <a:lnTo>
                    <a:pt x="472566" y="181102"/>
                  </a:lnTo>
                  <a:lnTo>
                    <a:pt x="448563" y="133477"/>
                  </a:lnTo>
                  <a:lnTo>
                    <a:pt x="423163" y="91948"/>
                  </a:lnTo>
                  <a:lnTo>
                    <a:pt x="396747" y="57531"/>
                  </a:lnTo>
                  <a:lnTo>
                    <a:pt x="369315" y="30480"/>
                  </a:lnTo>
                  <a:lnTo>
                    <a:pt x="355218" y="19812"/>
                  </a:lnTo>
                  <a:lnTo>
                    <a:pt x="343150" y="12700"/>
                  </a:lnTo>
                  <a:close/>
                </a:path>
                <a:path w="598804" h="835025">
                  <a:moveTo>
                    <a:pt x="14985" y="47244"/>
                  </a:moveTo>
                  <a:lnTo>
                    <a:pt x="0" y="131064"/>
                  </a:lnTo>
                  <a:lnTo>
                    <a:pt x="76072" y="92710"/>
                  </a:lnTo>
                  <a:lnTo>
                    <a:pt x="64469" y="84074"/>
                  </a:lnTo>
                  <a:lnTo>
                    <a:pt x="42925" y="84074"/>
                  </a:lnTo>
                  <a:lnTo>
                    <a:pt x="33019" y="76200"/>
                  </a:lnTo>
                  <a:lnTo>
                    <a:pt x="40736" y="66409"/>
                  </a:lnTo>
                  <a:lnTo>
                    <a:pt x="14985" y="47244"/>
                  </a:lnTo>
                  <a:close/>
                </a:path>
                <a:path w="598804" h="835025">
                  <a:moveTo>
                    <a:pt x="40736" y="66409"/>
                  </a:moveTo>
                  <a:lnTo>
                    <a:pt x="33019" y="76200"/>
                  </a:lnTo>
                  <a:lnTo>
                    <a:pt x="42925" y="84074"/>
                  </a:lnTo>
                  <a:lnTo>
                    <a:pt x="50333" y="74676"/>
                  </a:lnTo>
                  <a:lnTo>
                    <a:pt x="49910" y="74676"/>
                  </a:lnTo>
                  <a:lnTo>
                    <a:pt x="50776" y="73882"/>
                  </a:lnTo>
                  <a:lnTo>
                    <a:pt x="40736" y="66409"/>
                  </a:lnTo>
                  <a:close/>
                </a:path>
                <a:path w="598804" h="835025">
                  <a:moveTo>
                    <a:pt x="50950" y="74011"/>
                  </a:moveTo>
                  <a:lnTo>
                    <a:pt x="50763" y="74131"/>
                  </a:lnTo>
                  <a:lnTo>
                    <a:pt x="42925" y="84074"/>
                  </a:lnTo>
                  <a:lnTo>
                    <a:pt x="64469" y="84074"/>
                  </a:lnTo>
                  <a:lnTo>
                    <a:pt x="50950" y="74011"/>
                  </a:lnTo>
                  <a:close/>
                </a:path>
                <a:path w="598804" h="835025">
                  <a:moveTo>
                    <a:pt x="50776" y="73882"/>
                  </a:moveTo>
                  <a:lnTo>
                    <a:pt x="49910" y="74676"/>
                  </a:lnTo>
                  <a:lnTo>
                    <a:pt x="50763" y="74131"/>
                  </a:lnTo>
                  <a:lnTo>
                    <a:pt x="50776" y="73882"/>
                  </a:lnTo>
                  <a:close/>
                </a:path>
                <a:path w="598804" h="835025">
                  <a:moveTo>
                    <a:pt x="50763" y="74131"/>
                  </a:moveTo>
                  <a:lnTo>
                    <a:pt x="49910" y="74676"/>
                  </a:lnTo>
                  <a:lnTo>
                    <a:pt x="50333" y="74676"/>
                  </a:lnTo>
                  <a:lnTo>
                    <a:pt x="50763" y="74131"/>
                  </a:lnTo>
                  <a:close/>
                </a:path>
                <a:path w="598804" h="835025">
                  <a:moveTo>
                    <a:pt x="50891" y="73968"/>
                  </a:moveTo>
                  <a:lnTo>
                    <a:pt x="50763" y="74131"/>
                  </a:lnTo>
                  <a:lnTo>
                    <a:pt x="50950" y="74011"/>
                  </a:lnTo>
                  <a:close/>
                </a:path>
                <a:path w="598804" h="835025">
                  <a:moveTo>
                    <a:pt x="52096" y="73279"/>
                  </a:moveTo>
                  <a:lnTo>
                    <a:pt x="51434" y="73279"/>
                  </a:lnTo>
                  <a:lnTo>
                    <a:pt x="51034" y="73787"/>
                  </a:lnTo>
                  <a:lnTo>
                    <a:pt x="50950" y="74011"/>
                  </a:lnTo>
                  <a:lnTo>
                    <a:pt x="52096" y="73279"/>
                  </a:lnTo>
                  <a:close/>
                </a:path>
                <a:path w="598804" h="835025">
                  <a:moveTo>
                    <a:pt x="51434" y="73279"/>
                  </a:moveTo>
                  <a:lnTo>
                    <a:pt x="50880" y="73787"/>
                  </a:lnTo>
                  <a:lnTo>
                    <a:pt x="50891" y="73968"/>
                  </a:lnTo>
                  <a:lnTo>
                    <a:pt x="51434" y="73279"/>
                  </a:lnTo>
                  <a:close/>
                </a:path>
                <a:path w="598804" h="835025">
                  <a:moveTo>
                    <a:pt x="296544" y="0"/>
                  </a:moveTo>
                  <a:lnTo>
                    <a:pt x="240537" y="2794"/>
                  </a:lnTo>
                  <a:lnTo>
                    <a:pt x="186308" y="10922"/>
                  </a:lnTo>
                  <a:lnTo>
                    <a:pt x="135762" y="23368"/>
                  </a:lnTo>
                  <a:lnTo>
                    <a:pt x="90296" y="39370"/>
                  </a:lnTo>
                  <a:lnTo>
                    <a:pt x="51688" y="58547"/>
                  </a:lnTo>
                  <a:lnTo>
                    <a:pt x="40736" y="66409"/>
                  </a:lnTo>
                  <a:lnTo>
                    <a:pt x="50776" y="73882"/>
                  </a:lnTo>
                  <a:lnTo>
                    <a:pt x="51434" y="73279"/>
                  </a:lnTo>
                  <a:lnTo>
                    <a:pt x="52096" y="73279"/>
                  </a:lnTo>
                  <a:lnTo>
                    <a:pt x="94868" y="51308"/>
                  </a:lnTo>
                  <a:lnTo>
                    <a:pt x="139064" y="35560"/>
                  </a:lnTo>
                  <a:lnTo>
                    <a:pt x="188594" y="23368"/>
                  </a:lnTo>
                  <a:lnTo>
                    <a:pt x="241426" y="15494"/>
                  </a:lnTo>
                  <a:lnTo>
                    <a:pt x="295909" y="12700"/>
                  </a:lnTo>
                  <a:lnTo>
                    <a:pt x="343150" y="12700"/>
                  </a:lnTo>
                  <a:lnTo>
                    <a:pt x="340994" y="11430"/>
                  </a:lnTo>
                  <a:lnTo>
                    <a:pt x="326389" y="5334"/>
                  </a:lnTo>
                  <a:lnTo>
                    <a:pt x="318769" y="2921"/>
                  </a:lnTo>
                  <a:lnTo>
                    <a:pt x="311276" y="1397"/>
                  </a:lnTo>
                  <a:lnTo>
                    <a:pt x="304038" y="381"/>
                  </a:lnTo>
                  <a:lnTo>
                    <a:pt x="296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3275" y="2675774"/>
            <a:ext cx="2778800" cy="233156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879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Insertion</a:t>
            </a:r>
            <a:r>
              <a:rPr spc="-7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Max</a:t>
            </a:r>
            <a:r>
              <a:rPr spc="-55" dirty="0"/>
              <a:t> </a:t>
            </a:r>
            <a:r>
              <a:rPr spc="-5" dirty="0"/>
              <a:t>Heap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6663" y="2311538"/>
            <a:ext cx="2778800" cy="2331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39939" y="4258183"/>
            <a:ext cx="241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orbel"/>
                <a:cs typeface="Corbel"/>
              </a:rPr>
              <a:t>?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97600" y="4444110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Insert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88,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66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3260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Store</a:t>
            </a:r>
            <a:r>
              <a:rPr spc="-20" dirty="0"/>
              <a:t> </a:t>
            </a:r>
            <a:r>
              <a:rPr dirty="0"/>
              <a:t>as</a:t>
            </a:r>
            <a:r>
              <a:rPr spc="-210" dirty="0"/>
              <a:t> </a:t>
            </a:r>
            <a:r>
              <a:rPr spc="-5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515" y="1463039"/>
            <a:ext cx="3915155" cy="37048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62950" y="2266950"/>
            <a:ext cx="2656840" cy="2359660"/>
          </a:xfrm>
          <a:prstGeom prst="rect">
            <a:avLst/>
          </a:prstGeom>
          <a:solidFill>
            <a:srgbClr val="E1EB9F"/>
          </a:solidFill>
          <a:ln w="19050">
            <a:solidFill>
              <a:srgbClr val="7985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91440" marR="114300">
              <a:lnSpc>
                <a:spcPct val="99600"/>
              </a:lnSpc>
              <a:spcBef>
                <a:spcPts val="2080"/>
              </a:spcBef>
            </a:pPr>
            <a:r>
              <a:rPr sz="2400" spc="-10" dirty="0">
                <a:latin typeface="Calibri"/>
                <a:cs typeface="Calibri"/>
              </a:rPr>
              <a:t>parent(</a:t>
            </a:r>
            <a:r>
              <a:rPr sz="2400" spc="-10" dirty="0">
                <a:solidFill>
                  <a:srgbClr val="0E76FF"/>
                </a:solidFill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) = </a:t>
            </a:r>
            <a:r>
              <a:rPr sz="2400" spc="-5" dirty="0">
                <a:solidFill>
                  <a:srgbClr val="0E76FF"/>
                </a:solidFill>
                <a:latin typeface="Cambria Math"/>
                <a:cs typeface="Cambria Math"/>
              </a:rPr>
              <a:t>⌊</a:t>
            </a:r>
            <a:r>
              <a:rPr sz="2400" spc="-5" dirty="0">
                <a:solidFill>
                  <a:srgbClr val="0E76FF"/>
                </a:solidFill>
                <a:latin typeface="Calibri"/>
                <a:cs typeface="Calibri"/>
              </a:rPr>
              <a:t>i/2</a:t>
            </a:r>
            <a:r>
              <a:rPr sz="2400" spc="-5" dirty="0">
                <a:solidFill>
                  <a:srgbClr val="0E76FF"/>
                </a:solidFill>
                <a:latin typeface="Cambria Math"/>
                <a:cs typeface="Cambria Math"/>
              </a:rPr>
              <a:t>⌋ </a:t>
            </a:r>
            <a:r>
              <a:rPr sz="2400" dirty="0">
                <a:solidFill>
                  <a:srgbClr val="0E76FF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latin typeface="Calibri"/>
                <a:cs typeface="Calibri"/>
              </a:rPr>
              <a:t>leftchild(</a:t>
            </a:r>
            <a:r>
              <a:rPr sz="2400" spc="-5" dirty="0">
                <a:solidFill>
                  <a:srgbClr val="0E76FF"/>
                </a:solidFill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) = </a:t>
            </a:r>
            <a:r>
              <a:rPr sz="2400" spc="-5" dirty="0">
                <a:solidFill>
                  <a:srgbClr val="0E76FF"/>
                </a:solidFill>
                <a:latin typeface="Calibri"/>
                <a:cs typeface="Calibri"/>
              </a:rPr>
              <a:t>2i </a:t>
            </a:r>
            <a:r>
              <a:rPr sz="2400" dirty="0">
                <a:solidFill>
                  <a:srgbClr val="0E7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rightchild(</a:t>
            </a:r>
            <a:r>
              <a:rPr sz="2400" spc="-5" dirty="0">
                <a:solidFill>
                  <a:srgbClr val="0E76FF"/>
                </a:solidFill>
                <a:latin typeface="Calibri"/>
                <a:cs typeface="Calibri"/>
              </a:rPr>
              <a:t>i</a:t>
            </a:r>
            <a:r>
              <a:rPr sz="2400" spc="-55" dirty="0">
                <a:solidFill>
                  <a:srgbClr val="0E76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76FF"/>
                </a:solidFill>
                <a:latin typeface="Calibri"/>
                <a:cs typeface="Calibri"/>
              </a:rPr>
              <a:t>2i</a:t>
            </a:r>
            <a:r>
              <a:rPr sz="2400" spc="-20" dirty="0">
                <a:solidFill>
                  <a:srgbClr val="0E7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76FF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0E76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76FF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4804" y="5360289"/>
            <a:ext cx="4695190" cy="828675"/>
            <a:chOff x="3304804" y="5360289"/>
            <a:chExt cx="4695190" cy="8286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4804" y="5360289"/>
              <a:ext cx="4639038" cy="8286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34072" y="5672328"/>
              <a:ext cx="565785" cy="492759"/>
            </a:xfrm>
            <a:custGeom>
              <a:avLst/>
              <a:gdLst/>
              <a:ahLst/>
              <a:cxnLst/>
              <a:rect l="l" t="t" r="r" b="b"/>
              <a:pathLst>
                <a:path w="565784" h="492760">
                  <a:moveTo>
                    <a:pt x="565403" y="0"/>
                  </a:moveTo>
                  <a:lnTo>
                    <a:pt x="0" y="0"/>
                  </a:lnTo>
                  <a:lnTo>
                    <a:pt x="0" y="492252"/>
                  </a:lnTo>
                  <a:lnTo>
                    <a:pt x="565403" y="492252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14335" y="5694070"/>
            <a:ext cx="3581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7C881D"/>
                </a:solidFill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46897" y="5633465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1903"/>
                </a:lnTo>
              </a:path>
            </a:pathLst>
          </a:custGeom>
          <a:ln w="38100">
            <a:solidFill>
              <a:srgbClr val="A6B7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7907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Max/Min</a:t>
            </a:r>
            <a:r>
              <a:rPr spc="-45" dirty="0"/>
              <a:t> </a:t>
            </a:r>
            <a:r>
              <a:rPr spc="-5" dirty="0"/>
              <a:t>Heap</a:t>
            </a:r>
            <a:r>
              <a:rPr spc="-45" dirty="0"/>
              <a:t> </a:t>
            </a:r>
            <a:r>
              <a:rPr dirty="0"/>
              <a:t>Deletion</a:t>
            </a:r>
            <a:r>
              <a:rPr spc="-2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1896897"/>
            <a:ext cx="6461125" cy="24218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25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15" dirty="0">
                <a:latin typeface="Corbel"/>
                <a:cs typeface="Corbel"/>
              </a:rPr>
              <a:t>Remove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Move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last element</a:t>
            </a:r>
            <a:r>
              <a:rPr sz="2200" spc="3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last </a:t>
            </a:r>
            <a:r>
              <a:rPr sz="2200" spc="-10" dirty="0">
                <a:latin typeface="Corbel"/>
                <a:cs typeface="Corbel"/>
              </a:rPr>
              <a:t>level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to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root.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Compare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this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</a:t>
            </a:r>
            <a:r>
              <a:rPr sz="2200" spc="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node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with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its parent.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orbel"/>
                <a:cs typeface="Corbel"/>
              </a:rPr>
              <a:t>If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value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of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parent is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less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than</a:t>
            </a:r>
            <a:r>
              <a:rPr sz="2200" spc="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child,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then</a:t>
            </a:r>
            <a:r>
              <a:rPr sz="2200" spc="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swap</a:t>
            </a:r>
            <a:r>
              <a:rPr sz="2200" spc="-15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them.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SzPct val="79545"/>
              <a:buAutoNum type="arabicPeriod"/>
              <a:tabLst>
                <a:tab pos="469265" algn="l"/>
                <a:tab pos="469900" algn="l"/>
              </a:tabLst>
            </a:pPr>
            <a:r>
              <a:rPr sz="2200" spc="-15" dirty="0">
                <a:latin typeface="Corbel"/>
                <a:cs typeface="Corbel"/>
              </a:rPr>
              <a:t>Repeat</a:t>
            </a:r>
            <a:r>
              <a:rPr sz="2200" spc="15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step</a:t>
            </a:r>
            <a:r>
              <a:rPr sz="2200" spc="-2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3</a:t>
            </a:r>
            <a:r>
              <a:rPr sz="2200" spc="-1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&amp;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5" dirty="0">
                <a:latin typeface="Corbel"/>
                <a:cs typeface="Corbel"/>
              </a:rPr>
              <a:t>4 until</a:t>
            </a:r>
            <a:r>
              <a:rPr sz="2200" dirty="0">
                <a:latin typeface="Corbel"/>
                <a:cs typeface="Corbel"/>
              </a:rPr>
              <a:t> </a:t>
            </a:r>
            <a:r>
              <a:rPr sz="2200" spc="-10" dirty="0">
                <a:latin typeface="Corbel"/>
                <a:cs typeface="Corbel"/>
              </a:rPr>
              <a:t>Heap</a:t>
            </a:r>
            <a:r>
              <a:rPr sz="2200" spc="-15" dirty="0">
                <a:latin typeface="Corbel"/>
                <a:cs typeface="Corbel"/>
              </a:rPr>
              <a:t> property.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Corbel</vt:lpstr>
      <vt:lpstr>Times New Roman</vt:lpstr>
      <vt:lpstr>Office Theme</vt:lpstr>
      <vt:lpstr>PowerPoint Presentation</vt:lpstr>
      <vt:lpstr>Heap</vt:lpstr>
      <vt:lpstr>Min/ Max Heap</vt:lpstr>
      <vt:lpstr>Min/Max Heap Construction Algorithm</vt:lpstr>
      <vt:lpstr>Insertion – Max Heap</vt:lpstr>
      <vt:lpstr>PowerPoint Presentation</vt:lpstr>
      <vt:lpstr>Insertion – Max Heap</vt:lpstr>
      <vt:lpstr>Store as Array</vt:lpstr>
      <vt:lpstr>Max/Min Heap Deletion Algorithm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2023-02-16T04:48:10Z</dcterms:created>
  <dcterms:modified xsi:type="dcterms:W3CDTF">2023-02-16T04:48:44Z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2023-02-16T00:00:00Z</vt:filetime>
  </property>
</Properties>
</file>