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2044" y="869950"/>
            <a:ext cx="974791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F5227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DF5227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F5227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DF5227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F5227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DF5227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F5227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DF52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31647" y="243840"/>
            <a:ext cx="11724640" cy="6377940"/>
          </a:xfrm>
          <a:custGeom>
            <a:avLst/>
            <a:gdLst/>
            <a:ahLst/>
            <a:cxnLst/>
            <a:rect l="l" t="t" r="r" b="b"/>
            <a:pathLst>
              <a:path w="11724640" h="6377940">
                <a:moveTo>
                  <a:pt x="11724132" y="0"/>
                </a:moveTo>
                <a:lnTo>
                  <a:pt x="0" y="0"/>
                </a:lnTo>
                <a:lnTo>
                  <a:pt x="0" y="6377939"/>
                </a:lnTo>
                <a:lnTo>
                  <a:pt x="11724132" y="6377939"/>
                </a:lnTo>
                <a:lnTo>
                  <a:pt x="117241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31647" y="243840"/>
            <a:ext cx="11724640" cy="6377940"/>
          </a:xfrm>
          <a:custGeom>
            <a:avLst/>
            <a:gdLst/>
            <a:ahLst/>
            <a:cxnLst/>
            <a:rect l="l" t="t" r="r" b="b"/>
            <a:pathLst>
              <a:path w="11724640" h="6377940">
                <a:moveTo>
                  <a:pt x="0" y="6377939"/>
                </a:moveTo>
                <a:lnTo>
                  <a:pt x="11724132" y="6377939"/>
                </a:lnTo>
                <a:lnTo>
                  <a:pt x="11724132" y="0"/>
                </a:lnTo>
                <a:lnTo>
                  <a:pt x="0" y="0"/>
                </a:lnTo>
                <a:lnTo>
                  <a:pt x="0" y="6377939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978914" y="3734561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0668">
            <a:solidFill>
              <a:srgbClr val="DF52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F5227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DF52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31647" y="243840"/>
            <a:ext cx="11724640" cy="6377940"/>
          </a:xfrm>
          <a:custGeom>
            <a:avLst/>
            <a:gdLst/>
            <a:ahLst/>
            <a:cxnLst/>
            <a:rect l="l" t="t" r="r" b="b"/>
            <a:pathLst>
              <a:path w="11724640" h="6377940">
                <a:moveTo>
                  <a:pt x="11724132" y="0"/>
                </a:moveTo>
                <a:lnTo>
                  <a:pt x="0" y="0"/>
                </a:lnTo>
                <a:lnTo>
                  <a:pt x="0" y="6377939"/>
                </a:lnTo>
                <a:lnTo>
                  <a:pt x="11724132" y="6377939"/>
                </a:lnTo>
                <a:lnTo>
                  <a:pt x="117241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2044" y="869950"/>
            <a:ext cx="974791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DF5227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7723" y="2083324"/>
            <a:ext cx="6421755" cy="3778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760329" y="6333593"/>
            <a:ext cx="22352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DF5227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24525" y="3853053"/>
            <a:ext cx="7385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Graph</a:t>
            </a:r>
            <a:endParaRPr sz="2200">
              <a:latin typeface="Corbel"/>
              <a:cs typeface="Corbe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883282" y="2041905"/>
            <a:ext cx="8775573" cy="1594358"/>
            <a:chOff x="1883282" y="2041905"/>
            <a:chExt cx="8775573" cy="1594358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8047" y="2066543"/>
              <a:ext cx="7901940" cy="63703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83282" y="2041905"/>
              <a:ext cx="7899781" cy="63487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70591" y="2066543"/>
              <a:ext cx="588264" cy="6370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054208" y="2049525"/>
              <a:ext cx="570230" cy="619760"/>
            </a:xfrm>
            <a:custGeom>
              <a:avLst/>
              <a:gdLst/>
              <a:ahLst/>
              <a:cxnLst/>
              <a:rect l="l" t="t" r="r" b="b"/>
              <a:pathLst>
                <a:path w="570229" h="619760">
                  <a:moveTo>
                    <a:pt x="213360" y="0"/>
                  </a:moveTo>
                  <a:lnTo>
                    <a:pt x="174021" y="2460"/>
                  </a:lnTo>
                  <a:lnTo>
                    <a:pt x="123301" y="15279"/>
                  </a:lnTo>
                  <a:lnTo>
                    <a:pt x="83439" y="38353"/>
                  </a:lnTo>
                  <a:lnTo>
                    <a:pt x="55328" y="71036"/>
                  </a:lnTo>
                  <a:lnTo>
                    <a:pt x="39608" y="112490"/>
                  </a:lnTo>
                  <a:lnTo>
                    <a:pt x="36575" y="144652"/>
                  </a:lnTo>
                  <a:lnTo>
                    <a:pt x="36957" y="156059"/>
                  </a:lnTo>
                  <a:lnTo>
                    <a:pt x="45932" y="197492"/>
                  </a:lnTo>
                  <a:lnTo>
                    <a:pt x="64954" y="234285"/>
                  </a:lnTo>
                  <a:lnTo>
                    <a:pt x="91985" y="268108"/>
                  </a:lnTo>
                  <a:lnTo>
                    <a:pt x="116077" y="292862"/>
                  </a:lnTo>
                  <a:lnTo>
                    <a:pt x="104767" y="299958"/>
                  </a:lnTo>
                  <a:lnTo>
                    <a:pt x="72263" y="322961"/>
                  </a:lnTo>
                  <a:lnTo>
                    <a:pt x="43616" y="349571"/>
                  </a:lnTo>
                  <a:lnTo>
                    <a:pt x="20796" y="380634"/>
                  </a:lnTo>
                  <a:lnTo>
                    <a:pt x="5357" y="417004"/>
                  </a:lnTo>
                  <a:lnTo>
                    <a:pt x="0" y="459866"/>
                  </a:lnTo>
                  <a:lnTo>
                    <a:pt x="833" y="477557"/>
                  </a:lnTo>
                  <a:lnTo>
                    <a:pt x="13335" y="525652"/>
                  </a:lnTo>
                  <a:lnTo>
                    <a:pt x="39516" y="565247"/>
                  </a:lnTo>
                  <a:lnTo>
                    <a:pt x="77422" y="594598"/>
                  </a:lnTo>
                  <a:lnTo>
                    <a:pt x="126370" y="613310"/>
                  </a:lnTo>
                  <a:lnTo>
                    <a:pt x="183896" y="619633"/>
                  </a:lnTo>
                  <a:lnTo>
                    <a:pt x="209254" y="618728"/>
                  </a:lnTo>
                  <a:lnTo>
                    <a:pt x="259494" y="611489"/>
                  </a:lnTo>
                  <a:lnTo>
                    <a:pt x="308735" y="596941"/>
                  </a:lnTo>
                  <a:lnTo>
                    <a:pt x="355165" y="574704"/>
                  </a:lnTo>
                  <a:lnTo>
                    <a:pt x="377190" y="560704"/>
                  </a:lnTo>
                  <a:lnTo>
                    <a:pt x="523907" y="560704"/>
                  </a:lnTo>
                  <a:lnTo>
                    <a:pt x="497276" y="533019"/>
                  </a:lnTo>
                  <a:lnTo>
                    <a:pt x="193801" y="533019"/>
                  </a:lnTo>
                  <a:lnTo>
                    <a:pt x="185179" y="532733"/>
                  </a:lnTo>
                  <a:lnTo>
                    <a:pt x="146510" y="522541"/>
                  </a:lnTo>
                  <a:lnTo>
                    <a:pt x="116077" y="491109"/>
                  </a:lnTo>
                  <a:lnTo>
                    <a:pt x="109347" y="458470"/>
                  </a:lnTo>
                  <a:lnTo>
                    <a:pt x="109714" y="450504"/>
                  </a:lnTo>
                  <a:lnTo>
                    <a:pt x="125579" y="408836"/>
                  </a:lnTo>
                  <a:lnTo>
                    <a:pt x="153162" y="379984"/>
                  </a:lnTo>
                  <a:lnTo>
                    <a:pt x="182118" y="359410"/>
                  </a:lnTo>
                  <a:lnTo>
                    <a:pt x="329827" y="359410"/>
                  </a:lnTo>
                  <a:lnTo>
                    <a:pt x="276351" y="304419"/>
                  </a:lnTo>
                  <a:lnTo>
                    <a:pt x="309445" y="282023"/>
                  </a:lnTo>
                  <a:lnTo>
                    <a:pt x="339867" y="257127"/>
                  </a:lnTo>
                  <a:lnTo>
                    <a:pt x="356683" y="238887"/>
                  </a:lnTo>
                  <a:lnTo>
                    <a:pt x="209423" y="238887"/>
                  </a:lnTo>
                  <a:lnTo>
                    <a:pt x="202201" y="232076"/>
                  </a:lnTo>
                  <a:lnTo>
                    <a:pt x="171862" y="201818"/>
                  </a:lnTo>
                  <a:lnTo>
                    <a:pt x="150241" y="167386"/>
                  </a:lnTo>
                  <a:lnTo>
                    <a:pt x="145923" y="151384"/>
                  </a:lnTo>
                  <a:lnTo>
                    <a:pt x="145923" y="134620"/>
                  </a:lnTo>
                  <a:lnTo>
                    <a:pt x="147447" y="127381"/>
                  </a:lnTo>
                  <a:lnTo>
                    <a:pt x="150495" y="120776"/>
                  </a:lnTo>
                  <a:lnTo>
                    <a:pt x="153416" y="114046"/>
                  </a:lnTo>
                  <a:lnTo>
                    <a:pt x="185039" y="91059"/>
                  </a:lnTo>
                  <a:lnTo>
                    <a:pt x="214249" y="86613"/>
                  </a:lnTo>
                  <a:lnTo>
                    <a:pt x="382461" y="86613"/>
                  </a:lnTo>
                  <a:lnTo>
                    <a:pt x="379475" y="79248"/>
                  </a:lnTo>
                  <a:lnTo>
                    <a:pt x="354830" y="44815"/>
                  </a:lnTo>
                  <a:lnTo>
                    <a:pt x="318500" y="20018"/>
                  </a:lnTo>
                  <a:lnTo>
                    <a:pt x="270885" y="4982"/>
                  </a:lnTo>
                  <a:lnTo>
                    <a:pt x="233598" y="549"/>
                  </a:lnTo>
                  <a:lnTo>
                    <a:pt x="213360" y="0"/>
                  </a:lnTo>
                  <a:close/>
                </a:path>
                <a:path w="570229" h="619760">
                  <a:moveTo>
                    <a:pt x="523907" y="560704"/>
                  </a:moveTo>
                  <a:lnTo>
                    <a:pt x="377190" y="560704"/>
                  </a:lnTo>
                  <a:lnTo>
                    <a:pt x="384671" y="568797"/>
                  </a:lnTo>
                  <a:lnTo>
                    <a:pt x="391404" y="576199"/>
                  </a:lnTo>
                  <a:lnTo>
                    <a:pt x="406832" y="593457"/>
                  </a:lnTo>
                  <a:lnTo>
                    <a:pt x="411194" y="598566"/>
                  </a:lnTo>
                  <a:lnTo>
                    <a:pt x="415317" y="603605"/>
                  </a:lnTo>
                  <a:lnTo>
                    <a:pt x="419226" y="608584"/>
                  </a:lnTo>
                  <a:lnTo>
                    <a:pt x="570102" y="608584"/>
                  </a:lnTo>
                  <a:lnTo>
                    <a:pt x="568706" y="607060"/>
                  </a:lnTo>
                  <a:lnTo>
                    <a:pt x="564515" y="602741"/>
                  </a:lnTo>
                  <a:lnTo>
                    <a:pt x="557911" y="595757"/>
                  </a:lnTo>
                  <a:lnTo>
                    <a:pt x="532002" y="568960"/>
                  </a:lnTo>
                  <a:lnTo>
                    <a:pt x="523907" y="560704"/>
                  </a:lnTo>
                  <a:close/>
                </a:path>
                <a:path w="570229" h="619760">
                  <a:moveTo>
                    <a:pt x="329827" y="359410"/>
                  </a:moveTo>
                  <a:lnTo>
                    <a:pt x="182118" y="359410"/>
                  </a:lnTo>
                  <a:lnTo>
                    <a:pt x="197088" y="374715"/>
                  </a:lnTo>
                  <a:lnTo>
                    <a:pt x="204674" y="382377"/>
                  </a:lnTo>
                  <a:lnTo>
                    <a:pt x="220942" y="398641"/>
                  </a:lnTo>
                  <a:lnTo>
                    <a:pt x="239022" y="417004"/>
                  </a:lnTo>
                  <a:lnTo>
                    <a:pt x="271784" y="450592"/>
                  </a:lnTo>
                  <a:lnTo>
                    <a:pt x="280416" y="459359"/>
                  </a:lnTo>
                  <a:lnTo>
                    <a:pt x="288463" y="467665"/>
                  </a:lnTo>
                  <a:lnTo>
                    <a:pt x="314706" y="494664"/>
                  </a:lnTo>
                  <a:lnTo>
                    <a:pt x="300424" y="503872"/>
                  </a:lnTo>
                  <a:lnTo>
                    <a:pt x="285876" y="511730"/>
                  </a:lnTo>
                  <a:lnTo>
                    <a:pt x="240075" y="527821"/>
                  </a:lnTo>
                  <a:lnTo>
                    <a:pt x="193801" y="533019"/>
                  </a:lnTo>
                  <a:lnTo>
                    <a:pt x="497276" y="533019"/>
                  </a:lnTo>
                  <a:lnTo>
                    <a:pt x="490172" y="525652"/>
                  </a:lnTo>
                  <a:lnTo>
                    <a:pt x="469052" y="503834"/>
                  </a:lnTo>
                  <a:lnTo>
                    <a:pt x="453136" y="487552"/>
                  </a:lnTo>
                  <a:lnTo>
                    <a:pt x="466884" y="467570"/>
                  </a:lnTo>
                  <a:lnTo>
                    <a:pt x="479329" y="446468"/>
                  </a:lnTo>
                  <a:lnTo>
                    <a:pt x="490640" y="423937"/>
                  </a:lnTo>
                  <a:lnTo>
                    <a:pt x="493604" y="416940"/>
                  </a:lnTo>
                  <a:lnTo>
                    <a:pt x="385699" y="416940"/>
                  </a:lnTo>
                  <a:lnTo>
                    <a:pt x="344468" y="374522"/>
                  </a:lnTo>
                  <a:lnTo>
                    <a:pt x="329827" y="359410"/>
                  </a:lnTo>
                  <a:close/>
                </a:path>
                <a:path w="570229" h="619760">
                  <a:moveTo>
                    <a:pt x="525907" y="289687"/>
                  </a:moveTo>
                  <a:lnTo>
                    <a:pt x="422783" y="289687"/>
                  </a:lnTo>
                  <a:lnTo>
                    <a:pt x="420834" y="308314"/>
                  </a:lnTo>
                  <a:lnTo>
                    <a:pt x="418052" y="326120"/>
                  </a:lnTo>
                  <a:lnTo>
                    <a:pt x="404987" y="374864"/>
                  </a:lnTo>
                  <a:lnTo>
                    <a:pt x="385699" y="416940"/>
                  </a:lnTo>
                  <a:lnTo>
                    <a:pt x="493604" y="416940"/>
                  </a:lnTo>
                  <a:lnTo>
                    <a:pt x="500761" y="400050"/>
                  </a:lnTo>
                  <a:lnTo>
                    <a:pt x="509354" y="374864"/>
                  </a:lnTo>
                  <a:lnTo>
                    <a:pt x="516477" y="347868"/>
                  </a:lnTo>
                  <a:lnTo>
                    <a:pt x="521977" y="319522"/>
                  </a:lnTo>
                  <a:lnTo>
                    <a:pt x="525907" y="289687"/>
                  </a:lnTo>
                  <a:close/>
                </a:path>
                <a:path w="570229" h="619760">
                  <a:moveTo>
                    <a:pt x="382461" y="86613"/>
                  </a:moveTo>
                  <a:lnTo>
                    <a:pt x="214249" y="86613"/>
                  </a:lnTo>
                  <a:lnTo>
                    <a:pt x="229629" y="87590"/>
                  </a:lnTo>
                  <a:lnTo>
                    <a:pt x="243189" y="90519"/>
                  </a:lnTo>
                  <a:lnTo>
                    <a:pt x="278114" y="120427"/>
                  </a:lnTo>
                  <a:lnTo>
                    <a:pt x="282575" y="143763"/>
                  </a:lnTo>
                  <a:lnTo>
                    <a:pt x="282237" y="151189"/>
                  </a:lnTo>
                  <a:lnTo>
                    <a:pt x="266289" y="190944"/>
                  </a:lnTo>
                  <a:lnTo>
                    <a:pt x="238379" y="218694"/>
                  </a:lnTo>
                  <a:lnTo>
                    <a:pt x="209423" y="238887"/>
                  </a:lnTo>
                  <a:lnTo>
                    <a:pt x="356683" y="238887"/>
                  </a:lnTo>
                  <a:lnTo>
                    <a:pt x="377501" y="206321"/>
                  </a:lnTo>
                  <a:lnTo>
                    <a:pt x="389683" y="168592"/>
                  </a:lnTo>
                  <a:lnTo>
                    <a:pt x="392049" y="139700"/>
                  </a:lnTo>
                  <a:lnTo>
                    <a:pt x="391263" y="123057"/>
                  </a:lnTo>
                  <a:lnTo>
                    <a:pt x="388905" y="107426"/>
                  </a:lnTo>
                  <a:lnTo>
                    <a:pt x="384976" y="92819"/>
                  </a:lnTo>
                  <a:lnTo>
                    <a:pt x="382461" y="86613"/>
                  </a:lnTo>
                  <a:close/>
                </a:path>
              </a:pathLst>
            </a:custGeom>
            <a:solidFill>
              <a:srgbClr val="DF52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55936" y="2401315"/>
              <a:ext cx="220599" cy="18884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92512" y="2128519"/>
              <a:ext cx="151892" cy="16751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054208" y="2049525"/>
              <a:ext cx="570230" cy="619760"/>
            </a:xfrm>
            <a:custGeom>
              <a:avLst/>
              <a:gdLst/>
              <a:ahLst/>
              <a:cxnLst/>
              <a:rect l="l" t="t" r="r" b="b"/>
              <a:pathLst>
                <a:path w="570229" h="619760">
                  <a:moveTo>
                    <a:pt x="213360" y="0"/>
                  </a:moveTo>
                  <a:lnTo>
                    <a:pt x="252777" y="2206"/>
                  </a:lnTo>
                  <a:lnTo>
                    <a:pt x="303841" y="13912"/>
                  </a:lnTo>
                  <a:lnTo>
                    <a:pt x="344043" y="35433"/>
                  </a:lnTo>
                  <a:lnTo>
                    <a:pt x="372546" y="66722"/>
                  </a:lnTo>
                  <a:lnTo>
                    <a:pt x="388905" y="107426"/>
                  </a:lnTo>
                  <a:lnTo>
                    <a:pt x="392049" y="139700"/>
                  </a:lnTo>
                  <a:lnTo>
                    <a:pt x="391455" y="154539"/>
                  </a:lnTo>
                  <a:lnTo>
                    <a:pt x="382650" y="194437"/>
                  </a:lnTo>
                  <a:lnTo>
                    <a:pt x="364773" y="228280"/>
                  </a:lnTo>
                  <a:lnTo>
                    <a:pt x="339867" y="257127"/>
                  </a:lnTo>
                  <a:lnTo>
                    <a:pt x="309445" y="282023"/>
                  </a:lnTo>
                  <a:lnTo>
                    <a:pt x="276351" y="304419"/>
                  </a:lnTo>
                  <a:lnTo>
                    <a:pt x="287688" y="316045"/>
                  </a:lnTo>
                  <a:lnTo>
                    <a:pt x="299799" y="328469"/>
                  </a:lnTo>
                  <a:lnTo>
                    <a:pt x="312695" y="341727"/>
                  </a:lnTo>
                  <a:lnTo>
                    <a:pt x="326390" y="355853"/>
                  </a:lnTo>
                  <a:lnTo>
                    <a:pt x="340604" y="370542"/>
                  </a:lnTo>
                  <a:lnTo>
                    <a:pt x="355234" y="385635"/>
                  </a:lnTo>
                  <a:lnTo>
                    <a:pt x="370270" y="401109"/>
                  </a:lnTo>
                  <a:lnTo>
                    <a:pt x="385699" y="416940"/>
                  </a:lnTo>
                  <a:lnTo>
                    <a:pt x="392795" y="403629"/>
                  </a:lnTo>
                  <a:lnTo>
                    <a:pt x="410083" y="359410"/>
                  </a:lnTo>
                  <a:lnTo>
                    <a:pt x="420834" y="308314"/>
                  </a:lnTo>
                  <a:lnTo>
                    <a:pt x="422783" y="289687"/>
                  </a:lnTo>
                  <a:lnTo>
                    <a:pt x="525907" y="289687"/>
                  </a:lnTo>
                  <a:lnTo>
                    <a:pt x="516477" y="347868"/>
                  </a:lnTo>
                  <a:lnTo>
                    <a:pt x="500761" y="400050"/>
                  </a:lnTo>
                  <a:lnTo>
                    <a:pt x="479329" y="446468"/>
                  </a:lnTo>
                  <a:lnTo>
                    <a:pt x="453136" y="487552"/>
                  </a:lnTo>
                  <a:lnTo>
                    <a:pt x="464379" y="499030"/>
                  </a:lnTo>
                  <a:lnTo>
                    <a:pt x="475265" y="510222"/>
                  </a:lnTo>
                  <a:lnTo>
                    <a:pt x="485818" y="521128"/>
                  </a:lnTo>
                  <a:lnTo>
                    <a:pt x="496062" y="531749"/>
                  </a:lnTo>
                  <a:lnTo>
                    <a:pt x="505803" y="541938"/>
                  </a:lnTo>
                  <a:lnTo>
                    <a:pt x="515032" y="551545"/>
                  </a:lnTo>
                  <a:lnTo>
                    <a:pt x="523761" y="560556"/>
                  </a:lnTo>
                  <a:lnTo>
                    <a:pt x="532002" y="568960"/>
                  </a:lnTo>
                  <a:lnTo>
                    <a:pt x="539551" y="576772"/>
                  </a:lnTo>
                  <a:lnTo>
                    <a:pt x="546385" y="583834"/>
                  </a:lnTo>
                  <a:lnTo>
                    <a:pt x="552505" y="590159"/>
                  </a:lnTo>
                  <a:lnTo>
                    <a:pt x="557911" y="595757"/>
                  </a:lnTo>
                  <a:lnTo>
                    <a:pt x="564515" y="602741"/>
                  </a:lnTo>
                  <a:lnTo>
                    <a:pt x="568706" y="607060"/>
                  </a:lnTo>
                  <a:lnTo>
                    <a:pt x="570102" y="608584"/>
                  </a:lnTo>
                  <a:lnTo>
                    <a:pt x="419226" y="608584"/>
                  </a:lnTo>
                  <a:lnTo>
                    <a:pt x="415317" y="603605"/>
                  </a:lnTo>
                  <a:lnTo>
                    <a:pt x="411194" y="598566"/>
                  </a:lnTo>
                  <a:lnTo>
                    <a:pt x="384671" y="568797"/>
                  </a:lnTo>
                  <a:lnTo>
                    <a:pt x="377190" y="560704"/>
                  </a:lnTo>
                  <a:lnTo>
                    <a:pt x="355165" y="574704"/>
                  </a:lnTo>
                  <a:lnTo>
                    <a:pt x="332343" y="586787"/>
                  </a:lnTo>
                  <a:lnTo>
                    <a:pt x="284352" y="605154"/>
                  </a:lnTo>
                  <a:lnTo>
                    <a:pt x="234457" y="616013"/>
                  </a:lnTo>
                  <a:lnTo>
                    <a:pt x="183896" y="619633"/>
                  </a:lnTo>
                  <a:lnTo>
                    <a:pt x="163847" y="618938"/>
                  </a:lnTo>
                  <a:lnTo>
                    <a:pt x="108966" y="608329"/>
                  </a:lnTo>
                  <a:lnTo>
                    <a:pt x="63549" y="585987"/>
                  </a:lnTo>
                  <a:lnTo>
                    <a:pt x="29464" y="553164"/>
                  </a:lnTo>
                  <a:lnTo>
                    <a:pt x="7500" y="510462"/>
                  </a:lnTo>
                  <a:lnTo>
                    <a:pt x="0" y="459866"/>
                  </a:lnTo>
                  <a:lnTo>
                    <a:pt x="595" y="444817"/>
                  </a:lnTo>
                  <a:lnTo>
                    <a:pt x="9525" y="404240"/>
                  </a:lnTo>
                  <a:lnTo>
                    <a:pt x="27634" y="369718"/>
                  </a:lnTo>
                  <a:lnTo>
                    <a:pt x="52546" y="340232"/>
                  </a:lnTo>
                  <a:lnTo>
                    <a:pt x="82859" y="315007"/>
                  </a:lnTo>
                  <a:lnTo>
                    <a:pt x="116077" y="292862"/>
                  </a:lnTo>
                  <a:lnTo>
                    <a:pt x="107745" y="284595"/>
                  </a:lnTo>
                  <a:lnTo>
                    <a:pt x="77579" y="251481"/>
                  </a:lnTo>
                  <a:lnTo>
                    <a:pt x="54262" y="216352"/>
                  </a:lnTo>
                  <a:lnTo>
                    <a:pt x="40005" y="177585"/>
                  </a:lnTo>
                  <a:lnTo>
                    <a:pt x="36575" y="144652"/>
                  </a:lnTo>
                  <a:lnTo>
                    <a:pt x="37336" y="128131"/>
                  </a:lnTo>
                  <a:lnTo>
                    <a:pt x="48641" y="83947"/>
                  </a:lnTo>
                  <a:lnTo>
                    <a:pt x="72751" y="48263"/>
                  </a:lnTo>
                  <a:lnTo>
                    <a:pt x="108775" y="21875"/>
                  </a:lnTo>
                  <a:lnTo>
                    <a:pt x="155995" y="5518"/>
                  </a:lnTo>
                  <a:lnTo>
                    <a:pt x="193143" y="617"/>
                  </a:lnTo>
                  <a:lnTo>
                    <a:pt x="213360" y="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56431" y="2999231"/>
              <a:ext cx="5568696" cy="63703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31539" y="2974594"/>
              <a:ext cx="5566664" cy="63487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8448293" y="5616346"/>
            <a:ext cx="2994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Instructor: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 Engr.</a:t>
            </a:r>
            <a:r>
              <a:rPr sz="18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Laraib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Siddiqui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84448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Breadth</a:t>
            </a:r>
            <a:r>
              <a:rPr spc="-50" dirty="0"/>
              <a:t> </a:t>
            </a:r>
            <a:r>
              <a:rPr spc="-5" dirty="0"/>
              <a:t>First</a:t>
            </a:r>
            <a:r>
              <a:rPr spc="-130" dirty="0"/>
              <a:t> </a:t>
            </a:r>
            <a:r>
              <a:rPr dirty="0"/>
              <a:t>Search</a:t>
            </a:r>
            <a:r>
              <a:rPr spc="-55" dirty="0"/>
              <a:t> </a:t>
            </a:r>
            <a:r>
              <a:rPr spc="-10" dirty="0"/>
              <a:t>(BFS)</a:t>
            </a:r>
            <a:r>
              <a:rPr spc="-5" dirty="0"/>
              <a:t> </a:t>
            </a:r>
            <a:r>
              <a:rPr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2044" y="1821002"/>
            <a:ext cx="971867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solidFill>
                  <a:srgbClr val="DF5227"/>
                </a:solidFill>
                <a:latin typeface="Corbel"/>
                <a:cs typeface="Corbel"/>
              </a:rPr>
              <a:t>Traversing</a:t>
            </a:r>
            <a:r>
              <a:rPr sz="2200" spc="15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a</a:t>
            </a:r>
            <a:r>
              <a:rPr sz="2200" spc="14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graph</a:t>
            </a:r>
            <a:r>
              <a:rPr sz="2200" spc="14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in</a:t>
            </a:r>
            <a:r>
              <a:rPr sz="2200" spc="16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a</a:t>
            </a:r>
            <a:r>
              <a:rPr sz="2200" spc="15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breadth</a:t>
            </a:r>
            <a:r>
              <a:rPr sz="2200" spc="14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ward</a:t>
            </a:r>
            <a:r>
              <a:rPr sz="2200" spc="15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motion</a:t>
            </a:r>
            <a:r>
              <a:rPr sz="2200" spc="15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and</a:t>
            </a:r>
            <a:r>
              <a:rPr sz="2200" spc="13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uses</a:t>
            </a:r>
            <a:r>
              <a:rPr sz="2200" spc="14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a</a:t>
            </a:r>
            <a:r>
              <a:rPr sz="2200" spc="15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queue</a:t>
            </a:r>
            <a:r>
              <a:rPr sz="2200" spc="16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to</a:t>
            </a:r>
            <a:r>
              <a:rPr sz="2200" spc="14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remember</a:t>
            </a:r>
            <a:r>
              <a:rPr sz="2200" spc="15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to</a:t>
            </a:r>
            <a:r>
              <a:rPr sz="2200" spc="15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get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the</a:t>
            </a:r>
            <a:r>
              <a:rPr sz="2200" spc="2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next vertex</a:t>
            </a:r>
            <a:r>
              <a:rPr sz="2200" spc="2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to</a:t>
            </a:r>
            <a:r>
              <a:rPr sz="2200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start a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search,</a:t>
            </a:r>
            <a:r>
              <a:rPr sz="2200" spc="3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when</a:t>
            </a:r>
            <a:r>
              <a:rPr sz="2200" spc="2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a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dead end</a:t>
            </a:r>
            <a:r>
              <a:rPr sz="2200" spc="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15" dirty="0">
                <a:solidFill>
                  <a:srgbClr val="DF5227"/>
                </a:solidFill>
                <a:latin typeface="Corbel"/>
                <a:cs typeface="Corbel"/>
              </a:rPr>
              <a:t>occurs</a:t>
            </a:r>
            <a:r>
              <a:rPr sz="2200" spc="2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in</a:t>
            </a:r>
            <a:r>
              <a:rPr sz="2200" spc="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any iteration.</a:t>
            </a:r>
            <a:endParaRPr sz="2200">
              <a:latin typeface="Corbel"/>
              <a:cs typeface="Corbe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592760" y="2703512"/>
            <a:ext cx="366395" cy="343535"/>
            <a:chOff x="6592760" y="2703512"/>
            <a:chExt cx="366395" cy="343535"/>
          </a:xfrm>
        </p:grpSpPr>
        <p:sp>
          <p:nvSpPr>
            <p:cNvPr id="5" name="object 5"/>
            <p:cNvSpPr/>
            <p:nvPr/>
          </p:nvSpPr>
          <p:spPr>
            <a:xfrm>
              <a:off x="6598157" y="2708910"/>
              <a:ext cx="355600" cy="332740"/>
            </a:xfrm>
            <a:custGeom>
              <a:avLst/>
              <a:gdLst/>
              <a:ahLst/>
              <a:cxnLst/>
              <a:rect l="l" t="t" r="r" b="b"/>
              <a:pathLst>
                <a:path w="355600" h="332739">
                  <a:moveTo>
                    <a:pt x="177546" y="0"/>
                  </a:moveTo>
                  <a:lnTo>
                    <a:pt x="130351" y="5937"/>
                  </a:lnTo>
                  <a:lnTo>
                    <a:pt x="87940" y="22690"/>
                  </a:lnTo>
                  <a:lnTo>
                    <a:pt x="52006" y="48672"/>
                  </a:lnTo>
                  <a:lnTo>
                    <a:pt x="24242" y="82296"/>
                  </a:lnTo>
                  <a:lnTo>
                    <a:pt x="6342" y="121972"/>
                  </a:lnTo>
                  <a:lnTo>
                    <a:pt x="0" y="166115"/>
                  </a:lnTo>
                  <a:lnTo>
                    <a:pt x="6342" y="210259"/>
                  </a:lnTo>
                  <a:lnTo>
                    <a:pt x="24242" y="249936"/>
                  </a:lnTo>
                  <a:lnTo>
                    <a:pt x="52006" y="283559"/>
                  </a:lnTo>
                  <a:lnTo>
                    <a:pt x="87940" y="309541"/>
                  </a:lnTo>
                  <a:lnTo>
                    <a:pt x="130351" y="326294"/>
                  </a:lnTo>
                  <a:lnTo>
                    <a:pt x="177546" y="332231"/>
                  </a:lnTo>
                  <a:lnTo>
                    <a:pt x="224740" y="326294"/>
                  </a:lnTo>
                  <a:lnTo>
                    <a:pt x="267151" y="309541"/>
                  </a:lnTo>
                  <a:lnTo>
                    <a:pt x="303085" y="283559"/>
                  </a:lnTo>
                  <a:lnTo>
                    <a:pt x="330849" y="249936"/>
                  </a:lnTo>
                  <a:lnTo>
                    <a:pt x="348749" y="210259"/>
                  </a:lnTo>
                  <a:lnTo>
                    <a:pt x="355092" y="166115"/>
                  </a:lnTo>
                  <a:lnTo>
                    <a:pt x="348749" y="121972"/>
                  </a:lnTo>
                  <a:lnTo>
                    <a:pt x="330849" y="82295"/>
                  </a:lnTo>
                  <a:lnTo>
                    <a:pt x="303085" y="48672"/>
                  </a:lnTo>
                  <a:lnTo>
                    <a:pt x="267151" y="22690"/>
                  </a:lnTo>
                  <a:lnTo>
                    <a:pt x="224740" y="5937"/>
                  </a:lnTo>
                  <a:lnTo>
                    <a:pt x="177546" y="0"/>
                  </a:lnTo>
                  <a:close/>
                </a:path>
              </a:pathLst>
            </a:custGeom>
            <a:solidFill>
              <a:srgbClr val="DA9F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98157" y="2708910"/>
              <a:ext cx="355600" cy="332740"/>
            </a:xfrm>
            <a:custGeom>
              <a:avLst/>
              <a:gdLst/>
              <a:ahLst/>
              <a:cxnLst/>
              <a:rect l="l" t="t" r="r" b="b"/>
              <a:pathLst>
                <a:path w="355600" h="332739">
                  <a:moveTo>
                    <a:pt x="0" y="166115"/>
                  </a:moveTo>
                  <a:lnTo>
                    <a:pt x="6342" y="121972"/>
                  </a:lnTo>
                  <a:lnTo>
                    <a:pt x="24242" y="82296"/>
                  </a:lnTo>
                  <a:lnTo>
                    <a:pt x="52006" y="48672"/>
                  </a:lnTo>
                  <a:lnTo>
                    <a:pt x="87940" y="22690"/>
                  </a:lnTo>
                  <a:lnTo>
                    <a:pt x="130351" y="5937"/>
                  </a:lnTo>
                  <a:lnTo>
                    <a:pt x="177546" y="0"/>
                  </a:lnTo>
                  <a:lnTo>
                    <a:pt x="224740" y="5937"/>
                  </a:lnTo>
                  <a:lnTo>
                    <a:pt x="267151" y="22690"/>
                  </a:lnTo>
                  <a:lnTo>
                    <a:pt x="303085" y="48672"/>
                  </a:lnTo>
                  <a:lnTo>
                    <a:pt x="330849" y="82295"/>
                  </a:lnTo>
                  <a:lnTo>
                    <a:pt x="348749" y="121972"/>
                  </a:lnTo>
                  <a:lnTo>
                    <a:pt x="355092" y="166115"/>
                  </a:lnTo>
                  <a:lnTo>
                    <a:pt x="348749" y="210259"/>
                  </a:lnTo>
                  <a:lnTo>
                    <a:pt x="330849" y="249936"/>
                  </a:lnTo>
                  <a:lnTo>
                    <a:pt x="303085" y="283559"/>
                  </a:lnTo>
                  <a:lnTo>
                    <a:pt x="267151" y="309541"/>
                  </a:lnTo>
                  <a:lnTo>
                    <a:pt x="224740" y="326294"/>
                  </a:lnTo>
                  <a:lnTo>
                    <a:pt x="177546" y="332231"/>
                  </a:lnTo>
                  <a:lnTo>
                    <a:pt x="130351" y="326294"/>
                  </a:lnTo>
                  <a:lnTo>
                    <a:pt x="87940" y="309541"/>
                  </a:lnTo>
                  <a:lnTo>
                    <a:pt x="52006" y="283559"/>
                  </a:lnTo>
                  <a:lnTo>
                    <a:pt x="24242" y="249936"/>
                  </a:lnTo>
                  <a:lnTo>
                    <a:pt x="6342" y="210259"/>
                  </a:lnTo>
                  <a:lnTo>
                    <a:pt x="0" y="166115"/>
                  </a:lnTo>
                  <a:close/>
                </a:path>
              </a:pathLst>
            </a:custGeom>
            <a:ln w="10668">
              <a:solidFill>
                <a:srgbClr val="B12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691376" y="2709164"/>
            <a:ext cx="17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A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597332" y="3582860"/>
            <a:ext cx="366395" cy="343535"/>
            <a:chOff x="6597332" y="3582860"/>
            <a:chExt cx="366395" cy="343535"/>
          </a:xfrm>
        </p:grpSpPr>
        <p:sp>
          <p:nvSpPr>
            <p:cNvPr id="9" name="object 9"/>
            <p:cNvSpPr/>
            <p:nvPr/>
          </p:nvSpPr>
          <p:spPr>
            <a:xfrm>
              <a:off x="6602729" y="3588257"/>
              <a:ext cx="355600" cy="332740"/>
            </a:xfrm>
            <a:custGeom>
              <a:avLst/>
              <a:gdLst/>
              <a:ahLst/>
              <a:cxnLst/>
              <a:rect l="l" t="t" r="r" b="b"/>
              <a:pathLst>
                <a:path w="355600" h="332739">
                  <a:moveTo>
                    <a:pt x="177546" y="0"/>
                  </a:moveTo>
                  <a:lnTo>
                    <a:pt x="130351" y="5937"/>
                  </a:lnTo>
                  <a:lnTo>
                    <a:pt x="87940" y="22690"/>
                  </a:lnTo>
                  <a:lnTo>
                    <a:pt x="52006" y="48672"/>
                  </a:lnTo>
                  <a:lnTo>
                    <a:pt x="24242" y="82295"/>
                  </a:lnTo>
                  <a:lnTo>
                    <a:pt x="6342" y="121972"/>
                  </a:lnTo>
                  <a:lnTo>
                    <a:pt x="0" y="166115"/>
                  </a:lnTo>
                  <a:lnTo>
                    <a:pt x="6342" y="210259"/>
                  </a:lnTo>
                  <a:lnTo>
                    <a:pt x="24242" y="249935"/>
                  </a:lnTo>
                  <a:lnTo>
                    <a:pt x="52006" y="283559"/>
                  </a:lnTo>
                  <a:lnTo>
                    <a:pt x="87940" y="309541"/>
                  </a:lnTo>
                  <a:lnTo>
                    <a:pt x="130351" y="326294"/>
                  </a:lnTo>
                  <a:lnTo>
                    <a:pt x="177546" y="332231"/>
                  </a:lnTo>
                  <a:lnTo>
                    <a:pt x="224740" y="326294"/>
                  </a:lnTo>
                  <a:lnTo>
                    <a:pt x="267151" y="309541"/>
                  </a:lnTo>
                  <a:lnTo>
                    <a:pt x="303085" y="283559"/>
                  </a:lnTo>
                  <a:lnTo>
                    <a:pt x="330849" y="249935"/>
                  </a:lnTo>
                  <a:lnTo>
                    <a:pt x="348749" y="210259"/>
                  </a:lnTo>
                  <a:lnTo>
                    <a:pt x="355092" y="166115"/>
                  </a:lnTo>
                  <a:lnTo>
                    <a:pt x="348749" y="121972"/>
                  </a:lnTo>
                  <a:lnTo>
                    <a:pt x="330849" y="82295"/>
                  </a:lnTo>
                  <a:lnTo>
                    <a:pt x="303085" y="48672"/>
                  </a:lnTo>
                  <a:lnTo>
                    <a:pt x="267151" y="22690"/>
                  </a:lnTo>
                  <a:lnTo>
                    <a:pt x="224740" y="5937"/>
                  </a:lnTo>
                  <a:lnTo>
                    <a:pt x="177546" y="0"/>
                  </a:lnTo>
                  <a:close/>
                </a:path>
              </a:pathLst>
            </a:custGeom>
            <a:solidFill>
              <a:srgbClr val="DA9F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02729" y="3588257"/>
              <a:ext cx="355600" cy="332740"/>
            </a:xfrm>
            <a:custGeom>
              <a:avLst/>
              <a:gdLst/>
              <a:ahLst/>
              <a:cxnLst/>
              <a:rect l="l" t="t" r="r" b="b"/>
              <a:pathLst>
                <a:path w="355600" h="332739">
                  <a:moveTo>
                    <a:pt x="0" y="166115"/>
                  </a:moveTo>
                  <a:lnTo>
                    <a:pt x="6342" y="121972"/>
                  </a:lnTo>
                  <a:lnTo>
                    <a:pt x="24242" y="82295"/>
                  </a:lnTo>
                  <a:lnTo>
                    <a:pt x="52006" y="48672"/>
                  </a:lnTo>
                  <a:lnTo>
                    <a:pt x="87940" y="22690"/>
                  </a:lnTo>
                  <a:lnTo>
                    <a:pt x="130351" y="5937"/>
                  </a:lnTo>
                  <a:lnTo>
                    <a:pt x="177546" y="0"/>
                  </a:lnTo>
                  <a:lnTo>
                    <a:pt x="224740" y="5937"/>
                  </a:lnTo>
                  <a:lnTo>
                    <a:pt x="267151" y="22690"/>
                  </a:lnTo>
                  <a:lnTo>
                    <a:pt x="303085" y="48672"/>
                  </a:lnTo>
                  <a:lnTo>
                    <a:pt x="330849" y="82295"/>
                  </a:lnTo>
                  <a:lnTo>
                    <a:pt x="348749" y="121972"/>
                  </a:lnTo>
                  <a:lnTo>
                    <a:pt x="355092" y="166115"/>
                  </a:lnTo>
                  <a:lnTo>
                    <a:pt x="348749" y="210259"/>
                  </a:lnTo>
                  <a:lnTo>
                    <a:pt x="330849" y="249935"/>
                  </a:lnTo>
                  <a:lnTo>
                    <a:pt x="303085" y="283559"/>
                  </a:lnTo>
                  <a:lnTo>
                    <a:pt x="267151" y="309541"/>
                  </a:lnTo>
                  <a:lnTo>
                    <a:pt x="224740" y="326294"/>
                  </a:lnTo>
                  <a:lnTo>
                    <a:pt x="177546" y="332231"/>
                  </a:lnTo>
                  <a:lnTo>
                    <a:pt x="130351" y="326294"/>
                  </a:lnTo>
                  <a:lnTo>
                    <a:pt x="87940" y="309541"/>
                  </a:lnTo>
                  <a:lnTo>
                    <a:pt x="52006" y="283559"/>
                  </a:lnTo>
                  <a:lnTo>
                    <a:pt x="24242" y="249935"/>
                  </a:lnTo>
                  <a:lnTo>
                    <a:pt x="6342" y="210259"/>
                  </a:lnTo>
                  <a:lnTo>
                    <a:pt x="0" y="166115"/>
                  </a:lnTo>
                  <a:close/>
                </a:path>
              </a:pathLst>
            </a:custGeom>
            <a:ln w="10668">
              <a:solidFill>
                <a:srgbClr val="B12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700519" y="3589401"/>
            <a:ext cx="160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C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371268" y="3582860"/>
            <a:ext cx="366395" cy="343535"/>
            <a:chOff x="8371268" y="3582860"/>
            <a:chExt cx="366395" cy="343535"/>
          </a:xfrm>
        </p:grpSpPr>
        <p:sp>
          <p:nvSpPr>
            <p:cNvPr id="13" name="object 13"/>
            <p:cNvSpPr/>
            <p:nvPr/>
          </p:nvSpPr>
          <p:spPr>
            <a:xfrm>
              <a:off x="8376666" y="3588257"/>
              <a:ext cx="355600" cy="332740"/>
            </a:xfrm>
            <a:custGeom>
              <a:avLst/>
              <a:gdLst/>
              <a:ahLst/>
              <a:cxnLst/>
              <a:rect l="l" t="t" r="r" b="b"/>
              <a:pathLst>
                <a:path w="355600" h="332739">
                  <a:moveTo>
                    <a:pt x="177545" y="0"/>
                  </a:moveTo>
                  <a:lnTo>
                    <a:pt x="130351" y="5937"/>
                  </a:lnTo>
                  <a:lnTo>
                    <a:pt x="87940" y="22690"/>
                  </a:lnTo>
                  <a:lnTo>
                    <a:pt x="52006" y="48672"/>
                  </a:lnTo>
                  <a:lnTo>
                    <a:pt x="24242" y="82295"/>
                  </a:lnTo>
                  <a:lnTo>
                    <a:pt x="6342" y="121972"/>
                  </a:lnTo>
                  <a:lnTo>
                    <a:pt x="0" y="166115"/>
                  </a:lnTo>
                  <a:lnTo>
                    <a:pt x="6342" y="210259"/>
                  </a:lnTo>
                  <a:lnTo>
                    <a:pt x="24242" y="249935"/>
                  </a:lnTo>
                  <a:lnTo>
                    <a:pt x="52006" y="283559"/>
                  </a:lnTo>
                  <a:lnTo>
                    <a:pt x="87940" y="309541"/>
                  </a:lnTo>
                  <a:lnTo>
                    <a:pt x="130351" y="326294"/>
                  </a:lnTo>
                  <a:lnTo>
                    <a:pt x="177545" y="332231"/>
                  </a:lnTo>
                  <a:lnTo>
                    <a:pt x="224740" y="326294"/>
                  </a:lnTo>
                  <a:lnTo>
                    <a:pt x="267151" y="309541"/>
                  </a:lnTo>
                  <a:lnTo>
                    <a:pt x="303085" y="283559"/>
                  </a:lnTo>
                  <a:lnTo>
                    <a:pt x="330849" y="249935"/>
                  </a:lnTo>
                  <a:lnTo>
                    <a:pt x="348749" y="210259"/>
                  </a:lnTo>
                  <a:lnTo>
                    <a:pt x="355091" y="166115"/>
                  </a:lnTo>
                  <a:lnTo>
                    <a:pt x="348749" y="121972"/>
                  </a:lnTo>
                  <a:lnTo>
                    <a:pt x="330849" y="82295"/>
                  </a:lnTo>
                  <a:lnTo>
                    <a:pt x="303085" y="48672"/>
                  </a:lnTo>
                  <a:lnTo>
                    <a:pt x="267151" y="22690"/>
                  </a:lnTo>
                  <a:lnTo>
                    <a:pt x="224740" y="5937"/>
                  </a:lnTo>
                  <a:lnTo>
                    <a:pt x="177545" y="0"/>
                  </a:lnTo>
                  <a:close/>
                </a:path>
              </a:pathLst>
            </a:custGeom>
            <a:solidFill>
              <a:srgbClr val="DA9F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76666" y="3588257"/>
              <a:ext cx="355600" cy="332740"/>
            </a:xfrm>
            <a:custGeom>
              <a:avLst/>
              <a:gdLst/>
              <a:ahLst/>
              <a:cxnLst/>
              <a:rect l="l" t="t" r="r" b="b"/>
              <a:pathLst>
                <a:path w="355600" h="332739">
                  <a:moveTo>
                    <a:pt x="0" y="166115"/>
                  </a:moveTo>
                  <a:lnTo>
                    <a:pt x="6342" y="121972"/>
                  </a:lnTo>
                  <a:lnTo>
                    <a:pt x="24242" y="82295"/>
                  </a:lnTo>
                  <a:lnTo>
                    <a:pt x="52006" y="48672"/>
                  </a:lnTo>
                  <a:lnTo>
                    <a:pt x="87940" y="22690"/>
                  </a:lnTo>
                  <a:lnTo>
                    <a:pt x="130351" y="5937"/>
                  </a:lnTo>
                  <a:lnTo>
                    <a:pt x="177545" y="0"/>
                  </a:lnTo>
                  <a:lnTo>
                    <a:pt x="224740" y="5937"/>
                  </a:lnTo>
                  <a:lnTo>
                    <a:pt x="267151" y="22690"/>
                  </a:lnTo>
                  <a:lnTo>
                    <a:pt x="303085" y="48672"/>
                  </a:lnTo>
                  <a:lnTo>
                    <a:pt x="330849" y="82295"/>
                  </a:lnTo>
                  <a:lnTo>
                    <a:pt x="348749" y="121972"/>
                  </a:lnTo>
                  <a:lnTo>
                    <a:pt x="355091" y="166115"/>
                  </a:lnTo>
                  <a:lnTo>
                    <a:pt x="348749" y="210259"/>
                  </a:lnTo>
                  <a:lnTo>
                    <a:pt x="330849" y="249935"/>
                  </a:lnTo>
                  <a:lnTo>
                    <a:pt x="303085" y="283559"/>
                  </a:lnTo>
                  <a:lnTo>
                    <a:pt x="267151" y="309541"/>
                  </a:lnTo>
                  <a:lnTo>
                    <a:pt x="224740" y="326294"/>
                  </a:lnTo>
                  <a:lnTo>
                    <a:pt x="177545" y="332231"/>
                  </a:lnTo>
                  <a:lnTo>
                    <a:pt x="130351" y="326294"/>
                  </a:lnTo>
                  <a:lnTo>
                    <a:pt x="87940" y="309541"/>
                  </a:lnTo>
                  <a:lnTo>
                    <a:pt x="52006" y="283559"/>
                  </a:lnTo>
                  <a:lnTo>
                    <a:pt x="24242" y="249935"/>
                  </a:lnTo>
                  <a:lnTo>
                    <a:pt x="6342" y="210259"/>
                  </a:lnTo>
                  <a:lnTo>
                    <a:pt x="0" y="166115"/>
                  </a:lnTo>
                  <a:close/>
                </a:path>
              </a:pathLst>
            </a:custGeom>
            <a:ln w="10668">
              <a:solidFill>
                <a:srgbClr val="B12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474202" y="3589401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B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815776" y="3582860"/>
            <a:ext cx="366395" cy="343535"/>
            <a:chOff x="4815776" y="3582860"/>
            <a:chExt cx="366395" cy="343535"/>
          </a:xfrm>
        </p:grpSpPr>
        <p:sp>
          <p:nvSpPr>
            <p:cNvPr id="17" name="object 17"/>
            <p:cNvSpPr/>
            <p:nvPr/>
          </p:nvSpPr>
          <p:spPr>
            <a:xfrm>
              <a:off x="4821174" y="3588257"/>
              <a:ext cx="355600" cy="332740"/>
            </a:xfrm>
            <a:custGeom>
              <a:avLst/>
              <a:gdLst/>
              <a:ahLst/>
              <a:cxnLst/>
              <a:rect l="l" t="t" r="r" b="b"/>
              <a:pathLst>
                <a:path w="355600" h="332739">
                  <a:moveTo>
                    <a:pt x="177546" y="0"/>
                  </a:moveTo>
                  <a:lnTo>
                    <a:pt x="130351" y="5937"/>
                  </a:lnTo>
                  <a:lnTo>
                    <a:pt x="87940" y="22690"/>
                  </a:lnTo>
                  <a:lnTo>
                    <a:pt x="52006" y="48672"/>
                  </a:lnTo>
                  <a:lnTo>
                    <a:pt x="24242" y="82295"/>
                  </a:lnTo>
                  <a:lnTo>
                    <a:pt x="6342" y="121972"/>
                  </a:lnTo>
                  <a:lnTo>
                    <a:pt x="0" y="166115"/>
                  </a:lnTo>
                  <a:lnTo>
                    <a:pt x="6342" y="210259"/>
                  </a:lnTo>
                  <a:lnTo>
                    <a:pt x="24242" y="249935"/>
                  </a:lnTo>
                  <a:lnTo>
                    <a:pt x="52006" y="283559"/>
                  </a:lnTo>
                  <a:lnTo>
                    <a:pt x="87940" y="309541"/>
                  </a:lnTo>
                  <a:lnTo>
                    <a:pt x="130351" y="326294"/>
                  </a:lnTo>
                  <a:lnTo>
                    <a:pt x="177546" y="332231"/>
                  </a:lnTo>
                  <a:lnTo>
                    <a:pt x="224740" y="326294"/>
                  </a:lnTo>
                  <a:lnTo>
                    <a:pt x="267151" y="309541"/>
                  </a:lnTo>
                  <a:lnTo>
                    <a:pt x="303085" y="283559"/>
                  </a:lnTo>
                  <a:lnTo>
                    <a:pt x="330849" y="249935"/>
                  </a:lnTo>
                  <a:lnTo>
                    <a:pt x="348749" y="210259"/>
                  </a:lnTo>
                  <a:lnTo>
                    <a:pt x="355091" y="166115"/>
                  </a:lnTo>
                  <a:lnTo>
                    <a:pt x="348749" y="121972"/>
                  </a:lnTo>
                  <a:lnTo>
                    <a:pt x="330849" y="82295"/>
                  </a:lnTo>
                  <a:lnTo>
                    <a:pt x="303085" y="48672"/>
                  </a:lnTo>
                  <a:lnTo>
                    <a:pt x="267151" y="22690"/>
                  </a:lnTo>
                  <a:lnTo>
                    <a:pt x="224740" y="5937"/>
                  </a:lnTo>
                  <a:lnTo>
                    <a:pt x="177546" y="0"/>
                  </a:lnTo>
                  <a:close/>
                </a:path>
              </a:pathLst>
            </a:custGeom>
            <a:solidFill>
              <a:srgbClr val="DA9F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21174" y="3588257"/>
              <a:ext cx="355600" cy="332740"/>
            </a:xfrm>
            <a:custGeom>
              <a:avLst/>
              <a:gdLst/>
              <a:ahLst/>
              <a:cxnLst/>
              <a:rect l="l" t="t" r="r" b="b"/>
              <a:pathLst>
                <a:path w="355600" h="332739">
                  <a:moveTo>
                    <a:pt x="0" y="166115"/>
                  </a:moveTo>
                  <a:lnTo>
                    <a:pt x="6342" y="121972"/>
                  </a:lnTo>
                  <a:lnTo>
                    <a:pt x="24242" y="82295"/>
                  </a:lnTo>
                  <a:lnTo>
                    <a:pt x="52006" y="48672"/>
                  </a:lnTo>
                  <a:lnTo>
                    <a:pt x="87940" y="22690"/>
                  </a:lnTo>
                  <a:lnTo>
                    <a:pt x="130351" y="5937"/>
                  </a:lnTo>
                  <a:lnTo>
                    <a:pt x="177546" y="0"/>
                  </a:lnTo>
                  <a:lnTo>
                    <a:pt x="224740" y="5937"/>
                  </a:lnTo>
                  <a:lnTo>
                    <a:pt x="267151" y="22690"/>
                  </a:lnTo>
                  <a:lnTo>
                    <a:pt x="303085" y="48672"/>
                  </a:lnTo>
                  <a:lnTo>
                    <a:pt x="330849" y="82295"/>
                  </a:lnTo>
                  <a:lnTo>
                    <a:pt x="348749" y="121972"/>
                  </a:lnTo>
                  <a:lnTo>
                    <a:pt x="355091" y="166115"/>
                  </a:lnTo>
                  <a:lnTo>
                    <a:pt x="348749" y="210259"/>
                  </a:lnTo>
                  <a:lnTo>
                    <a:pt x="330849" y="249935"/>
                  </a:lnTo>
                  <a:lnTo>
                    <a:pt x="303085" y="283559"/>
                  </a:lnTo>
                  <a:lnTo>
                    <a:pt x="267151" y="309541"/>
                  </a:lnTo>
                  <a:lnTo>
                    <a:pt x="224740" y="326294"/>
                  </a:lnTo>
                  <a:lnTo>
                    <a:pt x="177546" y="332231"/>
                  </a:lnTo>
                  <a:lnTo>
                    <a:pt x="130351" y="326294"/>
                  </a:lnTo>
                  <a:lnTo>
                    <a:pt x="87940" y="309541"/>
                  </a:lnTo>
                  <a:lnTo>
                    <a:pt x="52006" y="283559"/>
                  </a:lnTo>
                  <a:lnTo>
                    <a:pt x="24242" y="249935"/>
                  </a:lnTo>
                  <a:lnTo>
                    <a:pt x="6342" y="210259"/>
                  </a:lnTo>
                  <a:lnTo>
                    <a:pt x="0" y="166115"/>
                  </a:lnTo>
                  <a:close/>
                </a:path>
              </a:pathLst>
            </a:custGeom>
            <a:ln w="10668">
              <a:solidFill>
                <a:srgbClr val="B12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927472" y="3589401"/>
            <a:ext cx="140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F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371268" y="4539932"/>
            <a:ext cx="366395" cy="343535"/>
            <a:chOff x="8371268" y="4539932"/>
            <a:chExt cx="366395" cy="343535"/>
          </a:xfrm>
        </p:grpSpPr>
        <p:sp>
          <p:nvSpPr>
            <p:cNvPr id="21" name="object 21"/>
            <p:cNvSpPr/>
            <p:nvPr/>
          </p:nvSpPr>
          <p:spPr>
            <a:xfrm>
              <a:off x="8376666" y="4545330"/>
              <a:ext cx="355600" cy="332740"/>
            </a:xfrm>
            <a:custGeom>
              <a:avLst/>
              <a:gdLst/>
              <a:ahLst/>
              <a:cxnLst/>
              <a:rect l="l" t="t" r="r" b="b"/>
              <a:pathLst>
                <a:path w="355600" h="332739">
                  <a:moveTo>
                    <a:pt x="177545" y="0"/>
                  </a:moveTo>
                  <a:lnTo>
                    <a:pt x="130351" y="5937"/>
                  </a:lnTo>
                  <a:lnTo>
                    <a:pt x="87940" y="22690"/>
                  </a:lnTo>
                  <a:lnTo>
                    <a:pt x="52006" y="48672"/>
                  </a:lnTo>
                  <a:lnTo>
                    <a:pt x="24242" y="82296"/>
                  </a:lnTo>
                  <a:lnTo>
                    <a:pt x="6342" y="121972"/>
                  </a:lnTo>
                  <a:lnTo>
                    <a:pt x="0" y="166116"/>
                  </a:lnTo>
                  <a:lnTo>
                    <a:pt x="6342" y="210259"/>
                  </a:lnTo>
                  <a:lnTo>
                    <a:pt x="24242" y="249936"/>
                  </a:lnTo>
                  <a:lnTo>
                    <a:pt x="52006" y="283559"/>
                  </a:lnTo>
                  <a:lnTo>
                    <a:pt x="87940" y="309541"/>
                  </a:lnTo>
                  <a:lnTo>
                    <a:pt x="130351" y="326294"/>
                  </a:lnTo>
                  <a:lnTo>
                    <a:pt x="177545" y="332232"/>
                  </a:lnTo>
                  <a:lnTo>
                    <a:pt x="224740" y="326294"/>
                  </a:lnTo>
                  <a:lnTo>
                    <a:pt x="267151" y="309541"/>
                  </a:lnTo>
                  <a:lnTo>
                    <a:pt x="303085" y="283559"/>
                  </a:lnTo>
                  <a:lnTo>
                    <a:pt x="330849" y="249936"/>
                  </a:lnTo>
                  <a:lnTo>
                    <a:pt x="348749" y="210259"/>
                  </a:lnTo>
                  <a:lnTo>
                    <a:pt x="355091" y="166116"/>
                  </a:lnTo>
                  <a:lnTo>
                    <a:pt x="348749" y="121972"/>
                  </a:lnTo>
                  <a:lnTo>
                    <a:pt x="330849" y="82296"/>
                  </a:lnTo>
                  <a:lnTo>
                    <a:pt x="303085" y="48672"/>
                  </a:lnTo>
                  <a:lnTo>
                    <a:pt x="267151" y="22690"/>
                  </a:lnTo>
                  <a:lnTo>
                    <a:pt x="224740" y="5937"/>
                  </a:lnTo>
                  <a:lnTo>
                    <a:pt x="177545" y="0"/>
                  </a:lnTo>
                  <a:close/>
                </a:path>
              </a:pathLst>
            </a:custGeom>
            <a:solidFill>
              <a:srgbClr val="DA9F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376666" y="4545330"/>
              <a:ext cx="355600" cy="332740"/>
            </a:xfrm>
            <a:custGeom>
              <a:avLst/>
              <a:gdLst/>
              <a:ahLst/>
              <a:cxnLst/>
              <a:rect l="l" t="t" r="r" b="b"/>
              <a:pathLst>
                <a:path w="355600" h="332739">
                  <a:moveTo>
                    <a:pt x="0" y="166116"/>
                  </a:moveTo>
                  <a:lnTo>
                    <a:pt x="6342" y="121972"/>
                  </a:lnTo>
                  <a:lnTo>
                    <a:pt x="24242" y="82296"/>
                  </a:lnTo>
                  <a:lnTo>
                    <a:pt x="52006" y="48672"/>
                  </a:lnTo>
                  <a:lnTo>
                    <a:pt x="87940" y="22690"/>
                  </a:lnTo>
                  <a:lnTo>
                    <a:pt x="130351" y="5937"/>
                  </a:lnTo>
                  <a:lnTo>
                    <a:pt x="177545" y="0"/>
                  </a:lnTo>
                  <a:lnTo>
                    <a:pt x="224740" y="5937"/>
                  </a:lnTo>
                  <a:lnTo>
                    <a:pt x="267151" y="22690"/>
                  </a:lnTo>
                  <a:lnTo>
                    <a:pt x="303085" y="48672"/>
                  </a:lnTo>
                  <a:lnTo>
                    <a:pt x="330849" y="82296"/>
                  </a:lnTo>
                  <a:lnTo>
                    <a:pt x="348749" y="121972"/>
                  </a:lnTo>
                  <a:lnTo>
                    <a:pt x="355091" y="166116"/>
                  </a:lnTo>
                  <a:lnTo>
                    <a:pt x="348749" y="210259"/>
                  </a:lnTo>
                  <a:lnTo>
                    <a:pt x="330849" y="249936"/>
                  </a:lnTo>
                  <a:lnTo>
                    <a:pt x="303085" y="283559"/>
                  </a:lnTo>
                  <a:lnTo>
                    <a:pt x="267151" y="309541"/>
                  </a:lnTo>
                  <a:lnTo>
                    <a:pt x="224740" y="326294"/>
                  </a:lnTo>
                  <a:lnTo>
                    <a:pt x="177545" y="332232"/>
                  </a:lnTo>
                  <a:lnTo>
                    <a:pt x="130351" y="326294"/>
                  </a:lnTo>
                  <a:lnTo>
                    <a:pt x="87940" y="309541"/>
                  </a:lnTo>
                  <a:lnTo>
                    <a:pt x="52006" y="283559"/>
                  </a:lnTo>
                  <a:lnTo>
                    <a:pt x="24242" y="249936"/>
                  </a:lnTo>
                  <a:lnTo>
                    <a:pt x="6342" y="210259"/>
                  </a:lnTo>
                  <a:lnTo>
                    <a:pt x="0" y="166116"/>
                  </a:lnTo>
                  <a:close/>
                </a:path>
              </a:pathLst>
            </a:custGeom>
            <a:ln w="10668">
              <a:solidFill>
                <a:srgbClr val="B12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465311" y="4546854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G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824920" y="4539932"/>
            <a:ext cx="364490" cy="343535"/>
            <a:chOff x="4824920" y="4539932"/>
            <a:chExt cx="364490" cy="343535"/>
          </a:xfrm>
        </p:grpSpPr>
        <p:sp>
          <p:nvSpPr>
            <p:cNvPr id="25" name="object 25"/>
            <p:cNvSpPr/>
            <p:nvPr/>
          </p:nvSpPr>
          <p:spPr>
            <a:xfrm>
              <a:off x="4830318" y="4545330"/>
              <a:ext cx="353695" cy="332740"/>
            </a:xfrm>
            <a:custGeom>
              <a:avLst/>
              <a:gdLst/>
              <a:ahLst/>
              <a:cxnLst/>
              <a:rect l="l" t="t" r="r" b="b"/>
              <a:pathLst>
                <a:path w="353695" h="332739">
                  <a:moveTo>
                    <a:pt x="176784" y="0"/>
                  </a:moveTo>
                  <a:lnTo>
                    <a:pt x="129778" y="5937"/>
                  </a:lnTo>
                  <a:lnTo>
                    <a:pt x="87545" y="22690"/>
                  </a:lnTo>
                  <a:lnTo>
                    <a:pt x="51768" y="48672"/>
                  </a:lnTo>
                  <a:lnTo>
                    <a:pt x="24129" y="82296"/>
                  </a:lnTo>
                  <a:lnTo>
                    <a:pt x="6312" y="121972"/>
                  </a:lnTo>
                  <a:lnTo>
                    <a:pt x="0" y="166116"/>
                  </a:lnTo>
                  <a:lnTo>
                    <a:pt x="6312" y="210259"/>
                  </a:lnTo>
                  <a:lnTo>
                    <a:pt x="24129" y="249936"/>
                  </a:lnTo>
                  <a:lnTo>
                    <a:pt x="51768" y="283559"/>
                  </a:lnTo>
                  <a:lnTo>
                    <a:pt x="87545" y="309541"/>
                  </a:lnTo>
                  <a:lnTo>
                    <a:pt x="129778" y="326294"/>
                  </a:lnTo>
                  <a:lnTo>
                    <a:pt x="176784" y="332232"/>
                  </a:lnTo>
                  <a:lnTo>
                    <a:pt x="223789" y="326294"/>
                  </a:lnTo>
                  <a:lnTo>
                    <a:pt x="266022" y="309541"/>
                  </a:lnTo>
                  <a:lnTo>
                    <a:pt x="301799" y="283559"/>
                  </a:lnTo>
                  <a:lnTo>
                    <a:pt x="329438" y="249936"/>
                  </a:lnTo>
                  <a:lnTo>
                    <a:pt x="347255" y="210259"/>
                  </a:lnTo>
                  <a:lnTo>
                    <a:pt x="353568" y="166116"/>
                  </a:lnTo>
                  <a:lnTo>
                    <a:pt x="347255" y="121972"/>
                  </a:lnTo>
                  <a:lnTo>
                    <a:pt x="329438" y="82296"/>
                  </a:lnTo>
                  <a:lnTo>
                    <a:pt x="301799" y="48672"/>
                  </a:lnTo>
                  <a:lnTo>
                    <a:pt x="266022" y="22690"/>
                  </a:lnTo>
                  <a:lnTo>
                    <a:pt x="223789" y="5937"/>
                  </a:lnTo>
                  <a:lnTo>
                    <a:pt x="176784" y="0"/>
                  </a:lnTo>
                  <a:close/>
                </a:path>
              </a:pathLst>
            </a:custGeom>
            <a:solidFill>
              <a:srgbClr val="DA9F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830318" y="4545330"/>
              <a:ext cx="353695" cy="332740"/>
            </a:xfrm>
            <a:custGeom>
              <a:avLst/>
              <a:gdLst/>
              <a:ahLst/>
              <a:cxnLst/>
              <a:rect l="l" t="t" r="r" b="b"/>
              <a:pathLst>
                <a:path w="353695" h="332739">
                  <a:moveTo>
                    <a:pt x="0" y="166116"/>
                  </a:moveTo>
                  <a:lnTo>
                    <a:pt x="6312" y="121972"/>
                  </a:lnTo>
                  <a:lnTo>
                    <a:pt x="24129" y="82296"/>
                  </a:lnTo>
                  <a:lnTo>
                    <a:pt x="51768" y="48672"/>
                  </a:lnTo>
                  <a:lnTo>
                    <a:pt x="87545" y="22690"/>
                  </a:lnTo>
                  <a:lnTo>
                    <a:pt x="129778" y="5937"/>
                  </a:lnTo>
                  <a:lnTo>
                    <a:pt x="176784" y="0"/>
                  </a:lnTo>
                  <a:lnTo>
                    <a:pt x="223789" y="5937"/>
                  </a:lnTo>
                  <a:lnTo>
                    <a:pt x="266022" y="22690"/>
                  </a:lnTo>
                  <a:lnTo>
                    <a:pt x="301799" y="48672"/>
                  </a:lnTo>
                  <a:lnTo>
                    <a:pt x="329438" y="82296"/>
                  </a:lnTo>
                  <a:lnTo>
                    <a:pt x="347255" y="121972"/>
                  </a:lnTo>
                  <a:lnTo>
                    <a:pt x="353568" y="166116"/>
                  </a:lnTo>
                  <a:lnTo>
                    <a:pt x="347255" y="210259"/>
                  </a:lnTo>
                  <a:lnTo>
                    <a:pt x="329438" y="249936"/>
                  </a:lnTo>
                  <a:lnTo>
                    <a:pt x="301799" y="283559"/>
                  </a:lnTo>
                  <a:lnTo>
                    <a:pt x="266022" y="309541"/>
                  </a:lnTo>
                  <a:lnTo>
                    <a:pt x="223789" y="326294"/>
                  </a:lnTo>
                  <a:lnTo>
                    <a:pt x="176784" y="332232"/>
                  </a:lnTo>
                  <a:lnTo>
                    <a:pt x="129778" y="326294"/>
                  </a:lnTo>
                  <a:lnTo>
                    <a:pt x="87545" y="309541"/>
                  </a:lnTo>
                  <a:lnTo>
                    <a:pt x="51768" y="283559"/>
                  </a:lnTo>
                  <a:lnTo>
                    <a:pt x="24129" y="249936"/>
                  </a:lnTo>
                  <a:lnTo>
                    <a:pt x="6312" y="210259"/>
                  </a:lnTo>
                  <a:lnTo>
                    <a:pt x="0" y="166116"/>
                  </a:lnTo>
                  <a:close/>
                </a:path>
              </a:pathLst>
            </a:custGeom>
            <a:ln w="10668">
              <a:solidFill>
                <a:srgbClr val="B12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917440" y="4546854"/>
            <a:ext cx="179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D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772848" y="5222684"/>
            <a:ext cx="366395" cy="343535"/>
            <a:chOff x="5772848" y="5222684"/>
            <a:chExt cx="366395" cy="343535"/>
          </a:xfrm>
        </p:grpSpPr>
        <p:sp>
          <p:nvSpPr>
            <p:cNvPr id="29" name="object 29"/>
            <p:cNvSpPr/>
            <p:nvPr/>
          </p:nvSpPr>
          <p:spPr>
            <a:xfrm>
              <a:off x="5778245" y="5228081"/>
              <a:ext cx="355600" cy="332740"/>
            </a:xfrm>
            <a:custGeom>
              <a:avLst/>
              <a:gdLst/>
              <a:ahLst/>
              <a:cxnLst/>
              <a:rect l="l" t="t" r="r" b="b"/>
              <a:pathLst>
                <a:path w="355600" h="332739">
                  <a:moveTo>
                    <a:pt x="177545" y="0"/>
                  </a:moveTo>
                  <a:lnTo>
                    <a:pt x="130351" y="5937"/>
                  </a:lnTo>
                  <a:lnTo>
                    <a:pt x="87940" y="22690"/>
                  </a:lnTo>
                  <a:lnTo>
                    <a:pt x="52006" y="48672"/>
                  </a:lnTo>
                  <a:lnTo>
                    <a:pt x="24242" y="82296"/>
                  </a:lnTo>
                  <a:lnTo>
                    <a:pt x="6342" y="121972"/>
                  </a:lnTo>
                  <a:lnTo>
                    <a:pt x="0" y="166116"/>
                  </a:lnTo>
                  <a:lnTo>
                    <a:pt x="6342" y="210259"/>
                  </a:lnTo>
                  <a:lnTo>
                    <a:pt x="24242" y="249936"/>
                  </a:lnTo>
                  <a:lnTo>
                    <a:pt x="52006" y="283559"/>
                  </a:lnTo>
                  <a:lnTo>
                    <a:pt x="87940" y="309541"/>
                  </a:lnTo>
                  <a:lnTo>
                    <a:pt x="130351" y="326294"/>
                  </a:lnTo>
                  <a:lnTo>
                    <a:pt x="177545" y="332232"/>
                  </a:lnTo>
                  <a:lnTo>
                    <a:pt x="224740" y="326294"/>
                  </a:lnTo>
                  <a:lnTo>
                    <a:pt x="267151" y="309541"/>
                  </a:lnTo>
                  <a:lnTo>
                    <a:pt x="303085" y="283559"/>
                  </a:lnTo>
                  <a:lnTo>
                    <a:pt x="330849" y="249936"/>
                  </a:lnTo>
                  <a:lnTo>
                    <a:pt x="348749" y="210259"/>
                  </a:lnTo>
                  <a:lnTo>
                    <a:pt x="355091" y="166116"/>
                  </a:lnTo>
                  <a:lnTo>
                    <a:pt x="348749" y="121972"/>
                  </a:lnTo>
                  <a:lnTo>
                    <a:pt x="330849" y="82296"/>
                  </a:lnTo>
                  <a:lnTo>
                    <a:pt x="303085" y="48672"/>
                  </a:lnTo>
                  <a:lnTo>
                    <a:pt x="267151" y="22690"/>
                  </a:lnTo>
                  <a:lnTo>
                    <a:pt x="224740" y="5937"/>
                  </a:lnTo>
                  <a:lnTo>
                    <a:pt x="177545" y="0"/>
                  </a:lnTo>
                  <a:close/>
                </a:path>
              </a:pathLst>
            </a:custGeom>
            <a:solidFill>
              <a:srgbClr val="DA9F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778245" y="5228081"/>
              <a:ext cx="355600" cy="332740"/>
            </a:xfrm>
            <a:custGeom>
              <a:avLst/>
              <a:gdLst/>
              <a:ahLst/>
              <a:cxnLst/>
              <a:rect l="l" t="t" r="r" b="b"/>
              <a:pathLst>
                <a:path w="355600" h="332739">
                  <a:moveTo>
                    <a:pt x="0" y="166116"/>
                  </a:moveTo>
                  <a:lnTo>
                    <a:pt x="6342" y="121972"/>
                  </a:lnTo>
                  <a:lnTo>
                    <a:pt x="24242" y="82296"/>
                  </a:lnTo>
                  <a:lnTo>
                    <a:pt x="52006" y="48672"/>
                  </a:lnTo>
                  <a:lnTo>
                    <a:pt x="87940" y="22690"/>
                  </a:lnTo>
                  <a:lnTo>
                    <a:pt x="130351" y="5937"/>
                  </a:lnTo>
                  <a:lnTo>
                    <a:pt x="177545" y="0"/>
                  </a:lnTo>
                  <a:lnTo>
                    <a:pt x="224740" y="5937"/>
                  </a:lnTo>
                  <a:lnTo>
                    <a:pt x="267151" y="22690"/>
                  </a:lnTo>
                  <a:lnTo>
                    <a:pt x="303085" y="48672"/>
                  </a:lnTo>
                  <a:lnTo>
                    <a:pt x="330849" y="82296"/>
                  </a:lnTo>
                  <a:lnTo>
                    <a:pt x="348749" y="121972"/>
                  </a:lnTo>
                  <a:lnTo>
                    <a:pt x="355091" y="166116"/>
                  </a:lnTo>
                  <a:lnTo>
                    <a:pt x="348749" y="210259"/>
                  </a:lnTo>
                  <a:lnTo>
                    <a:pt x="330849" y="249936"/>
                  </a:lnTo>
                  <a:lnTo>
                    <a:pt x="303085" y="283559"/>
                  </a:lnTo>
                  <a:lnTo>
                    <a:pt x="267151" y="309541"/>
                  </a:lnTo>
                  <a:lnTo>
                    <a:pt x="224740" y="326294"/>
                  </a:lnTo>
                  <a:lnTo>
                    <a:pt x="177545" y="332232"/>
                  </a:lnTo>
                  <a:lnTo>
                    <a:pt x="130351" y="326294"/>
                  </a:lnTo>
                  <a:lnTo>
                    <a:pt x="87940" y="309541"/>
                  </a:lnTo>
                  <a:lnTo>
                    <a:pt x="52006" y="283559"/>
                  </a:lnTo>
                  <a:lnTo>
                    <a:pt x="24242" y="249936"/>
                  </a:lnTo>
                  <a:lnTo>
                    <a:pt x="6342" y="210259"/>
                  </a:lnTo>
                  <a:lnTo>
                    <a:pt x="0" y="166116"/>
                  </a:lnTo>
                  <a:close/>
                </a:path>
              </a:pathLst>
            </a:custGeom>
            <a:ln w="10668">
              <a:solidFill>
                <a:srgbClr val="B12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900420" y="5229859"/>
            <a:ext cx="111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J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7507160" y="5222684"/>
            <a:ext cx="364490" cy="343535"/>
            <a:chOff x="7507160" y="5222684"/>
            <a:chExt cx="364490" cy="343535"/>
          </a:xfrm>
        </p:grpSpPr>
        <p:sp>
          <p:nvSpPr>
            <p:cNvPr id="33" name="object 33"/>
            <p:cNvSpPr/>
            <p:nvPr/>
          </p:nvSpPr>
          <p:spPr>
            <a:xfrm>
              <a:off x="7512557" y="5228081"/>
              <a:ext cx="353695" cy="332740"/>
            </a:xfrm>
            <a:custGeom>
              <a:avLst/>
              <a:gdLst/>
              <a:ahLst/>
              <a:cxnLst/>
              <a:rect l="l" t="t" r="r" b="b"/>
              <a:pathLst>
                <a:path w="353695" h="332739">
                  <a:moveTo>
                    <a:pt x="176784" y="0"/>
                  </a:moveTo>
                  <a:lnTo>
                    <a:pt x="129778" y="5937"/>
                  </a:lnTo>
                  <a:lnTo>
                    <a:pt x="87545" y="22690"/>
                  </a:lnTo>
                  <a:lnTo>
                    <a:pt x="51768" y="48672"/>
                  </a:lnTo>
                  <a:lnTo>
                    <a:pt x="24129" y="82296"/>
                  </a:lnTo>
                  <a:lnTo>
                    <a:pt x="6312" y="121972"/>
                  </a:lnTo>
                  <a:lnTo>
                    <a:pt x="0" y="166116"/>
                  </a:lnTo>
                  <a:lnTo>
                    <a:pt x="6312" y="210259"/>
                  </a:lnTo>
                  <a:lnTo>
                    <a:pt x="24129" y="249936"/>
                  </a:lnTo>
                  <a:lnTo>
                    <a:pt x="51768" y="283559"/>
                  </a:lnTo>
                  <a:lnTo>
                    <a:pt x="87545" y="309541"/>
                  </a:lnTo>
                  <a:lnTo>
                    <a:pt x="129778" y="326294"/>
                  </a:lnTo>
                  <a:lnTo>
                    <a:pt x="176784" y="332232"/>
                  </a:lnTo>
                  <a:lnTo>
                    <a:pt x="223789" y="326294"/>
                  </a:lnTo>
                  <a:lnTo>
                    <a:pt x="266022" y="309541"/>
                  </a:lnTo>
                  <a:lnTo>
                    <a:pt x="301799" y="283559"/>
                  </a:lnTo>
                  <a:lnTo>
                    <a:pt x="329438" y="249936"/>
                  </a:lnTo>
                  <a:lnTo>
                    <a:pt x="347255" y="210259"/>
                  </a:lnTo>
                  <a:lnTo>
                    <a:pt x="353568" y="166116"/>
                  </a:lnTo>
                  <a:lnTo>
                    <a:pt x="347255" y="121972"/>
                  </a:lnTo>
                  <a:lnTo>
                    <a:pt x="329438" y="82296"/>
                  </a:lnTo>
                  <a:lnTo>
                    <a:pt x="301799" y="48672"/>
                  </a:lnTo>
                  <a:lnTo>
                    <a:pt x="266022" y="22690"/>
                  </a:lnTo>
                  <a:lnTo>
                    <a:pt x="223789" y="5937"/>
                  </a:lnTo>
                  <a:lnTo>
                    <a:pt x="176784" y="0"/>
                  </a:lnTo>
                  <a:close/>
                </a:path>
              </a:pathLst>
            </a:custGeom>
            <a:solidFill>
              <a:srgbClr val="DA9F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512557" y="5228081"/>
              <a:ext cx="353695" cy="332740"/>
            </a:xfrm>
            <a:custGeom>
              <a:avLst/>
              <a:gdLst/>
              <a:ahLst/>
              <a:cxnLst/>
              <a:rect l="l" t="t" r="r" b="b"/>
              <a:pathLst>
                <a:path w="353695" h="332739">
                  <a:moveTo>
                    <a:pt x="0" y="166116"/>
                  </a:moveTo>
                  <a:lnTo>
                    <a:pt x="6312" y="121972"/>
                  </a:lnTo>
                  <a:lnTo>
                    <a:pt x="24129" y="82296"/>
                  </a:lnTo>
                  <a:lnTo>
                    <a:pt x="51768" y="48672"/>
                  </a:lnTo>
                  <a:lnTo>
                    <a:pt x="87545" y="22690"/>
                  </a:lnTo>
                  <a:lnTo>
                    <a:pt x="129778" y="5937"/>
                  </a:lnTo>
                  <a:lnTo>
                    <a:pt x="176784" y="0"/>
                  </a:lnTo>
                  <a:lnTo>
                    <a:pt x="223789" y="5937"/>
                  </a:lnTo>
                  <a:lnTo>
                    <a:pt x="266022" y="22690"/>
                  </a:lnTo>
                  <a:lnTo>
                    <a:pt x="301799" y="48672"/>
                  </a:lnTo>
                  <a:lnTo>
                    <a:pt x="329438" y="82296"/>
                  </a:lnTo>
                  <a:lnTo>
                    <a:pt x="347255" y="121972"/>
                  </a:lnTo>
                  <a:lnTo>
                    <a:pt x="353568" y="166116"/>
                  </a:lnTo>
                  <a:lnTo>
                    <a:pt x="347255" y="210259"/>
                  </a:lnTo>
                  <a:lnTo>
                    <a:pt x="329438" y="249936"/>
                  </a:lnTo>
                  <a:lnTo>
                    <a:pt x="301799" y="283559"/>
                  </a:lnTo>
                  <a:lnTo>
                    <a:pt x="266022" y="309541"/>
                  </a:lnTo>
                  <a:lnTo>
                    <a:pt x="223789" y="326294"/>
                  </a:lnTo>
                  <a:lnTo>
                    <a:pt x="176784" y="332232"/>
                  </a:lnTo>
                  <a:lnTo>
                    <a:pt x="129778" y="326294"/>
                  </a:lnTo>
                  <a:lnTo>
                    <a:pt x="87545" y="309541"/>
                  </a:lnTo>
                  <a:lnTo>
                    <a:pt x="51768" y="283559"/>
                  </a:lnTo>
                  <a:lnTo>
                    <a:pt x="24129" y="249936"/>
                  </a:lnTo>
                  <a:lnTo>
                    <a:pt x="6312" y="210259"/>
                  </a:lnTo>
                  <a:lnTo>
                    <a:pt x="0" y="166116"/>
                  </a:lnTo>
                  <a:close/>
                </a:path>
              </a:pathLst>
            </a:custGeom>
            <a:ln w="10668">
              <a:solidFill>
                <a:srgbClr val="B12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607934" y="5229859"/>
            <a:ext cx="163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K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597332" y="4539932"/>
            <a:ext cx="366395" cy="343535"/>
            <a:chOff x="6597332" y="4539932"/>
            <a:chExt cx="366395" cy="343535"/>
          </a:xfrm>
        </p:grpSpPr>
        <p:sp>
          <p:nvSpPr>
            <p:cNvPr id="37" name="object 37"/>
            <p:cNvSpPr/>
            <p:nvPr/>
          </p:nvSpPr>
          <p:spPr>
            <a:xfrm>
              <a:off x="6602729" y="4545330"/>
              <a:ext cx="355600" cy="332740"/>
            </a:xfrm>
            <a:custGeom>
              <a:avLst/>
              <a:gdLst/>
              <a:ahLst/>
              <a:cxnLst/>
              <a:rect l="l" t="t" r="r" b="b"/>
              <a:pathLst>
                <a:path w="355600" h="332739">
                  <a:moveTo>
                    <a:pt x="177546" y="0"/>
                  </a:moveTo>
                  <a:lnTo>
                    <a:pt x="130351" y="5937"/>
                  </a:lnTo>
                  <a:lnTo>
                    <a:pt x="87940" y="22690"/>
                  </a:lnTo>
                  <a:lnTo>
                    <a:pt x="52006" y="48672"/>
                  </a:lnTo>
                  <a:lnTo>
                    <a:pt x="24242" y="82296"/>
                  </a:lnTo>
                  <a:lnTo>
                    <a:pt x="6342" y="121972"/>
                  </a:lnTo>
                  <a:lnTo>
                    <a:pt x="0" y="166116"/>
                  </a:lnTo>
                  <a:lnTo>
                    <a:pt x="6342" y="210259"/>
                  </a:lnTo>
                  <a:lnTo>
                    <a:pt x="24242" y="249936"/>
                  </a:lnTo>
                  <a:lnTo>
                    <a:pt x="52006" y="283559"/>
                  </a:lnTo>
                  <a:lnTo>
                    <a:pt x="87940" y="309541"/>
                  </a:lnTo>
                  <a:lnTo>
                    <a:pt x="130351" y="326294"/>
                  </a:lnTo>
                  <a:lnTo>
                    <a:pt x="177546" y="332232"/>
                  </a:lnTo>
                  <a:lnTo>
                    <a:pt x="224740" y="326294"/>
                  </a:lnTo>
                  <a:lnTo>
                    <a:pt x="267151" y="309541"/>
                  </a:lnTo>
                  <a:lnTo>
                    <a:pt x="303085" y="283559"/>
                  </a:lnTo>
                  <a:lnTo>
                    <a:pt x="330849" y="249936"/>
                  </a:lnTo>
                  <a:lnTo>
                    <a:pt x="348749" y="210259"/>
                  </a:lnTo>
                  <a:lnTo>
                    <a:pt x="355092" y="166116"/>
                  </a:lnTo>
                  <a:lnTo>
                    <a:pt x="348749" y="121972"/>
                  </a:lnTo>
                  <a:lnTo>
                    <a:pt x="330849" y="82296"/>
                  </a:lnTo>
                  <a:lnTo>
                    <a:pt x="303085" y="48672"/>
                  </a:lnTo>
                  <a:lnTo>
                    <a:pt x="267151" y="22690"/>
                  </a:lnTo>
                  <a:lnTo>
                    <a:pt x="224740" y="5937"/>
                  </a:lnTo>
                  <a:lnTo>
                    <a:pt x="177546" y="0"/>
                  </a:lnTo>
                  <a:close/>
                </a:path>
              </a:pathLst>
            </a:custGeom>
            <a:solidFill>
              <a:srgbClr val="DA9F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602729" y="4545330"/>
              <a:ext cx="355600" cy="332740"/>
            </a:xfrm>
            <a:custGeom>
              <a:avLst/>
              <a:gdLst/>
              <a:ahLst/>
              <a:cxnLst/>
              <a:rect l="l" t="t" r="r" b="b"/>
              <a:pathLst>
                <a:path w="355600" h="332739">
                  <a:moveTo>
                    <a:pt x="0" y="166116"/>
                  </a:moveTo>
                  <a:lnTo>
                    <a:pt x="6342" y="121972"/>
                  </a:lnTo>
                  <a:lnTo>
                    <a:pt x="24242" y="82296"/>
                  </a:lnTo>
                  <a:lnTo>
                    <a:pt x="52006" y="48672"/>
                  </a:lnTo>
                  <a:lnTo>
                    <a:pt x="87940" y="22690"/>
                  </a:lnTo>
                  <a:lnTo>
                    <a:pt x="130351" y="5937"/>
                  </a:lnTo>
                  <a:lnTo>
                    <a:pt x="177546" y="0"/>
                  </a:lnTo>
                  <a:lnTo>
                    <a:pt x="224740" y="5937"/>
                  </a:lnTo>
                  <a:lnTo>
                    <a:pt x="267151" y="22690"/>
                  </a:lnTo>
                  <a:lnTo>
                    <a:pt x="303085" y="48672"/>
                  </a:lnTo>
                  <a:lnTo>
                    <a:pt x="330849" y="82296"/>
                  </a:lnTo>
                  <a:lnTo>
                    <a:pt x="348749" y="121972"/>
                  </a:lnTo>
                  <a:lnTo>
                    <a:pt x="355092" y="166116"/>
                  </a:lnTo>
                  <a:lnTo>
                    <a:pt x="348749" y="210259"/>
                  </a:lnTo>
                  <a:lnTo>
                    <a:pt x="330849" y="249936"/>
                  </a:lnTo>
                  <a:lnTo>
                    <a:pt x="303085" y="283559"/>
                  </a:lnTo>
                  <a:lnTo>
                    <a:pt x="267151" y="309541"/>
                  </a:lnTo>
                  <a:lnTo>
                    <a:pt x="224740" y="326294"/>
                  </a:lnTo>
                  <a:lnTo>
                    <a:pt x="177546" y="332232"/>
                  </a:lnTo>
                  <a:lnTo>
                    <a:pt x="130351" y="326294"/>
                  </a:lnTo>
                  <a:lnTo>
                    <a:pt x="87940" y="309541"/>
                  </a:lnTo>
                  <a:lnTo>
                    <a:pt x="52006" y="283559"/>
                  </a:lnTo>
                  <a:lnTo>
                    <a:pt x="24242" y="249936"/>
                  </a:lnTo>
                  <a:lnTo>
                    <a:pt x="6342" y="210259"/>
                  </a:lnTo>
                  <a:lnTo>
                    <a:pt x="0" y="166116"/>
                  </a:lnTo>
                  <a:close/>
                </a:path>
              </a:pathLst>
            </a:custGeom>
            <a:ln w="10668">
              <a:solidFill>
                <a:srgbClr val="B12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705345" y="4546854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E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967605" y="2869183"/>
            <a:ext cx="3632200" cy="2563495"/>
          </a:xfrm>
          <a:custGeom>
            <a:avLst/>
            <a:gdLst/>
            <a:ahLst/>
            <a:cxnLst/>
            <a:rect l="l" t="t" r="r" b="b"/>
            <a:pathLst>
              <a:path w="3632200" h="2563495">
                <a:moveTo>
                  <a:pt x="76200" y="1599438"/>
                </a:moveTo>
                <a:lnTo>
                  <a:pt x="44513" y="1599920"/>
                </a:lnTo>
                <a:lnTo>
                  <a:pt x="36703" y="1051179"/>
                </a:lnTo>
                <a:lnTo>
                  <a:pt x="24003" y="1051433"/>
                </a:lnTo>
                <a:lnTo>
                  <a:pt x="31813" y="1600111"/>
                </a:lnTo>
                <a:lnTo>
                  <a:pt x="0" y="1600581"/>
                </a:lnTo>
                <a:lnTo>
                  <a:pt x="39243" y="1676146"/>
                </a:lnTo>
                <a:lnTo>
                  <a:pt x="69773" y="1612773"/>
                </a:lnTo>
                <a:lnTo>
                  <a:pt x="76200" y="1599438"/>
                </a:lnTo>
                <a:close/>
              </a:path>
              <a:path w="3632200" h="2563495">
                <a:moveTo>
                  <a:pt x="814705" y="2520442"/>
                </a:moveTo>
                <a:lnTo>
                  <a:pt x="225933" y="2005050"/>
                </a:lnTo>
                <a:lnTo>
                  <a:pt x="233235" y="1996694"/>
                </a:lnTo>
                <a:lnTo>
                  <a:pt x="246888" y="1981073"/>
                </a:lnTo>
                <a:lnTo>
                  <a:pt x="164465" y="1959610"/>
                </a:lnTo>
                <a:lnTo>
                  <a:pt x="196723" y="2038477"/>
                </a:lnTo>
                <a:lnTo>
                  <a:pt x="217589" y="2014601"/>
                </a:lnTo>
                <a:lnTo>
                  <a:pt x="806323" y="2529967"/>
                </a:lnTo>
                <a:lnTo>
                  <a:pt x="814705" y="2520442"/>
                </a:lnTo>
                <a:close/>
              </a:path>
              <a:path w="3632200" h="2563495">
                <a:moveTo>
                  <a:pt x="1633474" y="11684"/>
                </a:moveTo>
                <a:lnTo>
                  <a:pt x="1628267" y="0"/>
                </a:lnTo>
                <a:lnTo>
                  <a:pt x="97345" y="683158"/>
                </a:lnTo>
                <a:lnTo>
                  <a:pt x="84455" y="654177"/>
                </a:lnTo>
                <a:lnTo>
                  <a:pt x="30353" y="719963"/>
                </a:lnTo>
                <a:lnTo>
                  <a:pt x="115443" y="723785"/>
                </a:lnTo>
                <a:lnTo>
                  <a:pt x="104800" y="699897"/>
                </a:lnTo>
                <a:lnTo>
                  <a:pt x="102501" y="694740"/>
                </a:lnTo>
                <a:lnTo>
                  <a:pt x="1633474" y="11684"/>
                </a:lnTo>
                <a:close/>
              </a:path>
              <a:path w="3632200" h="2563495">
                <a:moveTo>
                  <a:pt x="1634998" y="1835912"/>
                </a:moveTo>
                <a:lnTo>
                  <a:pt x="292481" y="1835912"/>
                </a:lnTo>
                <a:lnTo>
                  <a:pt x="292481" y="1804162"/>
                </a:lnTo>
                <a:lnTo>
                  <a:pt x="216281" y="1842262"/>
                </a:lnTo>
                <a:lnTo>
                  <a:pt x="292481" y="1880362"/>
                </a:lnTo>
                <a:lnTo>
                  <a:pt x="292481" y="1848612"/>
                </a:lnTo>
                <a:lnTo>
                  <a:pt x="1634998" y="1848612"/>
                </a:lnTo>
                <a:lnTo>
                  <a:pt x="1634998" y="1835912"/>
                </a:lnTo>
                <a:close/>
              </a:path>
              <a:path w="3632200" h="2563495">
                <a:moveTo>
                  <a:pt x="1636268" y="878840"/>
                </a:moveTo>
                <a:lnTo>
                  <a:pt x="284861" y="878840"/>
                </a:lnTo>
                <a:lnTo>
                  <a:pt x="284861" y="847090"/>
                </a:lnTo>
                <a:lnTo>
                  <a:pt x="208661" y="885190"/>
                </a:lnTo>
                <a:lnTo>
                  <a:pt x="284861" y="923290"/>
                </a:lnTo>
                <a:lnTo>
                  <a:pt x="284861" y="891540"/>
                </a:lnTo>
                <a:lnTo>
                  <a:pt x="1636268" y="891540"/>
                </a:lnTo>
                <a:lnTo>
                  <a:pt x="1636268" y="878840"/>
                </a:lnTo>
                <a:close/>
              </a:path>
              <a:path w="3632200" h="2563495">
                <a:moveTo>
                  <a:pt x="1687068" y="1002538"/>
                </a:moveTo>
                <a:lnTo>
                  <a:pt x="1601851" y="1000760"/>
                </a:lnTo>
                <a:lnTo>
                  <a:pt x="1615452" y="1029474"/>
                </a:lnTo>
                <a:lnTo>
                  <a:pt x="161798" y="1718945"/>
                </a:lnTo>
                <a:lnTo>
                  <a:pt x="167132" y="1730502"/>
                </a:lnTo>
                <a:lnTo>
                  <a:pt x="1620888" y="1040917"/>
                </a:lnTo>
                <a:lnTo>
                  <a:pt x="1634490" y="1069594"/>
                </a:lnTo>
                <a:lnTo>
                  <a:pt x="1670227" y="1024001"/>
                </a:lnTo>
                <a:lnTo>
                  <a:pt x="1687068" y="1002538"/>
                </a:lnTo>
                <a:close/>
              </a:path>
              <a:path w="3632200" h="2563495">
                <a:moveTo>
                  <a:pt x="1691640" y="1964563"/>
                </a:moveTo>
                <a:lnTo>
                  <a:pt x="1683893" y="1954657"/>
                </a:lnTo>
                <a:lnTo>
                  <a:pt x="1170012" y="2355799"/>
                </a:lnTo>
                <a:lnTo>
                  <a:pt x="1150493" y="2330831"/>
                </a:lnTo>
                <a:lnTo>
                  <a:pt x="1113917" y="2407793"/>
                </a:lnTo>
                <a:lnTo>
                  <a:pt x="1197483" y="2390902"/>
                </a:lnTo>
                <a:lnTo>
                  <a:pt x="1183970" y="2373630"/>
                </a:lnTo>
                <a:lnTo>
                  <a:pt x="1177861" y="2365845"/>
                </a:lnTo>
                <a:lnTo>
                  <a:pt x="1691640" y="1964563"/>
                </a:lnTo>
                <a:close/>
              </a:path>
              <a:path w="3632200" h="2563495">
                <a:moveTo>
                  <a:pt x="1850771" y="643509"/>
                </a:moveTo>
                <a:lnTo>
                  <a:pt x="1819033" y="643775"/>
                </a:lnTo>
                <a:lnTo>
                  <a:pt x="1815211" y="171958"/>
                </a:lnTo>
                <a:lnTo>
                  <a:pt x="1802511" y="171958"/>
                </a:lnTo>
                <a:lnTo>
                  <a:pt x="1806333" y="643890"/>
                </a:lnTo>
                <a:lnTo>
                  <a:pt x="1774571" y="644144"/>
                </a:lnTo>
                <a:lnTo>
                  <a:pt x="1813306" y="719963"/>
                </a:lnTo>
                <a:lnTo>
                  <a:pt x="1844357" y="656590"/>
                </a:lnTo>
                <a:lnTo>
                  <a:pt x="1850771" y="643509"/>
                </a:lnTo>
                <a:close/>
              </a:path>
              <a:path w="3632200" h="2563495">
                <a:moveTo>
                  <a:pt x="1851533" y="1122934"/>
                </a:moveTo>
                <a:lnTo>
                  <a:pt x="1845183" y="1110234"/>
                </a:lnTo>
                <a:lnTo>
                  <a:pt x="1813433" y="1046734"/>
                </a:lnTo>
                <a:lnTo>
                  <a:pt x="1775333" y="1122934"/>
                </a:lnTo>
                <a:lnTo>
                  <a:pt x="1807083" y="1122934"/>
                </a:lnTo>
                <a:lnTo>
                  <a:pt x="1807083" y="1675765"/>
                </a:lnTo>
                <a:lnTo>
                  <a:pt x="1819783" y="1675765"/>
                </a:lnTo>
                <a:lnTo>
                  <a:pt x="1819783" y="1122934"/>
                </a:lnTo>
                <a:lnTo>
                  <a:pt x="1851533" y="1122934"/>
                </a:lnTo>
                <a:close/>
              </a:path>
              <a:path w="3632200" h="2563495">
                <a:moveTo>
                  <a:pt x="2544572" y="2525014"/>
                </a:moveTo>
                <a:lnTo>
                  <a:pt x="2531872" y="2518664"/>
                </a:lnTo>
                <a:lnTo>
                  <a:pt x="2468372" y="2486914"/>
                </a:lnTo>
                <a:lnTo>
                  <a:pt x="2468372" y="2518664"/>
                </a:lnTo>
                <a:lnTo>
                  <a:pt x="1165733" y="2518664"/>
                </a:lnTo>
                <a:lnTo>
                  <a:pt x="1165733" y="2531364"/>
                </a:lnTo>
                <a:lnTo>
                  <a:pt x="2468372" y="2531364"/>
                </a:lnTo>
                <a:lnTo>
                  <a:pt x="2468372" y="2563114"/>
                </a:lnTo>
                <a:lnTo>
                  <a:pt x="2531872" y="2531364"/>
                </a:lnTo>
                <a:lnTo>
                  <a:pt x="2544572" y="2525014"/>
                </a:lnTo>
                <a:close/>
              </a:path>
              <a:path w="3632200" h="2563495">
                <a:moveTo>
                  <a:pt x="2600071" y="2402459"/>
                </a:moveTo>
                <a:lnTo>
                  <a:pt x="2004961" y="1997290"/>
                </a:lnTo>
                <a:lnTo>
                  <a:pt x="2009863" y="1990090"/>
                </a:lnTo>
                <a:lnTo>
                  <a:pt x="2022856" y="1971040"/>
                </a:lnTo>
                <a:lnTo>
                  <a:pt x="1938401" y="1959610"/>
                </a:lnTo>
                <a:lnTo>
                  <a:pt x="1979930" y="2034032"/>
                </a:lnTo>
                <a:lnTo>
                  <a:pt x="1997798" y="2007793"/>
                </a:lnTo>
                <a:lnTo>
                  <a:pt x="2592832" y="2413000"/>
                </a:lnTo>
                <a:lnTo>
                  <a:pt x="2600071" y="2402459"/>
                </a:lnTo>
                <a:close/>
              </a:path>
              <a:path w="3632200" h="2563495">
                <a:moveTo>
                  <a:pt x="3408934" y="1835912"/>
                </a:moveTo>
                <a:lnTo>
                  <a:pt x="2066417" y="1835912"/>
                </a:lnTo>
                <a:lnTo>
                  <a:pt x="2066417" y="1804162"/>
                </a:lnTo>
                <a:lnTo>
                  <a:pt x="1990217" y="1842262"/>
                </a:lnTo>
                <a:lnTo>
                  <a:pt x="2066417" y="1880362"/>
                </a:lnTo>
                <a:lnTo>
                  <a:pt x="2066417" y="1848612"/>
                </a:lnTo>
                <a:lnTo>
                  <a:pt x="3408934" y="1848612"/>
                </a:lnTo>
                <a:lnTo>
                  <a:pt x="3408934" y="1835912"/>
                </a:lnTo>
                <a:close/>
              </a:path>
              <a:path w="3632200" h="2563495">
                <a:moveTo>
                  <a:pt x="3408934" y="878840"/>
                </a:moveTo>
                <a:lnTo>
                  <a:pt x="2066417" y="878840"/>
                </a:lnTo>
                <a:lnTo>
                  <a:pt x="2066417" y="847090"/>
                </a:lnTo>
                <a:lnTo>
                  <a:pt x="1990217" y="885190"/>
                </a:lnTo>
                <a:lnTo>
                  <a:pt x="2066417" y="923290"/>
                </a:lnTo>
                <a:lnTo>
                  <a:pt x="2066417" y="891540"/>
                </a:lnTo>
                <a:lnTo>
                  <a:pt x="3408934" y="891540"/>
                </a:lnTo>
                <a:lnTo>
                  <a:pt x="3408934" y="878840"/>
                </a:lnTo>
                <a:close/>
              </a:path>
              <a:path w="3632200" h="2563495">
                <a:moveTo>
                  <a:pt x="3460369" y="1959610"/>
                </a:moveTo>
                <a:lnTo>
                  <a:pt x="3379597" y="1986788"/>
                </a:lnTo>
                <a:lnTo>
                  <a:pt x="3402114" y="2009165"/>
                </a:lnTo>
                <a:lnTo>
                  <a:pt x="2894076" y="2520696"/>
                </a:lnTo>
                <a:lnTo>
                  <a:pt x="2902966" y="2529713"/>
                </a:lnTo>
                <a:lnTo>
                  <a:pt x="3411169" y="2018144"/>
                </a:lnTo>
                <a:lnTo>
                  <a:pt x="3433699" y="2040509"/>
                </a:lnTo>
                <a:lnTo>
                  <a:pt x="3447008" y="2000123"/>
                </a:lnTo>
                <a:lnTo>
                  <a:pt x="3460369" y="1959610"/>
                </a:lnTo>
                <a:close/>
              </a:path>
              <a:path w="3632200" h="2563495">
                <a:moveTo>
                  <a:pt x="3463671" y="1718945"/>
                </a:moveTo>
                <a:lnTo>
                  <a:pt x="2010003" y="1029474"/>
                </a:lnTo>
                <a:lnTo>
                  <a:pt x="2012594" y="1024001"/>
                </a:lnTo>
                <a:lnTo>
                  <a:pt x="2023618" y="1000760"/>
                </a:lnTo>
                <a:lnTo>
                  <a:pt x="1938401" y="1002538"/>
                </a:lnTo>
                <a:lnTo>
                  <a:pt x="1990979" y="1069594"/>
                </a:lnTo>
                <a:lnTo>
                  <a:pt x="2004568" y="1040917"/>
                </a:lnTo>
                <a:lnTo>
                  <a:pt x="3458337" y="1730502"/>
                </a:lnTo>
                <a:lnTo>
                  <a:pt x="3463671" y="1718945"/>
                </a:lnTo>
                <a:close/>
              </a:path>
              <a:path w="3632200" h="2563495">
                <a:moveTo>
                  <a:pt x="3586099" y="719963"/>
                </a:moveTo>
                <a:lnTo>
                  <a:pt x="3569627" y="699897"/>
                </a:lnTo>
                <a:lnTo>
                  <a:pt x="3532124" y="654177"/>
                </a:lnTo>
                <a:lnTo>
                  <a:pt x="3519157" y="683183"/>
                </a:lnTo>
                <a:lnTo>
                  <a:pt x="1988185" y="0"/>
                </a:lnTo>
                <a:lnTo>
                  <a:pt x="1983105" y="11684"/>
                </a:lnTo>
                <a:lnTo>
                  <a:pt x="3513975" y="694753"/>
                </a:lnTo>
                <a:lnTo>
                  <a:pt x="3501009" y="723785"/>
                </a:lnTo>
                <a:lnTo>
                  <a:pt x="3586099" y="719963"/>
                </a:lnTo>
                <a:close/>
              </a:path>
              <a:path w="3632200" h="2563495">
                <a:moveTo>
                  <a:pt x="3631692" y="1594866"/>
                </a:moveTo>
                <a:lnTo>
                  <a:pt x="3600005" y="1595348"/>
                </a:lnTo>
                <a:lnTo>
                  <a:pt x="3592195" y="1046607"/>
                </a:lnTo>
                <a:lnTo>
                  <a:pt x="3579495" y="1046861"/>
                </a:lnTo>
                <a:lnTo>
                  <a:pt x="3587305" y="1595539"/>
                </a:lnTo>
                <a:lnTo>
                  <a:pt x="3555492" y="1596009"/>
                </a:lnTo>
                <a:lnTo>
                  <a:pt x="3594735" y="1671574"/>
                </a:lnTo>
                <a:lnTo>
                  <a:pt x="3625265" y="1608201"/>
                </a:lnTo>
                <a:lnTo>
                  <a:pt x="3631692" y="1594866"/>
                </a:lnTo>
                <a:close/>
              </a:path>
            </a:pathLst>
          </a:custGeom>
          <a:solidFill>
            <a:srgbClr val="DF522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8948673" y="2625217"/>
          <a:ext cx="1992630" cy="3639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8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5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80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Adjacency</a:t>
                      </a:r>
                      <a:r>
                        <a:rPr sz="1600" b="1" spc="-2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List</a:t>
                      </a:r>
                      <a:endParaRPr sz="1600">
                        <a:latin typeface="Corbel"/>
                        <a:cs typeface="Corbe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125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A</a:t>
                      </a:r>
                      <a:endParaRPr sz="1600">
                        <a:latin typeface="Corbel"/>
                        <a:cs typeface="Corbe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20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F</a:t>
                      </a:r>
                      <a:r>
                        <a:rPr sz="1800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,</a:t>
                      </a:r>
                      <a:r>
                        <a:rPr sz="1800" spc="-70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C</a:t>
                      </a:r>
                      <a:r>
                        <a:rPr sz="1800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,</a:t>
                      </a:r>
                      <a:r>
                        <a:rPr sz="1800" spc="-5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B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B</a:t>
                      </a:r>
                      <a:endParaRPr sz="1600">
                        <a:latin typeface="Corbel"/>
                        <a:cs typeface="Corbe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G,</a:t>
                      </a:r>
                      <a:r>
                        <a:rPr sz="1800" spc="-70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C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C</a:t>
                      </a:r>
                      <a:endParaRPr sz="1600">
                        <a:latin typeface="Corbel"/>
                        <a:cs typeface="Corbe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F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D</a:t>
                      </a:r>
                      <a:endParaRPr sz="1600">
                        <a:latin typeface="Corbel"/>
                        <a:cs typeface="Corbe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C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E</a:t>
                      </a:r>
                      <a:endParaRPr sz="1600">
                        <a:latin typeface="Corbel"/>
                        <a:cs typeface="Corbe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45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D</a:t>
                      </a:r>
                      <a:r>
                        <a:rPr sz="1800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,</a:t>
                      </a:r>
                      <a:r>
                        <a:rPr sz="1800" spc="-70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C</a:t>
                      </a:r>
                      <a:r>
                        <a:rPr sz="1800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,</a:t>
                      </a:r>
                      <a:r>
                        <a:rPr sz="1800" spc="-25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J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F</a:t>
                      </a:r>
                      <a:endParaRPr sz="1600">
                        <a:latin typeface="Corbel"/>
                        <a:cs typeface="Corbe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D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G</a:t>
                      </a:r>
                      <a:endParaRPr sz="1600">
                        <a:latin typeface="Corbel"/>
                        <a:cs typeface="Corbe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C,</a:t>
                      </a:r>
                      <a:r>
                        <a:rPr sz="1800" spc="-45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J</a:t>
                      </a:r>
                      <a:endParaRPr sz="1600">
                        <a:latin typeface="Corbel"/>
                        <a:cs typeface="Corbe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D,</a:t>
                      </a:r>
                      <a:r>
                        <a:rPr sz="1800" spc="-35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K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K</a:t>
                      </a:r>
                      <a:endParaRPr sz="1600">
                        <a:latin typeface="Corbel"/>
                        <a:cs typeface="Corbe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E</a:t>
                      </a:r>
                      <a:r>
                        <a:rPr sz="1800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,</a:t>
                      </a:r>
                      <a:r>
                        <a:rPr sz="1800" spc="-80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G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2" name="object 42"/>
          <p:cNvSpPr txBox="1"/>
          <p:nvPr/>
        </p:nvSpPr>
        <p:spPr>
          <a:xfrm>
            <a:off x="1222044" y="2648457"/>
            <a:ext cx="344614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208405" algn="l"/>
                <a:tab pos="1519555" algn="l"/>
                <a:tab pos="1614170" algn="l"/>
                <a:tab pos="2322830" algn="l"/>
                <a:tab pos="3046730" algn="l"/>
                <a:tab pos="3173730" algn="l"/>
              </a:tabLst>
            </a:pP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C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o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n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side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r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	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a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	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g</a:t>
            </a:r>
            <a:r>
              <a:rPr sz="2200" spc="-15" dirty="0">
                <a:solidFill>
                  <a:srgbClr val="DF5227"/>
                </a:solidFill>
                <a:latin typeface="Corbel"/>
                <a:cs typeface="Corbel"/>
              </a:rPr>
              <a:t>i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ven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	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graph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		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G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.  Suppose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	</a:t>
            </a:r>
            <a:r>
              <a:rPr sz="2200" spc="-37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G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		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re</a:t>
            </a:r>
            <a:r>
              <a:rPr sz="2200" spc="-15" dirty="0">
                <a:solidFill>
                  <a:srgbClr val="DF5227"/>
                </a:solidFill>
                <a:latin typeface="Corbel"/>
                <a:cs typeface="Corbel"/>
              </a:rPr>
              <a:t>p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resen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t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s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	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the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222044" y="3319017"/>
            <a:ext cx="3446779" cy="2037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daily flights between cities 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of </a:t>
            </a:r>
            <a:r>
              <a:rPr sz="2200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some airlines and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suppose we </a:t>
            </a:r>
            <a:r>
              <a:rPr sz="2200" spc="-43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want</a:t>
            </a:r>
            <a:r>
              <a:rPr sz="2200" spc="1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to</a:t>
            </a:r>
            <a:r>
              <a:rPr sz="2200" spc="9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fly</a:t>
            </a:r>
            <a:r>
              <a:rPr sz="2200" spc="10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from</a:t>
            </a:r>
            <a:r>
              <a:rPr sz="2200" spc="1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city</a:t>
            </a:r>
            <a:r>
              <a:rPr sz="2200" spc="12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A</a:t>
            </a:r>
            <a:r>
              <a:rPr sz="2200" spc="9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to</a:t>
            </a:r>
            <a:r>
              <a:rPr sz="2200" spc="9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city </a:t>
            </a:r>
            <a:r>
              <a:rPr sz="2200" spc="-42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J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with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minimum 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no. of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stops. 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In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other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words, we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want the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 minimum</a:t>
            </a:r>
            <a:r>
              <a:rPr sz="2200" spc="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path</a:t>
            </a:r>
            <a:r>
              <a:rPr sz="2200" spc="-2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p from</a:t>
            </a:r>
            <a:r>
              <a:rPr sz="2200" spc="-9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A 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to</a:t>
            </a:r>
            <a:r>
              <a:rPr sz="2200" spc="-6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J.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84448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Breadth</a:t>
            </a:r>
            <a:r>
              <a:rPr spc="-50" dirty="0"/>
              <a:t> </a:t>
            </a:r>
            <a:r>
              <a:rPr spc="-5" dirty="0"/>
              <a:t>First</a:t>
            </a:r>
            <a:r>
              <a:rPr spc="-130" dirty="0"/>
              <a:t> </a:t>
            </a:r>
            <a:r>
              <a:rPr dirty="0"/>
              <a:t>Search</a:t>
            </a:r>
            <a:r>
              <a:rPr spc="-55" dirty="0"/>
              <a:t> </a:t>
            </a:r>
            <a:r>
              <a:rPr spc="-10" dirty="0"/>
              <a:t>(BFS)</a:t>
            </a:r>
            <a:r>
              <a:rPr spc="-5" dirty="0"/>
              <a:t> </a:t>
            </a:r>
            <a:r>
              <a:rPr dirty="0"/>
              <a:t>algorithm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887723" y="2083324"/>
          <a:ext cx="6421755" cy="3778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8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6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31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9727">
                <a:tc>
                  <a:txBody>
                    <a:bodyPr/>
                    <a:lstStyle/>
                    <a:p>
                      <a:pPr marL="31750">
                        <a:lnSpc>
                          <a:spcPts val="1325"/>
                        </a:lnSpc>
                      </a:pPr>
                      <a:r>
                        <a:rPr sz="1400" b="1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Step</a:t>
                      </a:r>
                      <a:r>
                        <a:rPr sz="1400" b="1" spc="-55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b="1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1400">
                        <a:latin typeface="Corbel"/>
                        <a:cs typeface="Corbel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400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F</a:t>
                      </a:r>
                      <a:r>
                        <a:rPr sz="1400" spc="-55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14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212725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Queue</a:t>
                      </a:r>
                      <a:r>
                        <a:rPr sz="1400" spc="150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A</a:t>
                      </a:r>
                      <a:endParaRPr sz="1400">
                        <a:latin typeface="Corbel"/>
                        <a:cs typeface="Corbel"/>
                      </a:endParaRPr>
                    </a:p>
                  </a:txBody>
                  <a:tcPr marL="0" marR="0" marT="381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11505">
                        <a:lnSpc>
                          <a:spcPts val="1325"/>
                        </a:lnSpc>
                      </a:pPr>
                      <a:r>
                        <a:rPr sz="1400" b="1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Step</a:t>
                      </a:r>
                      <a:r>
                        <a:rPr sz="1400" b="1" spc="-55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b="1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5</a:t>
                      </a:r>
                      <a:endParaRPr sz="1400">
                        <a:latin typeface="Corbel"/>
                        <a:cs typeface="Corbel"/>
                      </a:endParaRPr>
                    </a:p>
                    <a:p>
                      <a:pPr marL="61150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400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F</a:t>
                      </a:r>
                      <a:r>
                        <a:rPr sz="1400" spc="-55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5</a:t>
                      </a:r>
                      <a:endParaRPr sz="14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210185">
                        <a:lnSpc>
                          <a:spcPct val="100000"/>
                        </a:lnSpc>
                      </a:pPr>
                      <a:r>
                        <a:rPr sz="1400" spc="5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Q</a:t>
                      </a:r>
                      <a:r>
                        <a:rPr sz="1400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ueue</a:t>
                      </a:r>
                      <a:r>
                        <a:rPr sz="1400" spc="-80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spc="-5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A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,</a:t>
                      </a:r>
                      <a:r>
                        <a:rPr sz="1400" spc="-1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spc="-1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F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,</a:t>
                      </a:r>
                      <a:r>
                        <a:rPr sz="1400" spc="-65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spc="-5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C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,</a:t>
                      </a:r>
                      <a:r>
                        <a:rPr sz="1400" spc="-5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spc="-1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B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, </a:t>
                      </a:r>
                      <a:r>
                        <a:rPr sz="1400" spc="-3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D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,</a:t>
                      </a:r>
                      <a:r>
                        <a:rPr sz="1400" spc="-65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G</a:t>
                      </a:r>
                      <a:endParaRPr sz="1400">
                        <a:latin typeface="Corbel"/>
                        <a:cs typeface="Corbel"/>
                      </a:endParaRPr>
                    </a:p>
                  </a:txBody>
                  <a:tcPr marL="0" marR="0" marT="381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R</a:t>
                      </a:r>
                      <a:r>
                        <a:rPr sz="1400" spc="-50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1</a:t>
                      </a:r>
                      <a:endParaRPr sz="1400">
                        <a:latin typeface="Corbel"/>
                        <a:cs typeface="Corbel"/>
                      </a:endParaRPr>
                    </a:p>
                  </a:txBody>
                  <a:tcPr marL="0" marR="0" marT="29209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5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Origin</a:t>
                      </a:r>
                      <a:r>
                        <a:rPr sz="1400" spc="170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Ф</a:t>
                      </a:r>
                      <a:endParaRPr sz="1400">
                        <a:latin typeface="Corbel"/>
                        <a:cs typeface="Corbel"/>
                      </a:endParaRPr>
                    </a:p>
                  </a:txBody>
                  <a:tcPr marL="0" marR="0" marT="29209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46228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R</a:t>
                      </a:r>
                      <a:r>
                        <a:rPr sz="1400" spc="-45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6</a:t>
                      </a:r>
                      <a:endParaRPr sz="1400">
                        <a:latin typeface="Corbel"/>
                        <a:cs typeface="Corbel"/>
                      </a:endParaRPr>
                    </a:p>
                  </a:txBody>
                  <a:tcPr marL="0" marR="0" marT="29209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10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O</a:t>
                      </a:r>
                      <a:r>
                        <a:rPr sz="1400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ri</a:t>
                      </a:r>
                      <a:r>
                        <a:rPr sz="1400" spc="-10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g</a:t>
                      </a:r>
                      <a:r>
                        <a:rPr sz="1400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in</a:t>
                      </a:r>
                      <a:r>
                        <a:rPr sz="1400" spc="-65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spc="-3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Ф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,</a:t>
                      </a:r>
                      <a:r>
                        <a:rPr sz="1400" spc="-55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spc="-5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A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,</a:t>
                      </a:r>
                      <a:r>
                        <a:rPr sz="1400" spc="-7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spc="-5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A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,</a:t>
                      </a:r>
                      <a:r>
                        <a:rPr sz="1400" spc="-7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spc="-5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A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,</a:t>
                      </a:r>
                      <a:r>
                        <a:rPr sz="1400" spc="-5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spc="-1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F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,</a:t>
                      </a:r>
                      <a:r>
                        <a:rPr sz="1400" spc="-15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B</a:t>
                      </a:r>
                      <a:endParaRPr sz="1400">
                        <a:latin typeface="Corbel"/>
                        <a:cs typeface="Corbel"/>
                      </a:endParaRPr>
                    </a:p>
                  </a:txBody>
                  <a:tcPr marL="0" marR="0" marT="29209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92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b="1" spc="-5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Step</a:t>
                      </a:r>
                      <a:r>
                        <a:rPr sz="1400" b="1" spc="-50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b="1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1400">
                        <a:latin typeface="Corbel"/>
                        <a:cs typeface="Corbel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400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F</a:t>
                      </a:r>
                      <a:r>
                        <a:rPr sz="1400" spc="-55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2</a:t>
                      </a:r>
                      <a:endParaRPr sz="1400">
                        <a:latin typeface="Corbel"/>
                        <a:cs typeface="Corbel"/>
                      </a:endParaRPr>
                    </a:p>
                  </a:txBody>
                  <a:tcPr marL="0" marR="0" marT="29209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12725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400" spc="5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Q</a:t>
                      </a:r>
                      <a:r>
                        <a:rPr sz="1400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ueue</a:t>
                      </a:r>
                      <a:r>
                        <a:rPr sz="1400" spc="-80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spc="-5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A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,</a:t>
                      </a:r>
                      <a:r>
                        <a:rPr sz="1400" spc="-1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spc="-1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F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,</a:t>
                      </a:r>
                      <a:r>
                        <a:rPr sz="1400" spc="-65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spc="-5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C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,</a:t>
                      </a:r>
                      <a:r>
                        <a:rPr sz="1400" spc="-5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B</a:t>
                      </a:r>
                      <a:endParaRPr sz="14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1150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b="1" spc="-5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Step</a:t>
                      </a:r>
                      <a:r>
                        <a:rPr sz="1400" b="1" spc="-50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b="1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6</a:t>
                      </a:r>
                      <a:endParaRPr sz="1400">
                        <a:latin typeface="Corbel"/>
                        <a:cs typeface="Corbel"/>
                      </a:endParaRPr>
                    </a:p>
                    <a:p>
                      <a:pPr marL="61150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400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F</a:t>
                      </a:r>
                      <a:r>
                        <a:rPr sz="1400" spc="-55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6</a:t>
                      </a:r>
                      <a:endParaRPr sz="1400">
                        <a:latin typeface="Corbel"/>
                        <a:cs typeface="Corbel"/>
                      </a:endParaRPr>
                    </a:p>
                  </a:txBody>
                  <a:tcPr marL="0" marR="0" marT="29209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10185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400" spc="5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Q</a:t>
                      </a:r>
                      <a:r>
                        <a:rPr sz="1400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ueue</a:t>
                      </a:r>
                      <a:r>
                        <a:rPr sz="1400" spc="-80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spc="-5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A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,</a:t>
                      </a:r>
                      <a:r>
                        <a:rPr sz="1400" spc="-1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spc="-1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F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,</a:t>
                      </a:r>
                      <a:r>
                        <a:rPr sz="1400" spc="-65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spc="-5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C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,</a:t>
                      </a:r>
                      <a:r>
                        <a:rPr sz="1400" spc="-5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spc="-1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B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, </a:t>
                      </a:r>
                      <a:r>
                        <a:rPr sz="1400" spc="-35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D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,</a:t>
                      </a:r>
                      <a:r>
                        <a:rPr sz="1400" spc="-65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G</a:t>
                      </a:r>
                      <a:endParaRPr sz="14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78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R</a:t>
                      </a:r>
                      <a:r>
                        <a:rPr sz="1400" spc="-45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4</a:t>
                      </a:r>
                      <a:endParaRPr sz="1400">
                        <a:latin typeface="Corbel"/>
                        <a:cs typeface="Corbel"/>
                      </a:endParaRPr>
                    </a:p>
                  </a:txBody>
                  <a:tcPr marL="0" marR="0" marT="29209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10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O</a:t>
                      </a:r>
                      <a:r>
                        <a:rPr sz="1400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ri</a:t>
                      </a:r>
                      <a:r>
                        <a:rPr sz="1400" spc="-10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g</a:t>
                      </a:r>
                      <a:r>
                        <a:rPr sz="1400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in</a:t>
                      </a:r>
                      <a:r>
                        <a:rPr sz="1400" spc="-65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spc="-3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Ф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,</a:t>
                      </a:r>
                      <a:r>
                        <a:rPr sz="1400" spc="-55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spc="-5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A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,</a:t>
                      </a:r>
                      <a:r>
                        <a:rPr sz="1400" spc="-7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spc="-5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A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,</a:t>
                      </a:r>
                      <a:r>
                        <a:rPr sz="1400" spc="-7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A</a:t>
                      </a:r>
                      <a:endParaRPr sz="1400">
                        <a:latin typeface="Corbel"/>
                        <a:cs typeface="Corbel"/>
                      </a:endParaRPr>
                    </a:p>
                  </a:txBody>
                  <a:tcPr marL="0" marR="0" marT="29209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46228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R</a:t>
                      </a:r>
                      <a:r>
                        <a:rPr sz="1400" spc="-45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6</a:t>
                      </a:r>
                      <a:endParaRPr sz="1400">
                        <a:latin typeface="Corbel"/>
                        <a:cs typeface="Corbel"/>
                      </a:endParaRPr>
                    </a:p>
                  </a:txBody>
                  <a:tcPr marL="0" marR="0" marT="29209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10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O</a:t>
                      </a:r>
                      <a:r>
                        <a:rPr sz="1400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ri</a:t>
                      </a:r>
                      <a:r>
                        <a:rPr sz="1400" spc="-10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g</a:t>
                      </a:r>
                      <a:r>
                        <a:rPr sz="1400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in</a:t>
                      </a:r>
                      <a:r>
                        <a:rPr sz="1400" spc="-65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spc="-3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Ф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,</a:t>
                      </a:r>
                      <a:r>
                        <a:rPr sz="1400" spc="-55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spc="-5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A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,</a:t>
                      </a:r>
                      <a:r>
                        <a:rPr sz="1400" spc="-7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spc="-5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A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,</a:t>
                      </a:r>
                      <a:r>
                        <a:rPr sz="1400" spc="-7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spc="-5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A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,</a:t>
                      </a:r>
                      <a:r>
                        <a:rPr sz="1400" spc="-1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spc="-1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F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,</a:t>
                      </a:r>
                      <a:r>
                        <a:rPr sz="1400" spc="-15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B</a:t>
                      </a:r>
                      <a:endParaRPr sz="1400">
                        <a:latin typeface="Corbel"/>
                        <a:cs typeface="Corbel"/>
                      </a:endParaRPr>
                    </a:p>
                  </a:txBody>
                  <a:tcPr marL="0" marR="0" marT="29209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79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b="1" spc="-5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Step</a:t>
                      </a:r>
                      <a:r>
                        <a:rPr sz="1400" b="1" spc="-50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b="1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1400">
                        <a:latin typeface="Corbel"/>
                        <a:cs typeface="Corbel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400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F</a:t>
                      </a:r>
                      <a:r>
                        <a:rPr sz="1400" spc="-55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3</a:t>
                      </a:r>
                      <a:endParaRPr sz="1400">
                        <a:latin typeface="Corbel"/>
                        <a:cs typeface="Corbel"/>
                      </a:endParaRPr>
                    </a:p>
                  </a:txBody>
                  <a:tcPr marL="0" marR="0" marT="29209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12725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400" spc="5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Q</a:t>
                      </a:r>
                      <a:r>
                        <a:rPr sz="1400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ueue</a:t>
                      </a:r>
                      <a:r>
                        <a:rPr sz="1400" spc="-80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spc="-5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A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,</a:t>
                      </a:r>
                      <a:r>
                        <a:rPr sz="1400" spc="-1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spc="-1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F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,</a:t>
                      </a:r>
                      <a:r>
                        <a:rPr sz="1400" spc="-65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spc="-5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C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, </a:t>
                      </a:r>
                      <a:r>
                        <a:rPr sz="1400" spc="-5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B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, D</a:t>
                      </a:r>
                      <a:endParaRPr sz="14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1150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b="1" spc="-5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Step</a:t>
                      </a:r>
                      <a:r>
                        <a:rPr sz="1400" b="1" spc="-45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b="1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7</a:t>
                      </a:r>
                      <a:endParaRPr sz="1400">
                        <a:latin typeface="Corbel"/>
                        <a:cs typeface="Corbel"/>
                      </a:endParaRPr>
                    </a:p>
                    <a:p>
                      <a:pPr marL="61150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400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F</a:t>
                      </a:r>
                      <a:r>
                        <a:rPr sz="1400" spc="-55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7</a:t>
                      </a:r>
                      <a:endParaRPr sz="1400">
                        <a:latin typeface="Corbel"/>
                        <a:cs typeface="Corbel"/>
                      </a:endParaRPr>
                    </a:p>
                  </a:txBody>
                  <a:tcPr marL="0" marR="0" marT="29209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10185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400" spc="5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Q</a:t>
                      </a:r>
                      <a:r>
                        <a:rPr sz="1400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ueue</a:t>
                      </a:r>
                      <a:r>
                        <a:rPr sz="1400" spc="-80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spc="-5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A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,</a:t>
                      </a:r>
                      <a:r>
                        <a:rPr sz="1400" spc="-1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spc="-1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F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,</a:t>
                      </a:r>
                      <a:r>
                        <a:rPr sz="1400" spc="-65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spc="-5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C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,</a:t>
                      </a:r>
                      <a:r>
                        <a:rPr sz="1400" spc="-5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spc="-1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B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, </a:t>
                      </a:r>
                      <a:r>
                        <a:rPr sz="1400" spc="-35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D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,</a:t>
                      </a:r>
                      <a:r>
                        <a:rPr sz="1400" spc="-65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G,</a:t>
                      </a:r>
                      <a:r>
                        <a:rPr sz="1400" spc="-5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E</a:t>
                      </a:r>
                      <a:endParaRPr sz="14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65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R</a:t>
                      </a:r>
                      <a:r>
                        <a:rPr sz="1400" spc="-50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5</a:t>
                      </a:r>
                      <a:endParaRPr sz="1400">
                        <a:latin typeface="Corbel"/>
                        <a:cs typeface="Corbel"/>
                      </a:endParaRPr>
                    </a:p>
                  </a:txBody>
                  <a:tcPr marL="0" marR="0" marT="29209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10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O</a:t>
                      </a:r>
                      <a:r>
                        <a:rPr sz="1400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ri</a:t>
                      </a:r>
                      <a:r>
                        <a:rPr sz="1400" spc="-10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g</a:t>
                      </a:r>
                      <a:r>
                        <a:rPr sz="1400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in</a:t>
                      </a:r>
                      <a:r>
                        <a:rPr sz="1400" spc="-65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spc="-3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Ф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,</a:t>
                      </a:r>
                      <a:r>
                        <a:rPr sz="1400" spc="-55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spc="-5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A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,</a:t>
                      </a:r>
                      <a:r>
                        <a:rPr sz="1400" spc="-65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spc="-5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A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,</a:t>
                      </a:r>
                      <a:r>
                        <a:rPr sz="1400" spc="-7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spc="-5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A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,</a:t>
                      </a:r>
                      <a:r>
                        <a:rPr sz="1400" spc="-1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F</a:t>
                      </a:r>
                      <a:endParaRPr sz="1400">
                        <a:latin typeface="Corbel"/>
                        <a:cs typeface="Corbel"/>
                      </a:endParaRPr>
                    </a:p>
                  </a:txBody>
                  <a:tcPr marL="0" marR="0" marT="29209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479425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R</a:t>
                      </a:r>
                      <a:r>
                        <a:rPr sz="1400" spc="-50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7</a:t>
                      </a:r>
                      <a:endParaRPr sz="1400">
                        <a:latin typeface="Corbel"/>
                        <a:cs typeface="Corbel"/>
                      </a:endParaRPr>
                    </a:p>
                  </a:txBody>
                  <a:tcPr marL="0" marR="0" marT="29209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10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O</a:t>
                      </a:r>
                      <a:r>
                        <a:rPr sz="1400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ri</a:t>
                      </a:r>
                      <a:r>
                        <a:rPr sz="1400" spc="-10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g</a:t>
                      </a:r>
                      <a:r>
                        <a:rPr sz="1400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in</a:t>
                      </a:r>
                      <a:r>
                        <a:rPr sz="1400" spc="-65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spc="-3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Ф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,</a:t>
                      </a:r>
                      <a:r>
                        <a:rPr sz="1400" spc="-55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spc="-5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A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,</a:t>
                      </a:r>
                      <a:r>
                        <a:rPr sz="1400" spc="-7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spc="-5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A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,</a:t>
                      </a:r>
                      <a:r>
                        <a:rPr sz="1400" spc="-7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spc="-5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A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,</a:t>
                      </a:r>
                      <a:r>
                        <a:rPr sz="1400" spc="-1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spc="-1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F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,</a:t>
                      </a:r>
                      <a:r>
                        <a:rPr sz="1400" spc="-1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spc="-5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B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,</a:t>
                      </a:r>
                      <a:r>
                        <a:rPr sz="1400" spc="-55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G</a:t>
                      </a:r>
                      <a:endParaRPr sz="1400">
                        <a:latin typeface="Corbel"/>
                        <a:cs typeface="Corbel"/>
                      </a:endParaRPr>
                    </a:p>
                  </a:txBody>
                  <a:tcPr marL="0" marR="0" marT="29209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15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b="1" spc="-5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Step</a:t>
                      </a:r>
                      <a:r>
                        <a:rPr sz="1400" b="1" spc="-50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b="1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4</a:t>
                      </a:r>
                      <a:endParaRPr sz="1400">
                        <a:latin typeface="Corbel"/>
                        <a:cs typeface="Corbel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400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F</a:t>
                      </a:r>
                      <a:r>
                        <a:rPr sz="1400" spc="-55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4</a:t>
                      </a:r>
                      <a:endParaRPr sz="1400">
                        <a:latin typeface="Corbel"/>
                        <a:cs typeface="Corbel"/>
                      </a:endParaRPr>
                    </a:p>
                  </a:txBody>
                  <a:tcPr marL="0" marR="0" marT="29209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12725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400" spc="5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Q</a:t>
                      </a:r>
                      <a:r>
                        <a:rPr sz="1400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ueue</a:t>
                      </a:r>
                      <a:r>
                        <a:rPr sz="1400" spc="-80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spc="-5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A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,</a:t>
                      </a:r>
                      <a:r>
                        <a:rPr sz="1400" spc="-1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spc="-1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F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,</a:t>
                      </a:r>
                      <a:r>
                        <a:rPr sz="1400" spc="-65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spc="-5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C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,</a:t>
                      </a:r>
                      <a:r>
                        <a:rPr sz="1400" spc="-5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spc="-1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B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, D</a:t>
                      </a:r>
                      <a:endParaRPr sz="14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1150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b="1" spc="-5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Step</a:t>
                      </a:r>
                      <a:r>
                        <a:rPr sz="1400" b="1" spc="-50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b="1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8</a:t>
                      </a:r>
                      <a:endParaRPr sz="1400">
                        <a:latin typeface="Corbel"/>
                        <a:cs typeface="Corbel"/>
                      </a:endParaRPr>
                    </a:p>
                    <a:p>
                      <a:pPr marL="61150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400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F</a:t>
                      </a:r>
                      <a:r>
                        <a:rPr sz="1400" spc="-55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8</a:t>
                      </a:r>
                      <a:endParaRPr sz="1400">
                        <a:latin typeface="Corbel"/>
                        <a:cs typeface="Corbel"/>
                      </a:endParaRPr>
                    </a:p>
                  </a:txBody>
                  <a:tcPr marL="0" marR="0" marT="29209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10185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400" spc="5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Q</a:t>
                      </a:r>
                      <a:r>
                        <a:rPr sz="1400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ueue</a:t>
                      </a:r>
                      <a:r>
                        <a:rPr sz="1400" spc="-80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spc="-5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A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,</a:t>
                      </a:r>
                      <a:r>
                        <a:rPr sz="1400" spc="-1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spc="-1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F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,</a:t>
                      </a:r>
                      <a:r>
                        <a:rPr sz="1400" spc="-65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spc="-5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C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,</a:t>
                      </a:r>
                      <a:r>
                        <a:rPr sz="1400" spc="-5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spc="-1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B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, </a:t>
                      </a:r>
                      <a:r>
                        <a:rPr sz="1400" spc="-35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D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,</a:t>
                      </a:r>
                      <a:r>
                        <a:rPr sz="1400" spc="-65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G,</a:t>
                      </a:r>
                      <a:r>
                        <a:rPr sz="1400" spc="-5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spc="5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E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,</a:t>
                      </a:r>
                      <a:r>
                        <a:rPr sz="1400" spc="-4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J</a:t>
                      </a:r>
                      <a:endParaRPr sz="14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958">
                <a:tc>
                  <a:txBody>
                    <a:bodyPr/>
                    <a:lstStyle/>
                    <a:p>
                      <a:pPr marL="31750">
                        <a:lnSpc>
                          <a:spcPts val="166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R</a:t>
                      </a:r>
                      <a:r>
                        <a:rPr sz="1400" spc="-50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5</a:t>
                      </a:r>
                      <a:endParaRPr sz="1400">
                        <a:latin typeface="Corbel"/>
                        <a:cs typeface="Corbel"/>
                      </a:endParaRPr>
                    </a:p>
                  </a:txBody>
                  <a:tcPr marL="0" marR="0" marT="29209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1660"/>
                        </a:lnSpc>
                        <a:spcBef>
                          <a:spcPts val="229"/>
                        </a:spcBef>
                      </a:pPr>
                      <a:r>
                        <a:rPr sz="1400" spc="-10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O</a:t>
                      </a:r>
                      <a:r>
                        <a:rPr sz="1400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ri</a:t>
                      </a:r>
                      <a:r>
                        <a:rPr sz="1400" spc="-10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g</a:t>
                      </a:r>
                      <a:r>
                        <a:rPr sz="1400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in</a:t>
                      </a:r>
                      <a:r>
                        <a:rPr sz="1400" spc="-65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spc="-3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Ф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,</a:t>
                      </a:r>
                      <a:r>
                        <a:rPr sz="1400" spc="-55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spc="-5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A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,</a:t>
                      </a:r>
                      <a:r>
                        <a:rPr sz="1400" spc="-7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spc="-5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A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,</a:t>
                      </a:r>
                      <a:r>
                        <a:rPr sz="1400" spc="-7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spc="-5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A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,</a:t>
                      </a:r>
                      <a:r>
                        <a:rPr sz="1400" spc="-1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F</a:t>
                      </a:r>
                      <a:endParaRPr sz="1400">
                        <a:latin typeface="Corbel"/>
                        <a:cs typeface="Corbel"/>
                      </a:endParaRPr>
                    </a:p>
                  </a:txBody>
                  <a:tcPr marL="0" marR="0" marT="29209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464184" algn="r">
                        <a:lnSpc>
                          <a:spcPts val="166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R</a:t>
                      </a:r>
                      <a:r>
                        <a:rPr sz="1400" spc="-50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8</a:t>
                      </a:r>
                      <a:endParaRPr sz="1400">
                        <a:latin typeface="Corbel"/>
                        <a:cs typeface="Corbel"/>
                      </a:endParaRPr>
                    </a:p>
                  </a:txBody>
                  <a:tcPr marL="0" marR="0" marT="29209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1660"/>
                        </a:lnSpc>
                        <a:spcBef>
                          <a:spcPts val="229"/>
                        </a:spcBef>
                      </a:pPr>
                      <a:r>
                        <a:rPr sz="1400" spc="-10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O</a:t>
                      </a:r>
                      <a:r>
                        <a:rPr sz="1400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ri</a:t>
                      </a:r>
                      <a:r>
                        <a:rPr sz="1400" spc="-10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g</a:t>
                      </a:r>
                      <a:r>
                        <a:rPr sz="1400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in</a:t>
                      </a:r>
                      <a:r>
                        <a:rPr sz="1400" spc="-65" dirty="0">
                          <a:solidFill>
                            <a:srgbClr val="DF5227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Ф ,</a:t>
                      </a:r>
                      <a:r>
                        <a:rPr sz="1400" spc="-65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spc="-5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A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,</a:t>
                      </a:r>
                      <a:r>
                        <a:rPr sz="1400" spc="-7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spc="-5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A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,</a:t>
                      </a:r>
                      <a:r>
                        <a:rPr sz="1400" spc="-7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spc="-5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A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,</a:t>
                      </a:r>
                      <a:r>
                        <a:rPr sz="1400" spc="-1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spc="-1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F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, </a:t>
                      </a:r>
                      <a:r>
                        <a:rPr sz="1400" spc="-1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B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,</a:t>
                      </a:r>
                      <a:r>
                        <a:rPr sz="1400" spc="-6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G,</a:t>
                      </a:r>
                      <a:r>
                        <a:rPr sz="1400" spc="-5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40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E</a:t>
                      </a:r>
                      <a:endParaRPr sz="1400">
                        <a:latin typeface="Corbel"/>
                        <a:cs typeface="Corbel"/>
                      </a:endParaRPr>
                    </a:p>
                  </a:txBody>
                  <a:tcPr marL="0" marR="0" marT="29209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39088" y="2051050"/>
          <a:ext cx="2382520" cy="3670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2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0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Adjacency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List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125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A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20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F</a:t>
                      </a:r>
                      <a:r>
                        <a:rPr sz="1800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,</a:t>
                      </a:r>
                      <a:r>
                        <a:rPr sz="1800" spc="-70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C</a:t>
                      </a:r>
                      <a:r>
                        <a:rPr sz="1800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,</a:t>
                      </a:r>
                      <a:r>
                        <a:rPr sz="1800" spc="-5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B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B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G,</a:t>
                      </a:r>
                      <a:r>
                        <a:rPr sz="1800" spc="-75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C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C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F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D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C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45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D</a:t>
                      </a:r>
                      <a:r>
                        <a:rPr sz="1800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,</a:t>
                      </a:r>
                      <a:r>
                        <a:rPr sz="1800" spc="-70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C</a:t>
                      </a:r>
                      <a:r>
                        <a:rPr sz="1800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,</a:t>
                      </a:r>
                      <a:r>
                        <a:rPr sz="1800" spc="-25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J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F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D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G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C,</a:t>
                      </a:r>
                      <a:r>
                        <a:rPr sz="1800" spc="-45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J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D,</a:t>
                      </a:r>
                      <a:r>
                        <a:rPr sz="1800" spc="-35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K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K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E</a:t>
                      </a:r>
                      <a:r>
                        <a:rPr sz="1800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,</a:t>
                      </a:r>
                      <a:r>
                        <a:rPr sz="1800" spc="-80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G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679440" y="5872378"/>
            <a:ext cx="21659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B12500"/>
                </a:solidFill>
                <a:latin typeface="Corbel"/>
                <a:cs typeface="Corbel"/>
              </a:rPr>
              <a:t>J</a:t>
            </a:r>
            <a:r>
              <a:rPr sz="1600" b="1" spc="-10" dirty="0">
                <a:solidFill>
                  <a:srgbClr val="B12500"/>
                </a:solidFill>
                <a:latin typeface="Corbel"/>
                <a:cs typeface="Corbel"/>
              </a:rPr>
              <a:t> </a:t>
            </a:r>
            <a:r>
              <a:rPr sz="1600" b="1" spc="-5" dirty="0">
                <a:solidFill>
                  <a:srgbClr val="B12500"/>
                </a:solidFill>
                <a:latin typeface="Corbel"/>
                <a:cs typeface="Corbel"/>
              </a:rPr>
              <a:t>&lt;––</a:t>
            </a:r>
            <a:r>
              <a:rPr sz="1600" b="1" spc="5" dirty="0">
                <a:solidFill>
                  <a:srgbClr val="B12500"/>
                </a:solidFill>
                <a:latin typeface="Corbel"/>
                <a:cs typeface="Corbel"/>
              </a:rPr>
              <a:t> </a:t>
            </a:r>
            <a:r>
              <a:rPr sz="1600" b="1" spc="-5" dirty="0">
                <a:solidFill>
                  <a:srgbClr val="B12500"/>
                </a:solidFill>
                <a:latin typeface="Corbel"/>
                <a:cs typeface="Corbel"/>
              </a:rPr>
              <a:t>E</a:t>
            </a:r>
            <a:r>
              <a:rPr sz="1600" b="1" dirty="0">
                <a:solidFill>
                  <a:srgbClr val="B12500"/>
                </a:solidFill>
                <a:latin typeface="Corbel"/>
                <a:cs typeface="Corbel"/>
              </a:rPr>
              <a:t> </a:t>
            </a:r>
            <a:r>
              <a:rPr sz="1600" b="1" spc="-5" dirty="0">
                <a:solidFill>
                  <a:srgbClr val="B12500"/>
                </a:solidFill>
                <a:latin typeface="Corbel"/>
                <a:cs typeface="Corbel"/>
              </a:rPr>
              <a:t>&lt;––</a:t>
            </a:r>
            <a:r>
              <a:rPr sz="1600" b="1" spc="-65" dirty="0">
                <a:solidFill>
                  <a:srgbClr val="B12500"/>
                </a:solidFill>
                <a:latin typeface="Corbel"/>
                <a:cs typeface="Corbel"/>
              </a:rPr>
              <a:t> </a:t>
            </a:r>
            <a:r>
              <a:rPr sz="1600" b="1" spc="-5" dirty="0">
                <a:solidFill>
                  <a:srgbClr val="B12500"/>
                </a:solidFill>
                <a:latin typeface="Corbel"/>
                <a:cs typeface="Corbel"/>
              </a:rPr>
              <a:t>G &lt;––</a:t>
            </a:r>
            <a:r>
              <a:rPr sz="1600" b="1" spc="5" dirty="0">
                <a:solidFill>
                  <a:srgbClr val="B12500"/>
                </a:solidFill>
                <a:latin typeface="Corbel"/>
                <a:cs typeface="Corbel"/>
              </a:rPr>
              <a:t> </a:t>
            </a:r>
            <a:r>
              <a:rPr sz="1600" b="1" spc="-5" dirty="0">
                <a:solidFill>
                  <a:srgbClr val="B12500"/>
                </a:solidFill>
                <a:latin typeface="Corbel"/>
                <a:cs typeface="Corbel"/>
              </a:rPr>
              <a:t>B &lt;––</a:t>
            </a:r>
            <a:r>
              <a:rPr sz="1600" b="1" spc="-60" dirty="0">
                <a:solidFill>
                  <a:srgbClr val="B12500"/>
                </a:solidFill>
                <a:latin typeface="Corbel"/>
                <a:cs typeface="Corbel"/>
              </a:rPr>
              <a:t> </a:t>
            </a:r>
            <a:r>
              <a:rPr sz="1600" b="1" spc="-5" dirty="0">
                <a:solidFill>
                  <a:srgbClr val="B12500"/>
                </a:solidFill>
                <a:latin typeface="Corbel"/>
                <a:cs typeface="Corbel"/>
              </a:rPr>
              <a:t>A</a:t>
            </a:r>
            <a:endParaRPr sz="16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80695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Depth</a:t>
            </a:r>
            <a:r>
              <a:rPr spc="-30" dirty="0"/>
              <a:t> </a:t>
            </a:r>
            <a:r>
              <a:rPr spc="-5" dirty="0"/>
              <a:t>First</a:t>
            </a:r>
            <a:r>
              <a:rPr spc="-130" dirty="0"/>
              <a:t> </a:t>
            </a:r>
            <a:r>
              <a:rPr dirty="0"/>
              <a:t>Search</a:t>
            </a:r>
            <a:r>
              <a:rPr spc="-55" dirty="0"/>
              <a:t> </a:t>
            </a:r>
            <a:r>
              <a:rPr spc="-15" dirty="0"/>
              <a:t>(DFS)</a:t>
            </a:r>
            <a:r>
              <a:rPr spc="-5" dirty="0"/>
              <a:t> </a:t>
            </a:r>
            <a:r>
              <a:rPr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713" y="2040762"/>
            <a:ext cx="9542780" cy="66230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>
              <a:lnSpc>
                <a:spcPts val="2380"/>
              </a:lnSpc>
              <a:spcBef>
                <a:spcPts val="390"/>
              </a:spcBef>
            </a:pPr>
            <a:r>
              <a:rPr sz="2200" spc="-20" dirty="0">
                <a:solidFill>
                  <a:srgbClr val="DF5227"/>
                </a:solidFill>
                <a:latin typeface="Corbel"/>
                <a:cs typeface="Corbel"/>
              </a:rPr>
              <a:t>Traversing</a:t>
            </a:r>
            <a:r>
              <a:rPr sz="2200" spc="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a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graph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in</a:t>
            </a:r>
            <a:r>
              <a:rPr sz="2200" spc="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a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depth</a:t>
            </a:r>
            <a:r>
              <a:rPr sz="2200" spc="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ward</a:t>
            </a:r>
            <a:r>
              <a:rPr sz="2200" spc="-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motion</a:t>
            </a:r>
            <a:r>
              <a:rPr sz="2200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and uses</a:t>
            </a:r>
            <a:r>
              <a:rPr sz="2200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a stack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to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remember</a:t>
            </a:r>
            <a:r>
              <a:rPr sz="2200" spc="3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to</a:t>
            </a:r>
            <a:r>
              <a:rPr sz="2200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get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the </a:t>
            </a:r>
            <a:r>
              <a:rPr sz="2200" spc="-42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next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vertex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to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start a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search,</a:t>
            </a:r>
            <a:r>
              <a:rPr sz="2200" spc="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when</a:t>
            </a:r>
            <a:r>
              <a:rPr sz="2200" spc="2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a dead</a:t>
            </a:r>
            <a:r>
              <a:rPr sz="2200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end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15" dirty="0">
                <a:solidFill>
                  <a:srgbClr val="DF5227"/>
                </a:solidFill>
                <a:latin typeface="Corbel"/>
                <a:cs typeface="Corbel"/>
              </a:rPr>
              <a:t>occurs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in</a:t>
            </a:r>
            <a:r>
              <a:rPr sz="2200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any</a:t>
            </a:r>
            <a:r>
              <a:rPr sz="2200" spc="-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iteration.</a:t>
            </a:r>
            <a:endParaRPr sz="2200">
              <a:latin typeface="Corbel"/>
              <a:cs typeface="Corbe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045132" y="2851340"/>
            <a:ext cx="366395" cy="343535"/>
            <a:chOff x="8045132" y="2851340"/>
            <a:chExt cx="366395" cy="343535"/>
          </a:xfrm>
        </p:grpSpPr>
        <p:sp>
          <p:nvSpPr>
            <p:cNvPr id="5" name="object 5"/>
            <p:cNvSpPr/>
            <p:nvPr/>
          </p:nvSpPr>
          <p:spPr>
            <a:xfrm>
              <a:off x="8050529" y="2856737"/>
              <a:ext cx="355600" cy="332740"/>
            </a:xfrm>
            <a:custGeom>
              <a:avLst/>
              <a:gdLst/>
              <a:ahLst/>
              <a:cxnLst/>
              <a:rect l="l" t="t" r="r" b="b"/>
              <a:pathLst>
                <a:path w="355600" h="332739">
                  <a:moveTo>
                    <a:pt x="177546" y="0"/>
                  </a:moveTo>
                  <a:lnTo>
                    <a:pt x="130351" y="5937"/>
                  </a:lnTo>
                  <a:lnTo>
                    <a:pt x="87940" y="22690"/>
                  </a:lnTo>
                  <a:lnTo>
                    <a:pt x="52006" y="48672"/>
                  </a:lnTo>
                  <a:lnTo>
                    <a:pt x="24242" y="82296"/>
                  </a:lnTo>
                  <a:lnTo>
                    <a:pt x="6342" y="121972"/>
                  </a:lnTo>
                  <a:lnTo>
                    <a:pt x="0" y="166115"/>
                  </a:lnTo>
                  <a:lnTo>
                    <a:pt x="6342" y="210259"/>
                  </a:lnTo>
                  <a:lnTo>
                    <a:pt x="24242" y="249936"/>
                  </a:lnTo>
                  <a:lnTo>
                    <a:pt x="52006" y="283559"/>
                  </a:lnTo>
                  <a:lnTo>
                    <a:pt x="87940" y="309541"/>
                  </a:lnTo>
                  <a:lnTo>
                    <a:pt x="130351" y="326294"/>
                  </a:lnTo>
                  <a:lnTo>
                    <a:pt x="177546" y="332232"/>
                  </a:lnTo>
                  <a:lnTo>
                    <a:pt x="224740" y="326294"/>
                  </a:lnTo>
                  <a:lnTo>
                    <a:pt x="267151" y="309541"/>
                  </a:lnTo>
                  <a:lnTo>
                    <a:pt x="303085" y="283559"/>
                  </a:lnTo>
                  <a:lnTo>
                    <a:pt x="330849" y="249936"/>
                  </a:lnTo>
                  <a:lnTo>
                    <a:pt x="348749" y="210259"/>
                  </a:lnTo>
                  <a:lnTo>
                    <a:pt x="355092" y="166115"/>
                  </a:lnTo>
                  <a:lnTo>
                    <a:pt x="348749" y="121972"/>
                  </a:lnTo>
                  <a:lnTo>
                    <a:pt x="330849" y="82295"/>
                  </a:lnTo>
                  <a:lnTo>
                    <a:pt x="303085" y="48672"/>
                  </a:lnTo>
                  <a:lnTo>
                    <a:pt x="267151" y="22690"/>
                  </a:lnTo>
                  <a:lnTo>
                    <a:pt x="224740" y="5937"/>
                  </a:lnTo>
                  <a:lnTo>
                    <a:pt x="177546" y="0"/>
                  </a:lnTo>
                  <a:close/>
                </a:path>
              </a:pathLst>
            </a:custGeom>
            <a:solidFill>
              <a:srgbClr val="DA9F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50529" y="2856737"/>
              <a:ext cx="355600" cy="332740"/>
            </a:xfrm>
            <a:custGeom>
              <a:avLst/>
              <a:gdLst/>
              <a:ahLst/>
              <a:cxnLst/>
              <a:rect l="l" t="t" r="r" b="b"/>
              <a:pathLst>
                <a:path w="355600" h="332739">
                  <a:moveTo>
                    <a:pt x="0" y="166115"/>
                  </a:moveTo>
                  <a:lnTo>
                    <a:pt x="6342" y="121972"/>
                  </a:lnTo>
                  <a:lnTo>
                    <a:pt x="24242" y="82296"/>
                  </a:lnTo>
                  <a:lnTo>
                    <a:pt x="52006" y="48672"/>
                  </a:lnTo>
                  <a:lnTo>
                    <a:pt x="87940" y="22690"/>
                  </a:lnTo>
                  <a:lnTo>
                    <a:pt x="130351" y="5937"/>
                  </a:lnTo>
                  <a:lnTo>
                    <a:pt x="177546" y="0"/>
                  </a:lnTo>
                  <a:lnTo>
                    <a:pt x="224740" y="5937"/>
                  </a:lnTo>
                  <a:lnTo>
                    <a:pt x="267151" y="22690"/>
                  </a:lnTo>
                  <a:lnTo>
                    <a:pt x="303085" y="48672"/>
                  </a:lnTo>
                  <a:lnTo>
                    <a:pt x="330849" y="82295"/>
                  </a:lnTo>
                  <a:lnTo>
                    <a:pt x="348749" y="121972"/>
                  </a:lnTo>
                  <a:lnTo>
                    <a:pt x="355092" y="166115"/>
                  </a:lnTo>
                  <a:lnTo>
                    <a:pt x="348749" y="210259"/>
                  </a:lnTo>
                  <a:lnTo>
                    <a:pt x="330849" y="249936"/>
                  </a:lnTo>
                  <a:lnTo>
                    <a:pt x="303085" y="283559"/>
                  </a:lnTo>
                  <a:lnTo>
                    <a:pt x="267151" y="309541"/>
                  </a:lnTo>
                  <a:lnTo>
                    <a:pt x="224740" y="326294"/>
                  </a:lnTo>
                  <a:lnTo>
                    <a:pt x="177546" y="332232"/>
                  </a:lnTo>
                  <a:lnTo>
                    <a:pt x="130351" y="326294"/>
                  </a:lnTo>
                  <a:lnTo>
                    <a:pt x="87940" y="309541"/>
                  </a:lnTo>
                  <a:lnTo>
                    <a:pt x="52006" y="283559"/>
                  </a:lnTo>
                  <a:lnTo>
                    <a:pt x="24242" y="249936"/>
                  </a:lnTo>
                  <a:lnTo>
                    <a:pt x="6342" y="210259"/>
                  </a:lnTo>
                  <a:lnTo>
                    <a:pt x="0" y="166115"/>
                  </a:lnTo>
                  <a:close/>
                </a:path>
              </a:pathLst>
            </a:custGeom>
            <a:ln w="10668">
              <a:solidFill>
                <a:srgbClr val="B12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143493" y="2856991"/>
            <a:ext cx="17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A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049704" y="3730688"/>
            <a:ext cx="366395" cy="343535"/>
            <a:chOff x="8049704" y="3730688"/>
            <a:chExt cx="366395" cy="343535"/>
          </a:xfrm>
        </p:grpSpPr>
        <p:sp>
          <p:nvSpPr>
            <p:cNvPr id="9" name="object 9"/>
            <p:cNvSpPr/>
            <p:nvPr/>
          </p:nvSpPr>
          <p:spPr>
            <a:xfrm>
              <a:off x="8055102" y="3736086"/>
              <a:ext cx="355600" cy="332740"/>
            </a:xfrm>
            <a:custGeom>
              <a:avLst/>
              <a:gdLst/>
              <a:ahLst/>
              <a:cxnLst/>
              <a:rect l="l" t="t" r="r" b="b"/>
              <a:pathLst>
                <a:path w="355600" h="332739">
                  <a:moveTo>
                    <a:pt x="177546" y="0"/>
                  </a:moveTo>
                  <a:lnTo>
                    <a:pt x="130351" y="5937"/>
                  </a:lnTo>
                  <a:lnTo>
                    <a:pt x="87940" y="22690"/>
                  </a:lnTo>
                  <a:lnTo>
                    <a:pt x="52006" y="48672"/>
                  </a:lnTo>
                  <a:lnTo>
                    <a:pt x="24242" y="82295"/>
                  </a:lnTo>
                  <a:lnTo>
                    <a:pt x="6342" y="121972"/>
                  </a:lnTo>
                  <a:lnTo>
                    <a:pt x="0" y="166115"/>
                  </a:lnTo>
                  <a:lnTo>
                    <a:pt x="6342" y="210259"/>
                  </a:lnTo>
                  <a:lnTo>
                    <a:pt x="24242" y="249935"/>
                  </a:lnTo>
                  <a:lnTo>
                    <a:pt x="52006" y="283559"/>
                  </a:lnTo>
                  <a:lnTo>
                    <a:pt x="87940" y="309541"/>
                  </a:lnTo>
                  <a:lnTo>
                    <a:pt x="130351" y="326294"/>
                  </a:lnTo>
                  <a:lnTo>
                    <a:pt x="177546" y="332231"/>
                  </a:lnTo>
                  <a:lnTo>
                    <a:pt x="224740" y="326294"/>
                  </a:lnTo>
                  <a:lnTo>
                    <a:pt x="267151" y="309541"/>
                  </a:lnTo>
                  <a:lnTo>
                    <a:pt x="303085" y="283559"/>
                  </a:lnTo>
                  <a:lnTo>
                    <a:pt x="330849" y="249935"/>
                  </a:lnTo>
                  <a:lnTo>
                    <a:pt x="348749" y="210259"/>
                  </a:lnTo>
                  <a:lnTo>
                    <a:pt x="355092" y="166115"/>
                  </a:lnTo>
                  <a:lnTo>
                    <a:pt x="348749" y="121972"/>
                  </a:lnTo>
                  <a:lnTo>
                    <a:pt x="330849" y="82295"/>
                  </a:lnTo>
                  <a:lnTo>
                    <a:pt x="303085" y="48672"/>
                  </a:lnTo>
                  <a:lnTo>
                    <a:pt x="267151" y="22690"/>
                  </a:lnTo>
                  <a:lnTo>
                    <a:pt x="224740" y="5937"/>
                  </a:lnTo>
                  <a:lnTo>
                    <a:pt x="177546" y="0"/>
                  </a:lnTo>
                  <a:close/>
                </a:path>
              </a:pathLst>
            </a:custGeom>
            <a:solidFill>
              <a:srgbClr val="DA9F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055102" y="3736086"/>
              <a:ext cx="355600" cy="332740"/>
            </a:xfrm>
            <a:custGeom>
              <a:avLst/>
              <a:gdLst/>
              <a:ahLst/>
              <a:cxnLst/>
              <a:rect l="l" t="t" r="r" b="b"/>
              <a:pathLst>
                <a:path w="355600" h="332739">
                  <a:moveTo>
                    <a:pt x="0" y="166115"/>
                  </a:moveTo>
                  <a:lnTo>
                    <a:pt x="6342" y="121972"/>
                  </a:lnTo>
                  <a:lnTo>
                    <a:pt x="24242" y="82295"/>
                  </a:lnTo>
                  <a:lnTo>
                    <a:pt x="52006" y="48672"/>
                  </a:lnTo>
                  <a:lnTo>
                    <a:pt x="87940" y="22690"/>
                  </a:lnTo>
                  <a:lnTo>
                    <a:pt x="130351" y="5937"/>
                  </a:lnTo>
                  <a:lnTo>
                    <a:pt x="177546" y="0"/>
                  </a:lnTo>
                  <a:lnTo>
                    <a:pt x="224740" y="5937"/>
                  </a:lnTo>
                  <a:lnTo>
                    <a:pt x="267151" y="22690"/>
                  </a:lnTo>
                  <a:lnTo>
                    <a:pt x="303085" y="48672"/>
                  </a:lnTo>
                  <a:lnTo>
                    <a:pt x="330849" y="82295"/>
                  </a:lnTo>
                  <a:lnTo>
                    <a:pt x="348749" y="121972"/>
                  </a:lnTo>
                  <a:lnTo>
                    <a:pt x="355092" y="166115"/>
                  </a:lnTo>
                  <a:lnTo>
                    <a:pt x="348749" y="210259"/>
                  </a:lnTo>
                  <a:lnTo>
                    <a:pt x="330849" y="249935"/>
                  </a:lnTo>
                  <a:lnTo>
                    <a:pt x="303085" y="283559"/>
                  </a:lnTo>
                  <a:lnTo>
                    <a:pt x="267151" y="309541"/>
                  </a:lnTo>
                  <a:lnTo>
                    <a:pt x="224740" y="326294"/>
                  </a:lnTo>
                  <a:lnTo>
                    <a:pt x="177546" y="332231"/>
                  </a:lnTo>
                  <a:lnTo>
                    <a:pt x="130351" y="326294"/>
                  </a:lnTo>
                  <a:lnTo>
                    <a:pt x="87940" y="309541"/>
                  </a:lnTo>
                  <a:lnTo>
                    <a:pt x="52006" y="283559"/>
                  </a:lnTo>
                  <a:lnTo>
                    <a:pt x="24242" y="249935"/>
                  </a:lnTo>
                  <a:lnTo>
                    <a:pt x="6342" y="210259"/>
                  </a:lnTo>
                  <a:lnTo>
                    <a:pt x="0" y="166115"/>
                  </a:lnTo>
                  <a:close/>
                </a:path>
              </a:pathLst>
            </a:custGeom>
            <a:ln w="10668">
              <a:solidFill>
                <a:srgbClr val="B12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152892" y="3737229"/>
            <a:ext cx="160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C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823640" y="3730688"/>
            <a:ext cx="366395" cy="343535"/>
            <a:chOff x="9823640" y="3730688"/>
            <a:chExt cx="366395" cy="343535"/>
          </a:xfrm>
        </p:grpSpPr>
        <p:sp>
          <p:nvSpPr>
            <p:cNvPr id="13" name="object 13"/>
            <p:cNvSpPr/>
            <p:nvPr/>
          </p:nvSpPr>
          <p:spPr>
            <a:xfrm>
              <a:off x="9829038" y="3736086"/>
              <a:ext cx="355600" cy="332740"/>
            </a:xfrm>
            <a:custGeom>
              <a:avLst/>
              <a:gdLst/>
              <a:ahLst/>
              <a:cxnLst/>
              <a:rect l="l" t="t" r="r" b="b"/>
              <a:pathLst>
                <a:path w="355600" h="332739">
                  <a:moveTo>
                    <a:pt x="177545" y="0"/>
                  </a:moveTo>
                  <a:lnTo>
                    <a:pt x="130351" y="5937"/>
                  </a:lnTo>
                  <a:lnTo>
                    <a:pt x="87940" y="22690"/>
                  </a:lnTo>
                  <a:lnTo>
                    <a:pt x="52006" y="48672"/>
                  </a:lnTo>
                  <a:lnTo>
                    <a:pt x="24242" y="82295"/>
                  </a:lnTo>
                  <a:lnTo>
                    <a:pt x="6342" y="121972"/>
                  </a:lnTo>
                  <a:lnTo>
                    <a:pt x="0" y="166115"/>
                  </a:lnTo>
                  <a:lnTo>
                    <a:pt x="6342" y="210259"/>
                  </a:lnTo>
                  <a:lnTo>
                    <a:pt x="24242" y="249935"/>
                  </a:lnTo>
                  <a:lnTo>
                    <a:pt x="52006" y="283559"/>
                  </a:lnTo>
                  <a:lnTo>
                    <a:pt x="87940" y="309541"/>
                  </a:lnTo>
                  <a:lnTo>
                    <a:pt x="130351" y="326294"/>
                  </a:lnTo>
                  <a:lnTo>
                    <a:pt x="177545" y="332231"/>
                  </a:lnTo>
                  <a:lnTo>
                    <a:pt x="224740" y="326294"/>
                  </a:lnTo>
                  <a:lnTo>
                    <a:pt x="267151" y="309541"/>
                  </a:lnTo>
                  <a:lnTo>
                    <a:pt x="303085" y="283559"/>
                  </a:lnTo>
                  <a:lnTo>
                    <a:pt x="330849" y="249935"/>
                  </a:lnTo>
                  <a:lnTo>
                    <a:pt x="348749" y="210259"/>
                  </a:lnTo>
                  <a:lnTo>
                    <a:pt x="355091" y="166115"/>
                  </a:lnTo>
                  <a:lnTo>
                    <a:pt x="348749" y="121972"/>
                  </a:lnTo>
                  <a:lnTo>
                    <a:pt x="330849" y="82295"/>
                  </a:lnTo>
                  <a:lnTo>
                    <a:pt x="303085" y="48672"/>
                  </a:lnTo>
                  <a:lnTo>
                    <a:pt x="267151" y="22690"/>
                  </a:lnTo>
                  <a:lnTo>
                    <a:pt x="224740" y="5937"/>
                  </a:lnTo>
                  <a:lnTo>
                    <a:pt x="177545" y="0"/>
                  </a:lnTo>
                  <a:close/>
                </a:path>
              </a:pathLst>
            </a:custGeom>
            <a:solidFill>
              <a:srgbClr val="DA9F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829038" y="3736086"/>
              <a:ext cx="355600" cy="332740"/>
            </a:xfrm>
            <a:custGeom>
              <a:avLst/>
              <a:gdLst/>
              <a:ahLst/>
              <a:cxnLst/>
              <a:rect l="l" t="t" r="r" b="b"/>
              <a:pathLst>
                <a:path w="355600" h="332739">
                  <a:moveTo>
                    <a:pt x="0" y="166115"/>
                  </a:moveTo>
                  <a:lnTo>
                    <a:pt x="6342" y="121972"/>
                  </a:lnTo>
                  <a:lnTo>
                    <a:pt x="24242" y="82295"/>
                  </a:lnTo>
                  <a:lnTo>
                    <a:pt x="52006" y="48672"/>
                  </a:lnTo>
                  <a:lnTo>
                    <a:pt x="87940" y="22690"/>
                  </a:lnTo>
                  <a:lnTo>
                    <a:pt x="130351" y="5937"/>
                  </a:lnTo>
                  <a:lnTo>
                    <a:pt x="177545" y="0"/>
                  </a:lnTo>
                  <a:lnTo>
                    <a:pt x="224740" y="5937"/>
                  </a:lnTo>
                  <a:lnTo>
                    <a:pt x="267151" y="22690"/>
                  </a:lnTo>
                  <a:lnTo>
                    <a:pt x="303085" y="48672"/>
                  </a:lnTo>
                  <a:lnTo>
                    <a:pt x="330849" y="82295"/>
                  </a:lnTo>
                  <a:lnTo>
                    <a:pt x="348749" y="121972"/>
                  </a:lnTo>
                  <a:lnTo>
                    <a:pt x="355091" y="166115"/>
                  </a:lnTo>
                  <a:lnTo>
                    <a:pt x="348749" y="210259"/>
                  </a:lnTo>
                  <a:lnTo>
                    <a:pt x="330849" y="249935"/>
                  </a:lnTo>
                  <a:lnTo>
                    <a:pt x="303085" y="283559"/>
                  </a:lnTo>
                  <a:lnTo>
                    <a:pt x="267151" y="309541"/>
                  </a:lnTo>
                  <a:lnTo>
                    <a:pt x="224740" y="326294"/>
                  </a:lnTo>
                  <a:lnTo>
                    <a:pt x="177545" y="332231"/>
                  </a:lnTo>
                  <a:lnTo>
                    <a:pt x="130351" y="326294"/>
                  </a:lnTo>
                  <a:lnTo>
                    <a:pt x="87940" y="309541"/>
                  </a:lnTo>
                  <a:lnTo>
                    <a:pt x="52006" y="283559"/>
                  </a:lnTo>
                  <a:lnTo>
                    <a:pt x="24242" y="249935"/>
                  </a:lnTo>
                  <a:lnTo>
                    <a:pt x="6342" y="210259"/>
                  </a:lnTo>
                  <a:lnTo>
                    <a:pt x="0" y="166115"/>
                  </a:lnTo>
                  <a:close/>
                </a:path>
              </a:pathLst>
            </a:custGeom>
            <a:ln w="10668">
              <a:solidFill>
                <a:srgbClr val="B12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926573" y="3737229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B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268148" y="3730688"/>
            <a:ext cx="364490" cy="343535"/>
            <a:chOff x="6268148" y="3730688"/>
            <a:chExt cx="364490" cy="343535"/>
          </a:xfrm>
        </p:grpSpPr>
        <p:sp>
          <p:nvSpPr>
            <p:cNvPr id="17" name="object 17"/>
            <p:cNvSpPr/>
            <p:nvPr/>
          </p:nvSpPr>
          <p:spPr>
            <a:xfrm>
              <a:off x="6273545" y="3736086"/>
              <a:ext cx="353695" cy="332740"/>
            </a:xfrm>
            <a:custGeom>
              <a:avLst/>
              <a:gdLst/>
              <a:ahLst/>
              <a:cxnLst/>
              <a:rect l="l" t="t" r="r" b="b"/>
              <a:pathLst>
                <a:path w="353695" h="332739">
                  <a:moveTo>
                    <a:pt x="176783" y="0"/>
                  </a:moveTo>
                  <a:lnTo>
                    <a:pt x="129778" y="5937"/>
                  </a:lnTo>
                  <a:lnTo>
                    <a:pt x="87545" y="22690"/>
                  </a:lnTo>
                  <a:lnTo>
                    <a:pt x="51768" y="48672"/>
                  </a:lnTo>
                  <a:lnTo>
                    <a:pt x="24129" y="82295"/>
                  </a:lnTo>
                  <a:lnTo>
                    <a:pt x="6312" y="121972"/>
                  </a:lnTo>
                  <a:lnTo>
                    <a:pt x="0" y="166115"/>
                  </a:lnTo>
                  <a:lnTo>
                    <a:pt x="6312" y="210259"/>
                  </a:lnTo>
                  <a:lnTo>
                    <a:pt x="24129" y="249935"/>
                  </a:lnTo>
                  <a:lnTo>
                    <a:pt x="51768" y="283559"/>
                  </a:lnTo>
                  <a:lnTo>
                    <a:pt x="87545" y="309541"/>
                  </a:lnTo>
                  <a:lnTo>
                    <a:pt x="129778" y="326294"/>
                  </a:lnTo>
                  <a:lnTo>
                    <a:pt x="176783" y="332231"/>
                  </a:lnTo>
                  <a:lnTo>
                    <a:pt x="223789" y="326294"/>
                  </a:lnTo>
                  <a:lnTo>
                    <a:pt x="266022" y="309541"/>
                  </a:lnTo>
                  <a:lnTo>
                    <a:pt x="301799" y="283559"/>
                  </a:lnTo>
                  <a:lnTo>
                    <a:pt x="329438" y="249935"/>
                  </a:lnTo>
                  <a:lnTo>
                    <a:pt x="347255" y="210259"/>
                  </a:lnTo>
                  <a:lnTo>
                    <a:pt x="353568" y="166115"/>
                  </a:lnTo>
                  <a:lnTo>
                    <a:pt x="347255" y="121972"/>
                  </a:lnTo>
                  <a:lnTo>
                    <a:pt x="329438" y="82295"/>
                  </a:lnTo>
                  <a:lnTo>
                    <a:pt x="301799" y="48672"/>
                  </a:lnTo>
                  <a:lnTo>
                    <a:pt x="266022" y="22690"/>
                  </a:lnTo>
                  <a:lnTo>
                    <a:pt x="223789" y="5937"/>
                  </a:lnTo>
                  <a:lnTo>
                    <a:pt x="176783" y="0"/>
                  </a:lnTo>
                  <a:close/>
                </a:path>
              </a:pathLst>
            </a:custGeom>
            <a:solidFill>
              <a:srgbClr val="DA9F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73545" y="3736086"/>
              <a:ext cx="353695" cy="332740"/>
            </a:xfrm>
            <a:custGeom>
              <a:avLst/>
              <a:gdLst/>
              <a:ahLst/>
              <a:cxnLst/>
              <a:rect l="l" t="t" r="r" b="b"/>
              <a:pathLst>
                <a:path w="353695" h="332739">
                  <a:moveTo>
                    <a:pt x="0" y="166115"/>
                  </a:moveTo>
                  <a:lnTo>
                    <a:pt x="6312" y="121972"/>
                  </a:lnTo>
                  <a:lnTo>
                    <a:pt x="24129" y="82295"/>
                  </a:lnTo>
                  <a:lnTo>
                    <a:pt x="51768" y="48672"/>
                  </a:lnTo>
                  <a:lnTo>
                    <a:pt x="87545" y="22690"/>
                  </a:lnTo>
                  <a:lnTo>
                    <a:pt x="129778" y="5937"/>
                  </a:lnTo>
                  <a:lnTo>
                    <a:pt x="176783" y="0"/>
                  </a:lnTo>
                  <a:lnTo>
                    <a:pt x="223789" y="5937"/>
                  </a:lnTo>
                  <a:lnTo>
                    <a:pt x="266022" y="22690"/>
                  </a:lnTo>
                  <a:lnTo>
                    <a:pt x="301799" y="48672"/>
                  </a:lnTo>
                  <a:lnTo>
                    <a:pt x="329438" y="82295"/>
                  </a:lnTo>
                  <a:lnTo>
                    <a:pt x="347255" y="121972"/>
                  </a:lnTo>
                  <a:lnTo>
                    <a:pt x="353568" y="166115"/>
                  </a:lnTo>
                  <a:lnTo>
                    <a:pt x="347255" y="210259"/>
                  </a:lnTo>
                  <a:lnTo>
                    <a:pt x="329438" y="249935"/>
                  </a:lnTo>
                  <a:lnTo>
                    <a:pt x="301799" y="283559"/>
                  </a:lnTo>
                  <a:lnTo>
                    <a:pt x="266022" y="309541"/>
                  </a:lnTo>
                  <a:lnTo>
                    <a:pt x="223789" y="326294"/>
                  </a:lnTo>
                  <a:lnTo>
                    <a:pt x="176783" y="332231"/>
                  </a:lnTo>
                  <a:lnTo>
                    <a:pt x="129778" y="326294"/>
                  </a:lnTo>
                  <a:lnTo>
                    <a:pt x="87545" y="309541"/>
                  </a:lnTo>
                  <a:lnTo>
                    <a:pt x="51768" y="283559"/>
                  </a:lnTo>
                  <a:lnTo>
                    <a:pt x="24129" y="249935"/>
                  </a:lnTo>
                  <a:lnTo>
                    <a:pt x="6312" y="210259"/>
                  </a:lnTo>
                  <a:lnTo>
                    <a:pt x="0" y="166115"/>
                  </a:lnTo>
                  <a:close/>
                </a:path>
              </a:pathLst>
            </a:custGeom>
            <a:ln w="10668">
              <a:solidFill>
                <a:srgbClr val="B12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379845" y="3737229"/>
            <a:ext cx="140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F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9823640" y="4687760"/>
            <a:ext cx="366395" cy="343535"/>
            <a:chOff x="9823640" y="4687760"/>
            <a:chExt cx="366395" cy="343535"/>
          </a:xfrm>
        </p:grpSpPr>
        <p:sp>
          <p:nvSpPr>
            <p:cNvPr id="21" name="object 21"/>
            <p:cNvSpPr/>
            <p:nvPr/>
          </p:nvSpPr>
          <p:spPr>
            <a:xfrm>
              <a:off x="9829038" y="4693157"/>
              <a:ext cx="355600" cy="332740"/>
            </a:xfrm>
            <a:custGeom>
              <a:avLst/>
              <a:gdLst/>
              <a:ahLst/>
              <a:cxnLst/>
              <a:rect l="l" t="t" r="r" b="b"/>
              <a:pathLst>
                <a:path w="355600" h="332739">
                  <a:moveTo>
                    <a:pt x="177545" y="0"/>
                  </a:moveTo>
                  <a:lnTo>
                    <a:pt x="130351" y="5937"/>
                  </a:lnTo>
                  <a:lnTo>
                    <a:pt x="87940" y="22690"/>
                  </a:lnTo>
                  <a:lnTo>
                    <a:pt x="52006" y="48672"/>
                  </a:lnTo>
                  <a:lnTo>
                    <a:pt x="24242" y="82296"/>
                  </a:lnTo>
                  <a:lnTo>
                    <a:pt x="6342" y="121972"/>
                  </a:lnTo>
                  <a:lnTo>
                    <a:pt x="0" y="166116"/>
                  </a:lnTo>
                  <a:lnTo>
                    <a:pt x="6342" y="210259"/>
                  </a:lnTo>
                  <a:lnTo>
                    <a:pt x="24242" y="249936"/>
                  </a:lnTo>
                  <a:lnTo>
                    <a:pt x="52006" y="283559"/>
                  </a:lnTo>
                  <a:lnTo>
                    <a:pt x="87940" y="309541"/>
                  </a:lnTo>
                  <a:lnTo>
                    <a:pt x="130351" y="326294"/>
                  </a:lnTo>
                  <a:lnTo>
                    <a:pt x="177545" y="332232"/>
                  </a:lnTo>
                  <a:lnTo>
                    <a:pt x="224740" y="326294"/>
                  </a:lnTo>
                  <a:lnTo>
                    <a:pt x="267151" y="309541"/>
                  </a:lnTo>
                  <a:lnTo>
                    <a:pt x="303085" y="283559"/>
                  </a:lnTo>
                  <a:lnTo>
                    <a:pt x="330849" y="249936"/>
                  </a:lnTo>
                  <a:lnTo>
                    <a:pt x="348749" y="210259"/>
                  </a:lnTo>
                  <a:lnTo>
                    <a:pt x="355091" y="166116"/>
                  </a:lnTo>
                  <a:lnTo>
                    <a:pt x="348749" y="121972"/>
                  </a:lnTo>
                  <a:lnTo>
                    <a:pt x="330849" y="82296"/>
                  </a:lnTo>
                  <a:lnTo>
                    <a:pt x="303085" y="48672"/>
                  </a:lnTo>
                  <a:lnTo>
                    <a:pt x="267151" y="22690"/>
                  </a:lnTo>
                  <a:lnTo>
                    <a:pt x="224740" y="5937"/>
                  </a:lnTo>
                  <a:lnTo>
                    <a:pt x="177545" y="0"/>
                  </a:lnTo>
                  <a:close/>
                </a:path>
              </a:pathLst>
            </a:custGeom>
            <a:solidFill>
              <a:srgbClr val="DA9F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829038" y="4693157"/>
              <a:ext cx="355600" cy="332740"/>
            </a:xfrm>
            <a:custGeom>
              <a:avLst/>
              <a:gdLst/>
              <a:ahLst/>
              <a:cxnLst/>
              <a:rect l="l" t="t" r="r" b="b"/>
              <a:pathLst>
                <a:path w="355600" h="332739">
                  <a:moveTo>
                    <a:pt x="0" y="166116"/>
                  </a:moveTo>
                  <a:lnTo>
                    <a:pt x="6342" y="121972"/>
                  </a:lnTo>
                  <a:lnTo>
                    <a:pt x="24242" y="82296"/>
                  </a:lnTo>
                  <a:lnTo>
                    <a:pt x="52006" y="48672"/>
                  </a:lnTo>
                  <a:lnTo>
                    <a:pt x="87940" y="22690"/>
                  </a:lnTo>
                  <a:lnTo>
                    <a:pt x="130351" y="5937"/>
                  </a:lnTo>
                  <a:lnTo>
                    <a:pt x="177545" y="0"/>
                  </a:lnTo>
                  <a:lnTo>
                    <a:pt x="224740" y="5937"/>
                  </a:lnTo>
                  <a:lnTo>
                    <a:pt x="267151" y="22690"/>
                  </a:lnTo>
                  <a:lnTo>
                    <a:pt x="303085" y="48672"/>
                  </a:lnTo>
                  <a:lnTo>
                    <a:pt x="330849" y="82296"/>
                  </a:lnTo>
                  <a:lnTo>
                    <a:pt x="348749" y="121972"/>
                  </a:lnTo>
                  <a:lnTo>
                    <a:pt x="355091" y="166116"/>
                  </a:lnTo>
                  <a:lnTo>
                    <a:pt x="348749" y="210259"/>
                  </a:lnTo>
                  <a:lnTo>
                    <a:pt x="330849" y="249936"/>
                  </a:lnTo>
                  <a:lnTo>
                    <a:pt x="303085" y="283559"/>
                  </a:lnTo>
                  <a:lnTo>
                    <a:pt x="267151" y="309541"/>
                  </a:lnTo>
                  <a:lnTo>
                    <a:pt x="224740" y="326294"/>
                  </a:lnTo>
                  <a:lnTo>
                    <a:pt x="177545" y="332232"/>
                  </a:lnTo>
                  <a:lnTo>
                    <a:pt x="130351" y="326294"/>
                  </a:lnTo>
                  <a:lnTo>
                    <a:pt x="87940" y="309541"/>
                  </a:lnTo>
                  <a:lnTo>
                    <a:pt x="52006" y="283559"/>
                  </a:lnTo>
                  <a:lnTo>
                    <a:pt x="24242" y="249936"/>
                  </a:lnTo>
                  <a:lnTo>
                    <a:pt x="6342" y="210259"/>
                  </a:lnTo>
                  <a:lnTo>
                    <a:pt x="0" y="166116"/>
                  </a:lnTo>
                  <a:close/>
                </a:path>
              </a:pathLst>
            </a:custGeom>
            <a:ln w="10668">
              <a:solidFill>
                <a:srgbClr val="B12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9917683" y="4694682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G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277292" y="4687760"/>
            <a:ext cx="364490" cy="343535"/>
            <a:chOff x="6277292" y="4687760"/>
            <a:chExt cx="364490" cy="343535"/>
          </a:xfrm>
        </p:grpSpPr>
        <p:sp>
          <p:nvSpPr>
            <p:cNvPr id="25" name="object 25"/>
            <p:cNvSpPr/>
            <p:nvPr/>
          </p:nvSpPr>
          <p:spPr>
            <a:xfrm>
              <a:off x="6282689" y="4693157"/>
              <a:ext cx="353695" cy="332740"/>
            </a:xfrm>
            <a:custGeom>
              <a:avLst/>
              <a:gdLst/>
              <a:ahLst/>
              <a:cxnLst/>
              <a:rect l="l" t="t" r="r" b="b"/>
              <a:pathLst>
                <a:path w="353695" h="332739">
                  <a:moveTo>
                    <a:pt x="176784" y="0"/>
                  </a:moveTo>
                  <a:lnTo>
                    <a:pt x="129778" y="5937"/>
                  </a:lnTo>
                  <a:lnTo>
                    <a:pt x="87545" y="22690"/>
                  </a:lnTo>
                  <a:lnTo>
                    <a:pt x="51768" y="48672"/>
                  </a:lnTo>
                  <a:lnTo>
                    <a:pt x="24129" y="82296"/>
                  </a:lnTo>
                  <a:lnTo>
                    <a:pt x="6312" y="121972"/>
                  </a:lnTo>
                  <a:lnTo>
                    <a:pt x="0" y="166116"/>
                  </a:lnTo>
                  <a:lnTo>
                    <a:pt x="6312" y="210259"/>
                  </a:lnTo>
                  <a:lnTo>
                    <a:pt x="24129" y="249936"/>
                  </a:lnTo>
                  <a:lnTo>
                    <a:pt x="51768" y="283559"/>
                  </a:lnTo>
                  <a:lnTo>
                    <a:pt x="87545" y="309541"/>
                  </a:lnTo>
                  <a:lnTo>
                    <a:pt x="129778" y="326294"/>
                  </a:lnTo>
                  <a:lnTo>
                    <a:pt x="176784" y="332232"/>
                  </a:lnTo>
                  <a:lnTo>
                    <a:pt x="223789" y="326294"/>
                  </a:lnTo>
                  <a:lnTo>
                    <a:pt x="266022" y="309541"/>
                  </a:lnTo>
                  <a:lnTo>
                    <a:pt x="301799" y="283559"/>
                  </a:lnTo>
                  <a:lnTo>
                    <a:pt x="329438" y="249936"/>
                  </a:lnTo>
                  <a:lnTo>
                    <a:pt x="347255" y="210259"/>
                  </a:lnTo>
                  <a:lnTo>
                    <a:pt x="353567" y="166116"/>
                  </a:lnTo>
                  <a:lnTo>
                    <a:pt x="347255" y="121972"/>
                  </a:lnTo>
                  <a:lnTo>
                    <a:pt x="329438" y="82296"/>
                  </a:lnTo>
                  <a:lnTo>
                    <a:pt x="301799" y="48672"/>
                  </a:lnTo>
                  <a:lnTo>
                    <a:pt x="266022" y="22690"/>
                  </a:lnTo>
                  <a:lnTo>
                    <a:pt x="223789" y="5937"/>
                  </a:lnTo>
                  <a:lnTo>
                    <a:pt x="176784" y="0"/>
                  </a:lnTo>
                  <a:close/>
                </a:path>
              </a:pathLst>
            </a:custGeom>
            <a:solidFill>
              <a:srgbClr val="DA9F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282689" y="4693157"/>
              <a:ext cx="353695" cy="332740"/>
            </a:xfrm>
            <a:custGeom>
              <a:avLst/>
              <a:gdLst/>
              <a:ahLst/>
              <a:cxnLst/>
              <a:rect l="l" t="t" r="r" b="b"/>
              <a:pathLst>
                <a:path w="353695" h="332739">
                  <a:moveTo>
                    <a:pt x="0" y="166116"/>
                  </a:moveTo>
                  <a:lnTo>
                    <a:pt x="6312" y="121972"/>
                  </a:lnTo>
                  <a:lnTo>
                    <a:pt x="24129" y="82296"/>
                  </a:lnTo>
                  <a:lnTo>
                    <a:pt x="51768" y="48672"/>
                  </a:lnTo>
                  <a:lnTo>
                    <a:pt x="87545" y="22690"/>
                  </a:lnTo>
                  <a:lnTo>
                    <a:pt x="129778" y="5937"/>
                  </a:lnTo>
                  <a:lnTo>
                    <a:pt x="176784" y="0"/>
                  </a:lnTo>
                  <a:lnTo>
                    <a:pt x="223789" y="5937"/>
                  </a:lnTo>
                  <a:lnTo>
                    <a:pt x="266022" y="22690"/>
                  </a:lnTo>
                  <a:lnTo>
                    <a:pt x="301799" y="48672"/>
                  </a:lnTo>
                  <a:lnTo>
                    <a:pt x="329438" y="82296"/>
                  </a:lnTo>
                  <a:lnTo>
                    <a:pt x="347255" y="121972"/>
                  </a:lnTo>
                  <a:lnTo>
                    <a:pt x="353567" y="166116"/>
                  </a:lnTo>
                  <a:lnTo>
                    <a:pt x="347255" y="210259"/>
                  </a:lnTo>
                  <a:lnTo>
                    <a:pt x="329438" y="249936"/>
                  </a:lnTo>
                  <a:lnTo>
                    <a:pt x="301799" y="283559"/>
                  </a:lnTo>
                  <a:lnTo>
                    <a:pt x="266022" y="309541"/>
                  </a:lnTo>
                  <a:lnTo>
                    <a:pt x="223789" y="326294"/>
                  </a:lnTo>
                  <a:lnTo>
                    <a:pt x="176784" y="332232"/>
                  </a:lnTo>
                  <a:lnTo>
                    <a:pt x="129778" y="326294"/>
                  </a:lnTo>
                  <a:lnTo>
                    <a:pt x="87545" y="309541"/>
                  </a:lnTo>
                  <a:lnTo>
                    <a:pt x="51768" y="283559"/>
                  </a:lnTo>
                  <a:lnTo>
                    <a:pt x="24129" y="249936"/>
                  </a:lnTo>
                  <a:lnTo>
                    <a:pt x="6312" y="210259"/>
                  </a:lnTo>
                  <a:lnTo>
                    <a:pt x="0" y="166116"/>
                  </a:lnTo>
                  <a:close/>
                </a:path>
              </a:pathLst>
            </a:custGeom>
            <a:ln w="10668">
              <a:solidFill>
                <a:srgbClr val="B12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369558" y="4694682"/>
            <a:ext cx="179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D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225220" y="5370512"/>
            <a:ext cx="366395" cy="343535"/>
            <a:chOff x="7225220" y="5370512"/>
            <a:chExt cx="366395" cy="343535"/>
          </a:xfrm>
        </p:grpSpPr>
        <p:sp>
          <p:nvSpPr>
            <p:cNvPr id="29" name="object 29"/>
            <p:cNvSpPr/>
            <p:nvPr/>
          </p:nvSpPr>
          <p:spPr>
            <a:xfrm>
              <a:off x="7230617" y="5375910"/>
              <a:ext cx="355600" cy="332740"/>
            </a:xfrm>
            <a:custGeom>
              <a:avLst/>
              <a:gdLst/>
              <a:ahLst/>
              <a:cxnLst/>
              <a:rect l="l" t="t" r="r" b="b"/>
              <a:pathLst>
                <a:path w="355600" h="332739">
                  <a:moveTo>
                    <a:pt x="177546" y="0"/>
                  </a:moveTo>
                  <a:lnTo>
                    <a:pt x="130351" y="5937"/>
                  </a:lnTo>
                  <a:lnTo>
                    <a:pt x="87940" y="22690"/>
                  </a:lnTo>
                  <a:lnTo>
                    <a:pt x="52006" y="48672"/>
                  </a:lnTo>
                  <a:lnTo>
                    <a:pt x="24242" y="82295"/>
                  </a:lnTo>
                  <a:lnTo>
                    <a:pt x="6342" y="121972"/>
                  </a:lnTo>
                  <a:lnTo>
                    <a:pt x="0" y="166115"/>
                  </a:lnTo>
                  <a:lnTo>
                    <a:pt x="6342" y="210276"/>
                  </a:lnTo>
                  <a:lnTo>
                    <a:pt x="24242" y="249958"/>
                  </a:lnTo>
                  <a:lnTo>
                    <a:pt x="52006" y="283578"/>
                  </a:lnTo>
                  <a:lnTo>
                    <a:pt x="87940" y="309552"/>
                  </a:lnTo>
                  <a:lnTo>
                    <a:pt x="130351" y="326298"/>
                  </a:lnTo>
                  <a:lnTo>
                    <a:pt x="177546" y="332231"/>
                  </a:lnTo>
                  <a:lnTo>
                    <a:pt x="224740" y="326298"/>
                  </a:lnTo>
                  <a:lnTo>
                    <a:pt x="267151" y="309552"/>
                  </a:lnTo>
                  <a:lnTo>
                    <a:pt x="303085" y="283578"/>
                  </a:lnTo>
                  <a:lnTo>
                    <a:pt x="330849" y="249958"/>
                  </a:lnTo>
                  <a:lnTo>
                    <a:pt x="348749" y="210276"/>
                  </a:lnTo>
                  <a:lnTo>
                    <a:pt x="355091" y="166115"/>
                  </a:lnTo>
                  <a:lnTo>
                    <a:pt x="348749" y="121972"/>
                  </a:lnTo>
                  <a:lnTo>
                    <a:pt x="330849" y="82295"/>
                  </a:lnTo>
                  <a:lnTo>
                    <a:pt x="303085" y="48672"/>
                  </a:lnTo>
                  <a:lnTo>
                    <a:pt x="267151" y="22690"/>
                  </a:lnTo>
                  <a:lnTo>
                    <a:pt x="224740" y="5937"/>
                  </a:lnTo>
                  <a:lnTo>
                    <a:pt x="177546" y="0"/>
                  </a:lnTo>
                  <a:close/>
                </a:path>
              </a:pathLst>
            </a:custGeom>
            <a:solidFill>
              <a:srgbClr val="DA9F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230617" y="5375910"/>
              <a:ext cx="355600" cy="332740"/>
            </a:xfrm>
            <a:custGeom>
              <a:avLst/>
              <a:gdLst/>
              <a:ahLst/>
              <a:cxnLst/>
              <a:rect l="l" t="t" r="r" b="b"/>
              <a:pathLst>
                <a:path w="355600" h="332739">
                  <a:moveTo>
                    <a:pt x="0" y="166115"/>
                  </a:moveTo>
                  <a:lnTo>
                    <a:pt x="6342" y="121972"/>
                  </a:lnTo>
                  <a:lnTo>
                    <a:pt x="24242" y="82295"/>
                  </a:lnTo>
                  <a:lnTo>
                    <a:pt x="52006" y="48672"/>
                  </a:lnTo>
                  <a:lnTo>
                    <a:pt x="87940" y="22690"/>
                  </a:lnTo>
                  <a:lnTo>
                    <a:pt x="130351" y="5937"/>
                  </a:lnTo>
                  <a:lnTo>
                    <a:pt x="177546" y="0"/>
                  </a:lnTo>
                  <a:lnTo>
                    <a:pt x="224740" y="5937"/>
                  </a:lnTo>
                  <a:lnTo>
                    <a:pt x="267151" y="22690"/>
                  </a:lnTo>
                  <a:lnTo>
                    <a:pt x="303085" y="48672"/>
                  </a:lnTo>
                  <a:lnTo>
                    <a:pt x="330849" y="82295"/>
                  </a:lnTo>
                  <a:lnTo>
                    <a:pt x="348749" y="121972"/>
                  </a:lnTo>
                  <a:lnTo>
                    <a:pt x="355091" y="166115"/>
                  </a:lnTo>
                  <a:lnTo>
                    <a:pt x="348749" y="210276"/>
                  </a:lnTo>
                  <a:lnTo>
                    <a:pt x="330849" y="249958"/>
                  </a:lnTo>
                  <a:lnTo>
                    <a:pt x="303085" y="283578"/>
                  </a:lnTo>
                  <a:lnTo>
                    <a:pt x="267151" y="309552"/>
                  </a:lnTo>
                  <a:lnTo>
                    <a:pt x="224740" y="326298"/>
                  </a:lnTo>
                  <a:lnTo>
                    <a:pt x="177546" y="332231"/>
                  </a:lnTo>
                  <a:lnTo>
                    <a:pt x="130351" y="326298"/>
                  </a:lnTo>
                  <a:lnTo>
                    <a:pt x="87940" y="309552"/>
                  </a:lnTo>
                  <a:lnTo>
                    <a:pt x="52006" y="283578"/>
                  </a:lnTo>
                  <a:lnTo>
                    <a:pt x="24242" y="249958"/>
                  </a:lnTo>
                  <a:lnTo>
                    <a:pt x="6342" y="210276"/>
                  </a:lnTo>
                  <a:lnTo>
                    <a:pt x="0" y="166115"/>
                  </a:lnTo>
                  <a:close/>
                </a:path>
              </a:pathLst>
            </a:custGeom>
            <a:ln w="10668">
              <a:solidFill>
                <a:srgbClr val="B12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352792" y="5377688"/>
            <a:ext cx="111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J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8959532" y="5370512"/>
            <a:ext cx="364490" cy="343535"/>
            <a:chOff x="8959532" y="5370512"/>
            <a:chExt cx="364490" cy="343535"/>
          </a:xfrm>
        </p:grpSpPr>
        <p:sp>
          <p:nvSpPr>
            <p:cNvPr id="33" name="object 33"/>
            <p:cNvSpPr/>
            <p:nvPr/>
          </p:nvSpPr>
          <p:spPr>
            <a:xfrm>
              <a:off x="8964929" y="5375910"/>
              <a:ext cx="353695" cy="332740"/>
            </a:xfrm>
            <a:custGeom>
              <a:avLst/>
              <a:gdLst/>
              <a:ahLst/>
              <a:cxnLst/>
              <a:rect l="l" t="t" r="r" b="b"/>
              <a:pathLst>
                <a:path w="353695" h="332739">
                  <a:moveTo>
                    <a:pt x="176784" y="0"/>
                  </a:moveTo>
                  <a:lnTo>
                    <a:pt x="129778" y="5937"/>
                  </a:lnTo>
                  <a:lnTo>
                    <a:pt x="87545" y="22690"/>
                  </a:lnTo>
                  <a:lnTo>
                    <a:pt x="51768" y="48672"/>
                  </a:lnTo>
                  <a:lnTo>
                    <a:pt x="24129" y="82295"/>
                  </a:lnTo>
                  <a:lnTo>
                    <a:pt x="6312" y="121972"/>
                  </a:lnTo>
                  <a:lnTo>
                    <a:pt x="0" y="166115"/>
                  </a:lnTo>
                  <a:lnTo>
                    <a:pt x="6312" y="210276"/>
                  </a:lnTo>
                  <a:lnTo>
                    <a:pt x="24129" y="249958"/>
                  </a:lnTo>
                  <a:lnTo>
                    <a:pt x="51768" y="283578"/>
                  </a:lnTo>
                  <a:lnTo>
                    <a:pt x="87545" y="309552"/>
                  </a:lnTo>
                  <a:lnTo>
                    <a:pt x="129778" y="326298"/>
                  </a:lnTo>
                  <a:lnTo>
                    <a:pt x="176784" y="332231"/>
                  </a:lnTo>
                  <a:lnTo>
                    <a:pt x="223789" y="326298"/>
                  </a:lnTo>
                  <a:lnTo>
                    <a:pt x="266022" y="309552"/>
                  </a:lnTo>
                  <a:lnTo>
                    <a:pt x="301799" y="283578"/>
                  </a:lnTo>
                  <a:lnTo>
                    <a:pt x="329438" y="249958"/>
                  </a:lnTo>
                  <a:lnTo>
                    <a:pt x="347255" y="210276"/>
                  </a:lnTo>
                  <a:lnTo>
                    <a:pt x="353568" y="166115"/>
                  </a:lnTo>
                  <a:lnTo>
                    <a:pt x="347255" y="121972"/>
                  </a:lnTo>
                  <a:lnTo>
                    <a:pt x="329438" y="82295"/>
                  </a:lnTo>
                  <a:lnTo>
                    <a:pt x="301799" y="48672"/>
                  </a:lnTo>
                  <a:lnTo>
                    <a:pt x="266022" y="22690"/>
                  </a:lnTo>
                  <a:lnTo>
                    <a:pt x="223789" y="5937"/>
                  </a:lnTo>
                  <a:lnTo>
                    <a:pt x="176784" y="0"/>
                  </a:lnTo>
                  <a:close/>
                </a:path>
              </a:pathLst>
            </a:custGeom>
            <a:solidFill>
              <a:srgbClr val="DA9F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964929" y="5375910"/>
              <a:ext cx="353695" cy="332740"/>
            </a:xfrm>
            <a:custGeom>
              <a:avLst/>
              <a:gdLst/>
              <a:ahLst/>
              <a:cxnLst/>
              <a:rect l="l" t="t" r="r" b="b"/>
              <a:pathLst>
                <a:path w="353695" h="332739">
                  <a:moveTo>
                    <a:pt x="0" y="166115"/>
                  </a:moveTo>
                  <a:lnTo>
                    <a:pt x="6312" y="121972"/>
                  </a:lnTo>
                  <a:lnTo>
                    <a:pt x="24129" y="82295"/>
                  </a:lnTo>
                  <a:lnTo>
                    <a:pt x="51768" y="48672"/>
                  </a:lnTo>
                  <a:lnTo>
                    <a:pt x="87545" y="22690"/>
                  </a:lnTo>
                  <a:lnTo>
                    <a:pt x="129778" y="5937"/>
                  </a:lnTo>
                  <a:lnTo>
                    <a:pt x="176784" y="0"/>
                  </a:lnTo>
                  <a:lnTo>
                    <a:pt x="223789" y="5937"/>
                  </a:lnTo>
                  <a:lnTo>
                    <a:pt x="266022" y="22690"/>
                  </a:lnTo>
                  <a:lnTo>
                    <a:pt x="301799" y="48672"/>
                  </a:lnTo>
                  <a:lnTo>
                    <a:pt x="329438" y="82295"/>
                  </a:lnTo>
                  <a:lnTo>
                    <a:pt x="347255" y="121972"/>
                  </a:lnTo>
                  <a:lnTo>
                    <a:pt x="353568" y="166115"/>
                  </a:lnTo>
                  <a:lnTo>
                    <a:pt x="347255" y="210276"/>
                  </a:lnTo>
                  <a:lnTo>
                    <a:pt x="329438" y="249958"/>
                  </a:lnTo>
                  <a:lnTo>
                    <a:pt x="301799" y="283578"/>
                  </a:lnTo>
                  <a:lnTo>
                    <a:pt x="266022" y="309552"/>
                  </a:lnTo>
                  <a:lnTo>
                    <a:pt x="223789" y="326298"/>
                  </a:lnTo>
                  <a:lnTo>
                    <a:pt x="176784" y="332231"/>
                  </a:lnTo>
                  <a:lnTo>
                    <a:pt x="129778" y="326298"/>
                  </a:lnTo>
                  <a:lnTo>
                    <a:pt x="87545" y="309552"/>
                  </a:lnTo>
                  <a:lnTo>
                    <a:pt x="51768" y="283578"/>
                  </a:lnTo>
                  <a:lnTo>
                    <a:pt x="24129" y="249958"/>
                  </a:lnTo>
                  <a:lnTo>
                    <a:pt x="6312" y="210276"/>
                  </a:lnTo>
                  <a:lnTo>
                    <a:pt x="0" y="166115"/>
                  </a:lnTo>
                  <a:close/>
                </a:path>
              </a:pathLst>
            </a:custGeom>
            <a:ln w="10668">
              <a:solidFill>
                <a:srgbClr val="B12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9060306" y="5377688"/>
            <a:ext cx="163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K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8049704" y="4687760"/>
            <a:ext cx="366395" cy="343535"/>
            <a:chOff x="8049704" y="4687760"/>
            <a:chExt cx="366395" cy="343535"/>
          </a:xfrm>
        </p:grpSpPr>
        <p:sp>
          <p:nvSpPr>
            <p:cNvPr id="37" name="object 37"/>
            <p:cNvSpPr/>
            <p:nvPr/>
          </p:nvSpPr>
          <p:spPr>
            <a:xfrm>
              <a:off x="8055102" y="4693157"/>
              <a:ext cx="355600" cy="332740"/>
            </a:xfrm>
            <a:custGeom>
              <a:avLst/>
              <a:gdLst/>
              <a:ahLst/>
              <a:cxnLst/>
              <a:rect l="l" t="t" r="r" b="b"/>
              <a:pathLst>
                <a:path w="355600" h="332739">
                  <a:moveTo>
                    <a:pt x="177546" y="0"/>
                  </a:moveTo>
                  <a:lnTo>
                    <a:pt x="130351" y="5937"/>
                  </a:lnTo>
                  <a:lnTo>
                    <a:pt x="87940" y="22690"/>
                  </a:lnTo>
                  <a:lnTo>
                    <a:pt x="52006" y="48672"/>
                  </a:lnTo>
                  <a:lnTo>
                    <a:pt x="24242" y="82296"/>
                  </a:lnTo>
                  <a:lnTo>
                    <a:pt x="6342" y="121972"/>
                  </a:lnTo>
                  <a:lnTo>
                    <a:pt x="0" y="166116"/>
                  </a:lnTo>
                  <a:lnTo>
                    <a:pt x="6342" y="210259"/>
                  </a:lnTo>
                  <a:lnTo>
                    <a:pt x="24242" y="249936"/>
                  </a:lnTo>
                  <a:lnTo>
                    <a:pt x="52006" y="283559"/>
                  </a:lnTo>
                  <a:lnTo>
                    <a:pt x="87940" y="309541"/>
                  </a:lnTo>
                  <a:lnTo>
                    <a:pt x="130351" y="326294"/>
                  </a:lnTo>
                  <a:lnTo>
                    <a:pt x="177546" y="332232"/>
                  </a:lnTo>
                  <a:lnTo>
                    <a:pt x="224740" y="326294"/>
                  </a:lnTo>
                  <a:lnTo>
                    <a:pt x="267151" y="309541"/>
                  </a:lnTo>
                  <a:lnTo>
                    <a:pt x="303085" y="283559"/>
                  </a:lnTo>
                  <a:lnTo>
                    <a:pt x="330849" y="249936"/>
                  </a:lnTo>
                  <a:lnTo>
                    <a:pt x="348749" y="210259"/>
                  </a:lnTo>
                  <a:lnTo>
                    <a:pt x="355092" y="166116"/>
                  </a:lnTo>
                  <a:lnTo>
                    <a:pt x="348749" y="121972"/>
                  </a:lnTo>
                  <a:lnTo>
                    <a:pt x="330849" y="82296"/>
                  </a:lnTo>
                  <a:lnTo>
                    <a:pt x="303085" y="48672"/>
                  </a:lnTo>
                  <a:lnTo>
                    <a:pt x="267151" y="22690"/>
                  </a:lnTo>
                  <a:lnTo>
                    <a:pt x="224740" y="5937"/>
                  </a:lnTo>
                  <a:lnTo>
                    <a:pt x="177546" y="0"/>
                  </a:lnTo>
                  <a:close/>
                </a:path>
              </a:pathLst>
            </a:custGeom>
            <a:solidFill>
              <a:srgbClr val="DA9F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055102" y="4693157"/>
              <a:ext cx="355600" cy="332740"/>
            </a:xfrm>
            <a:custGeom>
              <a:avLst/>
              <a:gdLst/>
              <a:ahLst/>
              <a:cxnLst/>
              <a:rect l="l" t="t" r="r" b="b"/>
              <a:pathLst>
                <a:path w="355600" h="332739">
                  <a:moveTo>
                    <a:pt x="0" y="166116"/>
                  </a:moveTo>
                  <a:lnTo>
                    <a:pt x="6342" y="121972"/>
                  </a:lnTo>
                  <a:lnTo>
                    <a:pt x="24242" y="82296"/>
                  </a:lnTo>
                  <a:lnTo>
                    <a:pt x="52006" y="48672"/>
                  </a:lnTo>
                  <a:lnTo>
                    <a:pt x="87940" y="22690"/>
                  </a:lnTo>
                  <a:lnTo>
                    <a:pt x="130351" y="5937"/>
                  </a:lnTo>
                  <a:lnTo>
                    <a:pt x="177546" y="0"/>
                  </a:lnTo>
                  <a:lnTo>
                    <a:pt x="224740" y="5937"/>
                  </a:lnTo>
                  <a:lnTo>
                    <a:pt x="267151" y="22690"/>
                  </a:lnTo>
                  <a:lnTo>
                    <a:pt x="303085" y="48672"/>
                  </a:lnTo>
                  <a:lnTo>
                    <a:pt x="330849" y="82296"/>
                  </a:lnTo>
                  <a:lnTo>
                    <a:pt x="348749" y="121972"/>
                  </a:lnTo>
                  <a:lnTo>
                    <a:pt x="355092" y="166116"/>
                  </a:lnTo>
                  <a:lnTo>
                    <a:pt x="348749" y="210259"/>
                  </a:lnTo>
                  <a:lnTo>
                    <a:pt x="330849" y="249936"/>
                  </a:lnTo>
                  <a:lnTo>
                    <a:pt x="303085" y="283559"/>
                  </a:lnTo>
                  <a:lnTo>
                    <a:pt x="267151" y="309541"/>
                  </a:lnTo>
                  <a:lnTo>
                    <a:pt x="224740" y="326294"/>
                  </a:lnTo>
                  <a:lnTo>
                    <a:pt x="177546" y="332232"/>
                  </a:lnTo>
                  <a:lnTo>
                    <a:pt x="130351" y="326294"/>
                  </a:lnTo>
                  <a:lnTo>
                    <a:pt x="87940" y="309541"/>
                  </a:lnTo>
                  <a:lnTo>
                    <a:pt x="52006" y="283559"/>
                  </a:lnTo>
                  <a:lnTo>
                    <a:pt x="24242" y="249936"/>
                  </a:lnTo>
                  <a:lnTo>
                    <a:pt x="6342" y="210259"/>
                  </a:lnTo>
                  <a:lnTo>
                    <a:pt x="0" y="166116"/>
                  </a:lnTo>
                  <a:close/>
                </a:path>
              </a:pathLst>
            </a:custGeom>
            <a:ln w="10668">
              <a:solidFill>
                <a:srgbClr val="B12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8157464" y="4694682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E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419977" y="3017011"/>
            <a:ext cx="3632200" cy="2563495"/>
          </a:xfrm>
          <a:custGeom>
            <a:avLst/>
            <a:gdLst/>
            <a:ahLst/>
            <a:cxnLst/>
            <a:rect l="l" t="t" r="r" b="b"/>
            <a:pathLst>
              <a:path w="3632200" h="2563495">
                <a:moveTo>
                  <a:pt x="76200" y="1599438"/>
                </a:moveTo>
                <a:lnTo>
                  <a:pt x="44513" y="1599920"/>
                </a:lnTo>
                <a:lnTo>
                  <a:pt x="36703" y="1051179"/>
                </a:lnTo>
                <a:lnTo>
                  <a:pt x="24003" y="1051433"/>
                </a:lnTo>
                <a:lnTo>
                  <a:pt x="31813" y="1600111"/>
                </a:lnTo>
                <a:lnTo>
                  <a:pt x="0" y="1600581"/>
                </a:lnTo>
                <a:lnTo>
                  <a:pt x="39243" y="1676146"/>
                </a:lnTo>
                <a:lnTo>
                  <a:pt x="69773" y="1612773"/>
                </a:lnTo>
                <a:lnTo>
                  <a:pt x="76200" y="1599438"/>
                </a:lnTo>
                <a:close/>
              </a:path>
              <a:path w="3632200" h="2563495">
                <a:moveTo>
                  <a:pt x="814705" y="2520442"/>
                </a:moveTo>
                <a:lnTo>
                  <a:pt x="225933" y="2005050"/>
                </a:lnTo>
                <a:lnTo>
                  <a:pt x="233235" y="1996694"/>
                </a:lnTo>
                <a:lnTo>
                  <a:pt x="246888" y="1981073"/>
                </a:lnTo>
                <a:lnTo>
                  <a:pt x="164465" y="1959610"/>
                </a:lnTo>
                <a:lnTo>
                  <a:pt x="196723" y="2038477"/>
                </a:lnTo>
                <a:lnTo>
                  <a:pt x="217589" y="2014601"/>
                </a:lnTo>
                <a:lnTo>
                  <a:pt x="806323" y="2529967"/>
                </a:lnTo>
                <a:lnTo>
                  <a:pt x="814705" y="2520442"/>
                </a:lnTo>
                <a:close/>
              </a:path>
              <a:path w="3632200" h="2563495">
                <a:moveTo>
                  <a:pt x="1633474" y="11684"/>
                </a:moveTo>
                <a:lnTo>
                  <a:pt x="1628267" y="0"/>
                </a:lnTo>
                <a:lnTo>
                  <a:pt x="97345" y="683158"/>
                </a:lnTo>
                <a:lnTo>
                  <a:pt x="84442" y="654177"/>
                </a:lnTo>
                <a:lnTo>
                  <a:pt x="30353" y="719963"/>
                </a:lnTo>
                <a:lnTo>
                  <a:pt x="115443" y="723773"/>
                </a:lnTo>
                <a:lnTo>
                  <a:pt x="104800" y="699897"/>
                </a:lnTo>
                <a:lnTo>
                  <a:pt x="102501" y="694740"/>
                </a:lnTo>
                <a:lnTo>
                  <a:pt x="1633474" y="11684"/>
                </a:lnTo>
                <a:close/>
              </a:path>
              <a:path w="3632200" h="2563495">
                <a:moveTo>
                  <a:pt x="1634744" y="878840"/>
                </a:moveTo>
                <a:lnTo>
                  <a:pt x="283337" y="878840"/>
                </a:lnTo>
                <a:lnTo>
                  <a:pt x="283337" y="847090"/>
                </a:lnTo>
                <a:lnTo>
                  <a:pt x="207137" y="885190"/>
                </a:lnTo>
                <a:lnTo>
                  <a:pt x="283337" y="923290"/>
                </a:lnTo>
                <a:lnTo>
                  <a:pt x="283337" y="891540"/>
                </a:lnTo>
                <a:lnTo>
                  <a:pt x="1634744" y="891540"/>
                </a:lnTo>
                <a:lnTo>
                  <a:pt x="1634744" y="878840"/>
                </a:lnTo>
                <a:close/>
              </a:path>
              <a:path w="3632200" h="2563495">
                <a:moveTo>
                  <a:pt x="1634998" y="1835912"/>
                </a:moveTo>
                <a:lnTo>
                  <a:pt x="292481" y="1835912"/>
                </a:lnTo>
                <a:lnTo>
                  <a:pt x="292481" y="1804162"/>
                </a:lnTo>
                <a:lnTo>
                  <a:pt x="216268" y="1842262"/>
                </a:lnTo>
                <a:lnTo>
                  <a:pt x="292481" y="1880362"/>
                </a:lnTo>
                <a:lnTo>
                  <a:pt x="292481" y="1848612"/>
                </a:lnTo>
                <a:lnTo>
                  <a:pt x="1634998" y="1848612"/>
                </a:lnTo>
                <a:lnTo>
                  <a:pt x="1634998" y="1835912"/>
                </a:lnTo>
                <a:close/>
              </a:path>
              <a:path w="3632200" h="2563495">
                <a:moveTo>
                  <a:pt x="1687068" y="1002538"/>
                </a:moveTo>
                <a:lnTo>
                  <a:pt x="1601851" y="1000760"/>
                </a:lnTo>
                <a:lnTo>
                  <a:pt x="1615452" y="1029474"/>
                </a:lnTo>
                <a:lnTo>
                  <a:pt x="161798" y="1718945"/>
                </a:lnTo>
                <a:lnTo>
                  <a:pt x="167119" y="1730502"/>
                </a:lnTo>
                <a:lnTo>
                  <a:pt x="1620888" y="1040917"/>
                </a:lnTo>
                <a:lnTo>
                  <a:pt x="1634490" y="1069594"/>
                </a:lnTo>
                <a:lnTo>
                  <a:pt x="1670227" y="1024001"/>
                </a:lnTo>
                <a:lnTo>
                  <a:pt x="1687068" y="1002538"/>
                </a:lnTo>
                <a:close/>
              </a:path>
              <a:path w="3632200" h="2563495">
                <a:moveTo>
                  <a:pt x="1691640" y="1964563"/>
                </a:moveTo>
                <a:lnTo>
                  <a:pt x="1683893" y="1954657"/>
                </a:lnTo>
                <a:lnTo>
                  <a:pt x="1170012" y="2355799"/>
                </a:lnTo>
                <a:lnTo>
                  <a:pt x="1150493" y="2330831"/>
                </a:lnTo>
                <a:lnTo>
                  <a:pt x="1113917" y="2407793"/>
                </a:lnTo>
                <a:lnTo>
                  <a:pt x="1197483" y="2390902"/>
                </a:lnTo>
                <a:lnTo>
                  <a:pt x="1183970" y="2373630"/>
                </a:lnTo>
                <a:lnTo>
                  <a:pt x="1177861" y="2365845"/>
                </a:lnTo>
                <a:lnTo>
                  <a:pt x="1691640" y="1964563"/>
                </a:lnTo>
                <a:close/>
              </a:path>
              <a:path w="3632200" h="2563495">
                <a:moveTo>
                  <a:pt x="1850771" y="643509"/>
                </a:moveTo>
                <a:lnTo>
                  <a:pt x="1819033" y="643775"/>
                </a:lnTo>
                <a:lnTo>
                  <a:pt x="1815211" y="171958"/>
                </a:lnTo>
                <a:lnTo>
                  <a:pt x="1802511" y="171958"/>
                </a:lnTo>
                <a:lnTo>
                  <a:pt x="1806333" y="643890"/>
                </a:lnTo>
                <a:lnTo>
                  <a:pt x="1774571" y="644144"/>
                </a:lnTo>
                <a:lnTo>
                  <a:pt x="1813306" y="719963"/>
                </a:lnTo>
                <a:lnTo>
                  <a:pt x="1844357" y="656590"/>
                </a:lnTo>
                <a:lnTo>
                  <a:pt x="1850771" y="643509"/>
                </a:lnTo>
                <a:close/>
              </a:path>
              <a:path w="3632200" h="2563495">
                <a:moveTo>
                  <a:pt x="1851533" y="1122934"/>
                </a:moveTo>
                <a:lnTo>
                  <a:pt x="1845183" y="1110234"/>
                </a:lnTo>
                <a:lnTo>
                  <a:pt x="1813433" y="1046734"/>
                </a:lnTo>
                <a:lnTo>
                  <a:pt x="1775333" y="1122934"/>
                </a:lnTo>
                <a:lnTo>
                  <a:pt x="1807083" y="1122934"/>
                </a:lnTo>
                <a:lnTo>
                  <a:pt x="1807083" y="1675765"/>
                </a:lnTo>
                <a:lnTo>
                  <a:pt x="1819783" y="1675765"/>
                </a:lnTo>
                <a:lnTo>
                  <a:pt x="1819783" y="1122934"/>
                </a:lnTo>
                <a:lnTo>
                  <a:pt x="1851533" y="1122934"/>
                </a:lnTo>
                <a:close/>
              </a:path>
              <a:path w="3632200" h="2563495">
                <a:moveTo>
                  <a:pt x="2544572" y="2525014"/>
                </a:moveTo>
                <a:lnTo>
                  <a:pt x="2531872" y="2518664"/>
                </a:lnTo>
                <a:lnTo>
                  <a:pt x="2468372" y="2486914"/>
                </a:lnTo>
                <a:lnTo>
                  <a:pt x="2468372" y="2518664"/>
                </a:lnTo>
                <a:lnTo>
                  <a:pt x="1165733" y="2518664"/>
                </a:lnTo>
                <a:lnTo>
                  <a:pt x="1165733" y="2531364"/>
                </a:lnTo>
                <a:lnTo>
                  <a:pt x="2468372" y="2531364"/>
                </a:lnTo>
                <a:lnTo>
                  <a:pt x="2468372" y="2563114"/>
                </a:lnTo>
                <a:lnTo>
                  <a:pt x="2531872" y="2531364"/>
                </a:lnTo>
                <a:lnTo>
                  <a:pt x="2544572" y="2525014"/>
                </a:lnTo>
                <a:close/>
              </a:path>
              <a:path w="3632200" h="2563495">
                <a:moveTo>
                  <a:pt x="2600071" y="2402459"/>
                </a:moveTo>
                <a:lnTo>
                  <a:pt x="2004961" y="1997290"/>
                </a:lnTo>
                <a:lnTo>
                  <a:pt x="2009863" y="1990090"/>
                </a:lnTo>
                <a:lnTo>
                  <a:pt x="2022856" y="1971040"/>
                </a:lnTo>
                <a:lnTo>
                  <a:pt x="1938401" y="1959610"/>
                </a:lnTo>
                <a:lnTo>
                  <a:pt x="1979930" y="2034032"/>
                </a:lnTo>
                <a:lnTo>
                  <a:pt x="1997798" y="2007793"/>
                </a:lnTo>
                <a:lnTo>
                  <a:pt x="2592832" y="2413000"/>
                </a:lnTo>
                <a:lnTo>
                  <a:pt x="2600071" y="2402459"/>
                </a:lnTo>
                <a:close/>
              </a:path>
              <a:path w="3632200" h="2563495">
                <a:moveTo>
                  <a:pt x="3408934" y="1835912"/>
                </a:moveTo>
                <a:lnTo>
                  <a:pt x="2066417" y="1835912"/>
                </a:lnTo>
                <a:lnTo>
                  <a:pt x="2066417" y="1804162"/>
                </a:lnTo>
                <a:lnTo>
                  <a:pt x="1990217" y="1842262"/>
                </a:lnTo>
                <a:lnTo>
                  <a:pt x="2066417" y="1880362"/>
                </a:lnTo>
                <a:lnTo>
                  <a:pt x="2066417" y="1848612"/>
                </a:lnTo>
                <a:lnTo>
                  <a:pt x="3408934" y="1848612"/>
                </a:lnTo>
                <a:lnTo>
                  <a:pt x="3408934" y="1835912"/>
                </a:lnTo>
                <a:close/>
              </a:path>
              <a:path w="3632200" h="2563495">
                <a:moveTo>
                  <a:pt x="3408934" y="878840"/>
                </a:moveTo>
                <a:lnTo>
                  <a:pt x="2066417" y="878840"/>
                </a:lnTo>
                <a:lnTo>
                  <a:pt x="2066417" y="847090"/>
                </a:lnTo>
                <a:lnTo>
                  <a:pt x="1990217" y="885190"/>
                </a:lnTo>
                <a:lnTo>
                  <a:pt x="2066417" y="923290"/>
                </a:lnTo>
                <a:lnTo>
                  <a:pt x="2066417" y="891540"/>
                </a:lnTo>
                <a:lnTo>
                  <a:pt x="3408934" y="891540"/>
                </a:lnTo>
                <a:lnTo>
                  <a:pt x="3408934" y="878840"/>
                </a:lnTo>
                <a:close/>
              </a:path>
              <a:path w="3632200" h="2563495">
                <a:moveTo>
                  <a:pt x="3460369" y="1959610"/>
                </a:moveTo>
                <a:lnTo>
                  <a:pt x="3379597" y="1986788"/>
                </a:lnTo>
                <a:lnTo>
                  <a:pt x="3402114" y="2009165"/>
                </a:lnTo>
                <a:lnTo>
                  <a:pt x="2894076" y="2520696"/>
                </a:lnTo>
                <a:lnTo>
                  <a:pt x="2902966" y="2529713"/>
                </a:lnTo>
                <a:lnTo>
                  <a:pt x="3411169" y="2018144"/>
                </a:lnTo>
                <a:lnTo>
                  <a:pt x="3433699" y="2040509"/>
                </a:lnTo>
                <a:lnTo>
                  <a:pt x="3447008" y="2000123"/>
                </a:lnTo>
                <a:lnTo>
                  <a:pt x="3460369" y="1959610"/>
                </a:lnTo>
                <a:close/>
              </a:path>
              <a:path w="3632200" h="2563495">
                <a:moveTo>
                  <a:pt x="3463671" y="1718945"/>
                </a:moveTo>
                <a:lnTo>
                  <a:pt x="2010003" y="1029474"/>
                </a:lnTo>
                <a:lnTo>
                  <a:pt x="2012594" y="1024001"/>
                </a:lnTo>
                <a:lnTo>
                  <a:pt x="2023618" y="1000760"/>
                </a:lnTo>
                <a:lnTo>
                  <a:pt x="1938401" y="1002538"/>
                </a:lnTo>
                <a:lnTo>
                  <a:pt x="1990979" y="1069594"/>
                </a:lnTo>
                <a:lnTo>
                  <a:pt x="2004568" y="1040917"/>
                </a:lnTo>
                <a:lnTo>
                  <a:pt x="3458337" y="1730502"/>
                </a:lnTo>
                <a:lnTo>
                  <a:pt x="3463671" y="1718945"/>
                </a:lnTo>
                <a:close/>
              </a:path>
              <a:path w="3632200" h="2563495">
                <a:moveTo>
                  <a:pt x="3586099" y="719963"/>
                </a:moveTo>
                <a:lnTo>
                  <a:pt x="3569627" y="699897"/>
                </a:lnTo>
                <a:lnTo>
                  <a:pt x="3532124" y="654177"/>
                </a:lnTo>
                <a:lnTo>
                  <a:pt x="3519157" y="683183"/>
                </a:lnTo>
                <a:lnTo>
                  <a:pt x="1988185" y="0"/>
                </a:lnTo>
                <a:lnTo>
                  <a:pt x="1983105" y="11684"/>
                </a:lnTo>
                <a:lnTo>
                  <a:pt x="3513975" y="694753"/>
                </a:lnTo>
                <a:lnTo>
                  <a:pt x="3501009" y="723773"/>
                </a:lnTo>
                <a:lnTo>
                  <a:pt x="3586099" y="719963"/>
                </a:lnTo>
                <a:close/>
              </a:path>
              <a:path w="3632200" h="2563495">
                <a:moveTo>
                  <a:pt x="3631692" y="1594866"/>
                </a:moveTo>
                <a:lnTo>
                  <a:pt x="3600005" y="1595348"/>
                </a:lnTo>
                <a:lnTo>
                  <a:pt x="3592195" y="1046607"/>
                </a:lnTo>
                <a:lnTo>
                  <a:pt x="3579495" y="1046861"/>
                </a:lnTo>
                <a:lnTo>
                  <a:pt x="3587305" y="1595539"/>
                </a:lnTo>
                <a:lnTo>
                  <a:pt x="3555492" y="1596009"/>
                </a:lnTo>
                <a:lnTo>
                  <a:pt x="3594735" y="1671574"/>
                </a:lnTo>
                <a:lnTo>
                  <a:pt x="3625265" y="1608201"/>
                </a:lnTo>
                <a:lnTo>
                  <a:pt x="3631692" y="1594866"/>
                </a:lnTo>
                <a:close/>
              </a:path>
            </a:pathLst>
          </a:custGeom>
          <a:solidFill>
            <a:srgbClr val="DF52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227531" y="2796667"/>
            <a:ext cx="3954145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Consider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a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given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graph</a:t>
            </a:r>
            <a:r>
              <a:rPr sz="2200" spc="434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G. 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Suppose we want 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to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find and print </a:t>
            </a:r>
            <a:r>
              <a:rPr sz="2200" spc="-43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all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nodes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reachable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from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node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J </a:t>
            </a:r>
            <a:r>
              <a:rPr sz="2200" spc="-43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(including</a:t>
            </a:r>
            <a:r>
              <a:rPr sz="2200" spc="-3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J 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itself).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80695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Depth</a:t>
            </a:r>
            <a:r>
              <a:rPr spc="-30" dirty="0"/>
              <a:t> </a:t>
            </a:r>
            <a:r>
              <a:rPr spc="-5" dirty="0"/>
              <a:t>First</a:t>
            </a:r>
            <a:r>
              <a:rPr spc="-130" dirty="0"/>
              <a:t> </a:t>
            </a:r>
            <a:r>
              <a:rPr dirty="0"/>
              <a:t>Search</a:t>
            </a:r>
            <a:r>
              <a:rPr spc="-55" dirty="0"/>
              <a:t> </a:t>
            </a:r>
            <a:r>
              <a:rPr spc="-15" dirty="0"/>
              <a:t>(DFS)</a:t>
            </a:r>
            <a:r>
              <a:rPr spc="-5" dirty="0"/>
              <a:t> </a:t>
            </a:r>
            <a:r>
              <a:rPr dirty="0"/>
              <a:t>algorithm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36650" y="2051050"/>
          <a:ext cx="1910714" cy="3670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Adjacency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List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125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A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20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F</a:t>
                      </a:r>
                      <a:r>
                        <a:rPr sz="1800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,</a:t>
                      </a:r>
                      <a:r>
                        <a:rPr sz="1800" spc="-70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C</a:t>
                      </a:r>
                      <a:r>
                        <a:rPr sz="1800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,</a:t>
                      </a:r>
                      <a:r>
                        <a:rPr sz="1800" spc="-5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B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B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G,</a:t>
                      </a:r>
                      <a:r>
                        <a:rPr sz="1800" spc="-75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C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C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F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D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C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45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D</a:t>
                      </a:r>
                      <a:r>
                        <a:rPr sz="1800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,</a:t>
                      </a:r>
                      <a:r>
                        <a:rPr sz="1800" spc="-70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C</a:t>
                      </a:r>
                      <a:r>
                        <a:rPr sz="1800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,</a:t>
                      </a:r>
                      <a:r>
                        <a:rPr sz="1800" spc="-25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J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F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D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G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C,</a:t>
                      </a:r>
                      <a:r>
                        <a:rPr sz="1800" spc="-45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J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D,</a:t>
                      </a:r>
                      <a:r>
                        <a:rPr sz="1800" spc="-35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K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K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E</a:t>
                      </a:r>
                      <a:r>
                        <a:rPr sz="1800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,</a:t>
                      </a:r>
                      <a:r>
                        <a:rPr sz="1800" spc="-80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B12500"/>
                          </a:solidFill>
                          <a:latin typeface="Corbel"/>
                          <a:cs typeface="Corbel"/>
                        </a:rPr>
                        <a:t>G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906773" y="2024837"/>
            <a:ext cx="508634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DF5227"/>
                </a:solidFill>
                <a:latin typeface="Corbel"/>
                <a:cs typeface="Corbel"/>
              </a:rPr>
              <a:t>S</a:t>
            </a:r>
            <a:r>
              <a:rPr sz="1400" b="1" spc="-10" dirty="0">
                <a:solidFill>
                  <a:srgbClr val="DF5227"/>
                </a:solidFill>
                <a:latin typeface="Corbel"/>
                <a:cs typeface="Corbel"/>
              </a:rPr>
              <a:t>t</a:t>
            </a:r>
            <a:r>
              <a:rPr sz="1400" b="1" dirty="0">
                <a:solidFill>
                  <a:srgbClr val="DF5227"/>
                </a:solidFill>
                <a:latin typeface="Corbel"/>
                <a:cs typeface="Corbel"/>
              </a:rPr>
              <a:t>ep</a:t>
            </a:r>
            <a:r>
              <a:rPr sz="1400" b="1" spc="-2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1400" b="1" dirty="0">
                <a:solidFill>
                  <a:srgbClr val="DF5227"/>
                </a:solidFill>
                <a:latin typeface="Corbel"/>
                <a:cs typeface="Corbel"/>
              </a:rPr>
              <a:t>1</a:t>
            </a:r>
            <a:endParaRPr sz="14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21173" y="2351658"/>
            <a:ext cx="5359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DF5227"/>
                </a:solidFill>
                <a:latin typeface="Corbel"/>
                <a:cs typeface="Corbel"/>
              </a:rPr>
              <a:t>Sta</a:t>
            </a:r>
            <a:r>
              <a:rPr sz="1400" spc="-10" dirty="0">
                <a:solidFill>
                  <a:srgbClr val="DF5227"/>
                </a:solidFill>
                <a:latin typeface="Corbel"/>
                <a:cs typeface="Corbel"/>
              </a:rPr>
              <a:t>c</a:t>
            </a:r>
            <a:r>
              <a:rPr sz="1400" dirty="0">
                <a:solidFill>
                  <a:srgbClr val="DF5227"/>
                </a:solidFill>
                <a:latin typeface="Corbel"/>
                <a:cs typeface="Corbel"/>
              </a:rPr>
              <a:t>k</a:t>
            </a:r>
            <a:r>
              <a:rPr sz="1400" spc="-4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1400" dirty="0">
                <a:solidFill>
                  <a:srgbClr val="00AF50"/>
                </a:solidFill>
                <a:latin typeface="Corbel"/>
                <a:cs typeface="Corbel"/>
              </a:rPr>
              <a:t>J</a:t>
            </a:r>
            <a:endParaRPr sz="14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06773" y="2679319"/>
            <a:ext cx="5092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DF5227"/>
                </a:solidFill>
                <a:latin typeface="Corbel"/>
                <a:cs typeface="Corbel"/>
              </a:rPr>
              <a:t>S</a:t>
            </a:r>
            <a:r>
              <a:rPr sz="1400" b="1" spc="-5" dirty="0">
                <a:solidFill>
                  <a:srgbClr val="DF5227"/>
                </a:solidFill>
                <a:latin typeface="Corbel"/>
                <a:cs typeface="Corbel"/>
              </a:rPr>
              <a:t>te</a:t>
            </a:r>
            <a:r>
              <a:rPr sz="1400" b="1" dirty="0">
                <a:solidFill>
                  <a:srgbClr val="DF5227"/>
                </a:solidFill>
                <a:latin typeface="Corbel"/>
                <a:cs typeface="Corbel"/>
              </a:rPr>
              <a:t>p</a:t>
            </a:r>
            <a:r>
              <a:rPr sz="1400" b="1" spc="-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1400" b="1" dirty="0">
                <a:solidFill>
                  <a:srgbClr val="DF5227"/>
                </a:solidFill>
                <a:latin typeface="Corbel"/>
                <a:cs typeface="Corbel"/>
              </a:rPr>
              <a:t>2</a:t>
            </a:r>
            <a:endParaRPr sz="1400">
              <a:latin typeface="Corbel"/>
              <a:cs typeface="Corbe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21173" y="2894812"/>
            <a:ext cx="778510" cy="678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2900"/>
              </a:lnSpc>
              <a:spcBef>
                <a:spcPts val="95"/>
              </a:spcBef>
            </a:pPr>
            <a:r>
              <a:rPr sz="1400" spc="-5" dirty="0">
                <a:solidFill>
                  <a:srgbClr val="DF5227"/>
                </a:solidFill>
                <a:latin typeface="Corbel"/>
                <a:cs typeface="Corbel"/>
              </a:rPr>
              <a:t>Print</a:t>
            </a:r>
            <a:r>
              <a:rPr sz="14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1400" dirty="0">
                <a:solidFill>
                  <a:srgbClr val="00AF50"/>
                </a:solidFill>
                <a:latin typeface="Corbel"/>
                <a:cs typeface="Corbel"/>
              </a:rPr>
              <a:t>J </a:t>
            </a:r>
            <a:r>
              <a:rPr sz="1400" spc="5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400" spc="-5" dirty="0">
                <a:solidFill>
                  <a:srgbClr val="DF5227"/>
                </a:solidFill>
                <a:latin typeface="Corbel"/>
                <a:cs typeface="Corbel"/>
              </a:rPr>
              <a:t>Stack</a:t>
            </a:r>
            <a:r>
              <a:rPr sz="1400" spc="-4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1400" spc="-15" dirty="0">
                <a:solidFill>
                  <a:srgbClr val="00AF50"/>
                </a:solidFill>
                <a:latin typeface="Corbel"/>
                <a:cs typeface="Corbel"/>
              </a:rPr>
              <a:t>D,</a:t>
            </a:r>
            <a:r>
              <a:rPr sz="1400" spc="-5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400" dirty="0">
                <a:solidFill>
                  <a:srgbClr val="00AF50"/>
                </a:solidFill>
                <a:latin typeface="Corbel"/>
                <a:cs typeface="Corbel"/>
              </a:rPr>
              <a:t>K</a:t>
            </a:r>
            <a:endParaRPr sz="1400">
              <a:latin typeface="Corbel"/>
              <a:cs typeface="Corbe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06773" y="3661028"/>
            <a:ext cx="5073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DF5227"/>
                </a:solidFill>
                <a:latin typeface="Corbel"/>
                <a:cs typeface="Corbel"/>
              </a:rPr>
              <a:t>S</a:t>
            </a:r>
            <a:r>
              <a:rPr sz="1400" b="1" spc="-5" dirty="0">
                <a:solidFill>
                  <a:srgbClr val="DF5227"/>
                </a:solidFill>
                <a:latin typeface="Corbel"/>
                <a:cs typeface="Corbel"/>
              </a:rPr>
              <a:t>te</a:t>
            </a:r>
            <a:r>
              <a:rPr sz="1400" b="1" dirty="0">
                <a:solidFill>
                  <a:srgbClr val="DF5227"/>
                </a:solidFill>
                <a:latin typeface="Corbel"/>
                <a:cs typeface="Corbel"/>
              </a:rPr>
              <a:t>p</a:t>
            </a:r>
            <a:r>
              <a:rPr sz="1400" b="1" spc="-2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1400" b="1" dirty="0">
                <a:solidFill>
                  <a:srgbClr val="DF5227"/>
                </a:solidFill>
                <a:latin typeface="Corbel"/>
                <a:cs typeface="Corbel"/>
              </a:rPr>
              <a:t>3</a:t>
            </a:r>
            <a:endParaRPr sz="1400">
              <a:latin typeface="Corbel"/>
              <a:cs typeface="Corbe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21173" y="3876522"/>
            <a:ext cx="963294" cy="678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2900"/>
              </a:lnSpc>
              <a:spcBef>
                <a:spcPts val="95"/>
              </a:spcBef>
            </a:pPr>
            <a:r>
              <a:rPr sz="1400" spc="-5" dirty="0">
                <a:solidFill>
                  <a:srgbClr val="DF5227"/>
                </a:solidFill>
                <a:latin typeface="Corbel"/>
                <a:cs typeface="Corbel"/>
              </a:rPr>
              <a:t>Print</a:t>
            </a:r>
            <a:r>
              <a:rPr sz="1400" spc="27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1400" dirty="0">
                <a:solidFill>
                  <a:srgbClr val="00AF50"/>
                </a:solidFill>
                <a:latin typeface="Corbel"/>
                <a:cs typeface="Corbel"/>
              </a:rPr>
              <a:t>K </a:t>
            </a:r>
            <a:r>
              <a:rPr sz="1400" spc="5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400" dirty="0">
                <a:solidFill>
                  <a:srgbClr val="DF5227"/>
                </a:solidFill>
                <a:latin typeface="Corbel"/>
                <a:cs typeface="Corbel"/>
              </a:rPr>
              <a:t>Sta</a:t>
            </a:r>
            <a:r>
              <a:rPr sz="1400" spc="-10" dirty="0">
                <a:solidFill>
                  <a:srgbClr val="DF5227"/>
                </a:solidFill>
                <a:latin typeface="Corbel"/>
                <a:cs typeface="Corbel"/>
              </a:rPr>
              <a:t>c</a:t>
            </a:r>
            <a:r>
              <a:rPr sz="1400" dirty="0">
                <a:solidFill>
                  <a:srgbClr val="DF5227"/>
                </a:solidFill>
                <a:latin typeface="Corbel"/>
                <a:cs typeface="Corbel"/>
              </a:rPr>
              <a:t>k</a:t>
            </a:r>
            <a:r>
              <a:rPr sz="1400" spc="-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1400" spc="-30" dirty="0">
                <a:solidFill>
                  <a:srgbClr val="00AF50"/>
                </a:solidFill>
                <a:latin typeface="Corbel"/>
                <a:cs typeface="Corbel"/>
              </a:rPr>
              <a:t>D</a:t>
            </a:r>
            <a:r>
              <a:rPr sz="1400" dirty="0">
                <a:solidFill>
                  <a:srgbClr val="00AF50"/>
                </a:solidFill>
                <a:latin typeface="Corbel"/>
                <a:cs typeface="Corbel"/>
              </a:rPr>
              <a:t>,</a:t>
            </a:r>
            <a:r>
              <a:rPr sz="1400" spc="-15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400" spc="5" dirty="0">
                <a:solidFill>
                  <a:srgbClr val="00AF50"/>
                </a:solidFill>
                <a:latin typeface="Corbel"/>
                <a:cs typeface="Corbel"/>
              </a:rPr>
              <a:t>E</a:t>
            </a:r>
            <a:r>
              <a:rPr sz="1400" dirty="0">
                <a:solidFill>
                  <a:srgbClr val="00AF50"/>
                </a:solidFill>
                <a:latin typeface="Corbel"/>
                <a:cs typeface="Corbel"/>
              </a:rPr>
              <a:t>,</a:t>
            </a:r>
            <a:r>
              <a:rPr sz="1400" spc="-65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400" dirty="0">
                <a:solidFill>
                  <a:srgbClr val="00AF50"/>
                </a:solidFill>
                <a:latin typeface="Corbel"/>
                <a:cs typeface="Corbel"/>
              </a:rPr>
              <a:t>G</a:t>
            </a:r>
            <a:endParaRPr sz="1400">
              <a:latin typeface="Corbel"/>
              <a:cs typeface="Corbe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06773" y="4642484"/>
            <a:ext cx="5143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DF5227"/>
                </a:solidFill>
                <a:latin typeface="Corbel"/>
                <a:cs typeface="Corbel"/>
              </a:rPr>
              <a:t>S</a:t>
            </a:r>
            <a:r>
              <a:rPr sz="1400" b="1" spc="-5" dirty="0">
                <a:solidFill>
                  <a:srgbClr val="DF5227"/>
                </a:solidFill>
                <a:latin typeface="Corbel"/>
                <a:cs typeface="Corbel"/>
              </a:rPr>
              <a:t>te</a:t>
            </a:r>
            <a:r>
              <a:rPr sz="1400" b="1" dirty="0">
                <a:solidFill>
                  <a:srgbClr val="DF5227"/>
                </a:solidFill>
                <a:latin typeface="Corbel"/>
                <a:cs typeface="Corbel"/>
              </a:rPr>
              <a:t>p</a:t>
            </a:r>
            <a:r>
              <a:rPr sz="1400" b="1" spc="-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1400" b="1" dirty="0">
                <a:solidFill>
                  <a:srgbClr val="DF5227"/>
                </a:solidFill>
                <a:latin typeface="Corbel"/>
                <a:cs typeface="Corbel"/>
              </a:rPr>
              <a:t>4</a:t>
            </a:r>
            <a:endParaRPr sz="1400">
              <a:latin typeface="Corbel"/>
              <a:cs typeface="Corbe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21173" y="4857597"/>
            <a:ext cx="949325" cy="67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3000"/>
              </a:lnSpc>
              <a:spcBef>
                <a:spcPts val="100"/>
              </a:spcBef>
            </a:pPr>
            <a:r>
              <a:rPr sz="1400" spc="-5" dirty="0">
                <a:solidFill>
                  <a:srgbClr val="DF5227"/>
                </a:solidFill>
                <a:latin typeface="Corbel"/>
                <a:cs typeface="Corbel"/>
              </a:rPr>
              <a:t>Print</a:t>
            </a:r>
            <a:r>
              <a:rPr sz="1400" spc="5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1400" dirty="0">
                <a:solidFill>
                  <a:srgbClr val="00AF50"/>
                </a:solidFill>
                <a:latin typeface="Corbel"/>
                <a:cs typeface="Corbel"/>
              </a:rPr>
              <a:t>G </a:t>
            </a:r>
            <a:r>
              <a:rPr sz="1400" spc="5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400" dirty="0">
                <a:solidFill>
                  <a:srgbClr val="DF5227"/>
                </a:solidFill>
                <a:latin typeface="Corbel"/>
                <a:cs typeface="Corbel"/>
              </a:rPr>
              <a:t>Sta</a:t>
            </a:r>
            <a:r>
              <a:rPr sz="1400" spc="-10" dirty="0">
                <a:solidFill>
                  <a:srgbClr val="DF5227"/>
                </a:solidFill>
                <a:latin typeface="Corbel"/>
                <a:cs typeface="Corbel"/>
              </a:rPr>
              <a:t>c</a:t>
            </a:r>
            <a:r>
              <a:rPr sz="1400" dirty="0">
                <a:solidFill>
                  <a:srgbClr val="DF5227"/>
                </a:solidFill>
                <a:latin typeface="Corbel"/>
                <a:cs typeface="Corbel"/>
              </a:rPr>
              <a:t>k</a:t>
            </a:r>
            <a:r>
              <a:rPr sz="1400" spc="-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1400" spc="-30" dirty="0">
                <a:solidFill>
                  <a:srgbClr val="00AF50"/>
                </a:solidFill>
                <a:latin typeface="Corbel"/>
                <a:cs typeface="Corbel"/>
              </a:rPr>
              <a:t>D</a:t>
            </a:r>
            <a:r>
              <a:rPr sz="1400" dirty="0">
                <a:solidFill>
                  <a:srgbClr val="00AF50"/>
                </a:solidFill>
                <a:latin typeface="Corbel"/>
                <a:cs typeface="Corbel"/>
              </a:rPr>
              <a:t>,</a:t>
            </a:r>
            <a:r>
              <a:rPr sz="1400" spc="-15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400" spc="5" dirty="0">
                <a:solidFill>
                  <a:srgbClr val="00AF50"/>
                </a:solidFill>
                <a:latin typeface="Corbel"/>
                <a:cs typeface="Corbel"/>
              </a:rPr>
              <a:t>E</a:t>
            </a:r>
            <a:r>
              <a:rPr sz="1400" dirty="0">
                <a:solidFill>
                  <a:srgbClr val="00AF50"/>
                </a:solidFill>
                <a:latin typeface="Corbel"/>
                <a:cs typeface="Corbel"/>
              </a:rPr>
              <a:t>,</a:t>
            </a:r>
            <a:r>
              <a:rPr sz="1400" spc="-65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400" dirty="0">
                <a:solidFill>
                  <a:srgbClr val="00AF50"/>
                </a:solidFill>
                <a:latin typeface="Corbel"/>
                <a:cs typeface="Corbel"/>
              </a:rPr>
              <a:t>C</a:t>
            </a:r>
            <a:endParaRPr sz="1400">
              <a:latin typeface="Corbel"/>
              <a:cs typeface="Corbe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09180" y="2024837"/>
            <a:ext cx="50800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DF5227"/>
                </a:solidFill>
                <a:latin typeface="Corbel"/>
                <a:cs typeface="Corbel"/>
              </a:rPr>
              <a:t>S</a:t>
            </a:r>
            <a:r>
              <a:rPr sz="1400" b="1" spc="-10" dirty="0">
                <a:solidFill>
                  <a:srgbClr val="DF5227"/>
                </a:solidFill>
                <a:latin typeface="Corbel"/>
                <a:cs typeface="Corbel"/>
              </a:rPr>
              <a:t>t</a:t>
            </a:r>
            <a:r>
              <a:rPr sz="1400" b="1" dirty="0">
                <a:solidFill>
                  <a:srgbClr val="DF5227"/>
                </a:solidFill>
                <a:latin typeface="Corbel"/>
                <a:cs typeface="Corbel"/>
              </a:rPr>
              <a:t>ep</a:t>
            </a:r>
            <a:r>
              <a:rPr sz="1400" b="1" spc="-2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1400" b="1" dirty="0">
                <a:solidFill>
                  <a:srgbClr val="DF5227"/>
                </a:solidFill>
                <a:latin typeface="Corbel"/>
                <a:cs typeface="Corbel"/>
              </a:rPr>
              <a:t>5</a:t>
            </a:r>
            <a:endParaRPr sz="1400">
              <a:latin typeface="Corbel"/>
              <a:cs typeface="Corbe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23833" y="2351658"/>
            <a:ext cx="51815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DF5227"/>
                </a:solidFill>
                <a:latin typeface="Corbel"/>
                <a:cs typeface="Corbel"/>
              </a:rPr>
              <a:t>Prin</a:t>
            </a:r>
            <a:r>
              <a:rPr sz="1400" dirty="0">
                <a:solidFill>
                  <a:srgbClr val="DF5227"/>
                </a:solidFill>
                <a:latin typeface="Corbel"/>
                <a:cs typeface="Corbel"/>
              </a:rPr>
              <a:t>t</a:t>
            </a:r>
            <a:r>
              <a:rPr sz="1400" spc="-5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1400" dirty="0">
                <a:solidFill>
                  <a:srgbClr val="00AF50"/>
                </a:solidFill>
                <a:latin typeface="Corbel"/>
                <a:cs typeface="Corbel"/>
              </a:rPr>
              <a:t>C</a:t>
            </a:r>
            <a:endParaRPr sz="1400">
              <a:latin typeface="Corbel"/>
              <a:cs typeface="Corbe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23833" y="2679319"/>
            <a:ext cx="9423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DF5227"/>
                </a:solidFill>
                <a:latin typeface="Corbel"/>
                <a:cs typeface="Corbel"/>
              </a:rPr>
              <a:t>Stack</a:t>
            </a:r>
            <a:r>
              <a:rPr sz="1400" spc="-2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1400" spc="-15" dirty="0">
                <a:solidFill>
                  <a:srgbClr val="00AF50"/>
                </a:solidFill>
                <a:latin typeface="Corbel"/>
                <a:cs typeface="Corbel"/>
              </a:rPr>
              <a:t>D,</a:t>
            </a:r>
            <a:r>
              <a:rPr sz="1400" spc="-35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400" dirty="0">
                <a:solidFill>
                  <a:srgbClr val="00AF50"/>
                </a:solidFill>
                <a:latin typeface="Corbel"/>
                <a:cs typeface="Corbel"/>
              </a:rPr>
              <a:t>E,</a:t>
            </a:r>
            <a:r>
              <a:rPr sz="1400" spc="-15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400" dirty="0">
                <a:solidFill>
                  <a:srgbClr val="00AF50"/>
                </a:solidFill>
                <a:latin typeface="Corbel"/>
                <a:cs typeface="Corbel"/>
              </a:rPr>
              <a:t>F</a:t>
            </a:r>
            <a:endParaRPr sz="1400">
              <a:latin typeface="Corbel"/>
              <a:cs typeface="Corbe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09180" y="3006979"/>
            <a:ext cx="5187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DF5227"/>
                </a:solidFill>
                <a:latin typeface="Corbel"/>
                <a:cs typeface="Corbel"/>
              </a:rPr>
              <a:t>S</a:t>
            </a:r>
            <a:r>
              <a:rPr sz="1400" b="1" spc="-5" dirty="0">
                <a:solidFill>
                  <a:srgbClr val="DF5227"/>
                </a:solidFill>
                <a:latin typeface="Corbel"/>
                <a:cs typeface="Corbel"/>
              </a:rPr>
              <a:t>te</a:t>
            </a:r>
            <a:r>
              <a:rPr sz="1400" b="1" dirty="0">
                <a:solidFill>
                  <a:srgbClr val="DF5227"/>
                </a:solidFill>
                <a:latin typeface="Corbel"/>
                <a:cs typeface="Corbel"/>
              </a:rPr>
              <a:t>p</a:t>
            </a:r>
            <a:r>
              <a:rPr sz="1400" b="1" spc="-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1400" b="1" dirty="0">
                <a:solidFill>
                  <a:srgbClr val="DF5227"/>
                </a:solidFill>
                <a:latin typeface="Corbel"/>
                <a:cs typeface="Corbel"/>
              </a:rPr>
              <a:t>6</a:t>
            </a:r>
            <a:endParaRPr sz="1400">
              <a:latin typeface="Corbel"/>
              <a:cs typeface="Corbe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23833" y="3219170"/>
            <a:ext cx="768985" cy="681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3700"/>
              </a:lnSpc>
              <a:spcBef>
                <a:spcPts val="100"/>
              </a:spcBef>
            </a:pPr>
            <a:r>
              <a:rPr sz="1400" spc="-5" dirty="0">
                <a:solidFill>
                  <a:srgbClr val="DF5227"/>
                </a:solidFill>
                <a:latin typeface="Corbel"/>
                <a:cs typeface="Corbel"/>
              </a:rPr>
              <a:t>Print </a:t>
            </a:r>
            <a:r>
              <a:rPr sz="1400" dirty="0">
                <a:solidFill>
                  <a:srgbClr val="00AF50"/>
                </a:solidFill>
                <a:latin typeface="Corbel"/>
                <a:cs typeface="Corbel"/>
              </a:rPr>
              <a:t>F </a:t>
            </a:r>
            <a:r>
              <a:rPr sz="1400" spc="5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400" spc="-5" dirty="0">
                <a:solidFill>
                  <a:srgbClr val="DF5227"/>
                </a:solidFill>
                <a:latin typeface="Corbel"/>
                <a:cs typeface="Corbel"/>
              </a:rPr>
              <a:t>Stack</a:t>
            </a:r>
            <a:r>
              <a:rPr sz="1400" spc="-4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1400" spc="-15" dirty="0">
                <a:solidFill>
                  <a:srgbClr val="00AF50"/>
                </a:solidFill>
                <a:latin typeface="Corbel"/>
                <a:cs typeface="Corbel"/>
              </a:rPr>
              <a:t>D,</a:t>
            </a:r>
            <a:r>
              <a:rPr sz="1400" spc="-5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400" dirty="0">
                <a:solidFill>
                  <a:srgbClr val="00AF50"/>
                </a:solidFill>
                <a:latin typeface="Corbel"/>
                <a:cs typeface="Corbel"/>
              </a:rPr>
              <a:t>E</a:t>
            </a:r>
            <a:endParaRPr sz="1400">
              <a:latin typeface="Corbel"/>
              <a:cs typeface="Corbe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09180" y="3988689"/>
            <a:ext cx="5073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DF5227"/>
                </a:solidFill>
                <a:latin typeface="Corbel"/>
                <a:cs typeface="Corbel"/>
              </a:rPr>
              <a:t>S</a:t>
            </a:r>
            <a:r>
              <a:rPr sz="1400" b="1" spc="-5" dirty="0">
                <a:solidFill>
                  <a:srgbClr val="DF5227"/>
                </a:solidFill>
                <a:latin typeface="Corbel"/>
                <a:cs typeface="Corbel"/>
              </a:rPr>
              <a:t>te</a:t>
            </a:r>
            <a:r>
              <a:rPr sz="1400" b="1" dirty="0">
                <a:solidFill>
                  <a:srgbClr val="DF5227"/>
                </a:solidFill>
                <a:latin typeface="Corbel"/>
                <a:cs typeface="Corbel"/>
              </a:rPr>
              <a:t>p</a:t>
            </a:r>
            <a:r>
              <a:rPr sz="1400" b="1" spc="-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1400" b="1" dirty="0">
                <a:solidFill>
                  <a:srgbClr val="DF5227"/>
                </a:solidFill>
                <a:latin typeface="Corbel"/>
                <a:cs typeface="Corbel"/>
              </a:rPr>
              <a:t>7</a:t>
            </a:r>
            <a:endParaRPr sz="1400">
              <a:latin typeface="Corbel"/>
              <a:cs typeface="Corbe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23833" y="4201134"/>
            <a:ext cx="59309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3600"/>
              </a:lnSpc>
              <a:spcBef>
                <a:spcPts val="95"/>
              </a:spcBef>
            </a:pPr>
            <a:r>
              <a:rPr sz="1400" spc="-5" dirty="0">
                <a:solidFill>
                  <a:srgbClr val="DF5227"/>
                </a:solidFill>
                <a:latin typeface="Corbel"/>
                <a:cs typeface="Corbel"/>
              </a:rPr>
              <a:t>Print </a:t>
            </a:r>
            <a:r>
              <a:rPr sz="1400" dirty="0">
                <a:solidFill>
                  <a:srgbClr val="00AF50"/>
                </a:solidFill>
                <a:latin typeface="Corbel"/>
                <a:cs typeface="Corbel"/>
              </a:rPr>
              <a:t>E </a:t>
            </a:r>
            <a:r>
              <a:rPr sz="1400" spc="5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400" dirty="0">
                <a:solidFill>
                  <a:srgbClr val="DF5227"/>
                </a:solidFill>
                <a:latin typeface="Corbel"/>
                <a:cs typeface="Corbel"/>
              </a:rPr>
              <a:t>Sta</a:t>
            </a:r>
            <a:r>
              <a:rPr sz="1400" spc="-10" dirty="0">
                <a:solidFill>
                  <a:srgbClr val="DF5227"/>
                </a:solidFill>
                <a:latin typeface="Corbel"/>
                <a:cs typeface="Corbel"/>
              </a:rPr>
              <a:t>c</a:t>
            </a:r>
            <a:r>
              <a:rPr sz="1400" dirty="0">
                <a:solidFill>
                  <a:srgbClr val="DF5227"/>
                </a:solidFill>
                <a:latin typeface="Corbel"/>
                <a:cs typeface="Corbel"/>
              </a:rPr>
              <a:t>k</a:t>
            </a:r>
            <a:r>
              <a:rPr sz="1400" spc="-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1400" dirty="0">
                <a:solidFill>
                  <a:srgbClr val="00AF50"/>
                </a:solidFill>
                <a:latin typeface="Corbel"/>
                <a:cs typeface="Corbel"/>
              </a:rPr>
              <a:t>D</a:t>
            </a:r>
            <a:endParaRPr sz="1400">
              <a:latin typeface="Corbel"/>
              <a:cs typeface="Corbe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09180" y="4970145"/>
            <a:ext cx="5194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DF5227"/>
                </a:solidFill>
                <a:latin typeface="Corbel"/>
                <a:cs typeface="Corbel"/>
              </a:rPr>
              <a:t>S</a:t>
            </a:r>
            <a:r>
              <a:rPr sz="1400" b="1" spc="-5" dirty="0">
                <a:solidFill>
                  <a:srgbClr val="DF5227"/>
                </a:solidFill>
                <a:latin typeface="Corbel"/>
                <a:cs typeface="Corbel"/>
              </a:rPr>
              <a:t>te</a:t>
            </a:r>
            <a:r>
              <a:rPr sz="1400" b="1" dirty="0">
                <a:solidFill>
                  <a:srgbClr val="DF5227"/>
                </a:solidFill>
                <a:latin typeface="Corbel"/>
                <a:cs typeface="Corbel"/>
              </a:rPr>
              <a:t>p</a:t>
            </a:r>
            <a:r>
              <a:rPr sz="1400" b="1" spc="-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1400" b="1" dirty="0">
                <a:solidFill>
                  <a:srgbClr val="DF5227"/>
                </a:solidFill>
                <a:latin typeface="Corbel"/>
                <a:cs typeface="Corbel"/>
              </a:rPr>
              <a:t>8</a:t>
            </a:r>
            <a:endParaRPr sz="1400">
              <a:latin typeface="Corbel"/>
              <a:cs typeface="Corbe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323833" y="5183022"/>
            <a:ext cx="538480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3500"/>
              </a:lnSpc>
              <a:spcBef>
                <a:spcPts val="100"/>
              </a:spcBef>
            </a:pPr>
            <a:r>
              <a:rPr sz="1400" spc="-5" dirty="0">
                <a:solidFill>
                  <a:srgbClr val="DF5227"/>
                </a:solidFill>
                <a:latin typeface="Corbel"/>
                <a:cs typeface="Corbel"/>
              </a:rPr>
              <a:t>Prin</a:t>
            </a:r>
            <a:r>
              <a:rPr sz="1400" dirty="0">
                <a:solidFill>
                  <a:srgbClr val="DF5227"/>
                </a:solidFill>
                <a:latin typeface="Corbel"/>
                <a:cs typeface="Corbel"/>
              </a:rPr>
              <a:t>t</a:t>
            </a:r>
            <a:r>
              <a:rPr sz="1400" spc="-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1400" dirty="0">
                <a:solidFill>
                  <a:srgbClr val="00AF50"/>
                </a:solidFill>
                <a:latin typeface="Corbel"/>
                <a:cs typeface="Corbel"/>
              </a:rPr>
              <a:t>D  </a:t>
            </a:r>
            <a:r>
              <a:rPr sz="1400" spc="-5" dirty="0">
                <a:solidFill>
                  <a:srgbClr val="DF5227"/>
                </a:solidFill>
                <a:latin typeface="Corbel"/>
                <a:cs typeface="Corbel"/>
              </a:rPr>
              <a:t>Stack</a:t>
            </a:r>
            <a:endParaRPr sz="1400">
              <a:latin typeface="Corbel"/>
              <a:cs typeface="Corbe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13552" y="5843422"/>
            <a:ext cx="17094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B12500"/>
                </a:solidFill>
                <a:latin typeface="Corbel"/>
                <a:cs typeface="Corbel"/>
              </a:rPr>
              <a:t>J,</a:t>
            </a:r>
            <a:r>
              <a:rPr sz="1600" b="1" spc="315" dirty="0">
                <a:solidFill>
                  <a:srgbClr val="B12500"/>
                </a:solidFill>
                <a:latin typeface="Corbel"/>
                <a:cs typeface="Corbel"/>
              </a:rPr>
              <a:t> </a:t>
            </a:r>
            <a:r>
              <a:rPr sz="1600" b="1" spc="-5" dirty="0">
                <a:solidFill>
                  <a:srgbClr val="B12500"/>
                </a:solidFill>
                <a:latin typeface="Corbel"/>
                <a:cs typeface="Corbel"/>
              </a:rPr>
              <a:t>K,</a:t>
            </a:r>
            <a:r>
              <a:rPr sz="1600" b="1" spc="254" dirty="0">
                <a:solidFill>
                  <a:srgbClr val="B12500"/>
                </a:solidFill>
                <a:latin typeface="Corbel"/>
                <a:cs typeface="Corbel"/>
              </a:rPr>
              <a:t> </a:t>
            </a:r>
            <a:r>
              <a:rPr sz="1600" b="1" spc="-5" dirty="0">
                <a:solidFill>
                  <a:srgbClr val="B12500"/>
                </a:solidFill>
                <a:latin typeface="Corbel"/>
                <a:cs typeface="Corbel"/>
              </a:rPr>
              <a:t>G,</a:t>
            </a:r>
            <a:r>
              <a:rPr sz="1600" b="1" spc="245" dirty="0">
                <a:solidFill>
                  <a:srgbClr val="B12500"/>
                </a:solidFill>
                <a:latin typeface="Corbel"/>
                <a:cs typeface="Corbel"/>
              </a:rPr>
              <a:t> </a:t>
            </a:r>
            <a:r>
              <a:rPr sz="1600" b="1" spc="-5" dirty="0">
                <a:solidFill>
                  <a:srgbClr val="B12500"/>
                </a:solidFill>
                <a:latin typeface="Corbel"/>
                <a:cs typeface="Corbel"/>
              </a:rPr>
              <a:t>C,  </a:t>
            </a:r>
            <a:r>
              <a:rPr sz="1600" b="1" spc="-65" dirty="0">
                <a:solidFill>
                  <a:srgbClr val="B12500"/>
                </a:solidFill>
                <a:latin typeface="Corbel"/>
                <a:cs typeface="Corbel"/>
              </a:rPr>
              <a:t>F,</a:t>
            </a:r>
            <a:r>
              <a:rPr sz="1600" b="1" spc="325" dirty="0">
                <a:solidFill>
                  <a:srgbClr val="B12500"/>
                </a:solidFill>
                <a:latin typeface="Corbel"/>
                <a:cs typeface="Corbel"/>
              </a:rPr>
              <a:t> </a:t>
            </a:r>
            <a:r>
              <a:rPr sz="1600" b="1" spc="-5" dirty="0">
                <a:solidFill>
                  <a:srgbClr val="B12500"/>
                </a:solidFill>
                <a:latin typeface="Corbel"/>
                <a:cs typeface="Corbel"/>
              </a:rPr>
              <a:t>E,  D</a:t>
            </a:r>
            <a:endParaRPr sz="16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28917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67713" y="2040762"/>
            <a:ext cx="9652000" cy="1814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625"/>
              </a:lnSpc>
              <a:spcBef>
                <a:spcPts val="95"/>
              </a:spcBef>
            </a:pP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A</a:t>
            </a:r>
            <a:r>
              <a:rPr sz="2200" spc="-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graph</a:t>
            </a:r>
            <a:r>
              <a:rPr sz="2200" spc="-9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orbel"/>
                <a:cs typeface="Corbel"/>
              </a:rPr>
              <a:t>G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is</a:t>
            </a:r>
            <a:r>
              <a:rPr sz="2200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consist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of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two</a:t>
            </a:r>
            <a:r>
              <a:rPr sz="2200" spc="-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things:</a:t>
            </a:r>
            <a:endParaRPr sz="2200">
              <a:latin typeface="Corbel"/>
              <a:cs typeface="Corbel"/>
            </a:endParaRPr>
          </a:p>
          <a:p>
            <a:pPr marL="424180" indent="-182880">
              <a:lnSpc>
                <a:spcPts val="2385"/>
              </a:lnSpc>
              <a:buSzPct val="80000"/>
              <a:buFont typeface="Wingdings"/>
              <a:buChar char=""/>
              <a:tabLst>
                <a:tab pos="424180" algn="l"/>
              </a:tabLst>
            </a:pP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A set</a:t>
            </a:r>
            <a:r>
              <a:rPr sz="2000" spc="-13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006FC0"/>
                </a:solidFill>
                <a:latin typeface="Corbel"/>
                <a:cs typeface="Corbel"/>
              </a:rPr>
              <a:t>V</a:t>
            </a:r>
            <a:r>
              <a:rPr sz="2000" spc="-10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o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f</a:t>
            </a:r>
            <a:r>
              <a:rPr sz="2000" spc="-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ele</a:t>
            </a:r>
            <a:r>
              <a:rPr sz="2000" spc="-10" dirty="0">
                <a:solidFill>
                  <a:srgbClr val="DF5227"/>
                </a:solidFill>
                <a:latin typeface="Corbel"/>
                <a:cs typeface="Corbel"/>
              </a:rPr>
              <a:t>m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ents</a:t>
            </a:r>
            <a:r>
              <a:rPr sz="2000" spc="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cal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led</a:t>
            </a:r>
            <a:r>
              <a:rPr sz="2000" spc="-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rbel"/>
                <a:cs typeface="Corbel"/>
              </a:rPr>
              <a:t>no</a:t>
            </a:r>
            <a:r>
              <a:rPr sz="2000" spc="-10" dirty="0">
                <a:solidFill>
                  <a:srgbClr val="006FC0"/>
                </a:solidFill>
                <a:latin typeface="Corbel"/>
                <a:cs typeface="Corbel"/>
              </a:rPr>
              <a:t>d</a:t>
            </a:r>
            <a:r>
              <a:rPr sz="2000" dirty="0">
                <a:solidFill>
                  <a:srgbClr val="006FC0"/>
                </a:solidFill>
                <a:latin typeface="Corbel"/>
                <a:cs typeface="Corbel"/>
              </a:rPr>
              <a:t>es/vertice</a:t>
            </a:r>
            <a:r>
              <a:rPr sz="2000" spc="5" dirty="0">
                <a:solidFill>
                  <a:srgbClr val="006FC0"/>
                </a:solidFill>
                <a:latin typeface="Corbel"/>
                <a:cs typeface="Corbel"/>
              </a:rPr>
              <a:t>s</a:t>
            </a:r>
            <a:r>
              <a:rPr sz="2000" dirty="0">
                <a:solidFill>
                  <a:srgbClr val="006FC0"/>
                </a:solidFill>
                <a:latin typeface="Corbel"/>
                <a:cs typeface="Corbel"/>
              </a:rPr>
              <a:t>.</a:t>
            </a:r>
            <a:endParaRPr sz="2000">
              <a:latin typeface="Corbel"/>
              <a:cs typeface="Corbel"/>
            </a:endParaRPr>
          </a:p>
          <a:p>
            <a:pPr marL="424180" marR="5080" indent="-182880">
              <a:lnSpc>
                <a:spcPts val="2160"/>
              </a:lnSpc>
              <a:spcBef>
                <a:spcPts val="630"/>
              </a:spcBef>
              <a:buSzPct val="80000"/>
              <a:buFont typeface="Wingdings"/>
              <a:buChar char=""/>
              <a:tabLst>
                <a:tab pos="424180" algn="l"/>
              </a:tabLst>
            </a:pP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A set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of </a:t>
            </a:r>
            <a:r>
              <a:rPr sz="2000" dirty="0">
                <a:solidFill>
                  <a:srgbClr val="006FC0"/>
                </a:solidFill>
                <a:latin typeface="Corbel"/>
                <a:cs typeface="Corbel"/>
              </a:rPr>
              <a:t>E</a:t>
            </a:r>
            <a:r>
              <a:rPr sz="2000" spc="-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of </a:t>
            </a:r>
            <a:r>
              <a:rPr sz="2000" dirty="0">
                <a:solidFill>
                  <a:srgbClr val="006FC0"/>
                </a:solidFill>
                <a:latin typeface="Corbel"/>
                <a:cs typeface="Corbel"/>
              </a:rPr>
              <a:t>edges</a:t>
            </a:r>
            <a:r>
              <a:rPr sz="2000" spc="1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such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that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each</a:t>
            </a:r>
            <a:r>
              <a:rPr sz="2000" spc="-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edge</a:t>
            </a:r>
            <a:r>
              <a:rPr sz="2000" spc="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in</a:t>
            </a:r>
            <a:r>
              <a:rPr sz="2000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E</a:t>
            </a:r>
            <a:r>
              <a:rPr sz="2000" spc="-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is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identified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with</a:t>
            </a:r>
            <a:r>
              <a:rPr sz="2000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a</a:t>
            </a:r>
            <a:r>
              <a:rPr sz="2000" spc="-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unique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 pair</a:t>
            </a:r>
            <a:r>
              <a:rPr sz="2000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rbel"/>
                <a:cs typeface="Corbel"/>
              </a:rPr>
              <a:t>{u,</a:t>
            </a:r>
            <a:r>
              <a:rPr sz="2000" spc="10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006FC0"/>
                </a:solidFill>
                <a:latin typeface="Corbel"/>
                <a:cs typeface="Corbel"/>
              </a:rPr>
              <a:t>v}</a:t>
            </a:r>
            <a:r>
              <a:rPr sz="2000" spc="-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of nodes </a:t>
            </a:r>
            <a:r>
              <a:rPr sz="2000" spc="-38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in</a:t>
            </a:r>
            <a:r>
              <a:rPr sz="2000" spc="-15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70" dirty="0">
                <a:solidFill>
                  <a:srgbClr val="006FC0"/>
                </a:solidFill>
                <a:latin typeface="Corbel"/>
                <a:cs typeface="Corbel"/>
              </a:rPr>
              <a:t>V</a:t>
            </a:r>
            <a:r>
              <a:rPr sz="2000" spc="-70" dirty="0">
                <a:solidFill>
                  <a:srgbClr val="DF5227"/>
                </a:solidFill>
                <a:latin typeface="Corbel"/>
                <a:cs typeface="Corbel"/>
              </a:rPr>
              <a:t>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Graph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can be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indicated</a:t>
            </a:r>
            <a:r>
              <a:rPr sz="2200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as</a:t>
            </a:r>
            <a:r>
              <a:rPr sz="2200" spc="-9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orbel"/>
                <a:cs typeface="Corbel"/>
              </a:rPr>
              <a:t>G =</a:t>
            </a:r>
            <a:r>
              <a:rPr sz="2200" spc="-1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2200" spc="-50" dirty="0">
                <a:solidFill>
                  <a:srgbClr val="006FC0"/>
                </a:solidFill>
                <a:latin typeface="Corbel"/>
                <a:cs typeface="Corbel"/>
              </a:rPr>
              <a:t>(V,</a:t>
            </a:r>
            <a:r>
              <a:rPr sz="2200" spc="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orbel"/>
                <a:cs typeface="Corbel"/>
              </a:rPr>
              <a:t>E)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20294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365750" y="2398522"/>
            <a:ext cx="645160" cy="601345"/>
            <a:chOff x="5365750" y="2398522"/>
            <a:chExt cx="645160" cy="601345"/>
          </a:xfrm>
        </p:grpSpPr>
        <p:sp>
          <p:nvSpPr>
            <p:cNvPr id="4" name="object 4"/>
            <p:cNvSpPr/>
            <p:nvPr/>
          </p:nvSpPr>
          <p:spPr>
            <a:xfrm>
              <a:off x="5375910" y="2408682"/>
              <a:ext cx="624840" cy="581025"/>
            </a:xfrm>
            <a:custGeom>
              <a:avLst/>
              <a:gdLst/>
              <a:ahLst/>
              <a:cxnLst/>
              <a:rect l="l" t="t" r="r" b="b"/>
              <a:pathLst>
                <a:path w="624839" h="581025">
                  <a:moveTo>
                    <a:pt x="312419" y="0"/>
                  </a:moveTo>
                  <a:lnTo>
                    <a:pt x="261732" y="3798"/>
                  </a:lnTo>
                  <a:lnTo>
                    <a:pt x="213652" y="14794"/>
                  </a:lnTo>
                  <a:lnTo>
                    <a:pt x="168823" y="32393"/>
                  </a:lnTo>
                  <a:lnTo>
                    <a:pt x="127887" y="55997"/>
                  </a:lnTo>
                  <a:lnTo>
                    <a:pt x="91487" y="85010"/>
                  </a:lnTo>
                  <a:lnTo>
                    <a:pt x="60265" y="118835"/>
                  </a:lnTo>
                  <a:lnTo>
                    <a:pt x="34862" y="156875"/>
                  </a:lnTo>
                  <a:lnTo>
                    <a:pt x="15922" y="198534"/>
                  </a:lnTo>
                  <a:lnTo>
                    <a:pt x="4087" y="243215"/>
                  </a:lnTo>
                  <a:lnTo>
                    <a:pt x="0" y="290321"/>
                  </a:lnTo>
                  <a:lnTo>
                    <a:pt x="4087" y="337428"/>
                  </a:lnTo>
                  <a:lnTo>
                    <a:pt x="15922" y="382109"/>
                  </a:lnTo>
                  <a:lnTo>
                    <a:pt x="34862" y="423768"/>
                  </a:lnTo>
                  <a:lnTo>
                    <a:pt x="60265" y="461808"/>
                  </a:lnTo>
                  <a:lnTo>
                    <a:pt x="91487" y="495633"/>
                  </a:lnTo>
                  <a:lnTo>
                    <a:pt x="127887" y="524646"/>
                  </a:lnTo>
                  <a:lnTo>
                    <a:pt x="168823" y="548250"/>
                  </a:lnTo>
                  <a:lnTo>
                    <a:pt x="213652" y="565849"/>
                  </a:lnTo>
                  <a:lnTo>
                    <a:pt x="261732" y="576845"/>
                  </a:lnTo>
                  <a:lnTo>
                    <a:pt x="312419" y="580643"/>
                  </a:lnTo>
                  <a:lnTo>
                    <a:pt x="363107" y="576845"/>
                  </a:lnTo>
                  <a:lnTo>
                    <a:pt x="411187" y="565849"/>
                  </a:lnTo>
                  <a:lnTo>
                    <a:pt x="456016" y="548250"/>
                  </a:lnTo>
                  <a:lnTo>
                    <a:pt x="496952" y="524646"/>
                  </a:lnTo>
                  <a:lnTo>
                    <a:pt x="533352" y="495633"/>
                  </a:lnTo>
                  <a:lnTo>
                    <a:pt x="564574" y="461808"/>
                  </a:lnTo>
                  <a:lnTo>
                    <a:pt x="589977" y="423768"/>
                  </a:lnTo>
                  <a:lnTo>
                    <a:pt x="608917" y="382109"/>
                  </a:lnTo>
                  <a:lnTo>
                    <a:pt x="620752" y="337428"/>
                  </a:lnTo>
                  <a:lnTo>
                    <a:pt x="624839" y="290321"/>
                  </a:lnTo>
                  <a:lnTo>
                    <a:pt x="620752" y="243215"/>
                  </a:lnTo>
                  <a:lnTo>
                    <a:pt x="608917" y="198534"/>
                  </a:lnTo>
                  <a:lnTo>
                    <a:pt x="589977" y="156875"/>
                  </a:lnTo>
                  <a:lnTo>
                    <a:pt x="564574" y="118835"/>
                  </a:lnTo>
                  <a:lnTo>
                    <a:pt x="533352" y="85010"/>
                  </a:lnTo>
                  <a:lnTo>
                    <a:pt x="496952" y="55997"/>
                  </a:lnTo>
                  <a:lnTo>
                    <a:pt x="456016" y="32393"/>
                  </a:lnTo>
                  <a:lnTo>
                    <a:pt x="411187" y="14794"/>
                  </a:lnTo>
                  <a:lnTo>
                    <a:pt x="363107" y="3798"/>
                  </a:lnTo>
                  <a:lnTo>
                    <a:pt x="312419" y="0"/>
                  </a:lnTo>
                  <a:close/>
                </a:path>
              </a:pathLst>
            </a:custGeom>
            <a:solidFill>
              <a:srgbClr val="DF52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75910" y="2408682"/>
              <a:ext cx="624840" cy="581025"/>
            </a:xfrm>
            <a:custGeom>
              <a:avLst/>
              <a:gdLst/>
              <a:ahLst/>
              <a:cxnLst/>
              <a:rect l="l" t="t" r="r" b="b"/>
              <a:pathLst>
                <a:path w="624839" h="581025">
                  <a:moveTo>
                    <a:pt x="0" y="290321"/>
                  </a:moveTo>
                  <a:lnTo>
                    <a:pt x="4087" y="243215"/>
                  </a:lnTo>
                  <a:lnTo>
                    <a:pt x="15922" y="198534"/>
                  </a:lnTo>
                  <a:lnTo>
                    <a:pt x="34862" y="156875"/>
                  </a:lnTo>
                  <a:lnTo>
                    <a:pt x="60265" y="118835"/>
                  </a:lnTo>
                  <a:lnTo>
                    <a:pt x="91487" y="85010"/>
                  </a:lnTo>
                  <a:lnTo>
                    <a:pt x="127887" y="55997"/>
                  </a:lnTo>
                  <a:lnTo>
                    <a:pt x="168823" y="32393"/>
                  </a:lnTo>
                  <a:lnTo>
                    <a:pt x="213652" y="14794"/>
                  </a:lnTo>
                  <a:lnTo>
                    <a:pt x="261732" y="3798"/>
                  </a:lnTo>
                  <a:lnTo>
                    <a:pt x="312419" y="0"/>
                  </a:lnTo>
                  <a:lnTo>
                    <a:pt x="363107" y="3798"/>
                  </a:lnTo>
                  <a:lnTo>
                    <a:pt x="411187" y="14794"/>
                  </a:lnTo>
                  <a:lnTo>
                    <a:pt x="456016" y="32393"/>
                  </a:lnTo>
                  <a:lnTo>
                    <a:pt x="496952" y="55997"/>
                  </a:lnTo>
                  <a:lnTo>
                    <a:pt x="533352" y="85010"/>
                  </a:lnTo>
                  <a:lnTo>
                    <a:pt x="564574" y="118835"/>
                  </a:lnTo>
                  <a:lnTo>
                    <a:pt x="589977" y="156875"/>
                  </a:lnTo>
                  <a:lnTo>
                    <a:pt x="608917" y="198534"/>
                  </a:lnTo>
                  <a:lnTo>
                    <a:pt x="620752" y="243215"/>
                  </a:lnTo>
                  <a:lnTo>
                    <a:pt x="624839" y="290321"/>
                  </a:lnTo>
                  <a:lnTo>
                    <a:pt x="620752" y="337428"/>
                  </a:lnTo>
                  <a:lnTo>
                    <a:pt x="608917" y="382109"/>
                  </a:lnTo>
                  <a:lnTo>
                    <a:pt x="589977" y="423768"/>
                  </a:lnTo>
                  <a:lnTo>
                    <a:pt x="564574" y="461808"/>
                  </a:lnTo>
                  <a:lnTo>
                    <a:pt x="533352" y="495633"/>
                  </a:lnTo>
                  <a:lnTo>
                    <a:pt x="496952" y="524646"/>
                  </a:lnTo>
                  <a:lnTo>
                    <a:pt x="456016" y="548250"/>
                  </a:lnTo>
                  <a:lnTo>
                    <a:pt x="411187" y="565849"/>
                  </a:lnTo>
                  <a:lnTo>
                    <a:pt x="363107" y="576845"/>
                  </a:lnTo>
                  <a:lnTo>
                    <a:pt x="312419" y="580643"/>
                  </a:lnTo>
                  <a:lnTo>
                    <a:pt x="261732" y="576845"/>
                  </a:lnTo>
                  <a:lnTo>
                    <a:pt x="213652" y="565849"/>
                  </a:lnTo>
                  <a:lnTo>
                    <a:pt x="168823" y="548250"/>
                  </a:lnTo>
                  <a:lnTo>
                    <a:pt x="127887" y="524646"/>
                  </a:lnTo>
                  <a:lnTo>
                    <a:pt x="91487" y="495633"/>
                  </a:lnTo>
                  <a:lnTo>
                    <a:pt x="60265" y="461808"/>
                  </a:lnTo>
                  <a:lnTo>
                    <a:pt x="34862" y="423768"/>
                  </a:lnTo>
                  <a:lnTo>
                    <a:pt x="15922" y="382109"/>
                  </a:lnTo>
                  <a:lnTo>
                    <a:pt x="4087" y="337428"/>
                  </a:lnTo>
                  <a:lnTo>
                    <a:pt x="0" y="290321"/>
                  </a:lnTo>
                  <a:close/>
                </a:path>
              </a:pathLst>
            </a:custGeom>
            <a:ln w="19812">
              <a:solidFill>
                <a:srgbClr val="A33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619750" y="2533599"/>
            <a:ext cx="1377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365750" y="4573270"/>
            <a:ext cx="645160" cy="601345"/>
            <a:chOff x="5365750" y="4573270"/>
            <a:chExt cx="645160" cy="601345"/>
          </a:xfrm>
        </p:grpSpPr>
        <p:sp>
          <p:nvSpPr>
            <p:cNvPr id="8" name="object 8"/>
            <p:cNvSpPr/>
            <p:nvPr/>
          </p:nvSpPr>
          <p:spPr>
            <a:xfrm>
              <a:off x="5375910" y="4583430"/>
              <a:ext cx="624840" cy="581025"/>
            </a:xfrm>
            <a:custGeom>
              <a:avLst/>
              <a:gdLst/>
              <a:ahLst/>
              <a:cxnLst/>
              <a:rect l="l" t="t" r="r" b="b"/>
              <a:pathLst>
                <a:path w="624839" h="581025">
                  <a:moveTo>
                    <a:pt x="312419" y="0"/>
                  </a:moveTo>
                  <a:lnTo>
                    <a:pt x="261732" y="3798"/>
                  </a:lnTo>
                  <a:lnTo>
                    <a:pt x="213652" y="14794"/>
                  </a:lnTo>
                  <a:lnTo>
                    <a:pt x="168823" y="32393"/>
                  </a:lnTo>
                  <a:lnTo>
                    <a:pt x="127887" y="55997"/>
                  </a:lnTo>
                  <a:lnTo>
                    <a:pt x="91487" y="85010"/>
                  </a:lnTo>
                  <a:lnTo>
                    <a:pt x="60265" y="118835"/>
                  </a:lnTo>
                  <a:lnTo>
                    <a:pt x="34862" y="156875"/>
                  </a:lnTo>
                  <a:lnTo>
                    <a:pt x="15922" y="198534"/>
                  </a:lnTo>
                  <a:lnTo>
                    <a:pt x="4087" y="243215"/>
                  </a:lnTo>
                  <a:lnTo>
                    <a:pt x="0" y="290322"/>
                  </a:lnTo>
                  <a:lnTo>
                    <a:pt x="4087" y="337428"/>
                  </a:lnTo>
                  <a:lnTo>
                    <a:pt x="15922" y="382109"/>
                  </a:lnTo>
                  <a:lnTo>
                    <a:pt x="34862" y="423768"/>
                  </a:lnTo>
                  <a:lnTo>
                    <a:pt x="60265" y="461808"/>
                  </a:lnTo>
                  <a:lnTo>
                    <a:pt x="91487" y="495633"/>
                  </a:lnTo>
                  <a:lnTo>
                    <a:pt x="127887" y="524646"/>
                  </a:lnTo>
                  <a:lnTo>
                    <a:pt x="168823" y="548250"/>
                  </a:lnTo>
                  <a:lnTo>
                    <a:pt x="213652" y="565849"/>
                  </a:lnTo>
                  <a:lnTo>
                    <a:pt x="261732" y="576845"/>
                  </a:lnTo>
                  <a:lnTo>
                    <a:pt x="312419" y="580644"/>
                  </a:lnTo>
                  <a:lnTo>
                    <a:pt x="363107" y="576845"/>
                  </a:lnTo>
                  <a:lnTo>
                    <a:pt x="411187" y="565849"/>
                  </a:lnTo>
                  <a:lnTo>
                    <a:pt x="456016" y="548250"/>
                  </a:lnTo>
                  <a:lnTo>
                    <a:pt x="496952" y="524646"/>
                  </a:lnTo>
                  <a:lnTo>
                    <a:pt x="533352" y="495633"/>
                  </a:lnTo>
                  <a:lnTo>
                    <a:pt x="564574" y="461808"/>
                  </a:lnTo>
                  <a:lnTo>
                    <a:pt x="589977" y="423768"/>
                  </a:lnTo>
                  <a:lnTo>
                    <a:pt x="608917" y="382109"/>
                  </a:lnTo>
                  <a:lnTo>
                    <a:pt x="620752" y="337428"/>
                  </a:lnTo>
                  <a:lnTo>
                    <a:pt x="624839" y="290322"/>
                  </a:lnTo>
                  <a:lnTo>
                    <a:pt x="620752" y="243215"/>
                  </a:lnTo>
                  <a:lnTo>
                    <a:pt x="608917" y="198534"/>
                  </a:lnTo>
                  <a:lnTo>
                    <a:pt x="589977" y="156875"/>
                  </a:lnTo>
                  <a:lnTo>
                    <a:pt x="564574" y="118835"/>
                  </a:lnTo>
                  <a:lnTo>
                    <a:pt x="533352" y="85010"/>
                  </a:lnTo>
                  <a:lnTo>
                    <a:pt x="496952" y="55997"/>
                  </a:lnTo>
                  <a:lnTo>
                    <a:pt x="456016" y="32393"/>
                  </a:lnTo>
                  <a:lnTo>
                    <a:pt x="411187" y="14794"/>
                  </a:lnTo>
                  <a:lnTo>
                    <a:pt x="363107" y="3798"/>
                  </a:lnTo>
                  <a:lnTo>
                    <a:pt x="312419" y="0"/>
                  </a:lnTo>
                  <a:close/>
                </a:path>
              </a:pathLst>
            </a:custGeom>
            <a:solidFill>
              <a:srgbClr val="DF52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75910" y="4583430"/>
              <a:ext cx="624840" cy="581025"/>
            </a:xfrm>
            <a:custGeom>
              <a:avLst/>
              <a:gdLst/>
              <a:ahLst/>
              <a:cxnLst/>
              <a:rect l="l" t="t" r="r" b="b"/>
              <a:pathLst>
                <a:path w="624839" h="581025">
                  <a:moveTo>
                    <a:pt x="0" y="290322"/>
                  </a:moveTo>
                  <a:lnTo>
                    <a:pt x="4087" y="243215"/>
                  </a:lnTo>
                  <a:lnTo>
                    <a:pt x="15922" y="198534"/>
                  </a:lnTo>
                  <a:lnTo>
                    <a:pt x="34862" y="156875"/>
                  </a:lnTo>
                  <a:lnTo>
                    <a:pt x="60265" y="118835"/>
                  </a:lnTo>
                  <a:lnTo>
                    <a:pt x="91487" y="85010"/>
                  </a:lnTo>
                  <a:lnTo>
                    <a:pt x="127887" y="55997"/>
                  </a:lnTo>
                  <a:lnTo>
                    <a:pt x="168823" y="32393"/>
                  </a:lnTo>
                  <a:lnTo>
                    <a:pt x="213652" y="14794"/>
                  </a:lnTo>
                  <a:lnTo>
                    <a:pt x="261732" y="3798"/>
                  </a:lnTo>
                  <a:lnTo>
                    <a:pt x="312419" y="0"/>
                  </a:lnTo>
                  <a:lnTo>
                    <a:pt x="363107" y="3798"/>
                  </a:lnTo>
                  <a:lnTo>
                    <a:pt x="411187" y="14794"/>
                  </a:lnTo>
                  <a:lnTo>
                    <a:pt x="456016" y="32393"/>
                  </a:lnTo>
                  <a:lnTo>
                    <a:pt x="496952" y="55997"/>
                  </a:lnTo>
                  <a:lnTo>
                    <a:pt x="533352" y="85010"/>
                  </a:lnTo>
                  <a:lnTo>
                    <a:pt x="564574" y="118835"/>
                  </a:lnTo>
                  <a:lnTo>
                    <a:pt x="589977" y="156875"/>
                  </a:lnTo>
                  <a:lnTo>
                    <a:pt x="608917" y="198534"/>
                  </a:lnTo>
                  <a:lnTo>
                    <a:pt x="620752" y="243215"/>
                  </a:lnTo>
                  <a:lnTo>
                    <a:pt x="624839" y="290322"/>
                  </a:lnTo>
                  <a:lnTo>
                    <a:pt x="620752" y="337428"/>
                  </a:lnTo>
                  <a:lnTo>
                    <a:pt x="608917" y="382109"/>
                  </a:lnTo>
                  <a:lnTo>
                    <a:pt x="589977" y="423768"/>
                  </a:lnTo>
                  <a:lnTo>
                    <a:pt x="564574" y="461808"/>
                  </a:lnTo>
                  <a:lnTo>
                    <a:pt x="533352" y="495633"/>
                  </a:lnTo>
                  <a:lnTo>
                    <a:pt x="496952" y="524646"/>
                  </a:lnTo>
                  <a:lnTo>
                    <a:pt x="456016" y="548250"/>
                  </a:lnTo>
                  <a:lnTo>
                    <a:pt x="411187" y="565849"/>
                  </a:lnTo>
                  <a:lnTo>
                    <a:pt x="363107" y="576845"/>
                  </a:lnTo>
                  <a:lnTo>
                    <a:pt x="312419" y="580644"/>
                  </a:lnTo>
                  <a:lnTo>
                    <a:pt x="261732" y="576845"/>
                  </a:lnTo>
                  <a:lnTo>
                    <a:pt x="213652" y="565849"/>
                  </a:lnTo>
                  <a:lnTo>
                    <a:pt x="168823" y="548250"/>
                  </a:lnTo>
                  <a:lnTo>
                    <a:pt x="127887" y="524646"/>
                  </a:lnTo>
                  <a:lnTo>
                    <a:pt x="91487" y="495633"/>
                  </a:lnTo>
                  <a:lnTo>
                    <a:pt x="60265" y="461808"/>
                  </a:lnTo>
                  <a:lnTo>
                    <a:pt x="34862" y="423768"/>
                  </a:lnTo>
                  <a:lnTo>
                    <a:pt x="15922" y="382109"/>
                  </a:lnTo>
                  <a:lnTo>
                    <a:pt x="4087" y="337428"/>
                  </a:lnTo>
                  <a:lnTo>
                    <a:pt x="0" y="290322"/>
                  </a:lnTo>
                  <a:close/>
                </a:path>
              </a:pathLst>
            </a:custGeom>
            <a:ln w="19811">
              <a:solidFill>
                <a:srgbClr val="A33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613653" y="4708905"/>
            <a:ext cx="147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290561" y="3639058"/>
            <a:ext cx="645160" cy="601345"/>
            <a:chOff x="7290561" y="3639058"/>
            <a:chExt cx="645160" cy="601345"/>
          </a:xfrm>
        </p:grpSpPr>
        <p:sp>
          <p:nvSpPr>
            <p:cNvPr id="12" name="object 12"/>
            <p:cNvSpPr/>
            <p:nvPr/>
          </p:nvSpPr>
          <p:spPr>
            <a:xfrm>
              <a:off x="7300721" y="3649218"/>
              <a:ext cx="624840" cy="581025"/>
            </a:xfrm>
            <a:custGeom>
              <a:avLst/>
              <a:gdLst/>
              <a:ahLst/>
              <a:cxnLst/>
              <a:rect l="l" t="t" r="r" b="b"/>
              <a:pathLst>
                <a:path w="624840" h="581025">
                  <a:moveTo>
                    <a:pt x="312420" y="0"/>
                  </a:moveTo>
                  <a:lnTo>
                    <a:pt x="261732" y="3798"/>
                  </a:lnTo>
                  <a:lnTo>
                    <a:pt x="213652" y="14794"/>
                  </a:lnTo>
                  <a:lnTo>
                    <a:pt x="168823" y="32393"/>
                  </a:lnTo>
                  <a:lnTo>
                    <a:pt x="127887" y="55997"/>
                  </a:lnTo>
                  <a:lnTo>
                    <a:pt x="91487" y="85010"/>
                  </a:lnTo>
                  <a:lnTo>
                    <a:pt x="60265" y="118835"/>
                  </a:lnTo>
                  <a:lnTo>
                    <a:pt x="34862" y="156875"/>
                  </a:lnTo>
                  <a:lnTo>
                    <a:pt x="15922" y="198534"/>
                  </a:lnTo>
                  <a:lnTo>
                    <a:pt x="4087" y="243215"/>
                  </a:lnTo>
                  <a:lnTo>
                    <a:pt x="0" y="290321"/>
                  </a:lnTo>
                  <a:lnTo>
                    <a:pt x="4087" y="337428"/>
                  </a:lnTo>
                  <a:lnTo>
                    <a:pt x="15922" y="382109"/>
                  </a:lnTo>
                  <a:lnTo>
                    <a:pt x="34862" y="423768"/>
                  </a:lnTo>
                  <a:lnTo>
                    <a:pt x="60265" y="461808"/>
                  </a:lnTo>
                  <a:lnTo>
                    <a:pt x="91487" y="495633"/>
                  </a:lnTo>
                  <a:lnTo>
                    <a:pt x="127887" y="524646"/>
                  </a:lnTo>
                  <a:lnTo>
                    <a:pt x="168823" y="548250"/>
                  </a:lnTo>
                  <a:lnTo>
                    <a:pt x="213652" y="565849"/>
                  </a:lnTo>
                  <a:lnTo>
                    <a:pt x="261732" y="576845"/>
                  </a:lnTo>
                  <a:lnTo>
                    <a:pt x="312420" y="580643"/>
                  </a:lnTo>
                  <a:lnTo>
                    <a:pt x="363107" y="576845"/>
                  </a:lnTo>
                  <a:lnTo>
                    <a:pt x="411187" y="565849"/>
                  </a:lnTo>
                  <a:lnTo>
                    <a:pt x="456016" y="548250"/>
                  </a:lnTo>
                  <a:lnTo>
                    <a:pt x="496952" y="524646"/>
                  </a:lnTo>
                  <a:lnTo>
                    <a:pt x="533352" y="495633"/>
                  </a:lnTo>
                  <a:lnTo>
                    <a:pt x="564574" y="461808"/>
                  </a:lnTo>
                  <a:lnTo>
                    <a:pt x="589977" y="423768"/>
                  </a:lnTo>
                  <a:lnTo>
                    <a:pt x="608917" y="382109"/>
                  </a:lnTo>
                  <a:lnTo>
                    <a:pt x="620752" y="337428"/>
                  </a:lnTo>
                  <a:lnTo>
                    <a:pt x="624839" y="290321"/>
                  </a:lnTo>
                  <a:lnTo>
                    <a:pt x="620752" y="243215"/>
                  </a:lnTo>
                  <a:lnTo>
                    <a:pt x="608917" y="198534"/>
                  </a:lnTo>
                  <a:lnTo>
                    <a:pt x="589977" y="156875"/>
                  </a:lnTo>
                  <a:lnTo>
                    <a:pt x="564574" y="118835"/>
                  </a:lnTo>
                  <a:lnTo>
                    <a:pt x="533352" y="85010"/>
                  </a:lnTo>
                  <a:lnTo>
                    <a:pt x="496952" y="55997"/>
                  </a:lnTo>
                  <a:lnTo>
                    <a:pt x="456016" y="32393"/>
                  </a:lnTo>
                  <a:lnTo>
                    <a:pt x="411187" y="14794"/>
                  </a:lnTo>
                  <a:lnTo>
                    <a:pt x="363107" y="3798"/>
                  </a:lnTo>
                  <a:lnTo>
                    <a:pt x="312420" y="0"/>
                  </a:lnTo>
                  <a:close/>
                </a:path>
              </a:pathLst>
            </a:custGeom>
            <a:solidFill>
              <a:srgbClr val="DF52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300721" y="3649218"/>
              <a:ext cx="624840" cy="581025"/>
            </a:xfrm>
            <a:custGeom>
              <a:avLst/>
              <a:gdLst/>
              <a:ahLst/>
              <a:cxnLst/>
              <a:rect l="l" t="t" r="r" b="b"/>
              <a:pathLst>
                <a:path w="624840" h="581025">
                  <a:moveTo>
                    <a:pt x="0" y="290321"/>
                  </a:moveTo>
                  <a:lnTo>
                    <a:pt x="4087" y="243215"/>
                  </a:lnTo>
                  <a:lnTo>
                    <a:pt x="15922" y="198534"/>
                  </a:lnTo>
                  <a:lnTo>
                    <a:pt x="34862" y="156875"/>
                  </a:lnTo>
                  <a:lnTo>
                    <a:pt x="60265" y="118835"/>
                  </a:lnTo>
                  <a:lnTo>
                    <a:pt x="91487" y="85010"/>
                  </a:lnTo>
                  <a:lnTo>
                    <a:pt x="127887" y="55997"/>
                  </a:lnTo>
                  <a:lnTo>
                    <a:pt x="168823" y="32393"/>
                  </a:lnTo>
                  <a:lnTo>
                    <a:pt x="213652" y="14794"/>
                  </a:lnTo>
                  <a:lnTo>
                    <a:pt x="261732" y="3798"/>
                  </a:lnTo>
                  <a:lnTo>
                    <a:pt x="312420" y="0"/>
                  </a:lnTo>
                  <a:lnTo>
                    <a:pt x="363107" y="3798"/>
                  </a:lnTo>
                  <a:lnTo>
                    <a:pt x="411187" y="14794"/>
                  </a:lnTo>
                  <a:lnTo>
                    <a:pt x="456016" y="32393"/>
                  </a:lnTo>
                  <a:lnTo>
                    <a:pt x="496952" y="55997"/>
                  </a:lnTo>
                  <a:lnTo>
                    <a:pt x="533352" y="85010"/>
                  </a:lnTo>
                  <a:lnTo>
                    <a:pt x="564574" y="118835"/>
                  </a:lnTo>
                  <a:lnTo>
                    <a:pt x="589977" y="156875"/>
                  </a:lnTo>
                  <a:lnTo>
                    <a:pt x="608917" y="198534"/>
                  </a:lnTo>
                  <a:lnTo>
                    <a:pt x="620752" y="243215"/>
                  </a:lnTo>
                  <a:lnTo>
                    <a:pt x="624839" y="290321"/>
                  </a:lnTo>
                  <a:lnTo>
                    <a:pt x="620752" y="337428"/>
                  </a:lnTo>
                  <a:lnTo>
                    <a:pt x="608917" y="382109"/>
                  </a:lnTo>
                  <a:lnTo>
                    <a:pt x="589977" y="423768"/>
                  </a:lnTo>
                  <a:lnTo>
                    <a:pt x="564574" y="461808"/>
                  </a:lnTo>
                  <a:lnTo>
                    <a:pt x="533352" y="495633"/>
                  </a:lnTo>
                  <a:lnTo>
                    <a:pt x="496952" y="524646"/>
                  </a:lnTo>
                  <a:lnTo>
                    <a:pt x="456016" y="548250"/>
                  </a:lnTo>
                  <a:lnTo>
                    <a:pt x="411187" y="565849"/>
                  </a:lnTo>
                  <a:lnTo>
                    <a:pt x="363107" y="576845"/>
                  </a:lnTo>
                  <a:lnTo>
                    <a:pt x="312420" y="580643"/>
                  </a:lnTo>
                  <a:lnTo>
                    <a:pt x="261732" y="576845"/>
                  </a:lnTo>
                  <a:lnTo>
                    <a:pt x="213652" y="565849"/>
                  </a:lnTo>
                  <a:lnTo>
                    <a:pt x="168823" y="548250"/>
                  </a:lnTo>
                  <a:lnTo>
                    <a:pt x="127887" y="524646"/>
                  </a:lnTo>
                  <a:lnTo>
                    <a:pt x="91487" y="495633"/>
                  </a:lnTo>
                  <a:lnTo>
                    <a:pt x="60265" y="461808"/>
                  </a:lnTo>
                  <a:lnTo>
                    <a:pt x="34862" y="423768"/>
                  </a:lnTo>
                  <a:lnTo>
                    <a:pt x="15922" y="382109"/>
                  </a:lnTo>
                  <a:lnTo>
                    <a:pt x="4087" y="337428"/>
                  </a:lnTo>
                  <a:lnTo>
                    <a:pt x="0" y="290321"/>
                  </a:lnTo>
                  <a:close/>
                </a:path>
              </a:pathLst>
            </a:custGeom>
            <a:ln w="19811">
              <a:solidFill>
                <a:srgbClr val="A33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549388" y="3774440"/>
            <a:ext cx="125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9075166" y="4573270"/>
            <a:ext cx="645160" cy="601345"/>
            <a:chOff x="9075166" y="4573270"/>
            <a:chExt cx="645160" cy="601345"/>
          </a:xfrm>
        </p:grpSpPr>
        <p:sp>
          <p:nvSpPr>
            <p:cNvPr id="16" name="object 16"/>
            <p:cNvSpPr/>
            <p:nvPr/>
          </p:nvSpPr>
          <p:spPr>
            <a:xfrm>
              <a:off x="9085326" y="4583430"/>
              <a:ext cx="624840" cy="581025"/>
            </a:xfrm>
            <a:custGeom>
              <a:avLst/>
              <a:gdLst/>
              <a:ahLst/>
              <a:cxnLst/>
              <a:rect l="l" t="t" r="r" b="b"/>
              <a:pathLst>
                <a:path w="624840" h="581025">
                  <a:moveTo>
                    <a:pt x="312420" y="0"/>
                  </a:moveTo>
                  <a:lnTo>
                    <a:pt x="261732" y="3798"/>
                  </a:lnTo>
                  <a:lnTo>
                    <a:pt x="213652" y="14794"/>
                  </a:lnTo>
                  <a:lnTo>
                    <a:pt x="168823" y="32393"/>
                  </a:lnTo>
                  <a:lnTo>
                    <a:pt x="127887" y="55997"/>
                  </a:lnTo>
                  <a:lnTo>
                    <a:pt x="91487" y="85010"/>
                  </a:lnTo>
                  <a:lnTo>
                    <a:pt x="60265" y="118835"/>
                  </a:lnTo>
                  <a:lnTo>
                    <a:pt x="34862" y="156875"/>
                  </a:lnTo>
                  <a:lnTo>
                    <a:pt x="15922" y="198534"/>
                  </a:lnTo>
                  <a:lnTo>
                    <a:pt x="4087" y="243215"/>
                  </a:lnTo>
                  <a:lnTo>
                    <a:pt x="0" y="290322"/>
                  </a:lnTo>
                  <a:lnTo>
                    <a:pt x="4087" y="337428"/>
                  </a:lnTo>
                  <a:lnTo>
                    <a:pt x="15922" y="382109"/>
                  </a:lnTo>
                  <a:lnTo>
                    <a:pt x="34862" y="423768"/>
                  </a:lnTo>
                  <a:lnTo>
                    <a:pt x="60265" y="461808"/>
                  </a:lnTo>
                  <a:lnTo>
                    <a:pt x="91487" y="495633"/>
                  </a:lnTo>
                  <a:lnTo>
                    <a:pt x="127887" y="524646"/>
                  </a:lnTo>
                  <a:lnTo>
                    <a:pt x="168823" y="548250"/>
                  </a:lnTo>
                  <a:lnTo>
                    <a:pt x="213652" y="565849"/>
                  </a:lnTo>
                  <a:lnTo>
                    <a:pt x="261732" y="576845"/>
                  </a:lnTo>
                  <a:lnTo>
                    <a:pt x="312420" y="580644"/>
                  </a:lnTo>
                  <a:lnTo>
                    <a:pt x="363107" y="576845"/>
                  </a:lnTo>
                  <a:lnTo>
                    <a:pt x="411187" y="565849"/>
                  </a:lnTo>
                  <a:lnTo>
                    <a:pt x="456016" y="548250"/>
                  </a:lnTo>
                  <a:lnTo>
                    <a:pt x="496952" y="524646"/>
                  </a:lnTo>
                  <a:lnTo>
                    <a:pt x="533352" y="495633"/>
                  </a:lnTo>
                  <a:lnTo>
                    <a:pt x="564574" y="461808"/>
                  </a:lnTo>
                  <a:lnTo>
                    <a:pt x="589977" y="423768"/>
                  </a:lnTo>
                  <a:lnTo>
                    <a:pt x="608917" y="382109"/>
                  </a:lnTo>
                  <a:lnTo>
                    <a:pt x="620752" y="337428"/>
                  </a:lnTo>
                  <a:lnTo>
                    <a:pt x="624840" y="290322"/>
                  </a:lnTo>
                  <a:lnTo>
                    <a:pt x="620752" y="243215"/>
                  </a:lnTo>
                  <a:lnTo>
                    <a:pt x="608917" y="198534"/>
                  </a:lnTo>
                  <a:lnTo>
                    <a:pt x="589977" y="156875"/>
                  </a:lnTo>
                  <a:lnTo>
                    <a:pt x="564574" y="118835"/>
                  </a:lnTo>
                  <a:lnTo>
                    <a:pt x="533352" y="85010"/>
                  </a:lnTo>
                  <a:lnTo>
                    <a:pt x="496952" y="55997"/>
                  </a:lnTo>
                  <a:lnTo>
                    <a:pt x="456016" y="32393"/>
                  </a:lnTo>
                  <a:lnTo>
                    <a:pt x="411187" y="14794"/>
                  </a:lnTo>
                  <a:lnTo>
                    <a:pt x="363107" y="3798"/>
                  </a:lnTo>
                  <a:lnTo>
                    <a:pt x="312420" y="0"/>
                  </a:lnTo>
                  <a:close/>
                </a:path>
              </a:pathLst>
            </a:custGeom>
            <a:solidFill>
              <a:srgbClr val="DF52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085326" y="4583430"/>
              <a:ext cx="624840" cy="581025"/>
            </a:xfrm>
            <a:custGeom>
              <a:avLst/>
              <a:gdLst/>
              <a:ahLst/>
              <a:cxnLst/>
              <a:rect l="l" t="t" r="r" b="b"/>
              <a:pathLst>
                <a:path w="624840" h="581025">
                  <a:moveTo>
                    <a:pt x="0" y="290322"/>
                  </a:moveTo>
                  <a:lnTo>
                    <a:pt x="4087" y="243215"/>
                  </a:lnTo>
                  <a:lnTo>
                    <a:pt x="15922" y="198534"/>
                  </a:lnTo>
                  <a:lnTo>
                    <a:pt x="34862" y="156875"/>
                  </a:lnTo>
                  <a:lnTo>
                    <a:pt x="60265" y="118835"/>
                  </a:lnTo>
                  <a:lnTo>
                    <a:pt x="91487" y="85010"/>
                  </a:lnTo>
                  <a:lnTo>
                    <a:pt x="127887" y="55997"/>
                  </a:lnTo>
                  <a:lnTo>
                    <a:pt x="168823" y="32393"/>
                  </a:lnTo>
                  <a:lnTo>
                    <a:pt x="213652" y="14794"/>
                  </a:lnTo>
                  <a:lnTo>
                    <a:pt x="261732" y="3798"/>
                  </a:lnTo>
                  <a:lnTo>
                    <a:pt x="312420" y="0"/>
                  </a:lnTo>
                  <a:lnTo>
                    <a:pt x="363107" y="3798"/>
                  </a:lnTo>
                  <a:lnTo>
                    <a:pt x="411187" y="14794"/>
                  </a:lnTo>
                  <a:lnTo>
                    <a:pt x="456016" y="32393"/>
                  </a:lnTo>
                  <a:lnTo>
                    <a:pt x="496952" y="55997"/>
                  </a:lnTo>
                  <a:lnTo>
                    <a:pt x="533352" y="85010"/>
                  </a:lnTo>
                  <a:lnTo>
                    <a:pt x="564574" y="118835"/>
                  </a:lnTo>
                  <a:lnTo>
                    <a:pt x="589977" y="156875"/>
                  </a:lnTo>
                  <a:lnTo>
                    <a:pt x="608917" y="198534"/>
                  </a:lnTo>
                  <a:lnTo>
                    <a:pt x="620752" y="243215"/>
                  </a:lnTo>
                  <a:lnTo>
                    <a:pt x="624840" y="290322"/>
                  </a:lnTo>
                  <a:lnTo>
                    <a:pt x="620752" y="337428"/>
                  </a:lnTo>
                  <a:lnTo>
                    <a:pt x="608917" y="382109"/>
                  </a:lnTo>
                  <a:lnTo>
                    <a:pt x="589977" y="423768"/>
                  </a:lnTo>
                  <a:lnTo>
                    <a:pt x="564574" y="461808"/>
                  </a:lnTo>
                  <a:lnTo>
                    <a:pt x="533352" y="495633"/>
                  </a:lnTo>
                  <a:lnTo>
                    <a:pt x="496952" y="524646"/>
                  </a:lnTo>
                  <a:lnTo>
                    <a:pt x="456016" y="548250"/>
                  </a:lnTo>
                  <a:lnTo>
                    <a:pt x="411187" y="565849"/>
                  </a:lnTo>
                  <a:lnTo>
                    <a:pt x="363107" y="576845"/>
                  </a:lnTo>
                  <a:lnTo>
                    <a:pt x="312420" y="580644"/>
                  </a:lnTo>
                  <a:lnTo>
                    <a:pt x="261732" y="576845"/>
                  </a:lnTo>
                  <a:lnTo>
                    <a:pt x="213652" y="565849"/>
                  </a:lnTo>
                  <a:lnTo>
                    <a:pt x="168823" y="548250"/>
                  </a:lnTo>
                  <a:lnTo>
                    <a:pt x="127887" y="524646"/>
                  </a:lnTo>
                  <a:lnTo>
                    <a:pt x="91487" y="495633"/>
                  </a:lnTo>
                  <a:lnTo>
                    <a:pt x="60265" y="461808"/>
                  </a:lnTo>
                  <a:lnTo>
                    <a:pt x="34862" y="423768"/>
                  </a:lnTo>
                  <a:lnTo>
                    <a:pt x="15922" y="382109"/>
                  </a:lnTo>
                  <a:lnTo>
                    <a:pt x="4087" y="337428"/>
                  </a:lnTo>
                  <a:lnTo>
                    <a:pt x="0" y="290322"/>
                  </a:lnTo>
                  <a:close/>
                </a:path>
              </a:pathLst>
            </a:custGeom>
            <a:ln w="19811">
              <a:solidFill>
                <a:srgbClr val="A33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328150" y="470890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075166" y="2398522"/>
            <a:ext cx="645160" cy="601345"/>
            <a:chOff x="9075166" y="2398522"/>
            <a:chExt cx="645160" cy="601345"/>
          </a:xfrm>
        </p:grpSpPr>
        <p:sp>
          <p:nvSpPr>
            <p:cNvPr id="20" name="object 20"/>
            <p:cNvSpPr/>
            <p:nvPr/>
          </p:nvSpPr>
          <p:spPr>
            <a:xfrm>
              <a:off x="9085326" y="2408682"/>
              <a:ext cx="624840" cy="581025"/>
            </a:xfrm>
            <a:custGeom>
              <a:avLst/>
              <a:gdLst/>
              <a:ahLst/>
              <a:cxnLst/>
              <a:rect l="l" t="t" r="r" b="b"/>
              <a:pathLst>
                <a:path w="624840" h="581025">
                  <a:moveTo>
                    <a:pt x="312420" y="0"/>
                  </a:moveTo>
                  <a:lnTo>
                    <a:pt x="261732" y="3798"/>
                  </a:lnTo>
                  <a:lnTo>
                    <a:pt x="213652" y="14794"/>
                  </a:lnTo>
                  <a:lnTo>
                    <a:pt x="168823" y="32393"/>
                  </a:lnTo>
                  <a:lnTo>
                    <a:pt x="127887" y="55997"/>
                  </a:lnTo>
                  <a:lnTo>
                    <a:pt x="91487" y="85010"/>
                  </a:lnTo>
                  <a:lnTo>
                    <a:pt x="60265" y="118835"/>
                  </a:lnTo>
                  <a:lnTo>
                    <a:pt x="34862" y="156875"/>
                  </a:lnTo>
                  <a:lnTo>
                    <a:pt x="15922" y="198534"/>
                  </a:lnTo>
                  <a:lnTo>
                    <a:pt x="4087" y="243215"/>
                  </a:lnTo>
                  <a:lnTo>
                    <a:pt x="0" y="290321"/>
                  </a:lnTo>
                  <a:lnTo>
                    <a:pt x="4087" y="337428"/>
                  </a:lnTo>
                  <a:lnTo>
                    <a:pt x="15922" y="382109"/>
                  </a:lnTo>
                  <a:lnTo>
                    <a:pt x="34862" y="423768"/>
                  </a:lnTo>
                  <a:lnTo>
                    <a:pt x="60265" y="461808"/>
                  </a:lnTo>
                  <a:lnTo>
                    <a:pt x="91487" y="495633"/>
                  </a:lnTo>
                  <a:lnTo>
                    <a:pt x="127887" y="524646"/>
                  </a:lnTo>
                  <a:lnTo>
                    <a:pt x="168823" y="548250"/>
                  </a:lnTo>
                  <a:lnTo>
                    <a:pt x="213652" y="565849"/>
                  </a:lnTo>
                  <a:lnTo>
                    <a:pt x="261732" y="576845"/>
                  </a:lnTo>
                  <a:lnTo>
                    <a:pt x="312420" y="580643"/>
                  </a:lnTo>
                  <a:lnTo>
                    <a:pt x="363107" y="576845"/>
                  </a:lnTo>
                  <a:lnTo>
                    <a:pt x="411187" y="565849"/>
                  </a:lnTo>
                  <a:lnTo>
                    <a:pt x="456016" y="548250"/>
                  </a:lnTo>
                  <a:lnTo>
                    <a:pt x="496952" y="524646"/>
                  </a:lnTo>
                  <a:lnTo>
                    <a:pt x="533352" y="495633"/>
                  </a:lnTo>
                  <a:lnTo>
                    <a:pt x="564574" y="461808"/>
                  </a:lnTo>
                  <a:lnTo>
                    <a:pt x="589977" y="423768"/>
                  </a:lnTo>
                  <a:lnTo>
                    <a:pt x="608917" y="382109"/>
                  </a:lnTo>
                  <a:lnTo>
                    <a:pt x="620752" y="337428"/>
                  </a:lnTo>
                  <a:lnTo>
                    <a:pt x="624840" y="290321"/>
                  </a:lnTo>
                  <a:lnTo>
                    <a:pt x="620752" y="243215"/>
                  </a:lnTo>
                  <a:lnTo>
                    <a:pt x="608917" y="198534"/>
                  </a:lnTo>
                  <a:lnTo>
                    <a:pt x="589977" y="156875"/>
                  </a:lnTo>
                  <a:lnTo>
                    <a:pt x="564574" y="118835"/>
                  </a:lnTo>
                  <a:lnTo>
                    <a:pt x="533352" y="85010"/>
                  </a:lnTo>
                  <a:lnTo>
                    <a:pt x="496952" y="55997"/>
                  </a:lnTo>
                  <a:lnTo>
                    <a:pt x="456016" y="32393"/>
                  </a:lnTo>
                  <a:lnTo>
                    <a:pt x="411187" y="14794"/>
                  </a:lnTo>
                  <a:lnTo>
                    <a:pt x="363107" y="3798"/>
                  </a:lnTo>
                  <a:lnTo>
                    <a:pt x="312420" y="0"/>
                  </a:lnTo>
                  <a:close/>
                </a:path>
              </a:pathLst>
            </a:custGeom>
            <a:solidFill>
              <a:srgbClr val="DF52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085326" y="2408682"/>
              <a:ext cx="624840" cy="581025"/>
            </a:xfrm>
            <a:custGeom>
              <a:avLst/>
              <a:gdLst/>
              <a:ahLst/>
              <a:cxnLst/>
              <a:rect l="l" t="t" r="r" b="b"/>
              <a:pathLst>
                <a:path w="624840" h="581025">
                  <a:moveTo>
                    <a:pt x="0" y="290321"/>
                  </a:moveTo>
                  <a:lnTo>
                    <a:pt x="4087" y="243215"/>
                  </a:lnTo>
                  <a:lnTo>
                    <a:pt x="15922" y="198534"/>
                  </a:lnTo>
                  <a:lnTo>
                    <a:pt x="34862" y="156875"/>
                  </a:lnTo>
                  <a:lnTo>
                    <a:pt x="60265" y="118835"/>
                  </a:lnTo>
                  <a:lnTo>
                    <a:pt x="91487" y="85010"/>
                  </a:lnTo>
                  <a:lnTo>
                    <a:pt x="127887" y="55997"/>
                  </a:lnTo>
                  <a:lnTo>
                    <a:pt x="168823" y="32393"/>
                  </a:lnTo>
                  <a:lnTo>
                    <a:pt x="213652" y="14794"/>
                  </a:lnTo>
                  <a:lnTo>
                    <a:pt x="261732" y="3798"/>
                  </a:lnTo>
                  <a:lnTo>
                    <a:pt x="312420" y="0"/>
                  </a:lnTo>
                  <a:lnTo>
                    <a:pt x="363107" y="3798"/>
                  </a:lnTo>
                  <a:lnTo>
                    <a:pt x="411187" y="14794"/>
                  </a:lnTo>
                  <a:lnTo>
                    <a:pt x="456016" y="32393"/>
                  </a:lnTo>
                  <a:lnTo>
                    <a:pt x="496952" y="55997"/>
                  </a:lnTo>
                  <a:lnTo>
                    <a:pt x="533352" y="85010"/>
                  </a:lnTo>
                  <a:lnTo>
                    <a:pt x="564574" y="118835"/>
                  </a:lnTo>
                  <a:lnTo>
                    <a:pt x="589977" y="156875"/>
                  </a:lnTo>
                  <a:lnTo>
                    <a:pt x="608917" y="198534"/>
                  </a:lnTo>
                  <a:lnTo>
                    <a:pt x="620752" y="243215"/>
                  </a:lnTo>
                  <a:lnTo>
                    <a:pt x="624840" y="290321"/>
                  </a:lnTo>
                  <a:lnTo>
                    <a:pt x="620752" y="337428"/>
                  </a:lnTo>
                  <a:lnTo>
                    <a:pt x="608917" y="382109"/>
                  </a:lnTo>
                  <a:lnTo>
                    <a:pt x="589977" y="423768"/>
                  </a:lnTo>
                  <a:lnTo>
                    <a:pt x="564574" y="461808"/>
                  </a:lnTo>
                  <a:lnTo>
                    <a:pt x="533352" y="495633"/>
                  </a:lnTo>
                  <a:lnTo>
                    <a:pt x="496952" y="524646"/>
                  </a:lnTo>
                  <a:lnTo>
                    <a:pt x="456016" y="548250"/>
                  </a:lnTo>
                  <a:lnTo>
                    <a:pt x="411187" y="565849"/>
                  </a:lnTo>
                  <a:lnTo>
                    <a:pt x="363107" y="576845"/>
                  </a:lnTo>
                  <a:lnTo>
                    <a:pt x="312420" y="580643"/>
                  </a:lnTo>
                  <a:lnTo>
                    <a:pt x="261732" y="576845"/>
                  </a:lnTo>
                  <a:lnTo>
                    <a:pt x="213652" y="565849"/>
                  </a:lnTo>
                  <a:lnTo>
                    <a:pt x="168823" y="548250"/>
                  </a:lnTo>
                  <a:lnTo>
                    <a:pt x="127887" y="524646"/>
                  </a:lnTo>
                  <a:lnTo>
                    <a:pt x="91487" y="495633"/>
                  </a:lnTo>
                  <a:lnTo>
                    <a:pt x="60265" y="461808"/>
                  </a:lnTo>
                  <a:lnTo>
                    <a:pt x="34862" y="423768"/>
                  </a:lnTo>
                  <a:lnTo>
                    <a:pt x="15922" y="382109"/>
                  </a:lnTo>
                  <a:lnTo>
                    <a:pt x="4087" y="337428"/>
                  </a:lnTo>
                  <a:lnTo>
                    <a:pt x="0" y="290321"/>
                  </a:lnTo>
                  <a:close/>
                </a:path>
              </a:pathLst>
            </a:custGeom>
            <a:ln w="19812">
              <a:solidFill>
                <a:srgbClr val="A33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323578" y="2533599"/>
            <a:ext cx="1485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b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688329" y="2699766"/>
            <a:ext cx="3709670" cy="2174875"/>
          </a:xfrm>
          <a:custGeom>
            <a:avLst/>
            <a:gdLst/>
            <a:ahLst/>
            <a:cxnLst/>
            <a:rect l="l" t="t" r="r" b="b"/>
            <a:pathLst>
              <a:path w="3709670" h="2174875">
                <a:moveTo>
                  <a:pt x="312420" y="0"/>
                </a:moveTo>
                <a:lnTo>
                  <a:pt x="3397630" y="0"/>
                </a:lnTo>
              </a:path>
              <a:path w="3709670" h="2174875">
                <a:moveTo>
                  <a:pt x="336804" y="2174748"/>
                </a:moveTo>
                <a:lnTo>
                  <a:pt x="3422015" y="2174748"/>
                </a:lnTo>
              </a:path>
              <a:path w="3709670" h="2174875">
                <a:moveTo>
                  <a:pt x="0" y="289560"/>
                </a:moveTo>
                <a:lnTo>
                  <a:pt x="0" y="1884172"/>
                </a:lnTo>
              </a:path>
              <a:path w="3709670" h="2174875">
                <a:moveTo>
                  <a:pt x="220980" y="204216"/>
                </a:moveTo>
                <a:lnTo>
                  <a:pt x="1704086" y="1034415"/>
                </a:lnTo>
              </a:path>
              <a:path w="3709670" h="2174875">
                <a:moveTo>
                  <a:pt x="220980" y="1969008"/>
                </a:moveTo>
                <a:lnTo>
                  <a:pt x="1704086" y="1444752"/>
                </a:lnTo>
              </a:path>
              <a:path w="3709670" h="2174875">
                <a:moveTo>
                  <a:pt x="3709416" y="1884172"/>
                </a:moveTo>
                <a:lnTo>
                  <a:pt x="3709416" y="289560"/>
                </a:lnTo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168400" y="2227579"/>
            <a:ext cx="18268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V</a:t>
            </a:r>
            <a:r>
              <a:rPr sz="2200" spc="-2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=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{a,</a:t>
            </a:r>
            <a:r>
              <a:rPr sz="2200" spc="-2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b,</a:t>
            </a:r>
            <a:r>
              <a:rPr sz="2200" spc="-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c,</a:t>
            </a:r>
            <a:r>
              <a:rPr sz="2200" spc="-3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d,</a:t>
            </a:r>
            <a:r>
              <a:rPr sz="2200" spc="-2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e}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5" name="object 25"/>
          <p:cNvSpPr txBox="1"/>
          <p:nvPr/>
        </p:nvSpPr>
        <p:spPr>
          <a:xfrm>
            <a:off x="1168400" y="2898139"/>
            <a:ext cx="304863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E</a:t>
            </a:r>
            <a:r>
              <a:rPr sz="2200" spc="-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=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{(a,b),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(a,c),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(a,d),</a:t>
            </a:r>
            <a:r>
              <a:rPr sz="2200" spc="-15" dirty="0">
                <a:solidFill>
                  <a:srgbClr val="DF5227"/>
                </a:solidFill>
                <a:latin typeface="Corbel"/>
                <a:cs typeface="Corbel"/>
              </a:rPr>
              <a:t> (b,e),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2200" spc="-15" dirty="0">
                <a:solidFill>
                  <a:srgbClr val="DF5227"/>
                </a:solidFill>
                <a:latin typeface="Corbel"/>
                <a:cs typeface="Corbel"/>
              </a:rPr>
              <a:t>(c,d),</a:t>
            </a:r>
            <a:r>
              <a:rPr sz="2200" spc="-2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20" dirty="0">
                <a:solidFill>
                  <a:srgbClr val="DF5227"/>
                </a:solidFill>
                <a:latin typeface="Corbel"/>
                <a:cs typeface="Corbel"/>
              </a:rPr>
              <a:t>(c,e),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20" dirty="0">
                <a:solidFill>
                  <a:srgbClr val="DF5227"/>
                </a:solidFill>
                <a:latin typeface="Corbel"/>
                <a:cs typeface="Corbel"/>
              </a:rPr>
              <a:t>(d,e)}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13722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75" dirty="0"/>
              <a:t>T</a:t>
            </a:r>
            <a:r>
              <a:rPr dirty="0"/>
              <a:t>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713" y="2040762"/>
            <a:ext cx="3275965" cy="661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ts val="2625"/>
              </a:lnSpc>
              <a:spcBef>
                <a:spcPts val="95"/>
              </a:spcBef>
              <a:buSzPct val="79545"/>
              <a:buFont typeface="Wingdings"/>
              <a:buChar char=""/>
              <a:tabLst>
                <a:tab pos="195580" algn="l"/>
              </a:tabLst>
            </a:pP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Directed</a:t>
            </a:r>
            <a:endParaRPr sz="2200">
              <a:latin typeface="Corbel"/>
              <a:cs typeface="Corbel"/>
            </a:endParaRPr>
          </a:p>
          <a:p>
            <a:pPr marL="424180" lvl="1" indent="-182880">
              <a:lnSpc>
                <a:spcPts val="2385"/>
              </a:lnSpc>
              <a:buSzPct val="80000"/>
              <a:buFont typeface="Wingdings"/>
              <a:buChar char=""/>
              <a:tabLst>
                <a:tab pos="424180" algn="l"/>
              </a:tabLst>
            </a:pP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When</a:t>
            </a:r>
            <a:r>
              <a:rPr sz="2000" spc="-3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edges</a:t>
            </a:r>
            <a:r>
              <a:rPr sz="2000" spc="-2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have</a:t>
            </a:r>
            <a:r>
              <a:rPr sz="2000" spc="-4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direction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7713" y="3830192"/>
            <a:ext cx="3594100" cy="661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ts val="2625"/>
              </a:lnSpc>
              <a:spcBef>
                <a:spcPts val="95"/>
              </a:spcBef>
              <a:buSzPct val="79545"/>
              <a:buFont typeface="Wingdings"/>
              <a:buChar char=""/>
              <a:tabLst>
                <a:tab pos="195580" algn="l"/>
              </a:tabLst>
            </a:pP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Undirected</a:t>
            </a:r>
            <a:endParaRPr sz="2200">
              <a:latin typeface="Corbel"/>
              <a:cs typeface="Corbel"/>
            </a:endParaRPr>
          </a:p>
          <a:p>
            <a:pPr marL="424180" lvl="1" indent="-182880">
              <a:lnSpc>
                <a:spcPts val="2385"/>
              </a:lnSpc>
              <a:buSzPct val="80000"/>
              <a:buFont typeface="Wingdings"/>
              <a:buChar char=""/>
              <a:tabLst>
                <a:tab pos="424180" algn="l"/>
              </a:tabLst>
            </a:pP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When</a:t>
            </a:r>
            <a:r>
              <a:rPr sz="2000" spc="-2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edges</a:t>
            </a:r>
            <a:r>
              <a:rPr sz="2000" spc="-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have</a:t>
            </a:r>
            <a:r>
              <a:rPr sz="2000" spc="-3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no</a:t>
            </a:r>
            <a:r>
              <a:rPr sz="2000" spc="-3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direction</a:t>
            </a:r>
            <a:endParaRPr sz="2000">
              <a:latin typeface="Corbel"/>
              <a:cs typeface="Corbe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53911" y="1883664"/>
            <a:ext cx="3015995" cy="187756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53911" y="4235196"/>
            <a:ext cx="2808732" cy="186080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2044" y="869950"/>
            <a:ext cx="379285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5" dirty="0">
                <a:solidFill>
                  <a:srgbClr val="DF5227"/>
                </a:solidFill>
                <a:latin typeface="Corbel"/>
                <a:cs typeface="Corbel"/>
              </a:rPr>
              <a:t>W</a:t>
            </a:r>
            <a:r>
              <a:rPr sz="4400" dirty="0">
                <a:solidFill>
                  <a:srgbClr val="DF5227"/>
                </a:solidFill>
                <a:latin typeface="Corbel"/>
                <a:cs typeface="Corbel"/>
              </a:rPr>
              <a:t>eighted</a:t>
            </a:r>
            <a:r>
              <a:rPr sz="4400" spc="-204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4400" dirty="0">
                <a:solidFill>
                  <a:srgbClr val="DF5227"/>
                </a:solidFill>
                <a:latin typeface="Corbel"/>
                <a:cs typeface="Corbel"/>
              </a:rPr>
              <a:t>Graph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7713" y="2040762"/>
            <a:ext cx="50723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A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graph in which</a:t>
            </a:r>
            <a:r>
              <a:rPr sz="2200" spc="2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each</a:t>
            </a:r>
            <a:r>
              <a:rPr sz="2200" spc="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edge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contains a</a:t>
            </a:r>
            <a:r>
              <a:rPr sz="2200" spc="-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value</a:t>
            </a:r>
            <a:endParaRPr sz="2200">
              <a:latin typeface="Corbel"/>
              <a:cs typeface="Corbe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0315" y="2935223"/>
            <a:ext cx="5253228" cy="321259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24015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5" dirty="0"/>
              <a:t>K</a:t>
            </a:r>
            <a:r>
              <a:rPr spc="-25" dirty="0"/>
              <a:t>e</a:t>
            </a:r>
            <a:r>
              <a:rPr dirty="0"/>
              <a:t>y</a:t>
            </a:r>
            <a:r>
              <a:rPr spc="-315" dirty="0"/>
              <a:t> </a:t>
            </a:r>
            <a:r>
              <a:rPr spc="-275" dirty="0"/>
              <a:t>T</a:t>
            </a:r>
            <a:r>
              <a:rPr dirty="0"/>
              <a:t>erms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67713" y="1901469"/>
            <a:ext cx="9614535" cy="3863975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75"/>
              </a:spcBef>
              <a:buSzPct val="79545"/>
              <a:buFont typeface="Wingdings"/>
              <a:buChar char=""/>
              <a:tabLst>
                <a:tab pos="195580" algn="l"/>
              </a:tabLst>
            </a:pPr>
            <a:r>
              <a:rPr sz="2200" b="1" spc="-5" dirty="0">
                <a:solidFill>
                  <a:srgbClr val="DF5227"/>
                </a:solidFill>
                <a:latin typeface="Corbel"/>
                <a:cs typeface="Corbel"/>
              </a:rPr>
              <a:t>Adjacent</a:t>
            </a:r>
            <a:r>
              <a:rPr sz="2200" b="1" spc="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b="1" spc="-5" dirty="0">
                <a:solidFill>
                  <a:srgbClr val="DF5227"/>
                </a:solidFill>
                <a:latin typeface="Corbel"/>
                <a:cs typeface="Corbel"/>
              </a:rPr>
              <a:t>nodes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: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 two</a:t>
            </a:r>
            <a:r>
              <a:rPr sz="2200" spc="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nodes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are</a:t>
            </a:r>
            <a:r>
              <a:rPr sz="2200" spc="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adjacent</a:t>
            </a:r>
            <a:r>
              <a:rPr sz="2200" spc="-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if</a:t>
            </a:r>
            <a:r>
              <a:rPr sz="2200" spc="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they</a:t>
            </a:r>
            <a:r>
              <a:rPr sz="2200" spc="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are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connected</a:t>
            </a:r>
            <a:r>
              <a:rPr sz="2200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by</a:t>
            </a:r>
            <a:r>
              <a:rPr sz="2200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an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edge</a:t>
            </a:r>
            <a:endParaRPr sz="2200">
              <a:latin typeface="Corbel"/>
              <a:cs typeface="Corbel"/>
            </a:endParaRPr>
          </a:p>
          <a:p>
            <a:pPr marL="195580" indent="-182880">
              <a:lnSpc>
                <a:spcPct val="100000"/>
              </a:lnSpc>
              <a:spcBef>
                <a:spcPts val="875"/>
              </a:spcBef>
              <a:buSzPct val="79545"/>
              <a:buFont typeface="Wingdings"/>
              <a:buChar char=""/>
              <a:tabLst>
                <a:tab pos="195580" algn="l"/>
              </a:tabLst>
            </a:pPr>
            <a:r>
              <a:rPr sz="2200" b="1" spc="-10" dirty="0">
                <a:solidFill>
                  <a:srgbClr val="DF5227"/>
                </a:solidFill>
                <a:latin typeface="Corbel"/>
                <a:cs typeface="Corbel"/>
              </a:rPr>
              <a:t>Path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:</a:t>
            </a:r>
            <a:r>
              <a:rPr sz="2200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sequence</a:t>
            </a:r>
            <a:r>
              <a:rPr sz="2200" spc="2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of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vertices</a:t>
            </a:r>
            <a:r>
              <a:rPr sz="2200" spc="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that</a:t>
            </a:r>
            <a:r>
              <a:rPr sz="2200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connect</a:t>
            </a:r>
            <a:r>
              <a:rPr sz="2200" spc="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two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nodes</a:t>
            </a:r>
            <a:r>
              <a:rPr sz="2200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in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a</a:t>
            </a:r>
            <a:r>
              <a:rPr sz="2200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graph</a:t>
            </a:r>
            <a:endParaRPr sz="2200">
              <a:latin typeface="Corbel"/>
              <a:cs typeface="Corbel"/>
            </a:endParaRPr>
          </a:p>
          <a:p>
            <a:pPr marL="195580" indent="-182880">
              <a:lnSpc>
                <a:spcPct val="100000"/>
              </a:lnSpc>
              <a:spcBef>
                <a:spcPts val="865"/>
              </a:spcBef>
              <a:buSzPct val="79545"/>
              <a:buFont typeface="Wingdings"/>
              <a:buChar char=""/>
              <a:tabLst>
                <a:tab pos="195580" algn="l"/>
              </a:tabLst>
            </a:pPr>
            <a:r>
              <a:rPr sz="2200" b="1" spc="-10" dirty="0">
                <a:solidFill>
                  <a:srgbClr val="DF5227"/>
                </a:solidFill>
                <a:latin typeface="Corbel"/>
                <a:cs typeface="Corbel"/>
              </a:rPr>
              <a:t>Complete</a:t>
            </a:r>
            <a:r>
              <a:rPr sz="2200" b="1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b="1" spc="-5" dirty="0">
                <a:solidFill>
                  <a:srgbClr val="DF5227"/>
                </a:solidFill>
                <a:latin typeface="Corbel"/>
                <a:cs typeface="Corbel"/>
              </a:rPr>
              <a:t>graph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:</a:t>
            </a:r>
            <a:r>
              <a:rPr sz="2200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in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which</a:t>
            </a:r>
            <a:r>
              <a:rPr sz="2200" spc="3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every</a:t>
            </a:r>
            <a:r>
              <a:rPr sz="2200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vertex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is</a:t>
            </a:r>
            <a:r>
              <a:rPr sz="2200" spc="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directly</a:t>
            </a:r>
            <a:r>
              <a:rPr sz="2200" spc="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connected</a:t>
            </a:r>
            <a:r>
              <a:rPr sz="2200" spc="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to</a:t>
            </a:r>
            <a:r>
              <a:rPr sz="2200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every</a:t>
            </a:r>
            <a:r>
              <a:rPr sz="2200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other</a:t>
            </a:r>
            <a:r>
              <a:rPr sz="2200" spc="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vertex</a:t>
            </a:r>
            <a:endParaRPr sz="2200">
              <a:latin typeface="Corbel"/>
              <a:cs typeface="Corbel"/>
            </a:endParaRPr>
          </a:p>
          <a:p>
            <a:pPr marL="195580" marR="5080" indent="-182880">
              <a:lnSpc>
                <a:spcPts val="2110"/>
              </a:lnSpc>
              <a:spcBef>
                <a:spcPts val="1390"/>
              </a:spcBef>
              <a:buSzPct val="79545"/>
              <a:buFont typeface="Wingdings"/>
              <a:buChar char=""/>
              <a:tabLst>
                <a:tab pos="195580" algn="l"/>
              </a:tabLst>
            </a:pPr>
            <a:r>
              <a:rPr sz="2200" b="1" spc="-10" dirty="0">
                <a:solidFill>
                  <a:srgbClr val="DF5227"/>
                </a:solidFill>
                <a:latin typeface="Corbel"/>
                <a:cs typeface="Corbel"/>
              </a:rPr>
              <a:t>Multi</a:t>
            </a:r>
            <a:r>
              <a:rPr sz="2200" b="1" spc="-8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b="1" spc="-10" dirty="0">
                <a:solidFill>
                  <a:srgbClr val="DF5227"/>
                </a:solidFill>
                <a:latin typeface="Corbel"/>
                <a:cs typeface="Corbel"/>
              </a:rPr>
              <a:t>Graph:</a:t>
            </a:r>
            <a:r>
              <a:rPr sz="2200" b="1" spc="2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in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which</a:t>
            </a:r>
            <a:r>
              <a:rPr sz="2200" spc="2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numerous</a:t>
            </a:r>
            <a:r>
              <a:rPr sz="2200" spc="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edges</a:t>
            </a:r>
            <a:r>
              <a:rPr sz="2200" spc="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between</a:t>
            </a:r>
            <a:r>
              <a:rPr sz="2200" spc="2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a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pair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of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vertices</a:t>
            </a:r>
            <a:r>
              <a:rPr sz="2200" spc="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in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a</a:t>
            </a:r>
            <a:r>
              <a:rPr sz="2200" spc="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graph</a:t>
            </a:r>
            <a:r>
              <a:rPr sz="2200" spc="-9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G=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0" dirty="0">
                <a:solidFill>
                  <a:srgbClr val="DF5227"/>
                </a:solidFill>
                <a:latin typeface="Corbel"/>
                <a:cs typeface="Corbel"/>
              </a:rPr>
              <a:t>(V, </a:t>
            </a:r>
            <a:r>
              <a:rPr sz="2200" spc="-42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E)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 occurs.</a:t>
            </a:r>
            <a:r>
              <a:rPr sz="2200" spc="-15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There</a:t>
            </a:r>
            <a:r>
              <a:rPr sz="2200" spc="3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are 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no</a:t>
            </a:r>
            <a:r>
              <a:rPr sz="2200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self-loops.</a:t>
            </a:r>
            <a:endParaRPr sz="2200">
              <a:latin typeface="Corbel"/>
              <a:cs typeface="Corbel"/>
            </a:endParaRPr>
          </a:p>
          <a:p>
            <a:pPr marL="195580" indent="-182880">
              <a:lnSpc>
                <a:spcPct val="100000"/>
              </a:lnSpc>
              <a:spcBef>
                <a:spcPts val="894"/>
              </a:spcBef>
              <a:buSzPct val="79545"/>
              <a:buFont typeface="Wingdings"/>
              <a:buChar char=""/>
              <a:tabLst>
                <a:tab pos="195580" algn="l"/>
              </a:tabLst>
            </a:pPr>
            <a:r>
              <a:rPr sz="2200" b="1" spc="-20" dirty="0">
                <a:solidFill>
                  <a:srgbClr val="DF5227"/>
                </a:solidFill>
                <a:latin typeface="Corbel"/>
                <a:cs typeface="Corbel"/>
              </a:rPr>
              <a:t>Cycle</a:t>
            </a:r>
            <a:r>
              <a:rPr sz="2200" spc="-20" dirty="0">
                <a:solidFill>
                  <a:srgbClr val="DF5227"/>
                </a:solidFill>
                <a:latin typeface="Corbel"/>
                <a:cs typeface="Corbel"/>
              </a:rPr>
              <a:t>: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 is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a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simple</a:t>
            </a:r>
            <a:r>
              <a:rPr sz="2200" spc="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path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with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the</a:t>
            </a:r>
            <a:r>
              <a:rPr sz="2200" spc="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same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start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and end</a:t>
            </a:r>
            <a:r>
              <a:rPr sz="2200" spc="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vertex</a:t>
            </a:r>
            <a:endParaRPr sz="2200">
              <a:latin typeface="Corbel"/>
              <a:cs typeface="Corbel"/>
            </a:endParaRPr>
          </a:p>
          <a:p>
            <a:pPr marL="195580" indent="-182880">
              <a:lnSpc>
                <a:spcPct val="100000"/>
              </a:lnSpc>
              <a:spcBef>
                <a:spcPts val="865"/>
              </a:spcBef>
              <a:buSzPct val="79545"/>
              <a:buFont typeface="Wingdings"/>
              <a:buChar char=""/>
              <a:tabLst>
                <a:tab pos="195580" algn="l"/>
              </a:tabLst>
            </a:pPr>
            <a:r>
              <a:rPr sz="2200" b="1" spc="-5" dirty="0">
                <a:solidFill>
                  <a:srgbClr val="DF5227"/>
                </a:solidFill>
                <a:latin typeface="Corbel"/>
                <a:cs typeface="Corbel"/>
              </a:rPr>
              <a:t>Degree</a:t>
            </a:r>
            <a:r>
              <a:rPr sz="2200" b="1" spc="-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b="1" spc="-5" dirty="0">
                <a:solidFill>
                  <a:srgbClr val="DF5227"/>
                </a:solidFill>
                <a:latin typeface="Corbel"/>
                <a:cs typeface="Corbel"/>
              </a:rPr>
              <a:t>of</a:t>
            </a:r>
            <a:r>
              <a:rPr sz="2200" b="1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b="1" spc="-5" dirty="0">
                <a:solidFill>
                  <a:srgbClr val="DF5227"/>
                </a:solidFill>
                <a:latin typeface="Corbel"/>
                <a:cs typeface="Corbel"/>
              </a:rPr>
              <a:t>a</a:t>
            </a:r>
            <a:r>
              <a:rPr sz="2200" b="1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b="1" spc="-5" dirty="0">
                <a:solidFill>
                  <a:srgbClr val="DF5227"/>
                </a:solidFill>
                <a:latin typeface="Corbel"/>
                <a:cs typeface="Corbel"/>
              </a:rPr>
              <a:t>vertex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: number</a:t>
            </a:r>
            <a:r>
              <a:rPr sz="2200" spc="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of edges</a:t>
            </a:r>
            <a:r>
              <a:rPr sz="2200" spc="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that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touch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it</a:t>
            </a:r>
            <a:endParaRPr sz="2200">
              <a:latin typeface="Corbel"/>
              <a:cs typeface="Corbel"/>
            </a:endParaRPr>
          </a:p>
          <a:p>
            <a:pPr marL="195580" indent="-182880">
              <a:lnSpc>
                <a:spcPct val="100000"/>
              </a:lnSpc>
              <a:spcBef>
                <a:spcPts val="875"/>
              </a:spcBef>
              <a:buSzPct val="79545"/>
              <a:buFont typeface="Wingdings"/>
              <a:buChar char=""/>
              <a:tabLst>
                <a:tab pos="195580" algn="l"/>
              </a:tabLst>
            </a:pPr>
            <a:r>
              <a:rPr sz="2200" b="1" spc="-10" dirty="0">
                <a:solidFill>
                  <a:srgbClr val="DF5227"/>
                </a:solidFill>
                <a:latin typeface="Corbel"/>
                <a:cs typeface="Corbel"/>
              </a:rPr>
              <a:t>In</a:t>
            </a:r>
            <a:r>
              <a:rPr sz="2200" b="1" spc="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b="1" spc="-5" dirty="0">
                <a:solidFill>
                  <a:srgbClr val="DF5227"/>
                </a:solidFill>
                <a:latin typeface="Corbel"/>
                <a:cs typeface="Corbel"/>
              </a:rPr>
              <a:t>degree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:</a:t>
            </a:r>
            <a:r>
              <a:rPr sz="2200" spc="-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no of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incoming</a:t>
            </a:r>
            <a:r>
              <a:rPr sz="2200" spc="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edges</a:t>
            </a:r>
            <a:endParaRPr sz="2200">
              <a:latin typeface="Corbel"/>
              <a:cs typeface="Corbel"/>
            </a:endParaRPr>
          </a:p>
          <a:p>
            <a:pPr marL="195580" indent="-182880">
              <a:lnSpc>
                <a:spcPct val="100000"/>
              </a:lnSpc>
              <a:spcBef>
                <a:spcPts val="880"/>
              </a:spcBef>
              <a:buSzPct val="79545"/>
              <a:buFont typeface="Wingdings"/>
              <a:buChar char=""/>
              <a:tabLst>
                <a:tab pos="195580" algn="l"/>
              </a:tabLst>
            </a:pPr>
            <a:r>
              <a:rPr sz="2200" b="1" spc="-10" dirty="0">
                <a:solidFill>
                  <a:srgbClr val="DF5227"/>
                </a:solidFill>
                <a:latin typeface="Corbel"/>
                <a:cs typeface="Corbel"/>
              </a:rPr>
              <a:t>Out</a:t>
            </a:r>
            <a:r>
              <a:rPr sz="2200" b="1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b="1" spc="-5" dirty="0">
                <a:solidFill>
                  <a:srgbClr val="DF5227"/>
                </a:solidFill>
                <a:latin typeface="Corbel"/>
                <a:cs typeface="Corbel"/>
              </a:rPr>
              <a:t>degree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:</a:t>
            </a:r>
            <a:r>
              <a:rPr sz="2200" spc="-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no of outgoing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edges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51092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Graph</a:t>
            </a:r>
            <a:r>
              <a:rPr spc="-75" dirty="0"/>
              <a:t> </a:t>
            </a:r>
            <a:r>
              <a:rPr spc="-10" dirty="0"/>
              <a:t>Representation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67713" y="1948637"/>
            <a:ext cx="9544685" cy="3115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ts val="2625"/>
              </a:lnSpc>
              <a:spcBef>
                <a:spcPts val="95"/>
              </a:spcBef>
              <a:buSzPct val="79545"/>
              <a:buFont typeface="Wingdings"/>
              <a:buChar char=""/>
              <a:tabLst>
                <a:tab pos="195580" algn="l"/>
              </a:tabLst>
            </a:pP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Adjacency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matrix</a:t>
            </a:r>
            <a:r>
              <a:rPr sz="2200" spc="-2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representation</a:t>
            </a:r>
            <a:endParaRPr sz="2200">
              <a:latin typeface="Corbel"/>
              <a:cs typeface="Corbel"/>
            </a:endParaRPr>
          </a:p>
          <a:p>
            <a:pPr marL="424180" lvl="1" indent="-182880">
              <a:lnSpc>
                <a:spcPts val="2385"/>
              </a:lnSpc>
              <a:buSzPct val="80000"/>
              <a:buFont typeface="Wingdings"/>
              <a:buChar char=""/>
              <a:tabLst>
                <a:tab pos="424180" algn="l"/>
              </a:tabLst>
            </a:pP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Square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grid</a:t>
            </a:r>
            <a:r>
              <a:rPr sz="2000" spc="-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of</a:t>
            </a:r>
            <a:r>
              <a:rPr sz="2000" spc="-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Boolean</a:t>
            </a:r>
            <a:r>
              <a:rPr sz="2000" spc="-4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values</a:t>
            </a:r>
            <a:endParaRPr sz="2000">
              <a:latin typeface="Corbel"/>
              <a:cs typeface="Corbel"/>
            </a:endParaRPr>
          </a:p>
          <a:p>
            <a:pPr marL="424180" lvl="1" indent="-182880">
              <a:lnSpc>
                <a:spcPct val="100000"/>
              </a:lnSpc>
              <a:spcBef>
                <a:spcPts val="360"/>
              </a:spcBef>
              <a:buSzPct val="80000"/>
              <a:buFont typeface="Wingdings"/>
              <a:buChar char=""/>
              <a:tabLst>
                <a:tab pos="424180" algn="l"/>
              </a:tabLst>
            </a:pP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If</a:t>
            </a:r>
            <a:r>
              <a:rPr sz="2000" spc="-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the</a:t>
            </a:r>
            <a:r>
              <a:rPr sz="2000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graph</a:t>
            </a:r>
            <a:r>
              <a:rPr sz="2000" spc="-2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contains</a:t>
            </a:r>
            <a:r>
              <a:rPr sz="2000" spc="-2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N</a:t>
            </a:r>
            <a:r>
              <a:rPr sz="2000" spc="-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vertices</a:t>
            </a:r>
            <a:r>
              <a:rPr sz="2000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then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the</a:t>
            </a:r>
            <a:r>
              <a:rPr sz="2000" spc="-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grid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 contains</a:t>
            </a:r>
            <a:r>
              <a:rPr sz="2000" spc="-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N</a:t>
            </a:r>
            <a:r>
              <a:rPr sz="2000" spc="-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rows</a:t>
            </a:r>
            <a:r>
              <a:rPr sz="2000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N</a:t>
            </a:r>
            <a:r>
              <a:rPr sz="2000" spc="-2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columns</a:t>
            </a:r>
            <a:endParaRPr sz="2000">
              <a:latin typeface="Corbel"/>
              <a:cs typeface="Corbel"/>
            </a:endParaRPr>
          </a:p>
          <a:p>
            <a:pPr marL="424180" marR="5080" lvl="1" indent="-182880">
              <a:lnSpc>
                <a:spcPts val="2160"/>
              </a:lnSpc>
              <a:spcBef>
                <a:spcPts val="635"/>
              </a:spcBef>
              <a:buSzPct val="80000"/>
              <a:buFont typeface="Wingdings"/>
              <a:buChar char=""/>
              <a:tabLst>
                <a:tab pos="424180" algn="l"/>
              </a:tabLst>
            </a:pP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For two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vertices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numbered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I and J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the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element at row I and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column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J is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true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if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there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is an </a:t>
            </a:r>
            <a:r>
              <a:rPr sz="2000" spc="-39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edge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 from I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to</a:t>
            </a:r>
            <a:r>
              <a:rPr sz="2000" spc="-5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J,</a:t>
            </a:r>
            <a:r>
              <a:rPr sz="2000" spc="-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otherwise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false</a:t>
            </a:r>
            <a:endParaRPr sz="2000">
              <a:latin typeface="Corbel"/>
              <a:cs typeface="Corbel"/>
            </a:endParaRPr>
          </a:p>
          <a:p>
            <a:pPr marL="195580" indent="-182880">
              <a:lnSpc>
                <a:spcPts val="2625"/>
              </a:lnSpc>
              <a:spcBef>
                <a:spcPts val="1485"/>
              </a:spcBef>
              <a:buSzPct val="79545"/>
              <a:buFont typeface="Wingdings"/>
              <a:buChar char=""/>
              <a:tabLst>
                <a:tab pos="195580" algn="l"/>
              </a:tabLst>
            </a:pP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Adjacency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lists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representation</a:t>
            </a:r>
            <a:endParaRPr sz="2200">
              <a:latin typeface="Corbel"/>
              <a:cs typeface="Corbel"/>
            </a:endParaRPr>
          </a:p>
          <a:p>
            <a:pPr marL="424180" lvl="1" indent="-182880">
              <a:lnSpc>
                <a:spcPts val="2385"/>
              </a:lnSpc>
              <a:buSzPct val="80000"/>
              <a:buFont typeface="Wingdings"/>
              <a:buChar char=""/>
              <a:tabLst>
                <a:tab pos="424180" algn="l"/>
              </a:tabLst>
            </a:pP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A graph</a:t>
            </a:r>
            <a:r>
              <a:rPr sz="2000" spc="-2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of</a:t>
            </a:r>
            <a:r>
              <a:rPr sz="2000" spc="-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n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nodes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 is</a:t>
            </a:r>
            <a:r>
              <a:rPr sz="2000" spc="-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represented</a:t>
            </a:r>
            <a:r>
              <a:rPr sz="2000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by</a:t>
            </a:r>
            <a:r>
              <a:rPr sz="2000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a</a:t>
            </a:r>
            <a:r>
              <a:rPr sz="2000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one</a:t>
            </a:r>
            <a:r>
              <a:rPr sz="2000" spc="-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dimensional</a:t>
            </a:r>
            <a:r>
              <a:rPr sz="2000" spc="-2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array</a:t>
            </a:r>
            <a:r>
              <a:rPr sz="2000" spc="-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L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of</a:t>
            </a:r>
            <a:r>
              <a:rPr sz="2000" spc="-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linked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lists,</a:t>
            </a:r>
            <a:r>
              <a:rPr sz="2000" spc="-2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where</a:t>
            </a:r>
            <a:endParaRPr sz="2000">
              <a:latin typeface="Corbel"/>
              <a:cs typeface="Corbel"/>
            </a:endParaRPr>
          </a:p>
          <a:p>
            <a:pPr marL="698500" lvl="2" indent="-183515">
              <a:lnSpc>
                <a:spcPct val="100000"/>
              </a:lnSpc>
              <a:spcBef>
                <a:spcPts val="405"/>
              </a:spcBef>
              <a:buSzPct val="80555"/>
              <a:buFont typeface="Wingdings"/>
              <a:buChar char=""/>
              <a:tabLst>
                <a:tab pos="698500" algn="l"/>
              </a:tabLst>
            </a:pPr>
            <a:r>
              <a:rPr sz="1800" spc="-5" dirty="0">
                <a:solidFill>
                  <a:srgbClr val="DF5227"/>
                </a:solidFill>
                <a:latin typeface="Corbel"/>
                <a:cs typeface="Corbel"/>
              </a:rPr>
              <a:t>L[i]</a:t>
            </a:r>
            <a:r>
              <a:rPr sz="1800" spc="-2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DF5227"/>
                </a:solidFill>
                <a:latin typeface="Corbel"/>
                <a:cs typeface="Corbel"/>
              </a:rPr>
              <a:t>is</a:t>
            </a:r>
            <a:r>
              <a:rPr sz="1800" spc="-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DF5227"/>
                </a:solidFill>
                <a:latin typeface="Corbel"/>
                <a:cs typeface="Corbel"/>
              </a:rPr>
              <a:t>the</a:t>
            </a:r>
            <a:r>
              <a:rPr sz="1800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DF5227"/>
                </a:solidFill>
                <a:latin typeface="Corbel"/>
                <a:cs typeface="Corbel"/>
              </a:rPr>
              <a:t>linked</a:t>
            </a:r>
            <a:r>
              <a:rPr sz="1800" spc="-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DF5227"/>
                </a:solidFill>
                <a:latin typeface="Corbel"/>
                <a:cs typeface="Corbel"/>
              </a:rPr>
              <a:t>list</a:t>
            </a:r>
            <a:r>
              <a:rPr sz="1800" spc="-2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DF5227"/>
                </a:solidFill>
                <a:latin typeface="Corbel"/>
                <a:cs typeface="Corbel"/>
              </a:rPr>
              <a:t>containing</a:t>
            </a:r>
            <a:r>
              <a:rPr sz="1800" spc="-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DF5227"/>
                </a:solidFill>
                <a:latin typeface="Corbel"/>
                <a:cs typeface="Corbel"/>
              </a:rPr>
              <a:t>all </a:t>
            </a:r>
            <a:r>
              <a:rPr sz="1800" dirty="0">
                <a:solidFill>
                  <a:srgbClr val="DF5227"/>
                </a:solidFill>
                <a:latin typeface="Corbel"/>
                <a:cs typeface="Corbel"/>
              </a:rPr>
              <a:t>the</a:t>
            </a:r>
            <a:r>
              <a:rPr sz="1800" spc="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DF5227"/>
                </a:solidFill>
                <a:latin typeface="Corbel"/>
                <a:cs typeface="Corbel"/>
              </a:rPr>
              <a:t>nodes adjacent</a:t>
            </a:r>
            <a:r>
              <a:rPr sz="1800" spc="2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DF5227"/>
                </a:solidFill>
                <a:latin typeface="Corbel"/>
                <a:cs typeface="Corbel"/>
              </a:rPr>
              <a:t>from </a:t>
            </a:r>
            <a:r>
              <a:rPr sz="1800" spc="-5" dirty="0">
                <a:solidFill>
                  <a:srgbClr val="DF5227"/>
                </a:solidFill>
                <a:latin typeface="Corbel"/>
                <a:cs typeface="Corbel"/>
              </a:rPr>
              <a:t>node</a:t>
            </a:r>
            <a:r>
              <a:rPr sz="1800" spc="5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DF5227"/>
                </a:solidFill>
                <a:latin typeface="Corbel"/>
                <a:cs typeface="Corbel"/>
              </a:rPr>
              <a:t>i.</a:t>
            </a:r>
            <a:endParaRPr sz="1800">
              <a:latin typeface="Corbel"/>
              <a:cs typeface="Corbel"/>
            </a:endParaRPr>
          </a:p>
          <a:p>
            <a:pPr marL="698500" lvl="2" indent="-183515">
              <a:lnSpc>
                <a:spcPct val="100000"/>
              </a:lnSpc>
              <a:spcBef>
                <a:spcPts val="384"/>
              </a:spcBef>
              <a:buSzPct val="80555"/>
              <a:buFont typeface="Wingdings"/>
              <a:buChar char=""/>
              <a:tabLst>
                <a:tab pos="698500" algn="l"/>
              </a:tabLst>
            </a:pPr>
            <a:r>
              <a:rPr sz="1800" spc="-5" dirty="0">
                <a:solidFill>
                  <a:srgbClr val="DF5227"/>
                </a:solidFill>
                <a:latin typeface="Corbel"/>
                <a:cs typeface="Corbel"/>
              </a:rPr>
              <a:t>The</a:t>
            </a:r>
            <a:r>
              <a:rPr sz="1800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DF5227"/>
                </a:solidFill>
                <a:latin typeface="Corbel"/>
                <a:cs typeface="Corbel"/>
              </a:rPr>
              <a:t>node</a:t>
            </a:r>
            <a:r>
              <a:rPr sz="1800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DF5227"/>
                </a:solidFill>
                <a:latin typeface="Corbel"/>
                <a:cs typeface="Corbel"/>
              </a:rPr>
              <a:t>in</a:t>
            </a:r>
            <a:r>
              <a:rPr sz="1800" spc="-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DF5227"/>
                </a:solidFill>
                <a:latin typeface="Corbel"/>
                <a:cs typeface="Corbel"/>
              </a:rPr>
              <a:t>the</a:t>
            </a:r>
            <a:r>
              <a:rPr sz="1800" spc="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DF5227"/>
                </a:solidFill>
                <a:latin typeface="Corbel"/>
                <a:cs typeface="Corbel"/>
              </a:rPr>
              <a:t>list</a:t>
            </a:r>
            <a:r>
              <a:rPr sz="1800" spc="-3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DF5227"/>
                </a:solidFill>
                <a:latin typeface="Corbel"/>
                <a:cs typeface="Corbel"/>
              </a:rPr>
              <a:t>L</a:t>
            </a:r>
            <a:r>
              <a:rPr sz="1800" spc="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1800" spc="5" dirty="0">
                <a:solidFill>
                  <a:srgbClr val="DF5227"/>
                </a:solidFill>
                <a:latin typeface="Corbel"/>
                <a:cs typeface="Corbel"/>
              </a:rPr>
              <a:t>[i]</a:t>
            </a:r>
            <a:r>
              <a:rPr sz="1800" spc="-2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DF5227"/>
                </a:solidFill>
                <a:latin typeface="Corbel"/>
                <a:cs typeface="Corbel"/>
              </a:rPr>
              <a:t>are</a:t>
            </a:r>
            <a:r>
              <a:rPr sz="1800" spc="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DF5227"/>
                </a:solidFill>
                <a:latin typeface="Corbel"/>
                <a:cs typeface="Corbel"/>
              </a:rPr>
              <a:t>in</a:t>
            </a:r>
            <a:r>
              <a:rPr sz="1800" spc="-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DF5227"/>
                </a:solidFill>
                <a:latin typeface="Corbel"/>
                <a:cs typeface="Corbel"/>
              </a:rPr>
              <a:t>no particular</a:t>
            </a:r>
            <a:r>
              <a:rPr sz="1800" spc="-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DF5227"/>
                </a:solidFill>
                <a:latin typeface="Corbel"/>
                <a:cs typeface="Corbel"/>
              </a:rPr>
              <a:t>order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76866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Adjacency</a:t>
            </a:r>
            <a:r>
              <a:rPr spc="-50" dirty="0"/>
              <a:t> </a:t>
            </a:r>
            <a:r>
              <a:rPr dirty="0"/>
              <a:t>Matrix</a:t>
            </a:r>
            <a:r>
              <a:rPr spc="-45" dirty="0"/>
              <a:t> </a:t>
            </a:r>
            <a:r>
              <a:rPr spc="-10" dirty="0"/>
              <a:t>Representation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691" y="2142743"/>
            <a:ext cx="9275064" cy="354025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38122" y="5652008"/>
            <a:ext cx="1767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6FC0"/>
                </a:solidFill>
                <a:latin typeface="Corbel"/>
                <a:cs typeface="Corbel"/>
              </a:rPr>
              <a:t>Undi</a:t>
            </a:r>
            <a:r>
              <a:rPr sz="1800" b="1" spc="-10" dirty="0">
                <a:solidFill>
                  <a:srgbClr val="006FC0"/>
                </a:solidFill>
                <a:latin typeface="Corbel"/>
                <a:cs typeface="Corbel"/>
              </a:rPr>
              <a:t>r</a:t>
            </a:r>
            <a:r>
              <a:rPr sz="1800" b="1" dirty="0">
                <a:solidFill>
                  <a:srgbClr val="006FC0"/>
                </a:solidFill>
                <a:latin typeface="Corbel"/>
                <a:cs typeface="Corbel"/>
              </a:rPr>
              <a:t>ected</a:t>
            </a:r>
            <a:r>
              <a:rPr sz="1800" b="1" spc="-70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Corbel"/>
                <a:cs typeface="Corbel"/>
              </a:rPr>
              <a:t>Gr</a:t>
            </a:r>
            <a:r>
              <a:rPr sz="1800" b="1" spc="-10" dirty="0">
                <a:solidFill>
                  <a:srgbClr val="006FC0"/>
                </a:solidFill>
                <a:latin typeface="Corbel"/>
                <a:cs typeface="Corbel"/>
              </a:rPr>
              <a:t>a</a:t>
            </a:r>
            <a:r>
              <a:rPr sz="1800" b="1" spc="-5" dirty="0">
                <a:solidFill>
                  <a:srgbClr val="006FC0"/>
                </a:solidFill>
                <a:latin typeface="Corbel"/>
                <a:cs typeface="Corbel"/>
              </a:rPr>
              <a:t>p</a:t>
            </a:r>
            <a:r>
              <a:rPr sz="1800" b="1" dirty="0">
                <a:solidFill>
                  <a:srgbClr val="006FC0"/>
                </a:solidFill>
                <a:latin typeface="Corbel"/>
                <a:cs typeface="Corbel"/>
              </a:rPr>
              <a:t>h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356986" y="5688279"/>
            <a:ext cx="1510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6FC0"/>
                </a:solidFill>
                <a:latin typeface="Corbel"/>
                <a:cs typeface="Corbel"/>
              </a:rPr>
              <a:t>D</a:t>
            </a:r>
            <a:r>
              <a:rPr sz="1800" b="1" dirty="0">
                <a:solidFill>
                  <a:srgbClr val="006FC0"/>
                </a:solidFill>
                <a:latin typeface="Corbel"/>
                <a:cs typeface="Corbel"/>
              </a:rPr>
              <a:t>i</a:t>
            </a:r>
            <a:r>
              <a:rPr sz="1800" b="1" spc="-10" dirty="0">
                <a:solidFill>
                  <a:srgbClr val="006FC0"/>
                </a:solidFill>
                <a:latin typeface="Corbel"/>
                <a:cs typeface="Corbel"/>
              </a:rPr>
              <a:t>r</a:t>
            </a:r>
            <a:r>
              <a:rPr sz="1800" b="1" dirty="0">
                <a:solidFill>
                  <a:srgbClr val="006FC0"/>
                </a:solidFill>
                <a:latin typeface="Corbel"/>
                <a:cs typeface="Corbel"/>
              </a:rPr>
              <a:t>ected</a:t>
            </a:r>
            <a:r>
              <a:rPr sz="1800" b="1" spc="-70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Corbel"/>
                <a:cs typeface="Corbel"/>
              </a:rPr>
              <a:t>Gr</a:t>
            </a:r>
            <a:r>
              <a:rPr sz="1800" b="1" spc="-10" dirty="0">
                <a:solidFill>
                  <a:srgbClr val="006FC0"/>
                </a:solidFill>
                <a:latin typeface="Corbel"/>
                <a:cs typeface="Corbel"/>
              </a:rPr>
              <a:t>a</a:t>
            </a:r>
            <a:r>
              <a:rPr sz="1800" b="1" spc="-5" dirty="0">
                <a:solidFill>
                  <a:srgbClr val="006FC0"/>
                </a:solidFill>
                <a:latin typeface="Corbel"/>
                <a:cs typeface="Corbel"/>
              </a:rPr>
              <a:t>p</a:t>
            </a:r>
            <a:r>
              <a:rPr sz="1800" b="1" dirty="0">
                <a:solidFill>
                  <a:srgbClr val="006FC0"/>
                </a:solidFill>
                <a:latin typeface="Corbel"/>
                <a:cs typeface="Corbel"/>
              </a:rPr>
              <a:t>h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97010" y="5602630"/>
            <a:ext cx="1626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5" dirty="0">
                <a:solidFill>
                  <a:srgbClr val="006FC0"/>
                </a:solidFill>
                <a:latin typeface="Corbel"/>
                <a:cs typeface="Corbel"/>
              </a:rPr>
              <a:t>W</a:t>
            </a:r>
            <a:r>
              <a:rPr sz="1800" b="1" dirty="0">
                <a:solidFill>
                  <a:srgbClr val="006FC0"/>
                </a:solidFill>
                <a:latin typeface="Corbel"/>
                <a:cs typeface="Corbel"/>
              </a:rPr>
              <a:t>ei</a:t>
            </a:r>
            <a:r>
              <a:rPr sz="1800" b="1" spc="-10" dirty="0">
                <a:solidFill>
                  <a:srgbClr val="006FC0"/>
                </a:solidFill>
                <a:latin typeface="Corbel"/>
                <a:cs typeface="Corbel"/>
              </a:rPr>
              <a:t>g</a:t>
            </a:r>
            <a:r>
              <a:rPr sz="1800" b="1" dirty="0">
                <a:solidFill>
                  <a:srgbClr val="006FC0"/>
                </a:solidFill>
                <a:latin typeface="Corbel"/>
                <a:cs typeface="Corbel"/>
              </a:rPr>
              <a:t>hted</a:t>
            </a:r>
            <a:r>
              <a:rPr sz="1800" b="1" spc="-70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Corbel"/>
                <a:cs typeface="Corbel"/>
              </a:rPr>
              <a:t>Gr</a:t>
            </a:r>
            <a:r>
              <a:rPr sz="1800" b="1" spc="-10" dirty="0">
                <a:solidFill>
                  <a:srgbClr val="006FC0"/>
                </a:solidFill>
                <a:latin typeface="Corbel"/>
                <a:cs typeface="Corbel"/>
              </a:rPr>
              <a:t>a</a:t>
            </a:r>
            <a:r>
              <a:rPr sz="1800" b="1" spc="-5" dirty="0">
                <a:solidFill>
                  <a:srgbClr val="006FC0"/>
                </a:solidFill>
                <a:latin typeface="Corbel"/>
                <a:cs typeface="Corbel"/>
              </a:rPr>
              <a:t>p</a:t>
            </a:r>
            <a:r>
              <a:rPr sz="1800" b="1" dirty="0">
                <a:solidFill>
                  <a:srgbClr val="006FC0"/>
                </a:solidFill>
                <a:latin typeface="Corbel"/>
                <a:cs typeface="Corbel"/>
              </a:rPr>
              <a:t>h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725868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Adjacency</a:t>
            </a:r>
            <a:r>
              <a:rPr spc="-75" dirty="0"/>
              <a:t> </a:t>
            </a:r>
            <a:r>
              <a:rPr dirty="0"/>
              <a:t>Lists</a:t>
            </a:r>
            <a:r>
              <a:rPr spc="-55" dirty="0"/>
              <a:t> </a:t>
            </a:r>
            <a:r>
              <a:rPr spc="-5" dirty="0"/>
              <a:t>Representation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8863" y="2272283"/>
            <a:ext cx="9439656" cy="32796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988</Words>
  <Application>Microsoft Office PowerPoint</Application>
  <PresentationFormat>Widescreen</PresentationFormat>
  <Paragraphs>210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Corbel</vt:lpstr>
      <vt:lpstr>Times New Roman</vt:lpstr>
      <vt:lpstr>Wingdings</vt:lpstr>
      <vt:lpstr>Office Theme</vt:lpstr>
      <vt:lpstr>PowerPoint Presentation</vt:lpstr>
      <vt:lpstr>Introduction</vt:lpstr>
      <vt:lpstr>Example</vt:lpstr>
      <vt:lpstr>Types</vt:lpstr>
      <vt:lpstr>PowerPoint Presentation</vt:lpstr>
      <vt:lpstr>Key Terms</vt:lpstr>
      <vt:lpstr>Graph Representation</vt:lpstr>
      <vt:lpstr>Adjacency Matrix Representation</vt:lpstr>
      <vt:lpstr>Adjacency Lists Representation</vt:lpstr>
      <vt:lpstr>Breadth First Search (BFS) algorithm</vt:lpstr>
      <vt:lpstr>Breadth First Search (BFS) algorithm</vt:lpstr>
      <vt:lpstr>Depth First Search (DFS) algorithm</vt:lpstr>
      <vt:lpstr>Depth First Search (DFS)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Laraib Siddiqui \ Lecturer Computer Science</dc:creator>
  <cp:lastModifiedBy>02-131212-009</cp:lastModifiedBy>
  <cp:revision>1</cp:revision>
  <dcterms:created xsi:type="dcterms:W3CDTF">2023-02-16T04:49:10Z</dcterms:created>
  <dcterms:modified xsi:type="dcterms:W3CDTF">2023-02-16T04:50:20Z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2022-01-27T00:00:00Z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2023-02-16T00:00:00Z</vt:filetime>
  </property>
</Properties>
</file>