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99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64" y="1972563"/>
            <a:ext cx="8775065" cy="66078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2221" y="2905251"/>
            <a:ext cx="5592445" cy="6607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51600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2021865"/>
            <a:ext cx="9656572" cy="339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60329" y="6333593"/>
            <a:ext cx="2235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5736" y="3852748"/>
            <a:ext cx="1156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Recursion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69950"/>
            <a:ext cx="2029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DF5227"/>
                </a:solidFill>
                <a:latin typeface="Corbel"/>
                <a:cs typeface="Corbel"/>
              </a:rPr>
              <a:t>Example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40762"/>
            <a:ext cx="1528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Factorial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111" y="2625851"/>
            <a:ext cx="6591300" cy="12085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449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5" dirty="0"/>
              <a:t>Factorial</a:t>
            </a:r>
          </a:p>
        </p:txBody>
      </p:sp>
      <p:sp>
        <p:nvSpPr>
          <p:cNvPr id="3" name="object 3"/>
          <p:cNvSpPr/>
          <p:nvPr/>
        </p:nvSpPr>
        <p:spPr>
          <a:xfrm>
            <a:off x="3034283" y="1790700"/>
            <a:ext cx="1298575" cy="1140460"/>
          </a:xfrm>
          <a:custGeom>
            <a:avLst/>
            <a:gdLst/>
            <a:ahLst/>
            <a:cxnLst/>
            <a:rect l="l" t="t" r="r" b="b"/>
            <a:pathLst>
              <a:path w="1298575" h="1140460">
                <a:moveTo>
                  <a:pt x="1298447" y="0"/>
                </a:moveTo>
                <a:lnTo>
                  <a:pt x="0" y="0"/>
                </a:lnTo>
                <a:lnTo>
                  <a:pt x="0" y="1139952"/>
                </a:lnTo>
                <a:lnTo>
                  <a:pt x="1298447" y="1139952"/>
                </a:lnTo>
                <a:lnTo>
                  <a:pt x="1298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4283" y="1790700"/>
            <a:ext cx="1298575" cy="1140460"/>
          </a:xfrm>
          <a:prstGeom prst="rect">
            <a:avLst/>
          </a:prstGeom>
          <a:ln w="57150">
            <a:solidFill>
              <a:srgbClr val="6F2F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8059" y="5210555"/>
            <a:ext cx="1298575" cy="1140460"/>
          </a:xfrm>
          <a:custGeom>
            <a:avLst/>
            <a:gdLst/>
            <a:ahLst/>
            <a:cxnLst/>
            <a:rect l="l" t="t" r="r" b="b"/>
            <a:pathLst>
              <a:path w="1298575" h="1140460">
                <a:moveTo>
                  <a:pt x="1298448" y="0"/>
                </a:moveTo>
                <a:lnTo>
                  <a:pt x="0" y="0"/>
                </a:lnTo>
                <a:lnTo>
                  <a:pt x="0" y="1139952"/>
                </a:lnTo>
                <a:lnTo>
                  <a:pt x="1298448" y="1139952"/>
                </a:lnTo>
                <a:lnTo>
                  <a:pt x="1298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38059" y="5210555"/>
            <a:ext cx="1298575" cy="1140460"/>
          </a:xfrm>
          <a:prstGeom prst="rect">
            <a:avLst/>
          </a:prstGeom>
          <a:ln w="57150">
            <a:solidFill>
              <a:srgbClr val="6F2F9F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fact(n)</a:t>
            </a:r>
            <a:endParaRPr sz="1800">
              <a:latin typeface="Corbel"/>
              <a:cs typeface="Corbe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3976" y="4070603"/>
            <a:ext cx="1298575" cy="1140460"/>
          </a:xfrm>
          <a:custGeom>
            <a:avLst/>
            <a:gdLst/>
            <a:ahLst/>
            <a:cxnLst/>
            <a:rect l="l" t="t" r="r" b="b"/>
            <a:pathLst>
              <a:path w="1298575" h="1140460">
                <a:moveTo>
                  <a:pt x="1298448" y="0"/>
                </a:moveTo>
                <a:lnTo>
                  <a:pt x="0" y="0"/>
                </a:lnTo>
                <a:lnTo>
                  <a:pt x="0" y="1139952"/>
                </a:lnTo>
                <a:lnTo>
                  <a:pt x="1298448" y="1139952"/>
                </a:lnTo>
                <a:lnTo>
                  <a:pt x="1298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3976" y="4070603"/>
            <a:ext cx="1298575" cy="1140460"/>
          </a:xfrm>
          <a:prstGeom prst="rect">
            <a:avLst/>
          </a:prstGeom>
          <a:ln w="57150">
            <a:solidFill>
              <a:srgbClr val="6F2F9F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  <a:p>
            <a:pPr marL="340995" marR="33337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fact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-4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)  2x1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9891" y="2930651"/>
            <a:ext cx="1298575" cy="1140460"/>
          </a:xfrm>
          <a:custGeom>
            <a:avLst/>
            <a:gdLst/>
            <a:ahLst/>
            <a:cxnLst/>
            <a:rect l="l" t="t" r="r" b="b"/>
            <a:pathLst>
              <a:path w="1298575" h="1140460">
                <a:moveTo>
                  <a:pt x="1298448" y="0"/>
                </a:moveTo>
                <a:lnTo>
                  <a:pt x="0" y="0"/>
                </a:lnTo>
                <a:lnTo>
                  <a:pt x="0" y="1139952"/>
                </a:lnTo>
                <a:lnTo>
                  <a:pt x="1298448" y="1139952"/>
                </a:lnTo>
                <a:lnTo>
                  <a:pt x="1298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9891" y="2930651"/>
            <a:ext cx="1298575" cy="1140460"/>
          </a:xfrm>
          <a:prstGeom prst="rect">
            <a:avLst/>
          </a:prstGeom>
          <a:ln w="57150">
            <a:solidFill>
              <a:srgbClr val="6F2F9F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  <a:p>
            <a:pPr marL="340360" marR="334010" algn="ctr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fact</a:t>
            </a:r>
            <a:r>
              <a:rPr sz="1800" spc="-15" dirty="0">
                <a:latin typeface="Corbel"/>
                <a:cs typeface="Corbel"/>
              </a:rPr>
              <a:t>(</a:t>
            </a:r>
            <a:r>
              <a:rPr sz="1800" spc="-4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)  </a:t>
            </a:r>
            <a:r>
              <a:rPr sz="1800" spc="-5" dirty="0">
                <a:latin typeface="Corbel"/>
                <a:cs typeface="Corbel"/>
              </a:rPr>
              <a:t>3x2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32986" y="2342387"/>
            <a:ext cx="3710304" cy="2868930"/>
          </a:xfrm>
          <a:custGeom>
            <a:avLst/>
            <a:gdLst/>
            <a:ahLst/>
            <a:cxnLst/>
            <a:rect l="l" t="t" r="r" b="b"/>
            <a:pathLst>
              <a:path w="3710304" h="2868929">
                <a:moveTo>
                  <a:pt x="822071" y="466471"/>
                </a:moveTo>
                <a:lnTo>
                  <a:pt x="782904" y="473367"/>
                </a:lnTo>
                <a:lnTo>
                  <a:pt x="780376" y="464185"/>
                </a:lnTo>
                <a:lnTo>
                  <a:pt x="779640" y="461518"/>
                </a:lnTo>
                <a:lnTo>
                  <a:pt x="763778" y="421640"/>
                </a:lnTo>
                <a:lnTo>
                  <a:pt x="734060" y="368935"/>
                </a:lnTo>
                <a:lnTo>
                  <a:pt x="697230" y="318135"/>
                </a:lnTo>
                <a:lnTo>
                  <a:pt x="654050" y="269748"/>
                </a:lnTo>
                <a:lnTo>
                  <a:pt x="605282" y="224028"/>
                </a:lnTo>
                <a:lnTo>
                  <a:pt x="551307" y="181483"/>
                </a:lnTo>
                <a:lnTo>
                  <a:pt x="492506" y="142367"/>
                </a:lnTo>
                <a:lnTo>
                  <a:pt x="429895" y="107061"/>
                </a:lnTo>
                <a:lnTo>
                  <a:pt x="363728" y="76200"/>
                </a:lnTo>
                <a:lnTo>
                  <a:pt x="294640" y="49911"/>
                </a:lnTo>
                <a:lnTo>
                  <a:pt x="223139" y="28702"/>
                </a:lnTo>
                <a:lnTo>
                  <a:pt x="149860" y="12954"/>
                </a:lnTo>
                <a:lnTo>
                  <a:pt x="75311" y="3302"/>
                </a:lnTo>
                <a:lnTo>
                  <a:pt x="889" y="0"/>
                </a:lnTo>
                <a:lnTo>
                  <a:pt x="0" y="38100"/>
                </a:lnTo>
                <a:lnTo>
                  <a:pt x="36830" y="38989"/>
                </a:lnTo>
                <a:lnTo>
                  <a:pt x="72771" y="41275"/>
                </a:lnTo>
                <a:lnTo>
                  <a:pt x="144145" y="50673"/>
                </a:lnTo>
                <a:lnTo>
                  <a:pt x="214376" y="65786"/>
                </a:lnTo>
                <a:lnTo>
                  <a:pt x="283083" y="86106"/>
                </a:lnTo>
                <a:lnTo>
                  <a:pt x="349504" y="111506"/>
                </a:lnTo>
                <a:lnTo>
                  <a:pt x="413131" y="141351"/>
                </a:lnTo>
                <a:lnTo>
                  <a:pt x="473329" y="175260"/>
                </a:lnTo>
                <a:lnTo>
                  <a:pt x="529463" y="212852"/>
                </a:lnTo>
                <a:lnTo>
                  <a:pt x="581025" y="253492"/>
                </a:lnTo>
                <a:lnTo>
                  <a:pt x="627507" y="297053"/>
                </a:lnTo>
                <a:lnTo>
                  <a:pt x="668147" y="342900"/>
                </a:lnTo>
                <a:lnTo>
                  <a:pt x="702564" y="390398"/>
                </a:lnTo>
                <a:lnTo>
                  <a:pt x="729996" y="439420"/>
                </a:lnTo>
                <a:lnTo>
                  <a:pt x="745261" y="479996"/>
                </a:lnTo>
                <a:lnTo>
                  <a:pt x="709549" y="486283"/>
                </a:lnTo>
                <a:lnTo>
                  <a:pt x="785749" y="588899"/>
                </a:lnTo>
                <a:lnTo>
                  <a:pt x="812076" y="500126"/>
                </a:lnTo>
                <a:lnTo>
                  <a:pt x="822071" y="466471"/>
                </a:lnTo>
                <a:close/>
              </a:path>
              <a:path w="3710304" h="2868929">
                <a:moveTo>
                  <a:pt x="2257679" y="1534795"/>
                </a:moveTo>
                <a:lnTo>
                  <a:pt x="2218512" y="1541691"/>
                </a:lnTo>
                <a:lnTo>
                  <a:pt x="2215985" y="1532509"/>
                </a:lnTo>
                <a:lnTo>
                  <a:pt x="2215248" y="1529842"/>
                </a:lnTo>
                <a:lnTo>
                  <a:pt x="2199386" y="1489964"/>
                </a:lnTo>
                <a:lnTo>
                  <a:pt x="2169668" y="1437259"/>
                </a:lnTo>
                <a:lnTo>
                  <a:pt x="2132838" y="1386459"/>
                </a:lnTo>
                <a:lnTo>
                  <a:pt x="2089658" y="1338072"/>
                </a:lnTo>
                <a:lnTo>
                  <a:pt x="2040890" y="1292352"/>
                </a:lnTo>
                <a:lnTo>
                  <a:pt x="1986915" y="1249819"/>
                </a:lnTo>
                <a:lnTo>
                  <a:pt x="1928114" y="1210691"/>
                </a:lnTo>
                <a:lnTo>
                  <a:pt x="1865503" y="1175385"/>
                </a:lnTo>
                <a:lnTo>
                  <a:pt x="1799336" y="1144524"/>
                </a:lnTo>
                <a:lnTo>
                  <a:pt x="1730248" y="1118235"/>
                </a:lnTo>
                <a:lnTo>
                  <a:pt x="1658747" y="1097026"/>
                </a:lnTo>
                <a:lnTo>
                  <a:pt x="1585468" y="1081278"/>
                </a:lnTo>
                <a:lnTo>
                  <a:pt x="1510919" y="1071626"/>
                </a:lnTo>
                <a:lnTo>
                  <a:pt x="1436497" y="1068324"/>
                </a:lnTo>
                <a:lnTo>
                  <a:pt x="1435608" y="1106424"/>
                </a:lnTo>
                <a:lnTo>
                  <a:pt x="1472438" y="1107313"/>
                </a:lnTo>
                <a:lnTo>
                  <a:pt x="1508379" y="1109599"/>
                </a:lnTo>
                <a:lnTo>
                  <a:pt x="1579753" y="1118997"/>
                </a:lnTo>
                <a:lnTo>
                  <a:pt x="1649984" y="1134110"/>
                </a:lnTo>
                <a:lnTo>
                  <a:pt x="1718691" y="1154430"/>
                </a:lnTo>
                <a:lnTo>
                  <a:pt x="1785112" y="1179830"/>
                </a:lnTo>
                <a:lnTo>
                  <a:pt x="1848739" y="1209675"/>
                </a:lnTo>
                <a:lnTo>
                  <a:pt x="1908937" y="1243584"/>
                </a:lnTo>
                <a:lnTo>
                  <a:pt x="1965071" y="1281176"/>
                </a:lnTo>
                <a:lnTo>
                  <a:pt x="2016633" y="1321816"/>
                </a:lnTo>
                <a:lnTo>
                  <a:pt x="2063115" y="1365377"/>
                </a:lnTo>
                <a:lnTo>
                  <a:pt x="2103755" y="1411224"/>
                </a:lnTo>
                <a:lnTo>
                  <a:pt x="2138172" y="1458722"/>
                </a:lnTo>
                <a:lnTo>
                  <a:pt x="2165604" y="1507744"/>
                </a:lnTo>
                <a:lnTo>
                  <a:pt x="2180869" y="1548320"/>
                </a:lnTo>
                <a:lnTo>
                  <a:pt x="2145157" y="1554607"/>
                </a:lnTo>
                <a:lnTo>
                  <a:pt x="2221357" y="1657223"/>
                </a:lnTo>
                <a:lnTo>
                  <a:pt x="2247684" y="1568450"/>
                </a:lnTo>
                <a:lnTo>
                  <a:pt x="2257679" y="1534795"/>
                </a:lnTo>
                <a:close/>
              </a:path>
              <a:path w="3710304" h="2868929">
                <a:moveTo>
                  <a:pt x="3710051" y="2746375"/>
                </a:moveTo>
                <a:lnTo>
                  <a:pt x="3670884" y="2753271"/>
                </a:lnTo>
                <a:lnTo>
                  <a:pt x="3668357" y="2744089"/>
                </a:lnTo>
                <a:lnTo>
                  <a:pt x="3667620" y="2741422"/>
                </a:lnTo>
                <a:lnTo>
                  <a:pt x="3651758" y="2701544"/>
                </a:lnTo>
                <a:lnTo>
                  <a:pt x="3622040" y="2648839"/>
                </a:lnTo>
                <a:lnTo>
                  <a:pt x="3585210" y="2598039"/>
                </a:lnTo>
                <a:lnTo>
                  <a:pt x="3542030" y="2549652"/>
                </a:lnTo>
                <a:lnTo>
                  <a:pt x="3493262" y="2503932"/>
                </a:lnTo>
                <a:lnTo>
                  <a:pt x="3439287" y="2461387"/>
                </a:lnTo>
                <a:lnTo>
                  <a:pt x="3380486" y="2422271"/>
                </a:lnTo>
                <a:lnTo>
                  <a:pt x="3317875" y="2386965"/>
                </a:lnTo>
                <a:lnTo>
                  <a:pt x="3251708" y="2356104"/>
                </a:lnTo>
                <a:lnTo>
                  <a:pt x="3182620" y="2329815"/>
                </a:lnTo>
                <a:lnTo>
                  <a:pt x="3111119" y="2308606"/>
                </a:lnTo>
                <a:lnTo>
                  <a:pt x="3037840" y="2292858"/>
                </a:lnTo>
                <a:lnTo>
                  <a:pt x="2963291" y="2283206"/>
                </a:lnTo>
                <a:lnTo>
                  <a:pt x="2888869" y="2279904"/>
                </a:lnTo>
                <a:lnTo>
                  <a:pt x="2887980" y="2318004"/>
                </a:lnTo>
                <a:lnTo>
                  <a:pt x="2924810" y="2318893"/>
                </a:lnTo>
                <a:lnTo>
                  <a:pt x="2960751" y="2321179"/>
                </a:lnTo>
                <a:lnTo>
                  <a:pt x="3032125" y="2330577"/>
                </a:lnTo>
                <a:lnTo>
                  <a:pt x="3102356" y="2345690"/>
                </a:lnTo>
                <a:lnTo>
                  <a:pt x="3171063" y="2366010"/>
                </a:lnTo>
                <a:lnTo>
                  <a:pt x="3237484" y="2391410"/>
                </a:lnTo>
                <a:lnTo>
                  <a:pt x="3301111" y="2421255"/>
                </a:lnTo>
                <a:lnTo>
                  <a:pt x="3361309" y="2455164"/>
                </a:lnTo>
                <a:lnTo>
                  <a:pt x="3417443" y="2492756"/>
                </a:lnTo>
                <a:lnTo>
                  <a:pt x="3469005" y="2533396"/>
                </a:lnTo>
                <a:lnTo>
                  <a:pt x="3515487" y="2576957"/>
                </a:lnTo>
                <a:lnTo>
                  <a:pt x="3556127" y="2622804"/>
                </a:lnTo>
                <a:lnTo>
                  <a:pt x="3590544" y="2670302"/>
                </a:lnTo>
                <a:lnTo>
                  <a:pt x="3617976" y="2719324"/>
                </a:lnTo>
                <a:lnTo>
                  <a:pt x="3633241" y="2759900"/>
                </a:lnTo>
                <a:lnTo>
                  <a:pt x="3597529" y="2766187"/>
                </a:lnTo>
                <a:lnTo>
                  <a:pt x="3673729" y="2868815"/>
                </a:lnTo>
                <a:lnTo>
                  <a:pt x="3700056" y="2780030"/>
                </a:lnTo>
                <a:lnTo>
                  <a:pt x="3710051" y="2746375"/>
                </a:lnTo>
                <a:close/>
              </a:path>
            </a:pathLst>
          </a:custGeom>
          <a:solidFill>
            <a:srgbClr val="F4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2905" y="2094103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fact(3)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2217" y="4375150"/>
            <a:ext cx="62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fact(1)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3517" y="334924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2829" y="3379470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fact(2)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2905" y="4384675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327" y="5614517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95159" y="2043683"/>
            <a:ext cx="3144520" cy="370840"/>
          </a:xfrm>
          <a:custGeom>
            <a:avLst/>
            <a:gdLst/>
            <a:ahLst/>
            <a:cxnLst/>
            <a:rect l="l" t="t" r="r" b="b"/>
            <a:pathLst>
              <a:path w="3144520" h="370839">
                <a:moveTo>
                  <a:pt x="0" y="370332"/>
                </a:moveTo>
                <a:lnTo>
                  <a:pt x="3144011" y="370332"/>
                </a:lnTo>
                <a:lnTo>
                  <a:pt x="3144011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5169" y="2062353"/>
            <a:ext cx="183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3</a:t>
            </a:r>
            <a:r>
              <a:rPr sz="1800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&gt;</a:t>
            </a:r>
            <a:r>
              <a:rPr sz="1800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1</a:t>
            </a:r>
            <a:r>
              <a:rPr sz="1800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,</a:t>
            </a:r>
            <a:r>
              <a:rPr sz="1800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fact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call</a:t>
            </a:r>
            <a:r>
              <a:rPr sz="1800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itself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3904" y="3264408"/>
            <a:ext cx="3144520" cy="368935"/>
          </a:xfrm>
          <a:custGeom>
            <a:avLst/>
            <a:gdLst/>
            <a:ahLst/>
            <a:cxnLst/>
            <a:rect l="l" t="t" r="r" b="b"/>
            <a:pathLst>
              <a:path w="3144520" h="368935">
                <a:moveTo>
                  <a:pt x="0" y="368807"/>
                </a:moveTo>
                <a:lnTo>
                  <a:pt x="3144011" y="368807"/>
                </a:lnTo>
                <a:lnTo>
                  <a:pt x="314401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3279" y="3283077"/>
            <a:ext cx="1847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2</a:t>
            </a:r>
            <a:r>
              <a:rPr sz="1800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&gt; 1</a:t>
            </a:r>
            <a:r>
              <a:rPr sz="1800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,</a:t>
            </a:r>
            <a:r>
              <a:rPr sz="1800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fact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call</a:t>
            </a:r>
            <a:r>
              <a:rPr sz="1800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itself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36507" y="4271771"/>
            <a:ext cx="3144520" cy="368935"/>
          </a:xfrm>
          <a:custGeom>
            <a:avLst/>
            <a:gdLst/>
            <a:ahLst/>
            <a:cxnLst/>
            <a:rect l="l" t="t" r="r" b="b"/>
            <a:pathLst>
              <a:path w="3144520" h="368935">
                <a:moveTo>
                  <a:pt x="0" y="368807"/>
                </a:moveTo>
                <a:lnTo>
                  <a:pt x="3144011" y="368807"/>
                </a:lnTo>
                <a:lnTo>
                  <a:pt x="314401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17026" y="4289805"/>
            <a:ext cx="1298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n=1,</a:t>
            </a:r>
            <a:r>
              <a:rPr sz="1800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returns</a:t>
            </a:r>
            <a:r>
              <a:rPr sz="1800" spc="-4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1560" y="5455920"/>
            <a:ext cx="5201920" cy="646430"/>
          </a:xfrm>
          <a:custGeom>
            <a:avLst/>
            <a:gdLst/>
            <a:ahLst/>
            <a:cxnLst/>
            <a:rect l="l" t="t" r="r" b="b"/>
            <a:pathLst>
              <a:path w="5201920" h="646429">
                <a:moveTo>
                  <a:pt x="0" y="646175"/>
                </a:moveTo>
                <a:lnTo>
                  <a:pt x="5201412" y="646175"/>
                </a:lnTo>
                <a:lnTo>
                  <a:pt x="5201412" y="0"/>
                </a:lnTo>
                <a:lnTo>
                  <a:pt x="0" y="0"/>
                </a:lnTo>
                <a:lnTo>
                  <a:pt x="0" y="6461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300" y="5474309"/>
            <a:ext cx="480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fact()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multiplies</a:t>
            </a:r>
            <a:r>
              <a:rPr sz="1800" spc="-4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2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with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1,</a:t>
            </a:r>
            <a:r>
              <a:rPr sz="18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received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from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lower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fact() </a:t>
            </a:r>
            <a:r>
              <a:rPr sz="1800" spc="-34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sz="1800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returns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the product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to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upper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fact()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2668" y="3675888"/>
            <a:ext cx="3382010" cy="923925"/>
          </a:xfrm>
          <a:custGeom>
            <a:avLst/>
            <a:gdLst/>
            <a:ahLst/>
            <a:cxnLst/>
            <a:rect l="l" t="t" r="r" b="b"/>
            <a:pathLst>
              <a:path w="3382010" h="923925">
                <a:moveTo>
                  <a:pt x="0" y="923544"/>
                </a:moveTo>
                <a:lnTo>
                  <a:pt x="3381755" y="923544"/>
                </a:lnTo>
                <a:lnTo>
                  <a:pt x="3381755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1712" y="3694633"/>
            <a:ext cx="3180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fact()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multiplies</a:t>
            </a:r>
            <a:r>
              <a:rPr sz="1800" spc="-4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3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with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2,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received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from</a:t>
            </a:r>
            <a:r>
              <a:rPr sz="18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lower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fact() and</a:t>
            </a:r>
            <a:r>
              <a:rPr sz="18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returns</a:t>
            </a:r>
            <a:r>
              <a:rPr sz="18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712" y="4243832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product</a:t>
            </a:r>
            <a:r>
              <a:rPr sz="18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sz="18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upper</a:t>
            </a:r>
            <a:r>
              <a:rPr sz="1800" spc="-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AF50"/>
                </a:solidFill>
                <a:latin typeface="Corbel"/>
                <a:cs typeface="Corbel"/>
              </a:rPr>
              <a:t>fact()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47947" y="1280160"/>
            <a:ext cx="7645400" cy="4520565"/>
            <a:chOff x="3647947" y="1280160"/>
            <a:chExt cx="7645400" cy="4520565"/>
          </a:xfrm>
        </p:grpSpPr>
        <p:sp>
          <p:nvSpPr>
            <p:cNvPr id="30" name="object 30"/>
            <p:cNvSpPr/>
            <p:nvPr/>
          </p:nvSpPr>
          <p:spPr>
            <a:xfrm>
              <a:off x="3647948" y="2931413"/>
              <a:ext cx="3656965" cy="2868930"/>
            </a:xfrm>
            <a:custGeom>
              <a:avLst/>
              <a:gdLst/>
              <a:ahLst/>
              <a:cxnLst/>
              <a:rect l="l" t="t" r="r" b="b"/>
              <a:pathLst>
                <a:path w="3656965" h="2868929">
                  <a:moveTo>
                    <a:pt x="822071" y="550799"/>
                  </a:moveTo>
                  <a:lnTo>
                    <a:pt x="749300" y="547624"/>
                  </a:lnTo>
                  <a:lnTo>
                    <a:pt x="677926" y="538226"/>
                  </a:lnTo>
                  <a:lnTo>
                    <a:pt x="607695" y="523113"/>
                  </a:lnTo>
                  <a:lnTo>
                    <a:pt x="538988" y="502793"/>
                  </a:lnTo>
                  <a:lnTo>
                    <a:pt x="472567" y="477393"/>
                  </a:lnTo>
                  <a:lnTo>
                    <a:pt x="408940" y="447675"/>
                  </a:lnTo>
                  <a:lnTo>
                    <a:pt x="348742" y="413766"/>
                  </a:lnTo>
                  <a:lnTo>
                    <a:pt x="292608" y="376174"/>
                  </a:lnTo>
                  <a:lnTo>
                    <a:pt x="241046" y="335407"/>
                  </a:lnTo>
                  <a:lnTo>
                    <a:pt x="194564" y="291973"/>
                  </a:lnTo>
                  <a:lnTo>
                    <a:pt x="153924" y="246126"/>
                  </a:lnTo>
                  <a:lnTo>
                    <a:pt x="119507" y="198501"/>
                  </a:lnTo>
                  <a:lnTo>
                    <a:pt x="92075" y="149606"/>
                  </a:lnTo>
                  <a:lnTo>
                    <a:pt x="82092" y="127381"/>
                  </a:lnTo>
                  <a:lnTo>
                    <a:pt x="81622" y="126339"/>
                  </a:lnTo>
                  <a:lnTo>
                    <a:pt x="81165" y="124714"/>
                  </a:lnTo>
                  <a:lnTo>
                    <a:pt x="76809" y="108953"/>
                  </a:lnTo>
                  <a:lnTo>
                    <a:pt x="112522" y="102616"/>
                  </a:lnTo>
                  <a:lnTo>
                    <a:pt x="102235" y="88773"/>
                  </a:lnTo>
                  <a:lnTo>
                    <a:pt x="36322" y="0"/>
                  </a:lnTo>
                  <a:lnTo>
                    <a:pt x="0" y="122555"/>
                  </a:lnTo>
                  <a:lnTo>
                    <a:pt x="39166" y="115620"/>
                  </a:lnTo>
                  <a:lnTo>
                    <a:pt x="45466" y="138430"/>
                  </a:lnTo>
                  <a:lnTo>
                    <a:pt x="72263" y="193802"/>
                  </a:lnTo>
                  <a:lnTo>
                    <a:pt x="105664" y="245745"/>
                  </a:lnTo>
                  <a:lnTo>
                    <a:pt x="145669" y="295275"/>
                  </a:lnTo>
                  <a:lnTo>
                    <a:pt x="191770" y="342392"/>
                  </a:lnTo>
                  <a:lnTo>
                    <a:pt x="243205" y="386588"/>
                  </a:lnTo>
                  <a:lnTo>
                    <a:pt x="299593" y="427355"/>
                  </a:lnTo>
                  <a:lnTo>
                    <a:pt x="360426" y="464693"/>
                  </a:lnTo>
                  <a:lnTo>
                    <a:pt x="424815" y="497840"/>
                  </a:lnTo>
                  <a:lnTo>
                    <a:pt x="492633" y="526542"/>
                  </a:lnTo>
                  <a:lnTo>
                    <a:pt x="562991" y="550291"/>
                  </a:lnTo>
                  <a:lnTo>
                    <a:pt x="635381" y="568706"/>
                  </a:lnTo>
                  <a:lnTo>
                    <a:pt x="709422" y="581533"/>
                  </a:lnTo>
                  <a:lnTo>
                    <a:pt x="784352" y="588010"/>
                  </a:lnTo>
                  <a:lnTo>
                    <a:pt x="821182" y="588899"/>
                  </a:lnTo>
                  <a:lnTo>
                    <a:pt x="822071" y="550799"/>
                  </a:lnTo>
                  <a:close/>
                </a:path>
                <a:path w="3656965" h="2868929">
                  <a:moveTo>
                    <a:pt x="2216404" y="1701419"/>
                  </a:moveTo>
                  <a:lnTo>
                    <a:pt x="2143760" y="1698244"/>
                  </a:lnTo>
                  <a:lnTo>
                    <a:pt x="2072386" y="1688846"/>
                  </a:lnTo>
                  <a:lnTo>
                    <a:pt x="2002155" y="1673733"/>
                  </a:lnTo>
                  <a:lnTo>
                    <a:pt x="1933448" y="1653413"/>
                  </a:lnTo>
                  <a:lnTo>
                    <a:pt x="1867027" y="1628013"/>
                  </a:lnTo>
                  <a:lnTo>
                    <a:pt x="1803400" y="1598295"/>
                  </a:lnTo>
                  <a:lnTo>
                    <a:pt x="1743202" y="1564386"/>
                  </a:lnTo>
                  <a:lnTo>
                    <a:pt x="1687068" y="1526794"/>
                  </a:lnTo>
                  <a:lnTo>
                    <a:pt x="1635506" y="1486027"/>
                  </a:lnTo>
                  <a:lnTo>
                    <a:pt x="1589024" y="1442593"/>
                  </a:lnTo>
                  <a:lnTo>
                    <a:pt x="1548384" y="1396746"/>
                  </a:lnTo>
                  <a:lnTo>
                    <a:pt x="1513967" y="1349121"/>
                  </a:lnTo>
                  <a:lnTo>
                    <a:pt x="1486535" y="1300226"/>
                  </a:lnTo>
                  <a:lnTo>
                    <a:pt x="1476552" y="1278001"/>
                  </a:lnTo>
                  <a:lnTo>
                    <a:pt x="1476082" y="1276959"/>
                  </a:lnTo>
                  <a:lnTo>
                    <a:pt x="1475625" y="1275334"/>
                  </a:lnTo>
                  <a:lnTo>
                    <a:pt x="1471269" y="1259573"/>
                  </a:lnTo>
                  <a:lnTo>
                    <a:pt x="1506982" y="1253236"/>
                  </a:lnTo>
                  <a:lnTo>
                    <a:pt x="1496695" y="1239393"/>
                  </a:lnTo>
                  <a:lnTo>
                    <a:pt x="1430782" y="1150620"/>
                  </a:lnTo>
                  <a:lnTo>
                    <a:pt x="1394460" y="1273175"/>
                  </a:lnTo>
                  <a:lnTo>
                    <a:pt x="1433626" y="1266240"/>
                  </a:lnTo>
                  <a:lnTo>
                    <a:pt x="1439926" y="1289050"/>
                  </a:lnTo>
                  <a:lnTo>
                    <a:pt x="1466723" y="1344422"/>
                  </a:lnTo>
                  <a:lnTo>
                    <a:pt x="1500124" y="1396365"/>
                  </a:lnTo>
                  <a:lnTo>
                    <a:pt x="1540129" y="1445895"/>
                  </a:lnTo>
                  <a:lnTo>
                    <a:pt x="1586230" y="1493012"/>
                  </a:lnTo>
                  <a:lnTo>
                    <a:pt x="1637665" y="1537208"/>
                  </a:lnTo>
                  <a:lnTo>
                    <a:pt x="1694053" y="1577975"/>
                  </a:lnTo>
                  <a:lnTo>
                    <a:pt x="1754886" y="1615313"/>
                  </a:lnTo>
                  <a:lnTo>
                    <a:pt x="1819275" y="1648460"/>
                  </a:lnTo>
                  <a:lnTo>
                    <a:pt x="1887093" y="1677162"/>
                  </a:lnTo>
                  <a:lnTo>
                    <a:pt x="1957451" y="1700911"/>
                  </a:lnTo>
                  <a:lnTo>
                    <a:pt x="2029841" y="1719326"/>
                  </a:lnTo>
                  <a:lnTo>
                    <a:pt x="2103882" y="1732153"/>
                  </a:lnTo>
                  <a:lnTo>
                    <a:pt x="2178812" y="1738630"/>
                  </a:lnTo>
                  <a:lnTo>
                    <a:pt x="2215642" y="1739519"/>
                  </a:lnTo>
                  <a:lnTo>
                    <a:pt x="2216404" y="1701419"/>
                  </a:lnTo>
                  <a:close/>
                </a:path>
                <a:path w="3656965" h="2868929">
                  <a:moveTo>
                    <a:pt x="3656584" y="2830741"/>
                  </a:moveTo>
                  <a:lnTo>
                    <a:pt x="3583940" y="2827540"/>
                  </a:lnTo>
                  <a:lnTo>
                    <a:pt x="3512566" y="2818180"/>
                  </a:lnTo>
                  <a:lnTo>
                    <a:pt x="3442335" y="2803042"/>
                  </a:lnTo>
                  <a:lnTo>
                    <a:pt x="3373628" y="2782671"/>
                  </a:lnTo>
                  <a:lnTo>
                    <a:pt x="3307207" y="2757335"/>
                  </a:lnTo>
                  <a:lnTo>
                    <a:pt x="3243580" y="2727515"/>
                  </a:lnTo>
                  <a:lnTo>
                    <a:pt x="3183382" y="2693632"/>
                  </a:lnTo>
                  <a:lnTo>
                    <a:pt x="3127248" y="2656078"/>
                  </a:lnTo>
                  <a:lnTo>
                    <a:pt x="3075686" y="2615311"/>
                  </a:lnTo>
                  <a:lnTo>
                    <a:pt x="3029204" y="2571877"/>
                  </a:lnTo>
                  <a:lnTo>
                    <a:pt x="2988551" y="2526030"/>
                  </a:lnTo>
                  <a:lnTo>
                    <a:pt x="2954147" y="2478405"/>
                  </a:lnTo>
                  <a:lnTo>
                    <a:pt x="2926715" y="2429510"/>
                  </a:lnTo>
                  <a:lnTo>
                    <a:pt x="2916732" y="2407285"/>
                  </a:lnTo>
                  <a:lnTo>
                    <a:pt x="2916263" y="2406243"/>
                  </a:lnTo>
                  <a:lnTo>
                    <a:pt x="2915805" y="2404618"/>
                  </a:lnTo>
                  <a:lnTo>
                    <a:pt x="2911449" y="2388857"/>
                  </a:lnTo>
                  <a:lnTo>
                    <a:pt x="2947149" y="2382520"/>
                  </a:lnTo>
                  <a:lnTo>
                    <a:pt x="2936875" y="2368677"/>
                  </a:lnTo>
                  <a:lnTo>
                    <a:pt x="2870949" y="2279904"/>
                  </a:lnTo>
                  <a:lnTo>
                    <a:pt x="2834640" y="2402459"/>
                  </a:lnTo>
                  <a:lnTo>
                    <a:pt x="2873806" y="2395524"/>
                  </a:lnTo>
                  <a:lnTo>
                    <a:pt x="2880106" y="2418334"/>
                  </a:lnTo>
                  <a:lnTo>
                    <a:pt x="2906903" y="2473706"/>
                  </a:lnTo>
                  <a:lnTo>
                    <a:pt x="2940304" y="2525649"/>
                  </a:lnTo>
                  <a:lnTo>
                    <a:pt x="2980296" y="2575179"/>
                  </a:lnTo>
                  <a:lnTo>
                    <a:pt x="3026410" y="2622296"/>
                  </a:lnTo>
                  <a:lnTo>
                    <a:pt x="3077845" y="2666479"/>
                  </a:lnTo>
                  <a:lnTo>
                    <a:pt x="3134233" y="2707322"/>
                  </a:lnTo>
                  <a:lnTo>
                    <a:pt x="3195066" y="2744635"/>
                  </a:lnTo>
                  <a:lnTo>
                    <a:pt x="3259455" y="2777731"/>
                  </a:lnTo>
                  <a:lnTo>
                    <a:pt x="3327273" y="2806471"/>
                  </a:lnTo>
                  <a:lnTo>
                    <a:pt x="3397631" y="2830245"/>
                  </a:lnTo>
                  <a:lnTo>
                    <a:pt x="3470021" y="2848673"/>
                  </a:lnTo>
                  <a:lnTo>
                    <a:pt x="3544062" y="2861487"/>
                  </a:lnTo>
                  <a:lnTo>
                    <a:pt x="3618992" y="2867977"/>
                  </a:lnTo>
                  <a:lnTo>
                    <a:pt x="3655822" y="2868828"/>
                  </a:lnTo>
                  <a:lnTo>
                    <a:pt x="3656584" y="2830741"/>
                  </a:lnTo>
                  <a:close/>
                </a:path>
              </a:pathLst>
            </a:custGeom>
            <a:solidFill>
              <a:srgbClr val="851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6" y="1280160"/>
              <a:ext cx="4169664" cy="766572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833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10" dirty="0"/>
              <a:t>Fibonacci</a:t>
            </a:r>
            <a:r>
              <a:rPr spc="-165" dirty="0"/>
              <a:t> </a:t>
            </a:r>
            <a:r>
              <a:rPr dirty="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3895" y="2290698"/>
            <a:ext cx="629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fib(5)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7870" y="3920109"/>
            <a:ext cx="1488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fib(3)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fib(2)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3436" y="4735448"/>
            <a:ext cx="1489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rbel"/>
                <a:cs typeface="Corbel"/>
              </a:rPr>
              <a:t>fib(1)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fib(0)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9706" y="3469513"/>
            <a:ext cx="398145" cy="387985"/>
          </a:xfrm>
          <a:custGeom>
            <a:avLst/>
            <a:gdLst/>
            <a:ahLst/>
            <a:cxnLst/>
            <a:rect l="l" t="t" r="r" b="b"/>
            <a:pathLst>
              <a:path w="398145" h="387985">
                <a:moveTo>
                  <a:pt x="302422" y="321824"/>
                </a:moveTo>
                <a:lnTo>
                  <a:pt x="275844" y="349123"/>
                </a:lnTo>
                <a:lnTo>
                  <a:pt x="397637" y="387985"/>
                </a:lnTo>
                <a:lnTo>
                  <a:pt x="379248" y="335153"/>
                </a:lnTo>
                <a:lnTo>
                  <a:pt x="316102" y="335153"/>
                </a:lnTo>
                <a:lnTo>
                  <a:pt x="302422" y="321824"/>
                </a:lnTo>
                <a:close/>
              </a:path>
              <a:path w="398145" h="387985">
                <a:moveTo>
                  <a:pt x="329046" y="294480"/>
                </a:moveTo>
                <a:lnTo>
                  <a:pt x="302422" y="321824"/>
                </a:lnTo>
                <a:lnTo>
                  <a:pt x="316102" y="335153"/>
                </a:lnTo>
                <a:lnTo>
                  <a:pt x="342773" y="307848"/>
                </a:lnTo>
                <a:lnTo>
                  <a:pt x="329046" y="294480"/>
                </a:lnTo>
                <a:close/>
              </a:path>
              <a:path w="398145" h="387985">
                <a:moveTo>
                  <a:pt x="355600" y="267207"/>
                </a:moveTo>
                <a:lnTo>
                  <a:pt x="329046" y="294480"/>
                </a:lnTo>
                <a:lnTo>
                  <a:pt x="342773" y="307848"/>
                </a:lnTo>
                <a:lnTo>
                  <a:pt x="316102" y="335153"/>
                </a:lnTo>
                <a:lnTo>
                  <a:pt x="379248" y="335153"/>
                </a:lnTo>
                <a:lnTo>
                  <a:pt x="355600" y="267207"/>
                </a:lnTo>
                <a:close/>
              </a:path>
              <a:path w="398145" h="387985">
                <a:moveTo>
                  <a:pt x="26670" y="0"/>
                </a:moveTo>
                <a:lnTo>
                  <a:pt x="0" y="27177"/>
                </a:lnTo>
                <a:lnTo>
                  <a:pt x="302422" y="321824"/>
                </a:lnTo>
                <a:lnTo>
                  <a:pt x="329046" y="294480"/>
                </a:lnTo>
                <a:lnTo>
                  <a:pt x="266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6434" y="3482975"/>
            <a:ext cx="346075" cy="400050"/>
          </a:xfrm>
          <a:custGeom>
            <a:avLst/>
            <a:gdLst/>
            <a:ahLst/>
            <a:cxnLst/>
            <a:rect l="l" t="t" r="r" b="b"/>
            <a:pathLst>
              <a:path w="346075" h="400050">
                <a:moveTo>
                  <a:pt x="30861" y="275970"/>
                </a:moveTo>
                <a:lnTo>
                  <a:pt x="0" y="399923"/>
                </a:lnTo>
                <a:lnTo>
                  <a:pt x="117728" y="350138"/>
                </a:lnTo>
                <a:lnTo>
                  <a:pt x="105680" y="339851"/>
                </a:lnTo>
                <a:lnTo>
                  <a:pt x="76326" y="339851"/>
                </a:lnTo>
                <a:lnTo>
                  <a:pt x="47370" y="315213"/>
                </a:lnTo>
                <a:lnTo>
                  <a:pt x="59798" y="300677"/>
                </a:lnTo>
                <a:lnTo>
                  <a:pt x="30861" y="275970"/>
                </a:lnTo>
                <a:close/>
              </a:path>
              <a:path w="346075" h="400050">
                <a:moveTo>
                  <a:pt x="59798" y="300677"/>
                </a:moveTo>
                <a:lnTo>
                  <a:pt x="47370" y="315213"/>
                </a:lnTo>
                <a:lnTo>
                  <a:pt x="76326" y="339851"/>
                </a:lnTo>
                <a:lnTo>
                  <a:pt x="88712" y="325364"/>
                </a:lnTo>
                <a:lnTo>
                  <a:pt x="59798" y="300677"/>
                </a:lnTo>
                <a:close/>
              </a:path>
              <a:path w="346075" h="400050">
                <a:moveTo>
                  <a:pt x="88712" y="325364"/>
                </a:moveTo>
                <a:lnTo>
                  <a:pt x="76326" y="339851"/>
                </a:lnTo>
                <a:lnTo>
                  <a:pt x="105680" y="339851"/>
                </a:lnTo>
                <a:lnTo>
                  <a:pt x="88712" y="325364"/>
                </a:lnTo>
                <a:close/>
              </a:path>
              <a:path w="346075" h="400050">
                <a:moveTo>
                  <a:pt x="316864" y="0"/>
                </a:moveTo>
                <a:lnTo>
                  <a:pt x="59798" y="300677"/>
                </a:lnTo>
                <a:lnTo>
                  <a:pt x="88712" y="325364"/>
                </a:lnTo>
                <a:lnTo>
                  <a:pt x="345820" y="24637"/>
                </a:lnTo>
                <a:lnTo>
                  <a:pt x="316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7754" y="4327525"/>
            <a:ext cx="398145" cy="387985"/>
          </a:xfrm>
          <a:custGeom>
            <a:avLst/>
            <a:gdLst/>
            <a:ahLst/>
            <a:cxnLst/>
            <a:rect l="l" t="t" r="r" b="b"/>
            <a:pathLst>
              <a:path w="398145" h="387985">
                <a:moveTo>
                  <a:pt x="302422" y="321824"/>
                </a:moveTo>
                <a:lnTo>
                  <a:pt x="275844" y="349123"/>
                </a:lnTo>
                <a:lnTo>
                  <a:pt x="397637" y="387985"/>
                </a:lnTo>
                <a:lnTo>
                  <a:pt x="379248" y="335152"/>
                </a:lnTo>
                <a:lnTo>
                  <a:pt x="316103" y="335152"/>
                </a:lnTo>
                <a:lnTo>
                  <a:pt x="302422" y="321824"/>
                </a:lnTo>
                <a:close/>
              </a:path>
              <a:path w="398145" h="387985">
                <a:moveTo>
                  <a:pt x="329046" y="294480"/>
                </a:moveTo>
                <a:lnTo>
                  <a:pt x="302422" y="321824"/>
                </a:lnTo>
                <a:lnTo>
                  <a:pt x="316103" y="335152"/>
                </a:lnTo>
                <a:lnTo>
                  <a:pt x="342773" y="307848"/>
                </a:lnTo>
                <a:lnTo>
                  <a:pt x="329046" y="294480"/>
                </a:lnTo>
                <a:close/>
              </a:path>
              <a:path w="398145" h="387985">
                <a:moveTo>
                  <a:pt x="355600" y="267207"/>
                </a:moveTo>
                <a:lnTo>
                  <a:pt x="329046" y="294480"/>
                </a:lnTo>
                <a:lnTo>
                  <a:pt x="342773" y="307848"/>
                </a:lnTo>
                <a:lnTo>
                  <a:pt x="316103" y="335152"/>
                </a:lnTo>
                <a:lnTo>
                  <a:pt x="379248" y="335152"/>
                </a:lnTo>
                <a:lnTo>
                  <a:pt x="355600" y="267207"/>
                </a:lnTo>
                <a:close/>
              </a:path>
              <a:path w="398145" h="387985">
                <a:moveTo>
                  <a:pt x="26670" y="0"/>
                </a:moveTo>
                <a:lnTo>
                  <a:pt x="0" y="27177"/>
                </a:lnTo>
                <a:lnTo>
                  <a:pt x="302422" y="321824"/>
                </a:lnTo>
                <a:lnTo>
                  <a:pt x="329046" y="294480"/>
                </a:lnTo>
                <a:lnTo>
                  <a:pt x="266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1161" y="4328795"/>
            <a:ext cx="346075" cy="400050"/>
          </a:xfrm>
          <a:custGeom>
            <a:avLst/>
            <a:gdLst/>
            <a:ahLst/>
            <a:cxnLst/>
            <a:rect l="l" t="t" r="r" b="b"/>
            <a:pathLst>
              <a:path w="346075" h="400050">
                <a:moveTo>
                  <a:pt x="30861" y="275970"/>
                </a:moveTo>
                <a:lnTo>
                  <a:pt x="0" y="399922"/>
                </a:lnTo>
                <a:lnTo>
                  <a:pt x="117728" y="350138"/>
                </a:lnTo>
                <a:lnTo>
                  <a:pt x="105680" y="339851"/>
                </a:lnTo>
                <a:lnTo>
                  <a:pt x="76326" y="339851"/>
                </a:lnTo>
                <a:lnTo>
                  <a:pt x="47370" y="315213"/>
                </a:lnTo>
                <a:lnTo>
                  <a:pt x="59798" y="300677"/>
                </a:lnTo>
                <a:lnTo>
                  <a:pt x="30861" y="275970"/>
                </a:lnTo>
                <a:close/>
              </a:path>
              <a:path w="346075" h="400050">
                <a:moveTo>
                  <a:pt x="59798" y="300677"/>
                </a:moveTo>
                <a:lnTo>
                  <a:pt x="47370" y="315213"/>
                </a:lnTo>
                <a:lnTo>
                  <a:pt x="76326" y="339851"/>
                </a:lnTo>
                <a:lnTo>
                  <a:pt x="88712" y="325364"/>
                </a:lnTo>
                <a:lnTo>
                  <a:pt x="59798" y="300677"/>
                </a:lnTo>
                <a:close/>
              </a:path>
              <a:path w="346075" h="400050">
                <a:moveTo>
                  <a:pt x="88712" y="325364"/>
                </a:moveTo>
                <a:lnTo>
                  <a:pt x="76326" y="339851"/>
                </a:lnTo>
                <a:lnTo>
                  <a:pt x="105680" y="339851"/>
                </a:lnTo>
                <a:lnTo>
                  <a:pt x="88712" y="325364"/>
                </a:lnTo>
                <a:close/>
              </a:path>
              <a:path w="346075" h="400050">
                <a:moveTo>
                  <a:pt x="316864" y="0"/>
                </a:moveTo>
                <a:lnTo>
                  <a:pt x="59798" y="300677"/>
                </a:lnTo>
                <a:lnTo>
                  <a:pt x="88712" y="325364"/>
                </a:lnTo>
                <a:lnTo>
                  <a:pt x="345821" y="24637"/>
                </a:lnTo>
                <a:lnTo>
                  <a:pt x="316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8642" y="5054219"/>
            <a:ext cx="346075" cy="400050"/>
          </a:xfrm>
          <a:custGeom>
            <a:avLst/>
            <a:gdLst/>
            <a:ahLst/>
            <a:cxnLst/>
            <a:rect l="l" t="t" r="r" b="b"/>
            <a:pathLst>
              <a:path w="346075" h="400050">
                <a:moveTo>
                  <a:pt x="30860" y="275970"/>
                </a:moveTo>
                <a:lnTo>
                  <a:pt x="0" y="399922"/>
                </a:lnTo>
                <a:lnTo>
                  <a:pt x="117728" y="350138"/>
                </a:lnTo>
                <a:lnTo>
                  <a:pt x="105680" y="339851"/>
                </a:lnTo>
                <a:lnTo>
                  <a:pt x="76326" y="339851"/>
                </a:lnTo>
                <a:lnTo>
                  <a:pt x="47370" y="315213"/>
                </a:lnTo>
                <a:lnTo>
                  <a:pt x="59798" y="300677"/>
                </a:lnTo>
                <a:lnTo>
                  <a:pt x="30860" y="275970"/>
                </a:lnTo>
                <a:close/>
              </a:path>
              <a:path w="346075" h="400050">
                <a:moveTo>
                  <a:pt x="59798" y="300677"/>
                </a:moveTo>
                <a:lnTo>
                  <a:pt x="47370" y="315213"/>
                </a:lnTo>
                <a:lnTo>
                  <a:pt x="76326" y="339851"/>
                </a:lnTo>
                <a:lnTo>
                  <a:pt x="88712" y="325364"/>
                </a:lnTo>
                <a:lnTo>
                  <a:pt x="59798" y="300677"/>
                </a:lnTo>
                <a:close/>
              </a:path>
              <a:path w="346075" h="400050">
                <a:moveTo>
                  <a:pt x="88712" y="325364"/>
                </a:moveTo>
                <a:lnTo>
                  <a:pt x="76326" y="339851"/>
                </a:lnTo>
                <a:lnTo>
                  <a:pt x="105680" y="339851"/>
                </a:lnTo>
                <a:lnTo>
                  <a:pt x="88712" y="325364"/>
                </a:lnTo>
                <a:close/>
              </a:path>
              <a:path w="346075" h="400050">
                <a:moveTo>
                  <a:pt x="316864" y="0"/>
                </a:moveTo>
                <a:lnTo>
                  <a:pt x="59798" y="300677"/>
                </a:lnTo>
                <a:lnTo>
                  <a:pt x="88712" y="325364"/>
                </a:lnTo>
                <a:lnTo>
                  <a:pt x="345820" y="24637"/>
                </a:lnTo>
                <a:lnTo>
                  <a:pt x="316864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473" y="4269740"/>
            <a:ext cx="247650" cy="447040"/>
          </a:xfrm>
          <a:custGeom>
            <a:avLst/>
            <a:gdLst/>
            <a:ahLst/>
            <a:cxnLst/>
            <a:rect l="l" t="t" r="r" b="b"/>
            <a:pathLst>
              <a:path w="247650" h="447039">
                <a:moveTo>
                  <a:pt x="2667" y="319024"/>
                </a:moveTo>
                <a:lnTo>
                  <a:pt x="0" y="446786"/>
                </a:lnTo>
                <a:lnTo>
                  <a:pt x="103758" y="372237"/>
                </a:lnTo>
                <a:lnTo>
                  <a:pt x="102070" y="371348"/>
                </a:lnTo>
                <a:lnTo>
                  <a:pt x="61214" y="371348"/>
                </a:lnTo>
                <a:lnTo>
                  <a:pt x="27431" y="353568"/>
                </a:lnTo>
                <a:lnTo>
                  <a:pt x="36290" y="336722"/>
                </a:lnTo>
                <a:lnTo>
                  <a:pt x="2667" y="319024"/>
                </a:lnTo>
                <a:close/>
              </a:path>
              <a:path w="247650" h="447039">
                <a:moveTo>
                  <a:pt x="36290" y="336722"/>
                </a:moveTo>
                <a:lnTo>
                  <a:pt x="27431" y="353568"/>
                </a:lnTo>
                <a:lnTo>
                  <a:pt x="61214" y="371348"/>
                </a:lnTo>
                <a:lnTo>
                  <a:pt x="70071" y="354504"/>
                </a:lnTo>
                <a:lnTo>
                  <a:pt x="36290" y="336722"/>
                </a:lnTo>
                <a:close/>
              </a:path>
              <a:path w="247650" h="447039">
                <a:moveTo>
                  <a:pt x="70071" y="354504"/>
                </a:moveTo>
                <a:lnTo>
                  <a:pt x="61214" y="371348"/>
                </a:lnTo>
                <a:lnTo>
                  <a:pt x="102070" y="371348"/>
                </a:lnTo>
                <a:lnTo>
                  <a:pt x="70071" y="354504"/>
                </a:lnTo>
                <a:close/>
              </a:path>
              <a:path w="247650" h="447039">
                <a:moveTo>
                  <a:pt x="213359" y="0"/>
                </a:moveTo>
                <a:lnTo>
                  <a:pt x="36290" y="336722"/>
                </a:lnTo>
                <a:lnTo>
                  <a:pt x="70071" y="354504"/>
                </a:lnTo>
                <a:lnTo>
                  <a:pt x="247142" y="17780"/>
                </a:lnTo>
                <a:lnTo>
                  <a:pt x="2133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60385" y="1639061"/>
            <a:ext cx="3694429" cy="1567180"/>
          </a:xfrm>
          <a:prstGeom prst="rect">
            <a:avLst/>
          </a:prstGeom>
          <a:solidFill>
            <a:srgbClr val="F6A69C"/>
          </a:solidFill>
          <a:ln w="9999">
            <a:solidFill>
              <a:srgbClr val="F8DDD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orbel"/>
                <a:cs typeface="Corbel"/>
              </a:rPr>
              <a:t>fib(n)</a:t>
            </a:r>
            <a:endParaRPr sz="1800">
              <a:latin typeface="Corbel"/>
              <a:cs typeface="Corbel"/>
            </a:endParaRPr>
          </a:p>
          <a:p>
            <a:pPr marL="3219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if(n&lt;2)</a:t>
            </a:r>
            <a:endParaRPr sz="1800">
              <a:latin typeface="Corbel"/>
              <a:cs typeface="Corbel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</a:t>
            </a:r>
            <a:endParaRPr sz="1800">
              <a:latin typeface="Corbel"/>
              <a:cs typeface="Corbel"/>
            </a:endParaRPr>
          </a:p>
          <a:p>
            <a:pPr marL="32194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else</a:t>
            </a:r>
            <a:endParaRPr sz="1800">
              <a:latin typeface="Corbel"/>
              <a:cs typeface="Corbel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(</a:t>
            </a:r>
            <a:r>
              <a:rPr sz="1800" spc="-5" dirty="0">
                <a:latin typeface="Corbel"/>
                <a:cs typeface="Corbel"/>
              </a:rPr>
              <a:t> fib(n-1)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+ </a:t>
            </a:r>
            <a:r>
              <a:rPr sz="1800" spc="-5" dirty="0">
                <a:latin typeface="Corbel"/>
                <a:cs typeface="Corbel"/>
              </a:rPr>
              <a:t>fib(n-2)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063" y="4415408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8933" y="5191125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1075" algn="l"/>
              </a:tabLst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1	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766" y="4393121"/>
            <a:ext cx="3398520" cy="7029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29845" algn="ctr">
              <a:lnSpc>
                <a:spcPct val="100000"/>
              </a:lnSpc>
              <a:spcBef>
                <a:spcPts val="340"/>
              </a:spcBef>
              <a:tabLst>
                <a:tab pos="941705" algn="l"/>
                <a:tab pos="1993900" algn="l"/>
                <a:tab pos="2686050" algn="l"/>
              </a:tabLst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1	1	</a:t>
            </a:r>
            <a:r>
              <a:rPr sz="2700" b="1" baseline="1543" dirty="0">
                <a:solidFill>
                  <a:srgbClr val="C00000"/>
                </a:solidFill>
                <a:latin typeface="Corbel"/>
                <a:cs typeface="Corbel"/>
              </a:rPr>
              <a:t>1	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907539" algn="l"/>
              </a:tabLst>
            </a:pPr>
            <a:r>
              <a:rPr sz="2200" spc="-5" dirty="0">
                <a:latin typeface="Corbel"/>
                <a:cs typeface="Corbel"/>
              </a:rPr>
              <a:t>fib(2)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fib(1)	fib(1)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fib(0)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1161" y="3632454"/>
            <a:ext cx="148780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  <a:tabLst>
                <a:tab pos="1022985" algn="l"/>
              </a:tabLst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1	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rbel"/>
                <a:cs typeface="Corbel"/>
              </a:rPr>
              <a:t>fib(2)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fib(1)</a:t>
            </a:r>
            <a:endParaRPr sz="2200">
              <a:latin typeface="Corbel"/>
              <a:cs typeface="Corbel"/>
            </a:endParaRPr>
          </a:p>
          <a:p>
            <a:pPr marR="191770" algn="ctr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7138" y="3578479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2	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2603" y="2713028"/>
            <a:ext cx="1492250" cy="7518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515"/>
              </a:spcBef>
              <a:tabLst>
                <a:tab pos="1175385" algn="l"/>
              </a:tabLst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3	2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latin typeface="Corbel"/>
                <a:cs typeface="Corbel"/>
              </a:rPr>
              <a:t>fib(4)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+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fib(3)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8878" y="1824609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5617" y="5352084"/>
            <a:ext cx="263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n is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r>
              <a:rPr sz="1800" b="1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and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0</a:t>
            </a:r>
            <a:r>
              <a:rPr sz="1800" b="1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it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will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return</a:t>
            </a:r>
            <a:r>
              <a:rPr sz="1800" b="1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n ,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2044" y="5576112"/>
            <a:ext cx="459676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5"/>
              </a:spcBef>
            </a:pPr>
            <a:r>
              <a:rPr sz="3300" spc="-7" baseline="5050" dirty="0">
                <a:latin typeface="Corbel"/>
                <a:cs typeface="Corbel"/>
              </a:rPr>
              <a:t>fib(1)</a:t>
            </a:r>
            <a:r>
              <a:rPr sz="3300" spc="15" baseline="5050" dirty="0">
                <a:latin typeface="Corbel"/>
                <a:cs typeface="Corbel"/>
              </a:rPr>
              <a:t> </a:t>
            </a:r>
            <a:r>
              <a:rPr sz="3300" spc="-7" baseline="5050" dirty="0">
                <a:latin typeface="Corbel"/>
                <a:cs typeface="Corbel"/>
              </a:rPr>
              <a:t>+ fib(0)</a:t>
            </a:r>
            <a:r>
              <a:rPr sz="3300" spc="502" baseline="5050" dirty="0"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after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adding</a:t>
            </a:r>
            <a:r>
              <a:rPr sz="1800" b="1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1+0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 it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will</a:t>
            </a:r>
            <a:r>
              <a:rPr sz="1800" b="1" spc="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return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  <a:p>
            <a:pPr marL="1576070">
              <a:lnSpc>
                <a:spcPts val="2120"/>
              </a:lnSpc>
            </a:pP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to the upper</a:t>
            </a:r>
            <a:r>
              <a:rPr sz="1800" b="1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function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call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623" y="3069716"/>
            <a:ext cx="302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n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is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 and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 1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it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will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return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 n , </a:t>
            </a:r>
            <a:r>
              <a:rPr sz="1800" b="1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after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adding 1+1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it will return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2 </a:t>
            </a:r>
            <a:r>
              <a:rPr sz="1800" b="1" spc="-36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upper</a:t>
            </a:r>
            <a:r>
              <a:rPr sz="1800" b="1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function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call</a:t>
            </a:r>
            <a:r>
              <a:rPr sz="1800" b="1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623" y="3892372"/>
            <a:ext cx="684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so</a:t>
            </a:r>
            <a:r>
              <a:rPr sz="1800" b="1" spc="-7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on..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5941" y="4506214"/>
            <a:ext cx="1259205" cy="605155"/>
          </a:xfrm>
          <a:custGeom>
            <a:avLst/>
            <a:gdLst/>
            <a:ahLst/>
            <a:cxnLst/>
            <a:rect l="l" t="t" r="r" b="b"/>
            <a:pathLst>
              <a:path w="1259205" h="605154">
                <a:moveTo>
                  <a:pt x="1144525" y="38188"/>
                </a:moveTo>
                <a:lnTo>
                  <a:pt x="1084326" y="40131"/>
                </a:lnTo>
                <a:lnTo>
                  <a:pt x="1026667" y="42672"/>
                </a:lnTo>
                <a:lnTo>
                  <a:pt x="969517" y="45974"/>
                </a:lnTo>
                <a:lnTo>
                  <a:pt x="912876" y="49911"/>
                </a:lnTo>
                <a:lnTo>
                  <a:pt x="856869" y="54483"/>
                </a:lnTo>
                <a:lnTo>
                  <a:pt x="801751" y="59690"/>
                </a:lnTo>
                <a:lnTo>
                  <a:pt x="747522" y="65405"/>
                </a:lnTo>
                <a:lnTo>
                  <a:pt x="694309" y="71755"/>
                </a:lnTo>
                <a:lnTo>
                  <a:pt x="642111" y="78612"/>
                </a:lnTo>
                <a:lnTo>
                  <a:pt x="591311" y="85979"/>
                </a:lnTo>
                <a:lnTo>
                  <a:pt x="541782" y="93853"/>
                </a:lnTo>
                <a:lnTo>
                  <a:pt x="493776" y="102235"/>
                </a:lnTo>
                <a:lnTo>
                  <a:pt x="447294" y="110998"/>
                </a:lnTo>
                <a:lnTo>
                  <a:pt x="402463" y="120142"/>
                </a:lnTo>
                <a:lnTo>
                  <a:pt x="359536" y="129793"/>
                </a:lnTo>
                <a:lnTo>
                  <a:pt x="318389" y="139700"/>
                </a:lnTo>
                <a:lnTo>
                  <a:pt x="279272" y="150113"/>
                </a:lnTo>
                <a:lnTo>
                  <a:pt x="242443" y="160781"/>
                </a:lnTo>
                <a:lnTo>
                  <a:pt x="191134" y="177292"/>
                </a:lnTo>
                <a:lnTo>
                  <a:pt x="130937" y="200533"/>
                </a:lnTo>
                <a:lnTo>
                  <a:pt x="92583" y="218694"/>
                </a:lnTo>
                <a:lnTo>
                  <a:pt x="50546" y="244348"/>
                </a:lnTo>
                <a:lnTo>
                  <a:pt x="19939" y="272288"/>
                </a:lnTo>
                <a:lnTo>
                  <a:pt x="508" y="313436"/>
                </a:lnTo>
                <a:lnTo>
                  <a:pt x="0" y="321437"/>
                </a:lnTo>
                <a:lnTo>
                  <a:pt x="762" y="371221"/>
                </a:lnTo>
                <a:lnTo>
                  <a:pt x="2793" y="419735"/>
                </a:lnTo>
                <a:lnTo>
                  <a:pt x="5968" y="465200"/>
                </a:lnTo>
                <a:lnTo>
                  <a:pt x="10159" y="505968"/>
                </a:lnTo>
                <a:lnTo>
                  <a:pt x="18034" y="555752"/>
                </a:lnTo>
                <a:lnTo>
                  <a:pt x="31877" y="594741"/>
                </a:lnTo>
                <a:lnTo>
                  <a:pt x="36321" y="599694"/>
                </a:lnTo>
                <a:lnTo>
                  <a:pt x="37718" y="600837"/>
                </a:lnTo>
                <a:lnTo>
                  <a:pt x="39878" y="602488"/>
                </a:lnTo>
                <a:lnTo>
                  <a:pt x="42418" y="603758"/>
                </a:lnTo>
                <a:lnTo>
                  <a:pt x="46609" y="604774"/>
                </a:lnTo>
                <a:lnTo>
                  <a:pt x="55669" y="568156"/>
                </a:lnTo>
                <a:lnTo>
                  <a:pt x="54228" y="567436"/>
                </a:lnTo>
                <a:lnTo>
                  <a:pt x="60488" y="567436"/>
                </a:lnTo>
                <a:lnTo>
                  <a:pt x="50292" y="518287"/>
                </a:lnTo>
                <a:lnTo>
                  <a:pt x="43942" y="461518"/>
                </a:lnTo>
                <a:lnTo>
                  <a:pt x="40893" y="417322"/>
                </a:lnTo>
                <a:lnTo>
                  <a:pt x="38862" y="369950"/>
                </a:lnTo>
                <a:lnTo>
                  <a:pt x="38100" y="320802"/>
                </a:lnTo>
                <a:lnTo>
                  <a:pt x="38608" y="316484"/>
                </a:lnTo>
                <a:lnTo>
                  <a:pt x="66421" y="280162"/>
                </a:lnTo>
                <a:lnTo>
                  <a:pt x="100330" y="257810"/>
                </a:lnTo>
                <a:lnTo>
                  <a:pt x="146431" y="235458"/>
                </a:lnTo>
                <a:lnTo>
                  <a:pt x="188468" y="218694"/>
                </a:lnTo>
                <a:lnTo>
                  <a:pt x="253492" y="197104"/>
                </a:lnTo>
                <a:lnTo>
                  <a:pt x="328041" y="176656"/>
                </a:lnTo>
                <a:lnTo>
                  <a:pt x="368427" y="166750"/>
                </a:lnTo>
                <a:lnTo>
                  <a:pt x="410717" y="157353"/>
                </a:lnTo>
                <a:lnTo>
                  <a:pt x="454914" y="148209"/>
                </a:lnTo>
                <a:lnTo>
                  <a:pt x="500760" y="139700"/>
                </a:lnTo>
                <a:lnTo>
                  <a:pt x="548259" y="131444"/>
                </a:lnTo>
                <a:lnTo>
                  <a:pt x="597281" y="123698"/>
                </a:lnTo>
                <a:lnTo>
                  <a:pt x="647572" y="116331"/>
                </a:lnTo>
                <a:lnTo>
                  <a:pt x="699261" y="109474"/>
                </a:lnTo>
                <a:lnTo>
                  <a:pt x="751966" y="103250"/>
                </a:lnTo>
                <a:lnTo>
                  <a:pt x="805815" y="97536"/>
                </a:lnTo>
                <a:lnTo>
                  <a:pt x="860552" y="92329"/>
                </a:lnTo>
                <a:lnTo>
                  <a:pt x="915923" y="87884"/>
                </a:lnTo>
                <a:lnTo>
                  <a:pt x="972185" y="83947"/>
                </a:lnTo>
                <a:lnTo>
                  <a:pt x="1086104" y="78105"/>
                </a:lnTo>
                <a:lnTo>
                  <a:pt x="1143508" y="76200"/>
                </a:lnTo>
                <a:lnTo>
                  <a:pt x="1145031" y="76181"/>
                </a:lnTo>
                <a:lnTo>
                  <a:pt x="1144525" y="38188"/>
                </a:lnTo>
                <a:close/>
              </a:path>
              <a:path w="1259205" h="605154">
                <a:moveTo>
                  <a:pt x="60902" y="570772"/>
                </a:moveTo>
                <a:lnTo>
                  <a:pt x="63118" y="572897"/>
                </a:lnTo>
                <a:lnTo>
                  <a:pt x="61696" y="571119"/>
                </a:lnTo>
                <a:lnTo>
                  <a:pt x="60902" y="570772"/>
                </a:lnTo>
                <a:close/>
              </a:path>
              <a:path w="1259205" h="605154">
                <a:moveTo>
                  <a:pt x="60071" y="569976"/>
                </a:moveTo>
                <a:lnTo>
                  <a:pt x="60902" y="570772"/>
                </a:lnTo>
                <a:lnTo>
                  <a:pt x="61595" y="571119"/>
                </a:lnTo>
                <a:lnTo>
                  <a:pt x="60071" y="569976"/>
                </a:lnTo>
                <a:close/>
              </a:path>
              <a:path w="1259205" h="605154">
                <a:moveTo>
                  <a:pt x="61404" y="569976"/>
                </a:moveTo>
                <a:lnTo>
                  <a:pt x="60071" y="569976"/>
                </a:lnTo>
                <a:lnTo>
                  <a:pt x="61595" y="571119"/>
                </a:lnTo>
                <a:lnTo>
                  <a:pt x="61595" y="570611"/>
                </a:lnTo>
                <a:lnTo>
                  <a:pt x="61404" y="569976"/>
                </a:lnTo>
                <a:close/>
              </a:path>
              <a:path w="1259205" h="605154">
                <a:moveTo>
                  <a:pt x="60488" y="567436"/>
                </a:moveTo>
                <a:lnTo>
                  <a:pt x="54228" y="567436"/>
                </a:lnTo>
                <a:lnTo>
                  <a:pt x="55753" y="567817"/>
                </a:lnTo>
                <a:lnTo>
                  <a:pt x="55669" y="568156"/>
                </a:lnTo>
                <a:lnTo>
                  <a:pt x="60902" y="570772"/>
                </a:lnTo>
                <a:lnTo>
                  <a:pt x="60071" y="569976"/>
                </a:lnTo>
                <a:lnTo>
                  <a:pt x="61404" y="569976"/>
                </a:lnTo>
                <a:lnTo>
                  <a:pt x="61214" y="569341"/>
                </a:lnTo>
                <a:lnTo>
                  <a:pt x="60488" y="567436"/>
                </a:lnTo>
                <a:close/>
              </a:path>
              <a:path w="1259205" h="605154">
                <a:moveTo>
                  <a:pt x="54228" y="567436"/>
                </a:moveTo>
                <a:lnTo>
                  <a:pt x="55669" y="568156"/>
                </a:lnTo>
                <a:lnTo>
                  <a:pt x="55753" y="567817"/>
                </a:lnTo>
                <a:lnTo>
                  <a:pt x="54228" y="567436"/>
                </a:lnTo>
                <a:close/>
              </a:path>
              <a:path w="1259205" h="605154">
                <a:moveTo>
                  <a:pt x="1222121" y="37846"/>
                </a:moveTo>
                <a:lnTo>
                  <a:pt x="1163573" y="37846"/>
                </a:lnTo>
                <a:lnTo>
                  <a:pt x="1164082" y="75946"/>
                </a:lnTo>
                <a:lnTo>
                  <a:pt x="1145031" y="76181"/>
                </a:lnTo>
                <a:lnTo>
                  <a:pt x="1145540" y="114300"/>
                </a:lnTo>
                <a:lnTo>
                  <a:pt x="1259078" y="55753"/>
                </a:lnTo>
                <a:lnTo>
                  <a:pt x="1222121" y="37846"/>
                </a:lnTo>
                <a:close/>
              </a:path>
              <a:path w="1259205" h="605154">
                <a:moveTo>
                  <a:pt x="1163573" y="37846"/>
                </a:moveTo>
                <a:lnTo>
                  <a:pt x="1144525" y="38188"/>
                </a:lnTo>
                <a:lnTo>
                  <a:pt x="1145031" y="76181"/>
                </a:lnTo>
                <a:lnTo>
                  <a:pt x="1164082" y="75946"/>
                </a:lnTo>
                <a:lnTo>
                  <a:pt x="1163573" y="37846"/>
                </a:lnTo>
                <a:close/>
              </a:path>
              <a:path w="1259205" h="605154">
                <a:moveTo>
                  <a:pt x="1144016" y="0"/>
                </a:moveTo>
                <a:lnTo>
                  <a:pt x="1144525" y="38188"/>
                </a:lnTo>
                <a:lnTo>
                  <a:pt x="1163573" y="37846"/>
                </a:lnTo>
                <a:lnTo>
                  <a:pt x="1222121" y="37846"/>
                </a:lnTo>
                <a:lnTo>
                  <a:pt x="11440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5228" y="2683001"/>
            <a:ext cx="114300" cy="434975"/>
          </a:xfrm>
          <a:custGeom>
            <a:avLst/>
            <a:gdLst/>
            <a:ahLst/>
            <a:cxnLst/>
            <a:rect l="l" t="t" r="r" b="b"/>
            <a:pathLst>
              <a:path w="114300" h="434975">
                <a:moveTo>
                  <a:pt x="38100" y="320675"/>
                </a:moveTo>
                <a:lnTo>
                  <a:pt x="0" y="320675"/>
                </a:lnTo>
                <a:lnTo>
                  <a:pt x="57150" y="434975"/>
                </a:lnTo>
                <a:lnTo>
                  <a:pt x="104775" y="339725"/>
                </a:lnTo>
                <a:lnTo>
                  <a:pt x="38100" y="339725"/>
                </a:lnTo>
                <a:lnTo>
                  <a:pt x="38100" y="320675"/>
                </a:lnTo>
                <a:close/>
              </a:path>
              <a:path w="114300" h="434975">
                <a:moveTo>
                  <a:pt x="76200" y="0"/>
                </a:moveTo>
                <a:lnTo>
                  <a:pt x="38100" y="0"/>
                </a:lnTo>
                <a:lnTo>
                  <a:pt x="38100" y="339725"/>
                </a:lnTo>
                <a:lnTo>
                  <a:pt x="76200" y="339725"/>
                </a:lnTo>
                <a:lnTo>
                  <a:pt x="76200" y="0"/>
                </a:lnTo>
                <a:close/>
              </a:path>
              <a:path w="114300" h="434975">
                <a:moveTo>
                  <a:pt x="114300" y="320675"/>
                </a:moveTo>
                <a:lnTo>
                  <a:pt x="76200" y="320675"/>
                </a:lnTo>
                <a:lnTo>
                  <a:pt x="76200" y="339725"/>
                </a:lnTo>
                <a:lnTo>
                  <a:pt x="104775" y="339725"/>
                </a:lnTo>
                <a:lnTo>
                  <a:pt x="114300" y="3206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Run </a:t>
            </a:r>
            <a:r>
              <a:rPr spc="-5" dirty="0"/>
              <a:t>time</a:t>
            </a:r>
            <a:r>
              <a:rPr spc="-40" dirty="0"/>
              <a:t> </a:t>
            </a:r>
            <a:r>
              <a:rPr spc="-5" dirty="0"/>
              <a:t>stack</a:t>
            </a:r>
            <a:r>
              <a:rPr spc="-50" dirty="0"/>
              <a:t> </a:t>
            </a:r>
            <a:r>
              <a:rPr spc="-5" dirty="0"/>
              <a:t>tracing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5209" y="1781301"/>
            <a:ext cx="2503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Consider</a:t>
            </a:r>
            <a:r>
              <a:rPr sz="22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function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209" y="2561361"/>
            <a:ext cx="2407285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132840" indent="-111760">
              <a:lnSpc>
                <a:spcPct val="133200"/>
              </a:lnSpc>
              <a:spcBef>
                <a:spcPts val="100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int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f(int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x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)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{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int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y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;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if(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x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==0)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ts val="2305"/>
              </a:lnSpc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return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1;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else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927100" marR="5080">
              <a:lnSpc>
                <a:spcPct val="102699"/>
              </a:lnSpc>
            </a:pP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y</a:t>
            </a:r>
            <a:r>
              <a:rPr sz="22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=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2</a:t>
            </a:r>
            <a:r>
              <a:rPr sz="22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*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f(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x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-1);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return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y</a:t>
            </a:r>
            <a:r>
              <a:rPr sz="22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+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1;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4109" y="1532000"/>
            <a:ext cx="5583555" cy="4844415"/>
            <a:chOff x="5444109" y="1532000"/>
            <a:chExt cx="5583555" cy="4844415"/>
          </a:xfrm>
        </p:grpSpPr>
        <p:sp>
          <p:nvSpPr>
            <p:cNvPr id="6" name="object 6"/>
            <p:cNvSpPr/>
            <p:nvPr/>
          </p:nvSpPr>
          <p:spPr>
            <a:xfrm>
              <a:off x="5472684" y="1560575"/>
              <a:ext cx="5526405" cy="4787265"/>
            </a:xfrm>
            <a:custGeom>
              <a:avLst/>
              <a:gdLst/>
              <a:ahLst/>
              <a:cxnLst/>
              <a:rect l="l" t="t" r="r" b="b"/>
              <a:pathLst>
                <a:path w="5526405" h="4787265">
                  <a:moveTo>
                    <a:pt x="5526023" y="0"/>
                  </a:moveTo>
                  <a:lnTo>
                    <a:pt x="0" y="0"/>
                  </a:lnTo>
                  <a:lnTo>
                    <a:pt x="0" y="4786884"/>
                  </a:lnTo>
                  <a:lnTo>
                    <a:pt x="5526023" y="4786884"/>
                  </a:lnTo>
                  <a:lnTo>
                    <a:pt x="5526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2684" y="1560575"/>
              <a:ext cx="5526405" cy="4787265"/>
            </a:xfrm>
            <a:custGeom>
              <a:avLst/>
              <a:gdLst/>
              <a:ahLst/>
              <a:cxnLst/>
              <a:rect l="l" t="t" r="r" b="b"/>
              <a:pathLst>
                <a:path w="5526405" h="4787265">
                  <a:moveTo>
                    <a:pt x="0" y="4786884"/>
                  </a:moveTo>
                  <a:lnTo>
                    <a:pt x="5526023" y="4786884"/>
                  </a:lnTo>
                  <a:lnTo>
                    <a:pt x="5526023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  <a:path w="5526405" h="4787265">
                  <a:moveTo>
                    <a:pt x="729995" y="4136136"/>
                  </a:moveTo>
                  <a:lnTo>
                    <a:pt x="4850892" y="4136136"/>
                  </a:lnTo>
                  <a:lnTo>
                    <a:pt x="4850892" y="641603"/>
                  </a:lnTo>
                  <a:lnTo>
                    <a:pt x="729995" y="641603"/>
                  </a:lnTo>
                  <a:lnTo>
                    <a:pt x="729995" y="4136136"/>
                  </a:lnTo>
                  <a:close/>
                </a:path>
                <a:path w="5526405" h="4787265">
                  <a:moveTo>
                    <a:pt x="1339595" y="3593592"/>
                  </a:moveTo>
                  <a:lnTo>
                    <a:pt x="4320540" y="3593592"/>
                  </a:lnTo>
                  <a:lnTo>
                    <a:pt x="4320540" y="1179576"/>
                  </a:lnTo>
                  <a:lnTo>
                    <a:pt x="1339595" y="1179576"/>
                  </a:lnTo>
                  <a:lnTo>
                    <a:pt x="1339595" y="3593592"/>
                  </a:lnTo>
                  <a:close/>
                </a:path>
              </a:pathLst>
            </a:custGeom>
            <a:ln w="571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12223" y="1554225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push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8847" y="2715260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push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3461" y="2173604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push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5692" y="5410301"/>
            <a:ext cx="109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pop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8068" y="6069584"/>
            <a:ext cx="109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pop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5394" y="1521713"/>
            <a:ext cx="799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x=3;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2*</a:t>
            </a:r>
            <a:r>
              <a:rPr sz="16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f(2)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8471" y="2145918"/>
            <a:ext cx="786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x=2;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2*</a:t>
            </a:r>
            <a:r>
              <a:rPr sz="16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f(1)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8258" y="2708274"/>
            <a:ext cx="799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x=1;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2*</a:t>
            </a:r>
            <a:r>
              <a:rPr sz="1600" spc="-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f(0)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0252" y="3212592"/>
            <a:ext cx="1900555" cy="1450975"/>
          </a:xfrm>
          <a:prstGeom prst="rect">
            <a:avLst/>
          </a:prstGeom>
          <a:solidFill>
            <a:srgbClr val="FFFFFF"/>
          </a:solidFill>
          <a:ln w="57150">
            <a:solidFill>
              <a:srgbClr val="6F2F9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R="280670" algn="r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Corbel"/>
                <a:cs typeface="Corbel"/>
              </a:rPr>
              <a:t>push</a:t>
            </a:r>
            <a:r>
              <a:rPr sz="1600" spc="-10" dirty="0">
                <a:latin typeface="Corbel"/>
                <a:cs typeface="Corbel"/>
              </a:rPr>
              <a:t> copy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  <a:p>
            <a:pPr marL="130810">
              <a:lnSpc>
                <a:spcPct val="100000"/>
              </a:lnSpc>
              <a:spcBef>
                <a:spcPts val="1125"/>
              </a:spcBef>
            </a:pPr>
            <a:r>
              <a:rPr sz="1400" spc="-5" dirty="0">
                <a:solidFill>
                  <a:srgbClr val="00AF50"/>
                </a:solidFill>
                <a:latin typeface="Corbel"/>
                <a:cs typeface="Corbel"/>
              </a:rPr>
              <a:t>x=0;</a:t>
            </a:r>
            <a:endParaRPr sz="1400">
              <a:latin typeface="Corbel"/>
              <a:cs typeface="Corbel"/>
            </a:endParaRPr>
          </a:p>
          <a:p>
            <a:pPr marL="130810" marR="1094740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y=?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-30" dirty="0">
                <a:solidFill>
                  <a:srgbClr val="00AF50"/>
                </a:solidFill>
                <a:latin typeface="Corbel"/>
                <a:cs typeface="Corbel"/>
              </a:rPr>
              <a:t>R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et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u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rn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;</a:t>
            </a:r>
            <a:endParaRPr sz="1600">
              <a:latin typeface="Corbel"/>
              <a:cs typeface="Corbel"/>
            </a:endParaRPr>
          </a:p>
          <a:p>
            <a:pPr marR="238125" algn="r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latin typeface="Corbel"/>
                <a:cs typeface="Corbel"/>
              </a:rPr>
              <a:t>pop</a:t>
            </a:r>
            <a:r>
              <a:rPr sz="1600" spc="-10" dirty="0">
                <a:latin typeface="Corbel"/>
                <a:cs typeface="Corbel"/>
              </a:rPr>
              <a:t> copy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8258" y="4605909"/>
            <a:ext cx="2609850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</a:t>
            </a:r>
            <a:r>
              <a:rPr sz="16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*1</a:t>
            </a:r>
            <a:r>
              <a:rPr sz="16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=2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1510665" algn="l"/>
              </a:tabLst>
            </a:pPr>
            <a:r>
              <a:rPr sz="2400" spc="-7" baseline="1736" dirty="0">
                <a:solidFill>
                  <a:srgbClr val="00AF50"/>
                </a:solidFill>
                <a:latin typeface="Corbel"/>
                <a:cs typeface="Corbel"/>
              </a:rPr>
              <a:t>return</a:t>
            </a:r>
            <a:r>
              <a:rPr sz="2400" spc="30" baseline="1736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400" spc="-7" baseline="1736" dirty="0">
                <a:solidFill>
                  <a:srgbClr val="00AF50"/>
                </a:solidFill>
                <a:latin typeface="Corbel"/>
                <a:cs typeface="Corbel"/>
              </a:rPr>
              <a:t>y+1=</a:t>
            </a:r>
            <a:r>
              <a:rPr sz="2400" baseline="1736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2400" b="1" spc="-7" baseline="1736" dirty="0">
                <a:solidFill>
                  <a:srgbClr val="B12500"/>
                </a:solidFill>
                <a:latin typeface="Corbel"/>
                <a:cs typeface="Corbel"/>
              </a:rPr>
              <a:t>3	</a:t>
            </a:r>
            <a:r>
              <a:rPr sz="1600" spc="-5" dirty="0">
                <a:latin typeface="Corbel"/>
                <a:cs typeface="Corbel"/>
              </a:rPr>
              <a:t>pop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copy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0540" y="5145151"/>
            <a:ext cx="1111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</a:t>
            </a:r>
            <a:r>
              <a:rPr sz="16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*3</a:t>
            </a:r>
            <a:r>
              <a:rPr sz="16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=6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return</a:t>
            </a:r>
            <a:r>
              <a:rPr sz="16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y+1=</a:t>
            </a:r>
            <a:r>
              <a:rPr sz="1600" spc="-2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7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1782" y="5778500"/>
            <a:ext cx="1212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y=</a:t>
            </a:r>
            <a:r>
              <a:rPr sz="1600" spc="-2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2</a:t>
            </a:r>
            <a:r>
              <a:rPr sz="1600" spc="-1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*7</a:t>
            </a:r>
            <a:r>
              <a:rPr sz="16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=14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return</a:t>
            </a:r>
            <a:r>
              <a:rPr sz="16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orbel"/>
                <a:cs typeface="Corbel"/>
              </a:rPr>
              <a:t>y+1=</a:t>
            </a:r>
            <a:r>
              <a:rPr sz="1600" spc="-3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15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24144" y="4038587"/>
            <a:ext cx="1568450" cy="1917700"/>
            <a:chOff x="5724144" y="4038587"/>
            <a:chExt cx="1568450" cy="19177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5327" y="4038587"/>
              <a:ext cx="477037" cy="7620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20991" y="4052315"/>
              <a:ext cx="337820" cy="574040"/>
            </a:xfrm>
            <a:custGeom>
              <a:avLst/>
              <a:gdLst/>
              <a:ahLst/>
              <a:cxnLst/>
              <a:rect l="l" t="t" r="r" b="b"/>
              <a:pathLst>
                <a:path w="337820" h="574039">
                  <a:moveTo>
                    <a:pt x="0" y="455548"/>
                  </a:moveTo>
                  <a:lnTo>
                    <a:pt x="49022" y="573531"/>
                  </a:lnTo>
                  <a:lnTo>
                    <a:pt x="103963" y="480313"/>
                  </a:lnTo>
                  <a:lnTo>
                    <a:pt x="74549" y="480313"/>
                  </a:lnTo>
                  <a:lnTo>
                    <a:pt x="61975" y="479170"/>
                  </a:lnTo>
                  <a:lnTo>
                    <a:pt x="62101" y="477900"/>
                  </a:lnTo>
                  <a:lnTo>
                    <a:pt x="49275" y="477900"/>
                  </a:lnTo>
                  <a:lnTo>
                    <a:pt x="36702" y="476630"/>
                  </a:lnTo>
                  <a:lnTo>
                    <a:pt x="38564" y="458214"/>
                  </a:lnTo>
                  <a:lnTo>
                    <a:pt x="0" y="455548"/>
                  </a:lnTo>
                  <a:close/>
                </a:path>
                <a:path w="337820" h="574039">
                  <a:moveTo>
                    <a:pt x="63867" y="459963"/>
                  </a:moveTo>
                  <a:lnTo>
                    <a:pt x="61975" y="479170"/>
                  </a:lnTo>
                  <a:lnTo>
                    <a:pt x="74549" y="480313"/>
                  </a:lnTo>
                  <a:lnTo>
                    <a:pt x="76526" y="460838"/>
                  </a:lnTo>
                  <a:lnTo>
                    <a:pt x="63867" y="459963"/>
                  </a:lnTo>
                  <a:close/>
                </a:path>
                <a:path w="337820" h="574039">
                  <a:moveTo>
                    <a:pt x="76526" y="460838"/>
                  </a:moveTo>
                  <a:lnTo>
                    <a:pt x="74549" y="480313"/>
                  </a:lnTo>
                  <a:lnTo>
                    <a:pt x="103963" y="480313"/>
                  </a:lnTo>
                  <a:lnTo>
                    <a:pt x="113918" y="463422"/>
                  </a:lnTo>
                  <a:lnTo>
                    <a:pt x="76526" y="460838"/>
                  </a:lnTo>
                  <a:close/>
                </a:path>
                <a:path w="337820" h="574039">
                  <a:moveTo>
                    <a:pt x="38564" y="458214"/>
                  </a:moveTo>
                  <a:lnTo>
                    <a:pt x="36702" y="476630"/>
                  </a:lnTo>
                  <a:lnTo>
                    <a:pt x="49275" y="477900"/>
                  </a:lnTo>
                  <a:lnTo>
                    <a:pt x="51157" y="459084"/>
                  </a:lnTo>
                  <a:lnTo>
                    <a:pt x="38564" y="458214"/>
                  </a:lnTo>
                  <a:close/>
                </a:path>
                <a:path w="337820" h="574039">
                  <a:moveTo>
                    <a:pt x="51157" y="459084"/>
                  </a:moveTo>
                  <a:lnTo>
                    <a:pt x="49275" y="477900"/>
                  </a:lnTo>
                  <a:lnTo>
                    <a:pt x="62101" y="477900"/>
                  </a:lnTo>
                  <a:lnTo>
                    <a:pt x="63867" y="459963"/>
                  </a:lnTo>
                  <a:lnTo>
                    <a:pt x="51157" y="459084"/>
                  </a:lnTo>
                  <a:close/>
                </a:path>
                <a:path w="337820" h="574039">
                  <a:moveTo>
                    <a:pt x="336803" y="25399"/>
                  </a:moveTo>
                  <a:lnTo>
                    <a:pt x="297941" y="32130"/>
                  </a:lnTo>
                  <a:lnTo>
                    <a:pt x="259968" y="51815"/>
                  </a:lnTo>
                  <a:lnTo>
                    <a:pt x="222757" y="83311"/>
                  </a:lnTo>
                  <a:lnTo>
                    <a:pt x="187451" y="125348"/>
                  </a:lnTo>
                  <a:lnTo>
                    <a:pt x="165226" y="158495"/>
                  </a:lnTo>
                  <a:lnTo>
                    <a:pt x="144399" y="195325"/>
                  </a:lnTo>
                  <a:lnTo>
                    <a:pt x="125222" y="235457"/>
                  </a:lnTo>
                  <a:lnTo>
                    <a:pt x="107950" y="278510"/>
                  </a:lnTo>
                  <a:lnTo>
                    <a:pt x="92836" y="323976"/>
                  </a:lnTo>
                  <a:lnTo>
                    <a:pt x="79882" y="371474"/>
                  </a:lnTo>
                  <a:lnTo>
                    <a:pt x="69468" y="420623"/>
                  </a:lnTo>
                  <a:lnTo>
                    <a:pt x="63867" y="459963"/>
                  </a:lnTo>
                  <a:lnTo>
                    <a:pt x="76526" y="460838"/>
                  </a:lnTo>
                  <a:lnTo>
                    <a:pt x="77850" y="447801"/>
                  </a:lnTo>
                  <a:lnTo>
                    <a:pt x="81914" y="423163"/>
                  </a:lnTo>
                  <a:lnTo>
                    <a:pt x="92201" y="374649"/>
                  </a:lnTo>
                  <a:lnTo>
                    <a:pt x="104901" y="327913"/>
                  </a:lnTo>
                  <a:lnTo>
                    <a:pt x="119887" y="283082"/>
                  </a:lnTo>
                  <a:lnTo>
                    <a:pt x="136778" y="240791"/>
                  </a:lnTo>
                  <a:lnTo>
                    <a:pt x="155575" y="201421"/>
                  </a:lnTo>
                  <a:lnTo>
                    <a:pt x="176022" y="165353"/>
                  </a:lnTo>
                  <a:lnTo>
                    <a:pt x="197484" y="132968"/>
                  </a:lnTo>
                  <a:lnTo>
                    <a:pt x="231521" y="92455"/>
                  </a:lnTo>
                  <a:lnTo>
                    <a:pt x="266700" y="62610"/>
                  </a:lnTo>
                  <a:lnTo>
                    <a:pt x="301498" y="44322"/>
                  </a:lnTo>
                  <a:lnTo>
                    <a:pt x="337565" y="38099"/>
                  </a:lnTo>
                  <a:lnTo>
                    <a:pt x="336803" y="25399"/>
                  </a:lnTo>
                  <a:close/>
                </a:path>
                <a:path w="337820" h="574039">
                  <a:moveTo>
                    <a:pt x="335406" y="0"/>
                  </a:moveTo>
                  <a:lnTo>
                    <a:pt x="290829" y="7873"/>
                  </a:lnTo>
                  <a:lnTo>
                    <a:pt x="246506" y="30352"/>
                  </a:lnTo>
                  <a:lnTo>
                    <a:pt x="205231" y="64896"/>
                  </a:lnTo>
                  <a:lnTo>
                    <a:pt x="179450" y="93852"/>
                  </a:lnTo>
                  <a:lnTo>
                    <a:pt x="155321" y="126745"/>
                  </a:lnTo>
                  <a:lnTo>
                    <a:pt x="132714" y="163575"/>
                  </a:lnTo>
                  <a:lnTo>
                    <a:pt x="111886" y="203707"/>
                  </a:lnTo>
                  <a:lnTo>
                    <a:pt x="92963" y="246887"/>
                  </a:lnTo>
                  <a:lnTo>
                    <a:pt x="76200" y="292607"/>
                  </a:lnTo>
                  <a:lnTo>
                    <a:pt x="61594" y="340486"/>
                  </a:lnTo>
                  <a:lnTo>
                    <a:pt x="49529" y="390397"/>
                  </a:lnTo>
                  <a:lnTo>
                    <a:pt x="40258" y="441451"/>
                  </a:lnTo>
                  <a:lnTo>
                    <a:pt x="38564" y="458214"/>
                  </a:lnTo>
                  <a:lnTo>
                    <a:pt x="51157" y="459084"/>
                  </a:lnTo>
                  <a:lnTo>
                    <a:pt x="52704" y="443610"/>
                  </a:lnTo>
                  <a:lnTo>
                    <a:pt x="57023" y="418083"/>
                  </a:lnTo>
                  <a:lnTo>
                    <a:pt x="67563" y="368426"/>
                  </a:lnTo>
                  <a:lnTo>
                    <a:pt x="80644" y="320039"/>
                  </a:lnTo>
                  <a:lnTo>
                    <a:pt x="96138" y="273938"/>
                  </a:lnTo>
                  <a:lnTo>
                    <a:pt x="113791" y="230250"/>
                  </a:lnTo>
                  <a:lnTo>
                    <a:pt x="133223" y="189229"/>
                  </a:lnTo>
                  <a:lnTo>
                    <a:pt x="154558" y="151637"/>
                  </a:lnTo>
                  <a:lnTo>
                    <a:pt x="177291" y="117601"/>
                  </a:lnTo>
                  <a:lnTo>
                    <a:pt x="201422" y="87502"/>
                  </a:lnTo>
                  <a:lnTo>
                    <a:pt x="239902" y="50799"/>
                  </a:lnTo>
                  <a:lnTo>
                    <a:pt x="280415" y="25653"/>
                  </a:lnTo>
                  <a:lnTo>
                    <a:pt x="322706" y="13461"/>
                  </a:lnTo>
                  <a:lnTo>
                    <a:pt x="336168" y="12699"/>
                  </a:lnTo>
                  <a:lnTo>
                    <a:pt x="335406" y="0"/>
                  </a:lnTo>
                  <a:close/>
                </a:path>
              </a:pathLst>
            </a:custGeom>
            <a:solidFill>
              <a:srgbClr val="B12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3" y="4652771"/>
              <a:ext cx="477037" cy="7360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09690" y="4666487"/>
              <a:ext cx="337185" cy="547370"/>
            </a:xfrm>
            <a:custGeom>
              <a:avLst/>
              <a:gdLst/>
              <a:ahLst/>
              <a:cxnLst/>
              <a:rect l="l" t="t" r="r" b="b"/>
              <a:pathLst>
                <a:path w="337184" h="547370">
                  <a:moveTo>
                    <a:pt x="0" y="428751"/>
                  </a:moveTo>
                  <a:lnTo>
                    <a:pt x="48260" y="547116"/>
                  </a:lnTo>
                  <a:lnTo>
                    <a:pt x="104028" y="454025"/>
                  </a:lnTo>
                  <a:lnTo>
                    <a:pt x="74549" y="454025"/>
                  </a:lnTo>
                  <a:lnTo>
                    <a:pt x="61849" y="452755"/>
                  </a:lnTo>
                  <a:lnTo>
                    <a:pt x="61973" y="451485"/>
                  </a:lnTo>
                  <a:lnTo>
                    <a:pt x="49149" y="451485"/>
                  </a:lnTo>
                  <a:lnTo>
                    <a:pt x="36575" y="450342"/>
                  </a:lnTo>
                  <a:lnTo>
                    <a:pt x="38431" y="431708"/>
                  </a:lnTo>
                  <a:lnTo>
                    <a:pt x="0" y="428751"/>
                  </a:lnTo>
                  <a:close/>
                </a:path>
                <a:path w="337184" h="547370">
                  <a:moveTo>
                    <a:pt x="63714" y="433653"/>
                  </a:moveTo>
                  <a:lnTo>
                    <a:pt x="61849" y="452755"/>
                  </a:lnTo>
                  <a:lnTo>
                    <a:pt x="74549" y="454025"/>
                  </a:lnTo>
                  <a:lnTo>
                    <a:pt x="76413" y="434629"/>
                  </a:lnTo>
                  <a:lnTo>
                    <a:pt x="63714" y="433653"/>
                  </a:lnTo>
                  <a:close/>
                </a:path>
                <a:path w="337184" h="547370">
                  <a:moveTo>
                    <a:pt x="76413" y="434629"/>
                  </a:moveTo>
                  <a:lnTo>
                    <a:pt x="74549" y="454025"/>
                  </a:lnTo>
                  <a:lnTo>
                    <a:pt x="104028" y="454025"/>
                  </a:lnTo>
                  <a:lnTo>
                    <a:pt x="113918" y="437514"/>
                  </a:lnTo>
                  <a:lnTo>
                    <a:pt x="76413" y="434629"/>
                  </a:lnTo>
                  <a:close/>
                </a:path>
                <a:path w="337184" h="547370">
                  <a:moveTo>
                    <a:pt x="38431" y="431708"/>
                  </a:moveTo>
                  <a:lnTo>
                    <a:pt x="36575" y="450342"/>
                  </a:lnTo>
                  <a:lnTo>
                    <a:pt x="49149" y="451485"/>
                  </a:lnTo>
                  <a:lnTo>
                    <a:pt x="51097" y="432682"/>
                  </a:lnTo>
                  <a:lnTo>
                    <a:pt x="38431" y="431708"/>
                  </a:lnTo>
                  <a:close/>
                </a:path>
                <a:path w="337184" h="547370">
                  <a:moveTo>
                    <a:pt x="51097" y="432682"/>
                  </a:moveTo>
                  <a:lnTo>
                    <a:pt x="49149" y="451485"/>
                  </a:lnTo>
                  <a:lnTo>
                    <a:pt x="61973" y="451485"/>
                  </a:lnTo>
                  <a:lnTo>
                    <a:pt x="63714" y="433653"/>
                  </a:lnTo>
                  <a:lnTo>
                    <a:pt x="51097" y="432682"/>
                  </a:lnTo>
                  <a:close/>
                </a:path>
                <a:path w="337184" h="547370">
                  <a:moveTo>
                    <a:pt x="336041" y="25400"/>
                  </a:moveTo>
                  <a:lnTo>
                    <a:pt x="297180" y="31876"/>
                  </a:lnTo>
                  <a:lnTo>
                    <a:pt x="259080" y="50545"/>
                  </a:lnTo>
                  <a:lnTo>
                    <a:pt x="221868" y="80518"/>
                  </a:lnTo>
                  <a:lnTo>
                    <a:pt x="186562" y="120523"/>
                  </a:lnTo>
                  <a:lnTo>
                    <a:pt x="164464" y="152145"/>
                  </a:lnTo>
                  <a:lnTo>
                    <a:pt x="143637" y="187198"/>
                  </a:lnTo>
                  <a:lnTo>
                    <a:pt x="124460" y="225425"/>
                  </a:lnTo>
                  <a:lnTo>
                    <a:pt x="107187" y="266445"/>
                  </a:lnTo>
                  <a:lnTo>
                    <a:pt x="91948" y="309625"/>
                  </a:lnTo>
                  <a:lnTo>
                    <a:pt x="79121" y="354838"/>
                  </a:lnTo>
                  <a:lnTo>
                    <a:pt x="68707" y="401574"/>
                  </a:lnTo>
                  <a:lnTo>
                    <a:pt x="63714" y="433653"/>
                  </a:lnTo>
                  <a:lnTo>
                    <a:pt x="76413" y="434629"/>
                  </a:lnTo>
                  <a:lnTo>
                    <a:pt x="77088" y="427609"/>
                  </a:lnTo>
                  <a:lnTo>
                    <a:pt x="81152" y="404241"/>
                  </a:lnTo>
                  <a:lnTo>
                    <a:pt x="91312" y="358139"/>
                  </a:lnTo>
                  <a:lnTo>
                    <a:pt x="104012" y="313689"/>
                  </a:lnTo>
                  <a:lnTo>
                    <a:pt x="118999" y="271144"/>
                  </a:lnTo>
                  <a:lnTo>
                    <a:pt x="135889" y="230886"/>
                  </a:lnTo>
                  <a:lnTo>
                    <a:pt x="154686" y="193420"/>
                  </a:lnTo>
                  <a:lnTo>
                    <a:pt x="175006" y="159257"/>
                  </a:lnTo>
                  <a:lnTo>
                    <a:pt x="207517" y="114554"/>
                  </a:lnTo>
                  <a:lnTo>
                    <a:pt x="242062" y="79248"/>
                  </a:lnTo>
                  <a:lnTo>
                    <a:pt x="277113" y="54482"/>
                  </a:lnTo>
                  <a:lnTo>
                    <a:pt x="323341" y="38862"/>
                  </a:lnTo>
                  <a:lnTo>
                    <a:pt x="336804" y="38100"/>
                  </a:lnTo>
                  <a:lnTo>
                    <a:pt x="336041" y="25400"/>
                  </a:lnTo>
                  <a:close/>
                </a:path>
                <a:path w="337184" h="547370">
                  <a:moveTo>
                    <a:pt x="334644" y="0"/>
                  </a:moveTo>
                  <a:lnTo>
                    <a:pt x="290321" y="7493"/>
                  </a:lnTo>
                  <a:lnTo>
                    <a:pt x="245999" y="28829"/>
                  </a:lnTo>
                  <a:lnTo>
                    <a:pt x="204851" y="61722"/>
                  </a:lnTo>
                  <a:lnTo>
                    <a:pt x="166751" y="104520"/>
                  </a:lnTo>
                  <a:lnTo>
                    <a:pt x="143256" y="137922"/>
                  </a:lnTo>
                  <a:lnTo>
                    <a:pt x="121538" y="174625"/>
                  </a:lnTo>
                  <a:lnTo>
                    <a:pt x="101600" y="214503"/>
                  </a:lnTo>
                  <a:lnTo>
                    <a:pt x="83693" y="256920"/>
                  </a:lnTo>
                  <a:lnTo>
                    <a:pt x="67945" y="301625"/>
                  </a:lnTo>
                  <a:lnTo>
                    <a:pt x="54483" y="348234"/>
                  </a:lnTo>
                  <a:lnTo>
                    <a:pt x="43814" y="396494"/>
                  </a:lnTo>
                  <a:lnTo>
                    <a:pt x="38431" y="431708"/>
                  </a:lnTo>
                  <a:lnTo>
                    <a:pt x="51097" y="432682"/>
                  </a:lnTo>
                  <a:lnTo>
                    <a:pt x="52070" y="423291"/>
                  </a:lnTo>
                  <a:lnTo>
                    <a:pt x="56261" y="399034"/>
                  </a:lnTo>
                  <a:lnTo>
                    <a:pt x="66801" y="351536"/>
                  </a:lnTo>
                  <a:lnTo>
                    <a:pt x="80010" y="305688"/>
                  </a:lnTo>
                  <a:lnTo>
                    <a:pt x="95377" y="261619"/>
                  </a:lnTo>
                  <a:lnTo>
                    <a:pt x="113030" y="219963"/>
                  </a:lnTo>
                  <a:lnTo>
                    <a:pt x="132587" y="180848"/>
                  </a:lnTo>
                  <a:lnTo>
                    <a:pt x="153796" y="145034"/>
                  </a:lnTo>
                  <a:lnTo>
                    <a:pt x="176657" y="112522"/>
                  </a:lnTo>
                  <a:lnTo>
                    <a:pt x="213360" y="71119"/>
                  </a:lnTo>
                  <a:lnTo>
                    <a:pt x="252603" y="39750"/>
                  </a:lnTo>
                  <a:lnTo>
                    <a:pt x="293751" y="19685"/>
                  </a:lnTo>
                  <a:lnTo>
                    <a:pt x="335407" y="12700"/>
                  </a:lnTo>
                  <a:lnTo>
                    <a:pt x="334644" y="0"/>
                  </a:lnTo>
                  <a:close/>
                </a:path>
              </a:pathLst>
            </a:custGeom>
            <a:solidFill>
              <a:srgbClr val="B12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4" y="5219699"/>
              <a:ext cx="477037" cy="7360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30570" y="5233415"/>
              <a:ext cx="337185" cy="547370"/>
            </a:xfrm>
            <a:custGeom>
              <a:avLst/>
              <a:gdLst/>
              <a:ahLst/>
              <a:cxnLst/>
              <a:rect l="l" t="t" r="r" b="b"/>
              <a:pathLst>
                <a:path w="337185" h="547370">
                  <a:moveTo>
                    <a:pt x="0" y="428790"/>
                  </a:moveTo>
                  <a:lnTo>
                    <a:pt x="48259" y="547116"/>
                  </a:lnTo>
                  <a:lnTo>
                    <a:pt x="104043" y="453999"/>
                  </a:lnTo>
                  <a:lnTo>
                    <a:pt x="74549" y="453999"/>
                  </a:lnTo>
                  <a:lnTo>
                    <a:pt x="61849" y="452767"/>
                  </a:lnTo>
                  <a:lnTo>
                    <a:pt x="61970" y="451523"/>
                  </a:lnTo>
                  <a:lnTo>
                    <a:pt x="49149" y="451523"/>
                  </a:lnTo>
                  <a:lnTo>
                    <a:pt x="36575" y="450278"/>
                  </a:lnTo>
                  <a:lnTo>
                    <a:pt x="38429" y="431733"/>
                  </a:lnTo>
                  <a:lnTo>
                    <a:pt x="0" y="428790"/>
                  </a:lnTo>
                  <a:close/>
                </a:path>
                <a:path w="337185" h="547370">
                  <a:moveTo>
                    <a:pt x="63711" y="433669"/>
                  </a:moveTo>
                  <a:lnTo>
                    <a:pt x="61849" y="452767"/>
                  </a:lnTo>
                  <a:lnTo>
                    <a:pt x="74549" y="453999"/>
                  </a:lnTo>
                  <a:lnTo>
                    <a:pt x="76412" y="434642"/>
                  </a:lnTo>
                  <a:lnTo>
                    <a:pt x="63711" y="433669"/>
                  </a:lnTo>
                  <a:close/>
                </a:path>
                <a:path w="337185" h="547370">
                  <a:moveTo>
                    <a:pt x="76412" y="434642"/>
                  </a:moveTo>
                  <a:lnTo>
                    <a:pt x="74549" y="453999"/>
                  </a:lnTo>
                  <a:lnTo>
                    <a:pt x="104043" y="453999"/>
                  </a:lnTo>
                  <a:lnTo>
                    <a:pt x="113918" y="437515"/>
                  </a:lnTo>
                  <a:lnTo>
                    <a:pt x="76412" y="434642"/>
                  </a:lnTo>
                  <a:close/>
                </a:path>
                <a:path w="337185" h="547370">
                  <a:moveTo>
                    <a:pt x="38429" y="431733"/>
                  </a:moveTo>
                  <a:lnTo>
                    <a:pt x="36575" y="450278"/>
                  </a:lnTo>
                  <a:lnTo>
                    <a:pt x="49149" y="451523"/>
                  </a:lnTo>
                  <a:lnTo>
                    <a:pt x="51092" y="432703"/>
                  </a:lnTo>
                  <a:lnTo>
                    <a:pt x="38429" y="431733"/>
                  </a:lnTo>
                  <a:close/>
                </a:path>
                <a:path w="337185" h="547370">
                  <a:moveTo>
                    <a:pt x="51092" y="432703"/>
                  </a:moveTo>
                  <a:lnTo>
                    <a:pt x="49149" y="451523"/>
                  </a:lnTo>
                  <a:lnTo>
                    <a:pt x="61970" y="451523"/>
                  </a:lnTo>
                  <a:lnTo>
                    <a:pt x="63711" y="433669"/>
                  </a:lnTo>
                  <a:lnTo>
                    <a:pt x="51092" y="432703"/>
                  </a:lnTo>
                  <a:close/>
                </a:path>
                <a:path w="337185" h="547370">
                  <a:moveTo>
                    <a:pt x="336041" y="25400"/>
                  </a:moveTo>
                  <a:lnTo>
                    <a:pt x="297179" y="31877"/>
                  </a:lnTo>
                  <a:lnTo>
                    <a:pt x="259079" y="50546"/>
                  </a:lnTo>
                  <a:lnTo>
                    <a:pt x="221868" y="80518"/>
                  </a:lnTo>
                  <a:lnTo>
                    <a:pt x="186562" y="120523"/>
                  </a:lnTo>
                  <a:lnTo>
                    <a:pt x="164464" y="152146"/>
                  </a:lnTo>
                  <a:lnTo>
                    <a:pt x="143637" y="187198"/>
                  </a:lnTo>
                  <a:lnTo>
                    <a:pt x="124459" y="225425"/>
                  </a:lnTo>
                  <a:lnTo>
                    <a:pt x="107187" y="266446"/>
                  </a:lnTo>
                  <a:lnTo>
                    <a:pt x="91947" y="309626"/>
                  </a:lnTo>
                  <a:lnTo>
                    <a:pt x="79120" y="354838"/>
                  </a:lnTo>
                  <a:lnTo>
                    <a:pt x="68706" y="401637"/>
                  </a:lnTo>
                  <a:lnTo>
                    <a:pt x="63711" y="433669"/>
                  </a:lnTo>
                  <a:lnTo>
                    <a:pt x="76412" y="434642"/>
                  </a:lnTo>
                  <a:lnTo>
                    <a:pt x="77088" y="427609"/>
                  </a:lnTo>
                  <a:lnTo>
                    <a:pt x="81152" y="404228"/>
                  </a:lnTo>
                  <a:lnTo>
                    <a:pt x="91312" y="358140"/>
                  </a:lnTo>
                  <a:lnTo>
                    <a:pt x="104012" y="313690"/>
                  </a:lnTo>
                  <a:lnTo>
                    <a:pt x="118999" y="271145"/>
                  </a:lnTo>
                  <a:lnTo>
                    <a:pt x="135889" y="230886"/>
                  </a:lnTo>
                  <a:lnTo>
                    <a:pt x="154685" y="193421"/>
                  </a:lnTo>
                  <a:lnTo>
                    <a:pt x="175005" y="159258"/>
                  </a:lnTo>
                  <a:lnTo>
                    <a:pt x="207517" y="114554"/>
                  </a:lnTo>
                  <a:lnTo>
                    <a:pt x="242062" y="79248"/>
                  </a:lnTo>
                  <a:lnTo>
                    <a:pt x="277113" y="54483"/>
                  </a:lnTo>
                  <a:lnTo>
                    <a:pt x="323341" y="38862"/>
                  </a:lnTo>
                  <a:lnTo>
                    <a:pt x="336803" y="38100"/>
                  </a:lnTo>
                  <a:lnTo>
                    <a:pt x="336041" y="25400"/>
                  </a:lnTo>
                  <a:close/>
                </a:path>
                <a:path w="337185" h="547370">
                  <a:moveTo>
                    <a:pt x="334644" y="0"/>
                  </a:moveTo>
                  <a:lnTo>
                    <a:pt x="290321" y="7493"/>
                  </a:lnTo>
                  <a:lnTo>
                    <a:pt x="245999" y="28829"/>
                  </a:lnTo>
                  <a:lnTo>
                    <a:pt x="204850" y="61722"/>
                  </a:lnTo>
                  <a:lnTo>
                    <a:pt x="166750" y="104521"/>
                  </a:lnTo>
                  <a:lnTo>
                    <a:pt x="143255" y="137922"/>
                  </a:lnTo>
                  <a:lnTo>
                    <a:pt x="121538" y="174625"/>
                  </a:lnTo>
                  <a:lnTo>
                    <a:pt x="101600" y="214503"/>
                  </a:lnTo>
                  <a:lnTo>
                    <a:pt x="83692" y="256921"/>
                  </a:lnTo>
                  <a:lnTo>
                    <a:pt x="67944" y="301625"/>
                  </a:lnTo>
                  <a:lnTo>
                    <a:pt x="54482" y="348234"/>
                  </a:lnTo>
                  <a:lnTo>
                    <a:pt x="43814" y="396443"/>
                  </a:lnTo>
                  <a:lnTo>
                    <a:pt x="38429" y="431733"/>
                  </a:lnTo>
                  <a:lnTo>
                    <a:pt x="51092" y="432703"/>
                  </a:lnTo>
                  <a:lnTo>
                    <a:pt x="52069" y="423240"/>
                  </a:lnTo>
                  <a:lnTo>
                    <a:pt x="56260" y="399034"/>
                  </a:lnTo>
                  <a:lnTo>
                    <a:pt x="66801" y="351536"/>
                  </a:lnTo>
                  <a:lnTo>
                    <a:pt x="80009" y="305689"/>
                  </a:lnTo>
                  <a:lnTo>
                    <a:pt x="95376" y="261620"/>
                  </a:lnTo>
                  <a:lnTo>
                    <a:pt x="113029" y="219964"/>
                  </a:lnTo>
                  <a:lnTo>
                    <a:pt x="132587" y="180848"/>
                  </a:lnTo>
                  <a:lnTo>
                    <a:pt x="153796" y="145034"/>
                  </a:lnTo>
                  <a:lnTo>
                    <a:pt x="176656" y="112522"/>
                  </a:lnTo>
                  <a:lnTo>
                    <a:pt x="213359" y="71120"/>
                  </a:lnTo>
                  <a:lnTo>
                    <a:pt x="252602" y="39751"/>
                  </a:lnTo>
                  <a:lnTo>
                    <a:pt x="293750" y="19685"/>
                  </a:lnTo>
                  <a:lnTo>
                    <a:pt x="335406" y="12700"/>
                  </a:lnTo>
                  <a:lnTo>
                    <a:pt x="334644" y="0"/>
                  </a:lnTo>
                  <a:close/>
                </a:path>
              </a:pathLst>
            </a:custGeom>
            <a:solidFill>
              <a:srgbClr val="B12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632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Recurrence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8891" y="1499616"/>
            <a:ext cx="4014216" cy="46664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458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Basic</a:t>
            </a:r>
            <a:r>
              <a:rPr spc="-70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190114"/>
            <a:ext cx="9632315" cy="2224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have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bigger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whose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solution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complex.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F5227"/>
              </a:buClr>
              <a:buFont typeface="Wingdings"/>
              <a:buChar char=""/>
            </a:pP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0" dirty="0">
                <a:solidFill>
                  <a:srgbClr val="DF5227"/>
                </a:solidFill>
                <a:latin typeface="Corbel"/>
                <a:cs typeface="Corbel"/>
              </a:rPr>
              <a:t>We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decompose</a:t>
            </a:r>
            <a:r>
              <a:rPr sz="22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into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smaller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units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until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reach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smallest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sub-</a:t>
            </a:r>
            <a:endParaRPr sz="2200">
              <a:latin typeface="Corbel"/>
              <a:cs typeface="Corbel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(base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case)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solution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known.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Then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go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back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reverse</a:t>
            </a:r>
            <a:r>
              <a:rPr sz="2200" spc="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order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and build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upon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solutions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sub-problems.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69950"/>
            <a:ext cx="2296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solidFill>
                  <a:srgbClr val="DF5227"/>
                </a:solidFill>
                <a:latin typeface="Corbel"/>
                <a:cs typeface="Corbel"/>
              </a:rPr>
              <a:t>R</a:t>
            </a:r>
            <a:r>
              <a:rPr sz="4400" dirty="0">
                <a:solidFill>
                  <a:srgbClr val="DF5227"/>
                </a:solidFill>
                <a:latin typeface="Corbel"/>
                <a:cs typeface="Corbel"/>
              </a:rPr>
              <a:t>ecursion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021865"/>
            <a:ext cx="92348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well</a:t>
            </a:r>
            <a:r>
              <a:rPr sz="2200" i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defined</a:t>
            </a:r>
            <a:r>
              <a:rPr sz="2200" i="1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006FC0"/>
                </a:solidFill>
                <a:latin typeface="Corbel"/>
                <a:cs typeface="Corbel"/>
              </a:rPr>
              <a:t>mathematical</a:t>
            </a:r>
            <a:r>
              <a:rPr sz="2200" i="1" spc="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6FC0"/>
                </a:solidFill>
                <a:latin typeface="Corbel"/>
                <a:cs typeface="Corbel"/>
              </a:rPr>
              <a:t>function</a:t>
            </a:r>
            <a:r>
              <a:rPr sz="2200" i="1" spc="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function</a:t>
            </a:r>
            <a:r>
              <a:rPr sz="2200" i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being</a:t>
            </a:r>
            <a:r>
              <a:rPr sz="2200" i="1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defined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i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applied </a:t>
            </a:r>
            <a:r>
              <a:rPr sz="2200" i="1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within</a:t>
            </a:r>
            <a:r>
              <a:rPr sz="2200" i="1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its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own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 definition.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0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Recursive</a:t>
            </a:r>
            <a:r>
              <a:rPr spc="-7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190114"/>
            <a:ext cx="7268209" cy="172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Function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may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itself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F5227"/>
              </a:buClr>
              <a:buFont typeface="Wingdings"/>
              <a:buChar char=""/>
            </a:pP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Function may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call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other Function</a:t>
            </a:r>
            <a:r>
              <a:rPr sz="22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F5227"/>
              </a:buClr>
              <a:buFont typeface="Wingdings"/>
              <a:buChar char=""/>
            </a:pP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function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turn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again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may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rbel"/>
                <a:cs typeface="Corbel"/>
              </a:rPr>
              <a:t>calling</a:t>
            </a:r>
            <a:r>
              <a:rPr sz="2200" spc="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Function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172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Direct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indirect</a:t>
            </a:r>
            <a:r>
              <a:rPr spc="-45" dirty="0"/>
              <a:t> </a:t>
            </a:r>
            <a:r>
              <a:rPr spc="-10" dirty="0"/>
              <a:t>Recursion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21865"/>
            <a:ext cx="903351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Recursion</a:t>
            </a:r>
            <a:r>
              <a:rPr sz="2200" spc="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said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to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be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006FC0"/>
                </a:solidFill>
                <a:latin typeface="Corbel"/>
                <a:cs typeface="Corbel"/>
              </a:rPr>
              <a:t>direct</a:t>
            </a:r>
            <a:r>
              <a:rPr sz="2200" i="1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functions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calls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itself</a:t>
            </a:r>
            <a:r>
              <a:rPr sz="2200" i="1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directly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and 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said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to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i="1" spc="-10" dirty="0">
                <a:solidFill>
                  <a:srgbClr val="006FC0"/>
                </a:solidFill>
                <a:latin typeface="Corbel"/>
                <a:cs typeface="Corbel"/>
              </a:rPr>
              <a:t>indirect</a:t>
            </a:r>
            <a:r>
              <a:rPr sz="2200" i="1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calls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10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200" i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DF5227"/>
                </a:solidFill>
                <a:latin typeface="Corbel"/>
                <a:cs typeface="Corbel"/>
              </a:rPr>
              <a:t>function</a:t>
            </a:r>
            <a:r>
              <a:rPr sz="2200" i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that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turn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06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Othe</a:t>
            </a:r>
            <a:r>
              <a:rPr dirty="0"/>
              <a:t>r</a:t>
            </a:r>
            <a:r>
              <a:rPr spc="-330" dirty="0"/>
              <a:t> </a:t>
            </a:r>
            <a:r>
              <a:rPr spc="-275" dirty="0"/>
              <a:t>T</a:t>
            </a:r>
            <a:r>
              <a:rPr dirty="0"/>
              <a:t>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040762"/>
            <a:ext cx="9494520" cy="227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Linear</a:t>
            </a:r>
            <a:r>
              <a:rPr sz="2200" b="1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recursion</a:t>
            </a:r>
            <a:r>
              <a:rPr sz="2200" b="1" spc="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makes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at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most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one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each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time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 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invoked.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Binary</a:t>
            </a:r>
            <a:r>
              <a:rPr sz="2200" b="1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recursion</a:t>
            </a:r>
            <a:r>
              <a:rPr sz="2200" b="1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makes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two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recursive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calls.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Multiple</a:t>
            </a:r>
            <a:r>
              <a:rPr sz="2200" b="1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recursion</a:t>
            </a:r>
            <a:r>
              <a:rPr sz="2200" b="1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method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may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make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(potentially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more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than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two)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298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Finding</a:t>
            </a:r>
            <a:r>
              <a:rPr spc="-1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recursive</a:t>
            </a:r>
            <a:r>
              <a:rPr spc="-3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21865"/>
            <a:ext cx="9460230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91770" indent="-182880">
              <a:lnSpc>
                <a:spcPct val="150000"/>
              </a:lnSpc>
              <a:spcBef>
                <a:spcPts val="10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Each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successive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should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bring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you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closer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situation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answer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 known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F5227"/>
              </a:buClr>
              <a:buFont typeface="Wingdings"/>
              <a:buChar char=""/>
            </a:pP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case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 answer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known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(and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can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expressed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without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recursion)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called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006FC0"/>
                </a:solidFill>
                <a:latin typeface="Corbel"/>
                <a:cs typeface="Corbel"/>
              </a:rPr>
              <a:t> case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Each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algorithm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must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have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least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one base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case,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well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general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case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141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Recursion</a:t>
            </a:r>
            <a:r>
              <a:rPr spc="-45" dirty="0"/>
              <a:t> </a:t>
            </a:r>
            <a:r>
              <a:rPr dirty="0"/>
              <a:t>vs.</a:t>
            </a:r>
            <a:r>
              <a:rPr spc="-45" dirty="0"/>
              <a:t> </a:t>
            </a:r>
            <a:r>
              <a:rPr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896897"/>
            <a:ext cx="3810635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10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factorial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 a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positive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integer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example,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4! =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4·3·2·1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=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24.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Iterative</a:t>
            </a:r>
            <a:r>
              <a:rPr sz="2200" spc="-7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Solution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438269"/>
            <a:ext cx="2151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Recursive</a:t>
            </a:r>
            <a:r>
              <a:rPr sz="2200" spc="-7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Solution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8644" y="3429000"/>
            <a:ext cx="4934711" cy="9342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8644" y="4861559"/>
            <a:ext cx="4991100" cy="1104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1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Times New Roman</vt:lpstr>
      <vt:lpstr>Wingdings</vt:lpstr>
      <vt:lpstr>Office Theme</vt:lpstr>
      <vt:lpstr>PowerPoint Presentation</vt:lpstr>
      <vt:lpstr>Recurrence</vt:lpstr>
      <vt:lpstr>Basic objective</vt:lpstr>
      <vt:lpstr>PowerPoint Presentation</vt:lpstr>
      <vt:lpstr>Recursive Functions</vt:lpstr>
      <vt:lpstr>Direct &amp; indirect Recursion</vt:lpstr>
      <vt:lpstr>Other Types</vt:lpstr>
      <vt:lpstr>Finding a recursive solution</vt:lpstr>
      <vt:lpstr>Recursion vs. Iteration</vt:lpstr>
      <vt:lpstr>PowerPoint Presentation</vt:lpstr>
      <vt:lpstr>Example - Factorial</vt:lpstr>
      <vt:lpstr>Example Fibonacci Series</vt:lpstr>
      <vt:lpstr>Run time stack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Laraib Siddiqui</dc:creator>
  <cp:lastModifiedBy>02-131212-009</cp:lastModifiedBy>
  <cp:revision>1</cp:revision>
  <dcterms:created xsi:type="dcterms:W3CDTF">2023-02-16T04:43:04Z</dcterms:created>
  <dcterms:modified xsi:type="dcterms:W3CDTF">2023-02-16T04:43:29Z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