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1"/>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22" r:id="rId14"/>
    <p:sldId id="319" r:id="rId15"/>
    <p:sldId id="316" r:id="rId16"/>
    <p:sldId id="317" r:id="rId17"/>
    <p:sldId id="320" r:id="rId18"/>
    <p:sldId id="321"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86" d="100"/>
          <a:sy n="86" d="100"/>
        </p:scale>
        <p:origin x="50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2/16/2023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11</a:t>
            </a:r>
            <a:br>
              <a:rPr lang="en-IN" b="1" dirty="0">
                <a:latin typeface="Arial" panose="020B0604020202020204" pitchFamily="34" charset="0"/>
                <a:cs typeface="Arial" panose="020B0604020202020204" pitchFamily="34" charset="0"/>
              </a:rPr>
            </a:br>
            <a:r>
              <a:rPr lang="en-IN" dirty="0">
                <a:latin typeface="Times New Roman" panose="02020603050405020304" pitchFamily="18" charset="0"/>
                <a:cs typeface="Times New Roman" panose="02020603050405020304" pitchFamily="18" charset="0"/>
              </a:rPr>
              <a:t>BST AND AVL TREE</a:t>
            </a:r>
            <a:endParaRPr lang="en-US" sz="4400" b="1" dirty="0">
              <a:solidFill>
                <a:srgbClr val="0070C0"/>
              </a:solidFill>
              <a:latin typeface="Arial" panose="020B0604020202020204" pitchFamily="34" charset="0"/>
              <a:cs typeface="Arial" panose="020B0604020202020204" pitchFamily="34" charset="0"/>
            </a:endParaRPr>
          </a:p>
        </p:txBody>
      </p:sp>
      <p:sp>
        <p:nvSpPr>
          <p:cNvPr id="7" name="Subtitle 2"/>
          <p:cNvSpPr>
            <a:spLocks noGrp="1"/>
          </p:cNvSpPr>
          <p:nvPr/>
        </p:nvSpPr>
        <p:spPr>
          <a:xfrm>
            <a:off x="4047866" y="5191369"/>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CSC-221</a:t>
            </a:r>
            <a:r>
              <a:rPr lang="en-US" sz="1800" b="1" dirty="0">
                <a:latin typeface="Arial" panose="020B0604020202020204" pitchFamily="34" charset="0"/>
                <a:cs typeface="Arial" panose="020B0604020202020204" pitchFamily="34" charset="0"/>
              </a:rPr>
              <a:t> </a:t>
            </a:r>
          </a:p>
          <a:p>
            <a:endParaRPr lang="en-IN"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Structure and Algorithms</a:t>
            </a: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ROOT</a:t>
            </a:r>
          </a:p>
        </p:txBody>
      </p:sp>
      <p:pic>
        <p:nvPicPr>
          <p:cNvPr id="5" name="Content Placeholder 4"/>
          <p:cNvPicPr>
            <a:picLocks noGrp="1" noChangeAspect="1"/>
          </p:cNvPicPr>
          <p:nvPr>
            <p:ph idx="1"/>
          </p:nvPr>
        </p:nvPicPr>
        <p:blipFill>
          <a:blip r:embed="rId2"/>
          <a:stretch>
            <a:fillRect/>
          </a:stretch>
        </p:blipFill>
        <p:spPr>
          <a:xfrm>
            <a:off x="2408349" y="2163651"/>
            <a:ext cx="6632619" cy="3348943"/>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
        <p:nvSpPr>
          <p:cNvPr id="3" name="TextBox 2"/>
          <p:cNvSpPr txBox="1"/>
          <p:nvPr/>
        </p:nvSpPr>
        <p:spPr>
          <a:xfrm>
            <a:off x="9630032" y="3715265"/>
            <a:ext cx="2117125" cy="1200329"/>
          </a:xfrm>
          <a:prstGeom prst="rect">
            <a:avLst/>
          </a:prstGeom>
          <a:noFill/>
        </p:spPr>
        <p:txBody>
          <a:bodyPr wrap="square" rtlCol="0">
            <a:spAutoFit/>
          </a:bodyPr>
          <a:lstStyle/>
          <a:p>
            <a:r>
              <a:rPr lang="en-US" dirty="0"/>
              <a:t>Add (3)</a:t>
            </a:r>
          </a:p>
          <a:p>
            <a:r>
              <a:rPr lang="en-US" dirty="0"/>
              <a:t>Root=insert(</a:t>
            </a:r>
            <a:r>
              <a:rPr lang="en-US" dirty="0" err="1"/>
              <a:t>root,newitem</a:t>
            </a:r>
            <a:r>
              <a:rPr lang="en-US" dirty="0"/>
              <a:t>)</a:t>
            </a:r>
          </a:p>
          <a:p>
            <a:endParaRPr lang="en-US" dirty="0"/>
          </a:p>
        </p:txBody>
      </p:sp>
      <p:pic>
        <p:nvPicPr>
          <p:cNvPr id="6" name="Content Placeholder 4"/>
          <p:cNvPicPr>
            <a:picLocks noChangeAspect="1"/>
          </p:cNvPicPr>
          <p:nvPr/>
        </p:nvPicPr>
        <p:blipFill>
          <a:blip r:embed="rId3"/>
          <a:stretch>
            <a:fillRect/>
          </a:stretch>
        </p:blipFill>
        <p:spPr>
          <a:xfrm>
            <a:off x="7986747" y="0"/>
            <a:ext cx="4205253" cy="2632095"/>
          </a:xfrm>
          <a:prstGeom prst="rect">
            <a:avLst/>
          </a:prstGeom>
        </p:spPr>
      </p:pic>
    </p:spTree>
    <p:extLst>
      <p:ext uri="{BB962C8B-B14F-4D97-AF65-F5344CB8AC3E}">
        <p14:creationId xmlns:p14="http://schemas.microsoft.com/office/powerpoint/2010/main" val="268804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method</a:t>
            </a:r>
          </a:p>
        </p:txBody>
      </p:sp>
      <p:pic>
        <p:nvPicPr>
          <p:cNvPr id="5" name="Content Placeholder 4"/>
          <p:cNvPicPr>
            <a:picLocks noGrp="1" noChangeAspect="1"/>
          </p:cNvPicPr>
          <p:nvPr>
            <p:ph idx="1"/>
          </p:nvPr>
        </p:nvPicPr>
        <p:blipFill>
          <a:blip r:embed="rId2"/>
          <a:stretch>
            <a:fillRect/>
          </a:stretch>
        </p:blipFill>
        <p:spPr>
          <a:xfrm>
            <a:off x="3083267" y="2248698"/>
            <a:ext cx="7006106" cy="3233905"/>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6" name="Content Placeholder 4"/>
          <p:cNvPicPr>
            <a:picLocks noChangeAspect="1"/>
          </p:cNvPicPr>
          <p:nvPr/>
        </p:nvPicPr>
        <p:blipFill>
          <a:blip r:embed="rId3"/>
          <a:stretch>
            <a:fillRect/>
          </a:stretch>
        </p:blipFill>
        <p:spPr>
          <a:xfrm>
            <a:off x="7986747" y="0"/>
            <a:ext cx="4205253" cy="2632095"/>
          </a:xfrm>
          <a:prstGeom prst="rect">
            <a:avLst/>
          </a:prstGeom>
        </p:spPr>
      </p:pic>
      <p:sp>
        <p:nvSpPr>
          <p:cNvPr id="3" name="TextBox 2"/>
          <p:cNvSpPr txBox="1"/>
          <p:nvPr/>
        </p:nvSpPr>
        <p:spPr>
          <a:xfrm>
            <a:off x="9539416" y="3056238"/>
            <a:ext cx="2183027" cy="646331"/>
          </a:xfrm>
          <a:prstGeom prst="rect">
            <a:avLst/>
          </a:prstGeom>
          <a:noFill/>
        </p:spPr>
        <p:txBody>
          <a:bodyPr wrap="square" rtlCol="0">
            <a:spAutoFit/>
          </a:bodyPr>
          <a:lstStyle/>
          <a:p>
            <a:r>
              <a:rPr lang="en-US" dirty="0" err="1"/>
              <a:t>Insertnode</a:t>
            </a:r>
            <a:r>
              <a:rPr lang="en-US" dirty="0"/>
              <a:t>()</a:t>
            </a:r>
          </a:p>
          <a:p>
            <a:r>
              <a:rPr lang="en-US" dirty="0" err="1"/>
              <a:t>Checkbalance</a:t>
            </a:r>
            <a:r>
              <a:rPr lang="en-US" dirty="0"/>
              <a:t>()</a:t>
            </a:r>
          </a:p>
        </p:txBody>
      </p:sp>
    </p:spTree>
    <p:extLst>
      <p:ext uri="{BB962C8B-B14F-4D97-AF65-F5344CB8AC3E}">
        <p14:creationId xmlns:p14="http://schemas.microsoft.com/office/powerpoint/2010/main" val="353432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and Balance</a:t>
            </a:r>
          </a:p>
        </p:txBody>
      </p:sp>
      <p:pic>
        <p:nvPicPr>
          <p:cNvPr id="5" name="Content Placeholder 4"/>
          <p:cNvPicPr>
            <a:picLocks noGrp="1" noChangeAspect="1"/>
          </p:cNvPicPr>
          <p:nvPr>
            <p:ph idx="1"/>
          </p:nvPr>
        </p:nvPicPr>
        <p:blipFill>
          <a:blip r:embed="rId2"/>
          <a:stretch>
            <a:fillRect/>
          </a:stretch>
        </p:blipFill>
        <p:spPr>
          <a:xfrm>
            <a:off x="2987899" y="2318196"/>
            <a:ext cx="6606862" cy="3617467"/>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0362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difference and Rotate RR methods</a:t>
            </a:r>
          </a:p>
        </p:txBody>
      </p:sp>
      <p:pic>
        <p:nvPicPr>
          <p:cNvPr id="5" name="Content Placeholder 4"/>
          <p:cNvPicPr>
            <a:picLocks noGrp="1" noChangeAspect="1"/>
          </p:cNvPicPr>
          <p:nvPr>
            <p:ph idx="1"/>
          </p:nvPr>
        </p:nvPicPr>
        <p:blipFill>
          <a:blip r:embed="rId2"/>
          <a:stretch>
            <a:fillRect/>
          </a:stretch>
        </p:blipFill>
        <p:spPr>
          <a:xfrm>
            <a:off x="2428526" y="2220972"/>
            <a:ext cx="5022760" cy="3598863"/>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6" name="Picture 5"/>
          <p:cNvPicPr>
            <a:picLocks noChangeAspect="1"/>
          </p:cNvPicPr>
          <p:nvPr/>
        </p:nvPicPr>
        <p:blipFill>
          <a:blip r:embed="rId3"/>
          <a:stretch>
            <a:fillRect/>
          </a:stretch>
        </p:blipFill>
        <p:spPr>
          <a:xfrm>
            <a:off x="8731446" y="1651220"/>
            <a:ext cx="2841862" cy="2217835"/>
          </a:xfrm>
          <a:prstGeom prst="rect">
            <a:avLst/>
          </a:prstGeom>
        </p:spPr>
      </p:pic>
    </p:spTree>
    <p:extLst>
      <p:ext uri="{BB962C8B-B14F-4D97-AF65-F5344CB8AC3E}">
        <p14:creationId xmlns:p14="http://schemas.microsoft.com/office/powerpoint/2010/main" val="384364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Rotate LL,LR,RL Methods</a:t>
            </a:r>
          </a:p>
        </p:txBody>
      </p:sp>
      <p:pic>
        <p:nvPicPr>
          <p:cNvPr id="5" name="Content Placeholder 4"/>
          <p:cNvPicPr>
            <a:picLocks noGrp="1" noChangeAspect="1"/>
          </p:cNvPicPr>
          <p:nvPr>
            <p:ph idx="1"/>
          </p:nvPr>
        </p:nvPicPr>
        <p:blipFill>
          <a:blip r:embed="rId2"/>
          <a:stretch>
            <a:fillRect/>
          </a:stretch>
        </p:blipFill>
        <p:spPr>
          <a:xfrm>
            <a:off x="3968750" y="2440781"/>
            <a:ext cx="3038475" cy="3390900"/>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20521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method</a:t>
            </a:r>
          </a:p>
        </p:txBody>
      </p:sp>
      <p:pic>
        <p:nvPicPr>
          <p:cNvPr id="5" name="Content Placeholder 4"/>
          <p:cNvPicPr>
            <a:picLocks noGrp="1" noChangeAspect="1"/>
          </p:cNvPicPr>
          <p:nvPr>
            <p:ph idx="1"/>
          </p:nvPr>
        </p:nvPicPr>
        <p:blipFill>
          <a:blip r:embed="rId2"/>
          <a:stretch>
            <a:fillRect/>
          </a:stretch>
        </p:blipFill>
        <p:spPr>
          <a:xfrm>
            <a:off x="2382592" y="2336800"/>
            <a:ext cx="6439436" cy="3598863"/>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68995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 </a:t>
            </a:r>
            <a:r>
              <a:rPr lang="en-US" dirty="0" err="1"/>
              <a:t>Inorder</a:t>
            </a:r>
            <a:r>
              <a:rPr lang="en-US" dirty="0"/>
              <a:t> ,max methods</a:t>
            </a:r>
          </a:p>
        </p:txBody>
      </p:sp>
      <p:pic>
        <p:nvPicPr>
          <p:cNvPr id="5" name="Content Placeholder 4"/>
          <p:cNvPicPr>
            <a:picLocks noGrp="1" noChangeAspect="1"/>
          </p:cNvPicPr>
          <p:nvPr>
            <p:ph idx="1"/>
          </p:nvPr>
        </p:nvPicPr>
        <p:blipFill>
          <a:blip r:embed="rId2"/>
          <a:stretch>
            <a:fillRect/>
          </a:stretch>
        </p:blipFill>
        <p:spPr>
          <a:xfrm>
            <a:off x="3831222" y="2336800"/>
            <a:ext cx="3313531" cy="3598863"/>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292288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class</a:t>
            </a:r>
          </a:p>
        </p:txBody>
      </p:sp>
      <p:pic>
        <p:nvPicPr>
          <p:cNvPr id="5" name="Content Placeholder 4"/>
          <p:cNvPicPr>
            <a:picLocks noGrp="1" noChangeAspect="1"/>
          </p:cNvPicPr>
          <p:nvPr>
            <p:ph idx="1"/>
          </p:nvPr>
        </p:nvPicPr>
        <p:blipFill>
          <a:blip r:embed="rId2"/>
          <a:stretch>
            <a:fillRect/>
          </a:stretch>
        </p:blipFill>
        <p:spPr>
          <a:xfrm>
            <a:off x="2034862" y="2266681"/>
            <a:ext cx="6915955" cy="3116687"/>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31515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BB05-C0FB-4AA6-AA19-F05E5A2D569B}"/>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Lab 12 </a:t>
            </a:r>
            <a:r>
              <a:rPr lang="en-US" u="sng" dirty="0"/>
              <a:t>(Lab Tasks)</a:t>
            </a:r>
          </a:p>
        </p:txBody>
      </p:sp>
      <p:sp>
        <p:nvSpPr>
          <p:cNvPr id="3" name="Content Placeholder 2">
            <a:extLst>
              <a:ext uri="{FF2B5EF4-FFF2-40B4-BE49-F238E27FC236}">
                <a16:creationId xmlns:a16="http://schemas.microsoft.com/office/drawing/2014/main" id="{AB176B52-8343-416B-BFE5-FBBAA8770371}"/>
              </a:ext>
            </a:extLst>
          </p:cNvPr>
          <p:cNvSpPr>
            <a:spLocks noGrp="1"/>
          </p:cNvSpPr>
          <p:nvPr>
            <p:ph idx="1"/>
          </p:nvPr>
        </p:nvSpPr>
        <p:spPr>
          <a:xfrm>
            <a:off x="680321" y="2110799"/>
            <a:ext cx="9791736" cy="4555044"/>
          </a:xfrm>
        </p:spPr>
        <p:txBody>
          <a:bodyPr>
            <a:normAutofit/>
          </a:bodyPr>
          <a:lstStyle/>
          <a:p>
            <a:pPr marL="457200" lvl="0" indent="-457200" algn="just">
              <a:buFont typeface="+mj-lt"/>
              <a:buAutoNum type="arabicPeriod"/>
            </a:pPr>
            <a:r>
              <a:rPr lang="en-IN" sz="4000" dirty="0">
                <a:solidFill>
                  <a:schemeClr val="tx1"/>
                </a:solidFill>
                <a:latin typeface="Times New Roman" panose="02020603050405020304" pitchFamily="18" charset="0"/>
                <a:cs typeface="Times New Roman" panose="02020603050405020304" pitchFamily="18" charset="0"/>
              </a:rPr>
              <a:t>Write a program to implement concept of Binary Search Tree using dynamic trees</a:t>
            </a:r>
          </a:p>
          <a:p>
            <a:pPr marL="457200" indent="-457200" algn="just">
              <a:buFont typeface="+mj-lt"/>
              <a:buAutoNum type="arabicPeriod"/>
            </a:pPr>
            <a:r>
              <a:rPr lang="en-IN" sz="4000" dirty="0">
                <a:solidFill>
                  <a:schemeClr val="tx1"/>
                </a:solidFill>
                <a:latin typeface="Times New Roman" panose="02020603050405020304" pitchFamily="18" charset="0"/>
                <a:cs typeface="Times New Roman" panose="02020603050405020304" pitchFamily="18" charset="0"/>
              </a:rPr>
              <a:t>Implement the AVL Tree by performing searching.</a:t>
            </a:r>
          </a:p>
          <a:p>
            <a:pPr marL="0" lvl="0" indent="0" algn="just">
              <a:buNone/>
            </a:pP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a:t>Thank </a:t>
            </a:r>
            <a:r>
              <a:rPr lang="en-US" sz="9600" dirty="0"/>
              <a:t>You </a:t>
            </a:r>
          </a:p>
        </p:txBody>
      </p:sp>
      <p:sp>
        <p:nvSpPr>
          <p:cNvPr id="4" name="Date Placeholder 3"/>
          <p:cNvSpPr>
            <a:spLocks noGrp="1"/>
          </p:cNvSpPr>
          <p:nvPr>
            <p:ph type="dt" sz="half" idx="10"/>
          </p:nvPr>
        </p:nvSpPr>
        <p:spPr/>
        <p:txBody>
          <a:bodyPr/>
          <a:lstStyle/>
          <a:p>
            <a:fld id="{FEF2CCB8-730A-46A0-81A2-FB5ED352C581}" type="datetime1">
              <a:rPr lang="en-US" smtClean="0"/>
              <a:t>2/16/2023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spTree>
    <p:extLst>
      <p:ext uri="{BB962C8B-B14F-4D97-AF65-F5344CB8AC3E}">
        <p14:creationId xmlns:p14="http://schemas.microsoft.com/office/powerpoint/2010/main" val="302054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 (BST)</a:t>
            </a:r>
          </a:p>
        </p:txBody>
      </p:sp>
      <p:sp>
        <p:nvSpPr>
          <p:cNvPr id="3" name="Content Placeholder 2"/>
          <p:cNvSpPr>
            <a:spLocks noGrp="1"/>
          </p:cNvSpPr>
          <p:nvPr>
            <p:ph idx="1"/>
          </p:nvPr>
        </p:nvSpPr>
        <p:spPr/>
        <p:txBody>
          <a:bodyPr/>
          <a:lstStyle/>
          <a:p>
            <a:pPr fontAlgn="base"/>
            <a:r>
              <a:rPr lang="en-US" b="1" dirty="0"/>
              <a:t>Binary Search Tree</a:t>
            </a:r>
            <a:r>
              <a:rPr lang="en-US" dirty="0"/>
              <a:t> is a node-based binary tree data structure which has the following properties:</a:t>
            </a:r>
          </a:p>
          <a:p>
            <a:pPr fontAlgn="base"/>
            <a:r>
              <a:rPr lang="en-US" dirty="0"/>
              <a:t>The left </a:t>
            </a:r>
            <a:r>
              <a:rPr lang="en-US" dirty="0" err="1"/>
              <a:t>subtree</a:t>
            </a:r>
            <a:r>
              <a:rPr lang="en-US" dirty="0"/>
              <a:t> of a node contains only nodes with keys lesser than the node’s key.</a:t>
            </a:r>
          </a:p>
          <a:p>
            <a:pPr fontAlgn="base"/>
            <a:r>
              <a:rPr lang="en-US" dirty="0"/>
              <a:t>The right </a:t>
            </a:r>
            <a:r>
              <a:rPr lang="en-US" dirty="0" err="1"/>
              <a:t>subtree</a:t>
            </a:r>
            <a:r>
              <a:rPr lang="en-US" dirty="0"/>
              <a:t> of a node contains only nodes with keys greater than the node’s key.</a:t>
            </a:r>
          </a:p>
          <a:p>
            <a:pPr fontAlgn="base"/>
            <a:r>
              <a:rPr lang="en-US" dirty="0"/>
              <a:t>The left and right </a:t>
            </a:r>
            <a:r>
              <a:rPr lang="en-US" dirty="0" err="1"/>
              <a:t>subtree</a:t>
            </a:r>
            <a:r>
              <a:rPr lang="en-US" dirty="0"/>
              <a:t> each must also be a binary search tree.</a:t>
            </a:r>
          </a:p>
          <a:p>
            <a:endParaRPr lang="en-US" dirty="0"/>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409234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a:t>
            </a:r>
          </a:p>
        </p:txBody>
      </p:sp>
      <p:pic>
        <p:nvPicPr>
          <p:cNvPr id="5" name="Content Placeholder 4"/>
          <p:cNvPicPr>
            <a:picLocks noGrp="1" noChangeAspect="1"/>
          </p:cNvPicPr>
          <p:nvPr>
            <p:ph idx="1"/>
          </p:nvPr>
        </p:nvPicPr>
        <p:blipFill>
          <a:blip r:embed="rId2"/>
          <a:stretch>
            <a:fillRect/>
          </a:stretch>
        </p:blipFill>
        <p:spPr>
          <a:xfrm>
            <a:off x="3884827" y="1094356"/>
            <a:ext cx="5192690" cy="3250138"/>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2234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BST using Static trees</a:t>
            </a:r>
          </a:p>
        </p:txBody>
      </p:sp>
      <p:pic>
        <p:nvPicPr>
          <p:cNvPr id="5" name="Content Placeholder 4"/>
          <p:cNvPicPr>
            <a:picLocks noGrp="1" noChangeAspect="1"/>
          </p:cNvPicPr>
          <p:nvPr>
            <p:ph idx="1"/>
          </p:nvPr>
        </p:nvPicPr>
        <p:blipFill>
          <a:blip r:embed="rId2"/>
          <a:stretch>
            <a:fillRect/>
          </a:stretch>
        </p:blipFill>
        <p:spPr>
          <a:xfrm>
            <a:off x="3181083" y="2112135"/>
            <a:ext cx="6065948" cy="4023673"/>
          </a:xfrm>
          <a:prstGeom prst="rect">
            <a:avLst/>
          </a:prstGeom>
        </p:spPr>
      </p:pic>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322169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a:t>
            </a:r>
          </a:p>
        </p:txBody>
      </p:sp>
      <p:sp>
        <p:nvSpPr>
          <p:cNvPr id="3" name="Content Placeholder 2"/>
          <p:cNvSpPr>
            <a:spLocks noGrp="1"/>
          </p:cNvSpPr>
          <p:nvPr>
            <p:ph idx="1"/>
          </p:nvPr>
        </p:nvSpPr>
        <p:spPr/>
        <p:txBody>
          <a:bodyPr/>
          <a:lstStyle/>
          <a:p>
            <a:r>
              <a:rPr lang="en-US" dirty="0"/>
              <a:t>AVL tree is a binary search tree in which the difference of heights of left and right </a:t>
            </a:r>
            <a:r>
              <a:rPr lang="en-US" dirty="0" err="1"/>
              <a:t>subtrees</a:t>
            </a:r>
            <a:r>
              <a:rPr lang="en-US" dirty="0"/>
              <a:t> of any node is less than or equal to one. The technique of balancing the height of binary trees was developed by </a:t>
            </a:r>
            <a:r>
              <a:rPr lang="en-US" dirty="0" err="1"/>
              <a:t>Adelson</a:t>
            </a:r>
            <a:r>
              <a:rPr lang="en-US" dirty="0"/>
              <a:t>, </a:t>
            </a:r>
            <a:r>
              <a:rPr lang="en-US" dirty="0" err="1"/>
              <a:t>Velskii</a:t>
            </a:r>
            <a:r>
              <a:rPr lang="en-US" dirty="0"/>
              <a:t>, and </a:t>
            </a:r>
            <a:r>
              <a:rPr lang="en-US" dirty="0" err="1"/>
              <a:t>Landi</a:t>
            </a:r>
            <a:r>
              <a:rPr lang="en-US" dirty="0"/>
              <a:t> and hence given the short form as AVL tree or Balanced Binary Tree.</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25731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a:t>
            </a:r>
          </a:p>
        </p:txBody>
      </p:sp>
      <p:sp>
        <p:nvSpPr>
          <p:cNvPr id="3" name="Content Placeholder 2"/>
          <p:cNvSpPr>
            <a:spLocks noGrp="1"/>
          </p:cNvSpPr>
          <p:nvPr>
            <p:ph idx="1"/>
          </p:nvPr>
        </p:nvSpPr>
        <p:spPr/>
        <p:txBody>
          <a:bodyPr>
            <a:normAutofit/>
          </a:bodyPr>
          <a:lstStyle/>
          <a:p>
            <a:r>
              <a:rPr lang="en-US" u="sng" dirty="0"/>
              <a:t>An AVL tree can be defined as follows:</a:t>
            </a:r>
            <a:endParaRPr lang="en-US" dirty="0"/>
          </a:p>
          <a:p>
            <a:r>
              <a:rPr lang="en-US" dirty="0"/>
              <a:t>Let T be a non-empty binary tree with T</a:t>
            </a:r>
            <a:r>
              <a:rPr lang="en-US" baseline="-25000" dirty="0"/>
              <a:t>L </a:t>
            </a:r>
            <a:r>
              <a:rPr lang="en-US" dirty="0"/>
              <a:t>and T</a:t>
            </a:r>
            <a:r>
              <a:rPr lang="en-US" baseline="-25000" dirty="0"/>
              <a:t>R</a:t>
            </a:r>
            <a:r>
              <a:rPr lang="en-US" dirty="0"/>
              <a:t> as its left and right </a:t>
            </a:r>
            <a:r>
              <a:rPr lang="en-US" dirty="0" err="1"/>
              <a:t>subtrees</a:t>
            </a:r>
            <a:r>
              <a:rPr lang="en-US" dirty="0"/>
              <a:t>. The tree is height balanced if:</a:t>
            </a:r>
          </a:p>
          <a:p>
            <a:r>
              <a:rPr lang="en-US" dirty="0"/>
              <a:t>T</a:t>
            </a:r>
            <a:r>
              <a:rPr lang="en-US" baseline="-25000" dirty="0"/>
              <a:t>L </a:t>
            </a:r>
            <a:r>
              <a:rPr lang="en-US" dirty="0"/>
              <a:t>and T</a:t>
            </a:r>
            <a:r>
              <a:rPr lang="en-US" baseline="-25000" dirty="0"/>
              <a:t>R </a:t>
            </a:r>
            <a:r>
              <a:rPr lang="en-US" dirty="0"/>
              <a:t>are height balanced</a:t>
            </a:r>
          </a:p>
          <a:p>
            <a:r>
              <a:rPr lang="en-US" dirty="0" err="1"/>
              <a:t>h</a:t>
            </a:r>
            <a:r>
              <a:rPr lang="en-US" baseline="-25000" dirty="0" err="1"/>
              <a:t>L</a:t>
            </a:r>
            <a:r>
              <a:rPr lang="en-US" dirty="0"/>
              <a:t> - </a:t>
            </a:r>
            <a:r>
              <a:rPr lang="en-US" dirty="0" err="1"/>
              <a:t>h</a:t>
            </a:r>
            <a:r>
              <a:rPr lang="en-US" baseline="-25000" dirty="0" err="1"/>
              <a:t>R</a:t>
            </a:r>
            <a:r>
              <a:rPr lang="en-US" dirty="0"/>
              <a:t> &lt;= 1, where </a:t>
            </a:r>
            <a:r>
              <a:rPr lang="en-US" dirty="0" err="1"/>
              <a:t>h</a:t>
            </a:r>
            <a:r>
              <a:rPr lang="en-US" baseline="-25000" dirty="0" err="1"/>
              <a:t>L</a:t>
            </a:r>
            <a:r>
              <a:rPr lang="en-US" dirty="0"/>
              <a:t> - </a:t>
            </a:r>
            <a:r>
              <a:rPr lang="en-US" dirty="0" err="1"/>
              <a:t>h</a:t>
            </a:r>
            <a:r>
              <a:rPr lang="en-US" baseline="-25000" dirty="0" err="1"/>
              <a:t>R</a:t>
            </a:r>
            <a:r>
              <a:rPr lang="en-US" dirty="0"/>
              <a:t> are the heights of T</a:t>
            </a:r>
            <a:r>
              <a:rPr lang="en-US" baseline="-25000" dirty="0"/>
              <a:t>L </a:t>
            </a:r>
            <a:r>
              <a:rPr lang="en-US" dirty="0"/>
              <a:t>and T</a:t>
            </a:r>
            <a:r>
              <a:rPr lang="en-US" baseline="-25000" dirty="0"/>
              <a:t>R</a:t>
            </a:r>
            <a:endParaRPr lang="en-US" dirty="0"/>
          </a:p>
          <a:p>
            <a:r>
              <a:rPr lang="en-US" dirty="0"/>
              <a:t>The Balance factor of a node in a binary tree can have value 1, -1, 0, depending on whether the height of its left </a:t>
            </a:r>
            <a:r>
              <a:rPr lang="en-US" dirty="0" err="1"/>
              <a:t>subtree</a:t>
            </a:r>
            <a:r>
              <a:rPr lang="en-US" dirty="0"/>
              <a:t> is greater, less than or equal to the height of the right </a:t>
            </a:r>
            <a:r>
              <a:rPr lang="en-US" dirty="0" err="1"/>
              <a:t>subtree</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99647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Advantages of AVL Tree</a:t>
            </a:r>
          </a:p>
        </p:txBody>
      </p:sp>
      <p:sp>
        <p:nvSpPr>
          <p:cNvPr id="7" name="Text Placeholder 6"/>
          <p:cNvSpPr>
            <a:spLocks noGrp="1"/>
          </p:cNvSpPr>
          <p:nvPr>
            <p:ph type="body" idx="1"/>
          </p:nvPr>
        </p:nvSpPr>
        <p:spPr>
          <a:xfrm>
            <a:off x="2792815" y="1793948"/>
            <a:ext cx="4472327" cy="522236"/>
          </a:xfrm>
        </p:spPr>
        <p:txBody>
          <a:bodyPr>
            <a:normAutofit/>
          </a:bodyPr>
          <a:lstStyle/>
          <a:p>
            <a:r>
              <a:rPr lang="en-US" dirty="0"/>
              <a:t>Advantages</a:t>
            </a:r>
          </a:p>
        </p:txBody>
      </p:sp>
      <p:sp>
        <p:nvSpPr>
          <p:cNvPr id="3" name="Content Placeholder 2"/>
          <p:cNvSpPr>
            <a:spLocks noGrp="1"/>
          </p:cNvSpPr>
          <p:nvPr>
            <p:ph sz="half" idx="2"/>
          </p:nvPr>
        </p:nvSpPr>
        <p:spPr/>
        <p:txBody>
          <a:bodyPr>
            <a:normAutofit fontScale="47500" lnSpcReduction="20000"/>
          </a:bodyPr>
          <a:lstStyle/>
          <a:p>
            <a:r>
              <a:rPr lang="en-US" sz="2900" dirty="0"/>
              <a:t>Since AVL trees are height balance trees, operations like insertion and deletion have low time complexity. Let us consider an example:</a:t>
            </a:r>
          </a:p>
          <a:p>
            <a:r>
              <a:rPr lang="en-US" sz="2900" dirty="0"/>
              <a:t>If you have the following tree having keys 1, 2, 3, 4, 5, 6, 7 and then the binary tree will be like the second figure:</a:t>
            </a:r>
          </a:p>
          <a:p>
            <a:r>
              <a:rPr lang="en-US" sz="2900" dirty="0"/>
              <a:t>To insert a node with a key Q in the binary tree, the algorithm requires seven comparisons, but if you insert the same key in AVL tree, from the above 1st figure, you can see that the algorithm will require three comparisons.</a:t>
            </a:r>
            <a:br>
              <a:rPr lang="en-US" dirty="0"/>
            </a:br>
            <a:endParaRPr lang="en-US" dirty="0"/>
          </a:p>
          <a:p>
            <a:endParaRPr lang="en-US" dirty="0"/>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pic>
        <p:nvPicPr>
          <p:cNvPr id="5" name="Picture 4"/>
          <p:cNvPicPr>
            <a:picLocks noChangeAspect="1"/>
          </p:cNvPicPr>
          <p:nvPr/>
        </p:nvPicPr>
        <p:blipFill>
          <a:blip r:embed="rId2"/>
          <a:stretch>
            <a:fillRect/>
          </a:stretch>
        </p:blipFill>
        <p:spPr>
          <a:xfrm>
            <a:off x="7099279" y="1651220"/>
            <a:ext cx="4474029" cy="3491605"/>
          </a:xfrm>
          <a:prstGeom prst="rect">
            <a:avLst/>
          </a:prstGeom>
        </p:spPr>
      </p:pic>
    </p:spTree>
    <p:extLst>
      <p:ext uri="{BB962C8B-B14F-4D97-AF65-F5344CB8AC3E}">
        <p14:creationId xmlns:p14="http://schemas.microsoft.com/office/powerpoint/2010/main" val="82298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ALGORITHM FOR INSERTION IN AVL</a:t>
            </a:r>
          </a:p>
        </p:txBody>
      </p:sp>
      <p:sp>
        <p:nvSpPr>
          <p:cNvPr id="9" name="Content Placeholder 8"/>
          <p:cNvSpPr>
            <a:spLocks noGrp="1"/>
          </p:cNvSpPr>
          <p:nvPr>
            <p:ph idx="1"/>
          </p:nvPr>
        </p:nvSpPr>
        <p:spPr/>
        <p:txBody>
          <a:bodyPr>
            <a:normAutofit/>
          </a:bodyPr>
          <a:lstStyle/>
          <a:p>
            <a:r>
              <a:rPr lang="en-US" dirty="0"/>
              <a:t>Step 1: First, insert a new element into the tree using BST's (Binary Search Tree) insertion logic.</a:t>
            </a:r>
          </a:p>
          <a:p>
            <a:r>
              <a:rPr lang="en-US" dirty="0"/>
              <a:t>Step 2: After inserting the elements you have to check the Balance Factor of each node.</a:t>
            </a:r>
          </a:p>
          <a:p>
            <a:r>
              <a:rPr lang="en-US" dirty="0"/>
              <a:t>Step 3: When the Balance Factor of every node will be found like 0 or 1 or -1 then the algorithm will proceed for the next operation.</a:t>
            </a:r>
          </a:p>
          <a:p>
            <a:r>
              <a:rPr lang="en-US" dirty="0"/>
              <a:t>Step 4: When the balance factor of any node comes other than the above three values then the tree is said to be imbalanced. Then perform the suitable Rotation to make it balanced and then the algorithm will proceed for the next operation.</a:t>
            </a:r>
            <a:br>
              <a:rPr lang="en-US" dirty="0"/>
            </a:br>
            <a:endParaRPr lang="en-US" dirty="0"/>
          </a:p>
        </p:txBody>
      </p:sp>
      <p:sp>
        <p:nvSpPr>
          <p:cNvPr id="7" name="Footer Placeholder 6"/>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178035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Deletion</a:t>
            </a:r>
          </a:p>
        </p:txBody>
      </p:sp>
      <p:sp>
        <p:nvSpPr>
          <p:cNvPr id="3" name="Content Placeholder 2"/>
          <p:cNvSpPr>
            <a:spLocks noGrp="1"/>
          </p:cNvSpPr>
          <p:nvPr>
            <p:ph idx="1"/>
          </p:nvPr>
        </p:nvSpPr>
        <p:spPr/>
        <p:txBody>
          <a:bodyPr>
            <a:normAutofit fontScale="70000" lnSpcReduction="20000"/>
          </a:bodyPr>
          <a:lstStyle/>
          <a:p>
            <a:r>
              <a:rPr lang="en-US" dirty="0"/>
              <a:t>Step 1: Firstly, find that node where k is stored</a:t>
            </a:r>
          </a:p>
          <a:p>
            <a:r>
              <a:rPr lang="en-US" dirty="0"/>
              <a:t>Step 2: Secondly delete those contents of the node (Suppose the node is x)</a:t>
            </a:r>
          </a:p>
          <a:p>
            <a:r>
              <a:rPr lang="en-US" dirty="0"/>
              <a:t>Step 3: Claim: Deleting a node in an AVL tree can be reduced by deleting a leaf. There are three possible cases:</a:t>
            </a:r>
          </a:p>
          <a:p>
            <a:r>
              <a:rPr lang="en-US" dirty="0"/>
              <a:t>When x has no children then, delete x</a:t>
            </a:r>
          </a:p>
          <a:p>
            <a:r>
              <a:rPr lang="en-US" dirty="0"/>
              <a:t>When x has one child, let x' becomes the child of x.</a:t>
            </a:r>
          </a:p>
          <a:p>
            <a:r>
              <a:rPr lang="en-US" dirty="0"/>
              <a:t>Notice: x' cannot have a child, since </a:t>
            </a:r>
            <a:r>
              <a:rPr lang="en-US" dirty="0" err="1"/>
              <a:t>subtrees</a:t>
            </a:r>
            <a:r>
              <a:rPr lang="en-US" dirty="0"/>
              <a:t> of T can differ in height by at most one :</a:t>
            </a:r>
          </a:p>
          <a:p>
            <a:pPr lvl="1"/>
            <a:r>
              <a:rPr lang="en-US" dirty="0"/>
              <a:t>then replace the contents of x with the contents of x'</a:t>
            </a:r>
          </a:p>
          <a:p>
            <a:pPr lvl="1"/>
            <a:r>
              <a:rPr lang="en-US" dirty="0"/>
              <a:t>then delete x' (a leaf)</a:t>
            </a:r>
          </a:p>
          <a:p>
            <a:r>
              <a:rPr lang="en-US" dirty="0"/>
              <a:t>Step 4:  When x has two children,</a:t>
            </a:r>
          </a:p>
          <a:p>
            <a:pPr lvl="1"/>
            <a:r>
              <a:rPr lang="en-US" dirty="0"/>
              <a:t>then find x's successor z (which has no left child)</a:t>
            </a:r>
          </a:p>
          <a:p>
            <a:pPr lvl="1"/>
            <a:r>
              <a:rPr lang="en-US" dirty="0"/>
              <a:t>then replace x's contents with z's contents, and</a:t>
            </a:r>
          </a:p>
          <a:p>
            <a:pPr lvl="1"/>
            <a:r>
              <a:rPr lang="en-US" dirty="0"/>
              <a:t>delete z</a:t>
            </a:r>
          </a:p>
          <a:p>
            <a:r>
              <a:rPr lang="en-US" dirty="0"/>
              <a:t>In all of the three cases, you will end up removing a leaf.</a:t>
            </a:r>
          </a:p>
        </p:txBody>
      </p:sp>
      <p:sp>
        <p:nvSpPr>
          <p:cNvPr id="4" name="Footer Placeholder 3"/>
          <p:cNvSpPr>
            <a:spLocks noGrp="1"/>
          </p:cNvSpPr>
          <p:nvPr>
            <p:ph type="ftr" sz="quarter" idx="11"/>
          </p:nvPr>
        </p:nvSpPr>
        <p:spPr/>
        <p:txBody>
          <a:bodyPr/>
          <a:lstStyle/>
          <a:p>
            <a:r>
              <a:rPr lang="en-US"/>
              <a:t>CSC-221 Data Structures and Algorithm Bahria University Karachi Campus</a:t>
            </a:r>
          </a:p>
        </p:txBody>
      </p:sp>
    </p:spTree>
    <p:extLst>
      <p:ext uri="{BB962C8B-B14F-4D97-AF65-F5344CB8AC3E}">
        <p14:creationId xmlns:p14="http://schemas.microsoft.com/office/powerpoint/2010/main" val="8415396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2313</TotalTime>
  <Words>882</Words>
  <Application>Microsoft Office PowerPoint</Application>
  <PresentationFormat>Widescreen</PresentationFormat>
  <Paragraphs>78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PowerPoint Presentation</vt:lpstr>
      <vt:lpstr>Binary Search Tree (BST)</vt:lpstr>
      <vt:lpstr>BST</vt:lpstr>
      <vt:lpstr>Implementation of BST using Static trees</vt:lpstr>
      <vt:lpstr>AVL tree</vt:lpstr>
      <vt:lpstr>AVL Tree</vt:lpstr>
      <vt:lpstr>Advantages of AVL Tree</vt:lpstr>
      <vt:lpstr>ALGORITHM FOR INSERTION IN AVL</vt:lpstr>
      <vt:lpstr>Algorithm For Deletion</vt:lpstr>
      <vt:lpstr>ADD ROOT</vt:lpstr>
      <vt:lpstr>Insert method</vt:lpstr>
      <vt:lpstr>Check and Balance</vt:lpstr>
      <vt:lpstr>Depth, difference and Rotate RR methods</vt:lpstr>
      <vt:lpstr>Rotate LL,LR,RL Methods</vt:lpstr>
      <vt:lpstr>Find method</vt:lpstr>
      <vt:lpstr>Display , Inorder ,max methods</vt:lpstr>
      <vt:lpstr>Node class</vt:lpstr>
      <vt:lpstr>Lab 12 (Lab Tasks)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02-131212-009</cp:lastModifiedBy>
  <cp:revision>122</cp:revision>
  <dcterms:created xsi:type="dcterms:W3CDTF">2018-02-01T04:19:04Z</dcterms:created>
  <dcterms:modified xsi:type="dcterms:W3CDTF">2023-02-16T05:49:48Z</dcterms:modified>
</cp:coreProperties>
</file>