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56" r:id="rId2"/>
    <p:sldId id="257" r:id="rId3"/>
    <p:sldId id="299" r:id="rId4"/>
    <p:sldId id="300" r:id="rId5"/>
    <p:sldId id="313" r:id="rId6"/>
    <p:sldId id="289" r:id="rId7"/>
    <p:sldId id="292" r:id="rId8"/>
    <p:sldId id="293" r:id="rId9"/>
    <p:sldId id="290" r:id="rId10"/>
    <p:sldId id="295" r:id="rId11"/>
    <p:sldId id="294" r:id="rId12"/>
    <p:sldId id="291" r:id="rId13"/>
    <p:sldId id="297" r:id="rId14"/>
    <p:sldId id="298" r:id="rId15"/>
    <p:sldId id="296" r:id="rId16"/>
    <p:sldId id="271" r:id="rId17"/>
    <p:sldId id="30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1" autoAdjust="0"/>
    <p:restoredTop sz="94660"/>
  </p:normalViewPr>
  <p:slideViewPr>
    <p:cSldViewPr snapToGrid="0">
      <p:cViewPr varScale="1">
        <p:scale>
          <a:sx n="86" d="100"/>
          <a:sy n="86" d="100"/>
        </p:scale>
        <p:origin x="557" y="5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Bahria University Karachi Capmus</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46B5E4C-BC24-486F-99AF-338B179A68D5}" type="datetimeFigureOut">
              <a:rPr lang="en-US" smtClean="0"/>
              <a:t>2/16/2023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Bahria University Karachi Capmus</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4C617B-A7CC-46C3-9560-E89A52C1875F}"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Bahria University Karachi Capmus</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C36DAE-FFF4-48E1-A41F-DCF5F731F1E2}" type="datetimeFigureOut">
              <a:rPr lang="en-US" smtClean="0"/>
              <a:t>2/16/2023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Bahria University Karachi Capmus</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409FFF-B485-4565-8D8F-3E549EFE7B1E}" type="slidenum">
              <a:rPr lang="en-US" smtClean="0"/>
              <a:t>‹#›</a:t>
            </a:fld>
            <a:endParaRPr lang="en-US"/>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409FFF-B485-4565-8D8F-3E549EFE7B1E}" type="slidenum">
              <a:rPr lang="en-US" smtClean="0"/>
              <a:t>1</a:t>
            </a:fld>
            <a:endParaRPr lang="en-US"/>
          </a:p>
        </p:txBody>
      </p:sp>
      <p:sp>
        <p:nvSpPr>
          <p:cNvPr id="5" name="Header Placeholder 4"/>
          <p:cNvSpPr>
            <a:spLocks noGrp="1"/>
          </p:cNvSpPr>
          <p:nvPr>
            <p:ph type="hdr" sz="quarter" idx="11"/>
          </p:nvPr>
        </p:nvSpPr>
        <p:spPr/>
        <p:txBody>
          <a:bodyPr/>
          <a:lstStyle/>
          <a:p>
            <a:r>
              <a:rPr lang="en-US"/>
              <a:t>Bahria University Karachi Capmus</a:t>
            </a:r>
          </a:p>
        </p:txBody>
      </p:sp>
      <p:sp>
        <p:nvSpPr>
          <p:cNvPr id="6" name="Footer Placeholder 5"/>
          <p:cNvSpPr>
            <a:spLocks noGrp="1"/>
          </p:cNvSpPr>
          <p:nvPr>
            <p:ph type="ftr" sz="quarter" idx="12"/>
          </p:nvPr>
        </p:nvSpPr>
        <p:spPr/>
        <p:txBody>
          <a:bodyPr/>
          <a:lstStyle/>
          <a:p>
            <a:r>
              <a:rPr lang="en-US"/>
              <a:t>Bahria University Karachi Capmus</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447095-AD34-4135-9E6B-8026EDFDD30F}" type="datetime1">
              <a:rPr lang="en-US" smtClean="0"/>
              <a:t>2/16/2023</a:t>
            </a:fld>
            <a:endParaRPr lang="en-US"/>
          </a:p>
        </p:txBody>
      </p:sp>
      <p:sp>
        <p:nvSpPr>
          <p:cNvPr id="5" name="Footer Placeholder 4"/>
          <p:cNvSpPr>
            <a:spLocks noGrp="1"/>
          </p:cNvSpPr>
          <p:nvPr>
            <p:ph type="ftr" sz="quarter" idx="11"/>
          </p:nvPr>
        </p:nvSpPr>
        <p:spPr/>
        <p:txBody>
          <a:bodyPr/>
          <a:lstStyle/>
          <a:p>
            <a:r>
              <a:rPr lang="en-US"/>
              <a:t>CSC-221 Data Structures and Algorithm Bahria University Karachi Campus</a:t>
            </a:r>
          </a:p>
        </p:txBody>
      </p:sp>
      <p:sp>
        <p:nvSpPr>
          <p:cNvPr id="6" name="Slide Number Placeholder 5"/>
          <p:cNvSpPr>
            <a:spLocks noGrp="1"/>
          </p:cNvSpPr>
          <p:nvPr>
            <p:ph type="sldNum" sz="quarter" idx="12"/>
          </p:nvPr>
        </p:nvSpPr>
        <p:spPr>
          <a:xfrm>
            <a:off x="9255346" y="2750337"/>
            <a:ext cx="1171888" cy="1356442"/>
          </a:xfrm>
        </p:spPr>
        <p:txBody>
          <a:bodyPr/>
          <a:lstStyle/>
          <a:p>
            <a:fld id="{FC7A2E8A-5C13-4B5F-A839-A032F2BF169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F79B312-62F2-481B-99A7-03EE0BA5DB71}" type="datetime1">
              <a:rPr lang="en-US" smtClean="0"/>
              <a:t>2/16/2023</a:t>
            </a:fld>
            <a:endParaRPr lang="en-US"/>
          </a:p>
        </p:txBody>
      </p:sp>
      <p:sp>
        <p:nvSpPr>
          <p:cNvPr id="6" name="Footer Placeholder 5"/>
          <p:cNvSpPr>
            <a:spLocks noGrp="1"/>
          </p:cNvSpPr>
          <p:nvPr>
            <p:ph type="ftr" sz="quarter" idx="11"/>
          </p:nvPr>
        </p:nvSpPr>
        <p:spPr/>
        <p:txBody>
          <a:bodyPr/>
          <a:lstStyle/>
          <a:p>
            <a:r>
              <a:rPr lang="en-US"/>
              <a:t>CSC-221 Data Structures and Algorithm Bahria University Karachi Campus</a:t>
            </a:r>
          </a:p>
        </p:txBody>
      </p:sp>
      <p:sp>
        <p:nvSpPr>
          <p:cNvPr id="7" name="Slide Number Placeholder 6"/>
          <p:cNvSpPr>
            <a:spLocks noGrp="1"/>
          </p:cNvSpPr>
          <p:nvPr>
            <p:ph type="sldNum" sz="quarter" idx="12"/>
          </p:nvPr>
        </p:nvSpPr>
        <p:spPr>
          <a:xfrm>
            <a:off x="10729455" y="4711309"/>
            <a:ext cx="1154151" cy="1090789"/>
          </a:xfrm>
        </p:spPr>
        <p:txBody>
          <a:bodyPr/>
          <a:lstStyle/>
          <a:p>
            <a:fld id="{FC7A2E8A-5C13-4B5F-A839-A032F2BF169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EF3A35F-0F69-48FB-A44F-D62EA07AEC60}" type="datetime1">
              <a:rPr lang="en-US" smtClean="0"/>
              <a:t>2/16/2023</a:t>
            </a:fld>
            <a:endParaRPr lang="en-US"/>
          </a:p>
        </p:txBody>
      </p:sp>
      <p:sp>
        <p:nvSpPr>
          <p:cNvPr id="6" name="Footer Placeholder 5"/>
          <p:cNvSpPr>
            <a:spLocks noGrp="1"/>
          </p:cNvSpPr>
          <p:nvPr>
            <p:ph type="ftr" sz="quarter" idx="11"/>
          </p:nvPr>
        </p:nvSpPr>
        <p:spPr/>
        <p:txBody>
          <a:bodyPr/>
          <a:lstStyle/>
          <a:p>
            <a:r>
              <a:rPr lang="en-US"/>
              <a:t>CSC-221 Data Structures and Algorithm Bahria University Karachi Campus</a:t>
            </a:r>
          </a:p>
        </p:txBody>
      </p:sp>
      <p:sp>
        <p:nvSpPr>
          <p:cNvPr id="7" name="Slide Number Placeholder 6"/>
          <p:cNvSpPr>
            <a:spLocks noGrp="1"/>
          </p:cNvSpPr>
          <p:nvPr>
            <p:ph type="sldNum" sz="quarter" idx="12"/>
          </p:nvPr>
        </p:nvSpPr>
        <p:spPr>
          <a:xfrm>
            <a:off x="10729455" y="4711615"/>
            <a:ext cx="1154151" cy="1090789"/>
          </a:xfrm>
        </p:spPr>
        <p:txBody>
          <a:bodyPr/>
          <a:lstStyle/>
          <a:p>
            <a:fld id="{FC7A2E8A-5C13-4B5F-A839-A032F2BF169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60A88C-96AC-4DC4-8749-52A8AE96ADD9}" type="datetime1">
              <a:rPr lang="en-US" smtClean="0"/>
              <a:t>2/16/2023</a:t>
            </a:fld>
            <a:endParaRPr lang="en-US"/>
          </a:p>
        </p:txBody>
      </p:sp>
      <p:sp>
        <p:nvSpPr>
          <p:cNvPr id="6" name="Footer Placeholder 5"/>
          <p:cNvSpPr>
            <a:spLocks noGrp="1"/>
          </p:cNvSpPr>
          <p:nvPr>
            <p:ph type="ftr" sz="quarter" idx="11"/>
          </p:nvPr>
        </p:nvSpPr>
        <p:spPr/>
        <p:txBody>
          <a:bodyPr/>
          <a:lstStyle/>
          <a:p>
            <a:r>
              <a:rPr lang="en-US"/>
              <a:t>CSC-221 Data Structures and Algorithm Bahria University Karachi Campus</a:t>
            </a:r>
          </a:p>
        </p:txBody>
      </p:sp>
      <p:sp>
        <p:nvSpPr>
          <p:cNvPr id="7" name="Slide Number Placeholder 6"/>
          <p:cNvSpPr>
            <a:spLocks noGrp="1"/>
          </p:cNvSpPr>
          <p:nvPr>
            <p:ph type="sldNum" sz="quarter" idx="12"/>
          </p:nvPr>
        </p:nvSpPr>
        <p:spPr>
          <a:xfrm>
            <a:off x="10729455" y="4709925"/>
            <a:ext cx="1154151" cy="1090789"/>
          </a:xfrm>
        </p:spPr>
        <p:txBody>
          <a:bodyPr/>
          <a:lstStyle/>
          <a:p>
            <a:fld id="{FC7A2E8A-5C13-4B5F-A839-A032F2BF169B}"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A85FC0-1912-4EF5-8A74-3127358133EC}" type="datetime1">
              <a:rPr lang="en-US" smtClean="0"/>
              <a:t>2/16/2023</a:t>
            </a:fld>
            <a:endParaRPr lang="en-US"/>
          </a:p>
        </p:txBody>
      </p:sp>
      <p:sp>
        <p:nvSpPr>
          <p:cNvPr id="6" name="Footer Placeholder 5"/>
          <p:cNvSpPr>
            <a:spLocks noGrp="1"/>
          </p:cNvSpPr>
          <p:nvPr>
            <p:ph type="ftr" sz="quarter" idx="11"/>
          </p:nvPr>
        </p:nvSpPr>
        <p:spPr/>
        <p:txBody>
          <a:bodyPr/>
          <a:lstStyle/>
          <a:p>
            <a:r>
              <a:rPr lang="en-US"/>
              <a:t>CSC-221 Data Structures and Algorithm Bahria University Karachi Campus</a:t>
            </a:r>
          </a:p>
        </p:txBody>
      </p:sp>
      <p:sp>
        <p:nvSpPr>
          <p:cNvPr id="7" name="Slide Number Placeholder 6"/>
          <p:cNvSpPr>
            <a:spLocks noGrp="1"/>
          </p:cNvSpPr>
          <p:nvPr>
            <p:ph type="sldNum" sz="quarter" idx="12"/>
          </p:nvPr>
        </p:nvSpPr>
        <p:spPr>
          <a:xfrm>
            <a:off x="10729455" y="4709925"/>
            <a:ext cx="1154151" cy="1090789"/>
          </a:xfrm>
        </p:spPr>
        <p:txBody>
          <a:bodyPr/>
          <a:lstStyle/>
          <a:p>
            <a:fld id="{FC7A2E8A-5C13-4B5F-A839-A032F2BF169B}"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1651D2D-61C2-47D8-B92A-1DA1F83EE88C}" type="datetime1">
              <a:rPr lang="en-US" smtClean="0"/>
              <a:t>2/16/2023</a:t>
            </a:fld>
            <a:endParaRPr lang="en-US"/>
          </a:p>
        </p:txBody>
      </p:sp>
      <p:sp>
        <p:nvSpPr>
          <p:cNvPr id="4" name="Footer Placeholder 3"/>
          <p:cNvSpPr>
            <a:spLocks noGrp="1"/>
          </p:cNvSpPr>
          <p:nvPr>
            <p:ph type="ftr" sz="quarter" idx="11"/>
          </p:nvPr>
        </p:nvSpPr>
        <p:spPr/>
        <p:txBody>
          <a:bodyPr/>
          <a:lstStyle/>
          <a:p>
            <a:r>
              <a:rPr lang="en-US"/>
              <a:t>CSC-221 Data Structures and Algorithm Bahria University Karachi Campus</a:t>
            </a:r>
          </a:p>
        </p:txBody>
      </p:sp>
      <p:sp>
        <p:nvSpPr>
          <p:cNvPr id="5" name="Slide Number Placeholder 4"/>
          <p:cNvSpPr>
            <a:spLocks noGrp="1"/>
          </p:cNvSpPr>
          <p:nvPr>
            <p:ph type="sldNum" sz="quarter" idx="12"/>
          </p:nvPr>
        </p:nvSpPr>
        <p:spPr/>
        <p:txBody>
          <a:bodyPr/>
          <a:lstStyle/>
          <a:p>
            <a:fld id="{FC7A2E8A-5C13-4B5F-A839-A032F2BF169B}"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51FF8B6-2632-4018-8A59-D7C4BE09CE9B}" type="datetime1">
              <a:rPr lang="en-US" smtClean="0"/>
              <a:t>2/16/2023</a:t>
            </a:fld>
            <a:endParaRPr lang="en-US"/>
          </a:p>
        </p:txBody>
      </p:sp>
      <p:sp>
        <p:nvSpPr>
          <p:cNvPr id="4" name="Footer Placeholder 3"/>
          <p:cNvSpPr>
            <a:spLocks noGrp="1"/>
          </p:cNvSpPr>
          <p:nvPr>
            <p:ph type="ftr" sz="quarter" idx="11"/>
          </p:nvPr>
        </p:nvSpPr>
        <p:spPr/>
        <p:txBody>
          <a:bodyPr/>
          <a:lstStyle/>
          <a:p>
            <a:r>
              <a:rPr lang="en-US"/>
              <a:t>CSC-221 Data Structures and Algorithm Bahria University Karachi Campus</a:t>
            </a:r>
          </a:p>
        </p:txBody>
      </p:sp>
      <p:sp>
        <p:nvSpPr>
          <p:cNvPr id="5" name="Slide Number Placeholder 4"/>
          <p:cNvSpPr>
            <a:spLocks noGrp="1"/>
          </p:cNvSpPr>
          <p:nvPr>
            <p:ph type="sldNum" sz="quarter" idx="12"/>
          </p:nvPr>
        </p:nvSpPr>
        <p:spPr/>
        <p:txBody>
          <a:bodyPr/>
          <a:lstStyle/>
          <a:p>
            <a:fld id="{FC7A2E8A-5C13-4B5F-A839-A032F2BF169B}"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607A61-2229-498D-8A63-389DA5EFEDBF}" type="datetime1">
              <a:rPr lang="en-US" smtClean="0"/>
              <a:t>2/16/2023</a:t>
            </a:fld>
            <a:endParaRPr lang="en-US"/>
          </a:p>
        </p:txBody>
      </p:sp>
      <p:sp>
        <p:nvSpPr>
          <p:cNvPr id="5" name="Footer Placeholder 4"/>
          <p:cNvSpPr>
            <a:spLocks noGrp="1"/>
          </p:cNvSpPr>
          <p:nvPr>
            <p:ph type="ftr" sz="quarter" idx="11"/>
          </p:nvPr>
        </p:nvSpPr>
        <p:spPr/>
        <p:txBody>
          <a:bodyPr/>
          <a:lstStyle/>
          <a:p>
            <a:r>
              <a:rPr lang="en-US"/>
              <a:t>CSC-221 Data Structures and Algorithm Bahria University Karachi Campus</a:t>
            </a:r>
          </a:p>
        </p:txBody>
      </p:sp>
      <p:sp>
        <p:nvSpPr>
          <p:cNvPr id="6" name="Slide Number Placeholder 5"/>
          <p:cNvSpPr>
            <a:spLocks noGrp="1"/>
          </p:cNvSpPr>
          <p:nvPr>
            <p:ph type="sldNum" sz="quarter" idx="12"/>
          </p:nvPr>
        </p:nvSpPr>
        <p:spPr/>
        <p:txBody>
          <a:bodyPr/>
          <a:lstStyle/>
          <a:p>
            <a:fld id="{FC7A2E8A-5C13-4B5F-A839-A032F2BF169B}"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5BA257F-1C22-4BB7-9C59-75FB83043FD3}" type="datetime1">
              <a:rPr lang="en-US" smtClean="0"/>
              <a:t>2/16/2023</a:t>
            </a:fld>
            <a:endParaRPr lang="en-US"/>
          </a:p>
        </p:txBody>
      </p:sp>
      <p:sp>
        <p:nvSpPr>
          <p:cNvPr id="5" name="Footer Placeholder 4"/>
          <p:cNvSpPr>
            <a:spLocks noGrp="1"/>
          </p:cNvSpPr>
          <p:nvPr>
            <p:ph type="ftr" sz="quarter" idx="11"/>
          </p:nvPr>
        </p:nvSpPr>
        <p:spPr>
          <a:xfrm>
            <a:off x="680321" y="5936188"/>
            <a:ext cx="6126805" cy="365125"/>
          </a:xfrm>
        </p:spPr>
        <p:txBody>
          <a:bodyPr/>
          <a:lstStyle/>
          <a:p>
            <a:r>
              <a:rPr lang="en-US"/>
              <a:t>CSC-221 Data Structures and Algorithm Bahria University Karachi Campus</a:t>
            </a: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C7A2E8A-5C13-4B5F-A839-A032F2BF169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897769-2A7D-4F22-9A3D-2F388DB95FFF}" type="datetime1">
              <a:rPr lang="en-US" smtClean="0"/>
              <a:t>2/16/2023</a:t>
            </a:fld>
            <a:endParaRPr lang="en-US"/>
          </a:p>
        </p:txBody>
      </p:sp>
      <p:sp>
        <p:nvSpPr>
          <p:cNvPr id="5" name="Footer Placeholder 4"/>
          <p:cNvSpPr>
            <a:spLocks noGrp="1"/>
          </p:cNvSpPr>
          <p:nvPr>
            <p:ph type="ftr" sz="quarter" idx="11"/>
          </p:nvPr>
        </p:nvSpPr>
        <p:spPr/>
        <p:txBody>
          <a:bodyPr/>
          <a:lstStyle/>
          <a:p>
            <a:r>
              <a:rPr lang="en-US"/>
              <a:t>CSC-221 Data Structures and Algorithm Bahria University Karachi Campus</a:t>
            </a:r>
          </a:p>
        </p:txBody>
      </p:sp>
      <p:sp>
        <p:nvSpPr>
          <p:cNvPr id="6" name="Slide Number Placeholder 5"/>
          <p:cNvSpPr>
            <a:spLocks noGrp="1"/>
          </p:cNvSpPr>
          <p:nvPr>
            <p:ph type="sldNum" sz="quarter" idx="12"/>
          </p:nvPr>
        </p:nvSpPr>
        <p:spPr/>
        <p:txBody>
          <a:bodyPr/>
          <a:lstStyle/>
          <a:p>
            <a:fld id="{FC7A2E8A-5C13-4B5F-A839-A032F2BF169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60685F-4F62-441F-9F13-D657D3EAE83C}" type="datetime1">
              <a:rPr lang="en-US" smtClean="0"/>
              <a:t>2/16/2023</a:t>
            </a:fld>
            <a:endParaRPr lang="en-US"/>
          </a:p>
        </p:txBody>
      </p:sp>
      <p:sp>
        <p:nvSpPr>
          <p:cNvPr id="5" name="Footer Placeholder 4"/>
          <p:cNvSpPr>
            <a:spLocks noGrp="1"/>
          </p:cNvSpPr>
          <p:nvPr>
            <p:ph type="ftr" sz="quarter" idx="11"/>
          </p:nvPr>
        </p:nvSpPr>
        <p:spPr/>
        <p:txBody>
          <a:bodyPr/>
          <a:lstStyle/>
          <a:p>
            <a:r>
              <a:rPr lang="en-US"/>
              <a:t>CSC-221 Data Structures and Algorithm Bahria University Karachi Campus</a:t>
            </a:r>
          </a:p>
        </p:txBody>
      </p:sp>
      <p:sp>
        <p:nvSpPr>
          <p:cNvPr id="6" name="Slide Number Placeholder 5"/>
          <p:cNvSpPr>
            <a:spLocks noGrp="1"/>
          </p:cNvSpPr>
          <p:nvPr>
            <p:ph type="sldNum" sz="quarter" idx="12"/>
          </p:nvPr>
        </p:nvSpPr>
        <p:spPr>
          <a:xfrm>
            <a:off x="10729455" y="2869895"/>
            <a:ext cx="1154151" cy="1090789"/>
          </a:xfrm>
        </p:spPr>
        <p:txBody>
          <a:bodyPr/>
          <a:lstStyle/>
          <a:p>
            <a:fld id="{FC7A2E8A-5C13-4B5F-A839-A032F2BF169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20E326-A20F-47DB-8BF2-E1E5885A642C}" type="datetime1">
              <a:rPr lang="en-US" smtClean="0"/>
              <a:t>2/16/2023</a:t>
            </a:fld>
            <a:endParaRPr lang="en-US"/>
          </a:p>
        </p:txBody>
      </p:sp>
      <p:sp>
        <p:nvSpPr>
          <p:cNvPr id="6" name="Footer Placeholder 5"/>
          <p:cNvSpPr>
            <a:spLocks noGrp="1"/>
          </p:cNvSpPr>
          <p:nvPr>
            <p:ph type="ftr" sz="quarter" idx="11"/>
          </p:nvPr>
        </p:nvSpPr>
        <p:spPr/>
        <p:txBody>
          <a:bodyPr/>
          <a:lstStyle/>
          <a:p>
            <a:r>
              <a:rPr lang="en-US"/>
              <a:t>CSC-221 Data Structures and Algorithm Bahria University Karachi Campus</a:t>
            </a:r>
          </a:p>
        </p:txBody>
      </p:sp>
      <p:sp>
        <p:nvSpPr>
          <p:cNvPr id="7" name="Slide Number Placeholder 6"/>
          <p:cNvSpPr>
            <a:spLocks noGrp="1"/>
          </p:cNvSpPr>
          <p:nvPr>
            <p:ph type="sldNum" sz="quarter" idx="12"/>
          </p:nvPr>
        </p:nvSpPr>
        <p:spPr/>
        <p:txBody>
          <a:bodyPr/>
          <a:lstStyle/>
          <a:p>
            <a:fld id="{FC7A2E8A-5C13-4B5F-A839-A032F2BF169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EDFF28-3A00-448F-A5AF-FACC983299AD}" type="datetime1">
              <a:rPr lang="en-US" smtClean="0"/>
              <a:t>2/16/2023</a:t>
            </a:fld>
            <a:endParaRPr lang="en-US"/>
          </a:p>
        </p:txBody>
      </p:sp>
      <p:sp>
        <p:nvSpPr>
          <p:cNvPr id="8" name="Footer Placeholder 7"/>
          <p:cNvSpPr>
            <a:spLocks noGrp="1"/>
          </p:cNvSpPr>
          <p:nvPr>
            <p:ph type="ftr" sz="quarter" idx="11"/>
          </p:nvPr>
        </p:nvSpPr>
        <p:spPr/>
        <p:txBody>
          <a:bodyPr/>
          <a:lstStyle/>
          <a:p>
            <a:r>
              <a:rPr lang="en-US"/>
              <a:t>CSC-221 Data Structures and Algorithm Bahria University Karachi Campus</a:t>
            </a:r>
          </a:p>
        </p:txBody>
      </p:sp>
      <p:sp>
        <p:nvSpPr>
          <p:cNvPr id="9" name="Slide Number Placeholder 8"/>
          <p:cNvSpPr>
            <a:spLocks noGrp="1"/>
          </p:cNvSpPr>
          <p:nvPr>
            <p:ph type="sldNum" sz="quarter" idx="12"/>
          </p:nvPr>
        </p:nvSpPr>
        <p:spPr/>
        <p:txBody>
          <a:bodyPr/>
          <a:lstStyle/>
          <a:p>
            <a:fld id="{FC7A2E8A-5C13-4B5F-A839-A032F2BF169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E36844-9CF1-488F-A1A2-F6D6D20BCA46}" type="datetime1">
              <a:rPr lang="en-US" smtClean="0"/>
              <a:t>2/16/2023</a:t>
            </a:fld>
            <a:endParaRPr lang="en-US"/>
          </a:p>
        </p:txBody>
      </p:sp>
      <p:sp>
        <p:nvSpPr>
          <p:cNvPr id="4" name="Footer Placeholder 3"/>
          <p:cNvSpPr>
            <a:spLocks noGrp="1"/>
          </p:cNvSpPr>
          <p:nvPr>
            <p:ph type="ftr" sz="quarter" idx="11"/>
          </p:nvPr>
        </p:nvSpPr>
        <p:spPr/>
        <p:txBody>
          <a:bodyPr/>
          <a:lstStyle/>
          <a:p>
            <a:r>
              <a:rPr lang="en-US"/>
              <a:t>CSC-221 Data Structures and Algorithm Bahria University Karachi Campus</a:t>
            </a:r>
          </a:p>
        </p:txBody>
      </p:sp>
      <p:sp>
        <p:nvSpPr>
          <p:cNvPr id="5" name="Slide Number Placeholder 4"/>
          <p:cNvSpPr>
            <a:spLocks noGrp="1"/>
          </p:cNvSpPr>
          <p:nvPr>
            <p:ph type="sldNum" sz="quarter" idx="12"/>
          </p:nvPr>
        </p:nvSpPr>
        <p:spPr/>
        <p:txBody>
          <a:bodyPr/>
          <a:lstStyle/>
          <a:p>
            <a:fld id="{FC7A2E8A-5C13-4B5F-A839-A032F2BF169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41442C7-992E-42AC-B39A-7708D9D3FA7C}" type="datetime1">
              <a:rPr lang="en-US" smtClean="0"/>
              <a:t>2/16/2023</a:t>
            </a:fld>
            <a:endParaRPr lang="en-US"/>
          </a:p>
        </p:txBody>
      </p:sp>
      <p:sp>
        <p:nvSpPr>
          <p:cNvPr id="3" name="Footer Placeholder 2"/>
          <p:cNvSpPr>
            <a:spLocks noGrp="1"/>
          </p:cNvSpPr>
          <p:nvPr>
            <p:ph type="ftr" sz="quarter" idx="11"/>
          </p:nvPr>
        </p:nvSpPr>
        <p:spPr/>
        <p:txBody>
          <a:bodyPr/>
          <a:lstStyle/>
          <a:p>
            <a:r>
              <a:rPr lang="en-US"/>
              <a:t>CSC-221 Data Structures and Algorithm Bahria University Karachi Campus</a:t>
            </a:r>
          </a:p>
        </p:txBody>
      </p:sp>
      <p:sp>
        <p:nvSpPr>
          <p:cNvPr id="4" name="Slide Number Placeholder 3"/>
          <p:cNvSpPr>
            <a:spLocks noGrp="1"/>
          </p:cNvSpPr>
          <p:nvPr>
            <p:ph type="sldNum" sz="quarter" idx="12"/>
          </p:nvPr>
        </p:nvSpPr>
        <p:spPr/>
        <p:txBody>
          <a:bodyPr/>
          <a:lstStyle/>
          <a:p>
            <a:fld id="{FC7A2E8A-5C13-4B5F-A839-A032F2BF169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6070F2-345F-4218-A12F-F83F02EEBEA7}" type="datetime1">
              <a:rPr lang="en-US" smtClean="0"/>
              <a:t>2/16/2023</a:t>
            </a:fld>
            <a:endParaRPr lang="en-US"/>
          </a:p>
        </p:txBody>
      </p:sp>
      <p:sp>
        <p:nvSpPr>
          <p:cNvPr id="6" name="Footer Placeholder 5"/>
          <p:cNvSpPr>
            <a:spLocks noGrp="1"/>
          </p:cNvSpPr>
          <p:nvPr>
            <p:ph type="ftr" sz="quarter" idx="11"/>
          </p:nvPr>
        </p:nvSpPr>
        <p:spPr/>
        <p:txBody>
          <a:bodyPr/>
          <a:lstStyle/>
          <a:p>
            <a:r>
              <a:rPr lang="en-US"/>
              <a:t>CSC-221 Data Structures and Algorithm Bahria University Karachi Campus</a:t>
            </a:r>
          </a:p>
        </p:txBody>
      </p:sp>
      <p:sp>
        <p:nvSpPr>
          <p:cNvPr id="7" name="Slide Number Placeholder 6"/>
          <p:cNvSpPr>
            <a:spLocks noGrp="1"/>
          </p:cNvSpPr>
          <p:nvPr>
            <p:ph type="sldNum" sz="quarter" idx="12"/>
          </p:nvPr>
        </p:nvSpPr>
        <p:spPr/>
        <p:txBody>
          <a:bodyPr/>
          <a:lstStyle/>
          <a:p>
            <a:fld id="{FC7A2E8A-5C13-4B5F-A839-A032F2BF169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A769063-8D95-41C4-87FE-0AD8AA0EB2DB}" type="datetime1">
              <a:rPr lang="en-US" smtClean="0"/>
              <a:t>2/16/2023</a:t>
            </a:fld>
            <a:endParaRPr lang="en-US"/>
          </a:p>
        </p:txBody>
      </p:sp>
      <p:sp>
        <p:nvSpPr>
          <p:cNvPr id="6" name="Footer Placeholder 5"/>
          <p:cNvSpPr>
            <a:spLocks noGrp="1"/>
          </p:cNvSpPr>
          <p:nvPr>
            <p:ph type="ftr" sz="quarter" idx="11"/>
          </p:nvPr>
        </p:nvSpPr>
        <p:spPr/>
        <p:txBody>
          <a:bodyPr/>
          <a:lstStyle/>
          <a:p>
            <a:r>
              <a:rPr lang="en-US"/>
              <a:t>CSC-221 Data Structures and Algorithm Bahria University Karachi Campus</a:t>
            </a:r>
          </a:p>
        </p:txBody>
      </p:sp>
      <p:sp>
        <p:nvSpPr>
          <p:cNvPr id="7" name="Slide Number Placeholder 6"/>
          <p:cNvSpPr>
            <a:spLocks noGrp="1"/>
          </p:cNvSpPr>
          <p:nvPr>
            <p:ph type="sldNum" sz="quarter" idx="12"/>
          </p:nvPr>
        </p:nvSpPr>
        <p:spPr/>
        <p:txBody>
          <a:bodyPr/>
          <a:lstStyle/>
          <a:p>
            <a:fld id="{FC7A2E8A-5C13-4B5F-A839-A032F2BF169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5B0A3A6-EEAE-42AE-ADE2-4581A0F1DBC2}" type="datetime1">
              <a:rPr lang="en-US" smtClean="0"/>
              <a:t>2/16/2023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CSC-221 Data Structures and Algorithm Bahria University Karachi Campus</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FC7A2E8A-5C13-4B5F-A839-A032F2BF169B}"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08503" y="1083397"/>
            <a:ext cx="7823462" cy="3183803"/>
          </a:xfrm>
          <a:noFill/>
        </p:spPr>
        <p:txBody>
          <a:bodyPr/>
          <a:lstStyle/>
          <a:p>
            <a:r>
              <a:rPr lang="en-US" altLang="en-IN" sz="6000" dirty="0"/>
              <a:t>Linear Search &amp; </a:t>
            </a:r>
            <a:r>
              <a:rPr lang="en-IN" sz="6000" dirty="0"/>
              <a:t>Sorting Algorithm</a:t>
            </a:r>
            <a:r>
              <a:rPr lang="en-US" altLang="en-IN" sz="6000" dirty="0"/>
              <a:t>s</a:t>
            </a:r>
          </a:p>
        </p:txBody>
      </p:sp>
      <p:sp>
        <p:nvSpPr>
          <p:cNvPr id="3" name="Subtitle 2"/>
          <p:cNvSpPr>
            <a:spLocks noGrp="1"/>
          </p:cNvSpPr>
          <p:nvPr>
            <p:ph type="subTitle" idx="1"/>
          </p:nvPr>
        </p:nvSpPr>
        <p:spPr>
          <a:xfrm>
            <a:off x="1627389" y="3691152"/>
            <a:ext cx="9777086" cy="2360951"/>
          </a:xfrm>
        </p:spPr>
        <p:txBody>
          <a:bodyPr>
            <a:normAutofit/>
          </a:bodyPr>
          <a:lstStyle/>
          <a:p>
            <a:r>
              <a:rPr lang="en-IN" sz="3600" dirty="0">
                <a:latin typeface="Times New Roman" panose="02020603050405020304" pitchFamily="18" charset="0"/>
                <a:ea typeface="Tahoma" panose="020B0604030504040204" pitchFamily="34" charset="0"/>
                <a:cs typeface="Times New Roman" panose="02020603050405020304" pitchFamily="18" charset="0"/>
              </a:rPr>
              <a:t>Lab No</a:t>
            </a:r>
            <a:r>
              <a:rPr lang="en-US" altLang="en-IN" sz="3600" dirty="0">
                <a:latin typeface="Times New Roman" panose="02020603050405020304" pitchFamily="18" charset="0"/>
                <a:ea typeface="Tahoma" panose="020B0604030504040204" pitchFamily="34" charset="0"/>
                <a:cs typeface="Times New Roman" panose="02020603050405020304" pitchFamily="18" charset="0"/>
              </a:rPr>
              <a:t>.2</a:t>
            </a:r>
            <a:endParaRPr lang="en-IN" sz="3600" dirty="0">
              <a:latin typeface="Times New Roman" panose="02020603050405020304" pitchFamily="18" charset="0"/>
              <a:ea typeface="Tahoma" panose="020B0604030504040204" pitchFamily="34" charset="0"/>
              <a:cs typeface="Times New Roman" panose="02020603050405020304" pitchFamily="18" charset="0"/>
            </a:endParaRPr>
          </a:p>
          <a:p>
            <a:endParaRPr lang="en-IN" dirty="0">
              <a:latin typeface="Times New Roman" panose="02020603050405020304" pitchFamily="18" charset="0"/>
              <a:ea typeface="Tahoma" panose="020B0604030504040204" pitchFamily="34" charset="0"/>
              <a:cs typeface="Times New Roman" panose="02020603050405020304" pitchFamily="18" charset="0"/>
            </a:endParaRPr>
          </a:p>
          <a:p>
            <a:endParaRPr lang="en-IN" dirty="0">
              <a:latin typeface="Times New Roman" panose="02020603050405020304" pitchFamily="18" charset="0"/>
              <a:ea typeface="Tahoma" panose="020B0604030504040204" pitchFamily="34" charset="0"/>
              <a:cs typeface="Times New Roman" panose="02020603050405020304" pitchFamily="18" charset="0"/>
            </a:endParaRPr>
          </a:p>
          <a:p>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Footer Placeholder 3"/>
          <p:cNvSpPr>
            <a:spLocks noGrp="1"/>
          </p:cNvSpPr>
          <p:nvPr>
            <p:ph type="ftr" sz="quarter" idx="11"/>
          </p:nvPr>
        </p:nvSpPr>
        <p:spPr>
          <a:xfrm>
            <a:off x="0" y="133173"/>
            <a:ext cx="4114800" cy="345796"/>
          </a:xfrm>
        </p:spPr>
        <p:txBody>
          <a:bodyPr/>
          <a:lstStyle/>
          <a:p>
            <a:r>
              <a:rPr lang="en-US" dirty="0"/>
              <a:t>CSC-221 Data Structures and Algorithm</a:t>
            </a:r>
          </a:p>
          <a:p>
            <a:r>
              <a:rPr lang="en-IN" dirty="0"/>
              <a:t>Bahria University Karachi Campus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a:t>
            </a:r>
          </a:p>
        </p:txBody>
      </p:sp>
      <p:sp>
        <p:nvSpPr>
          <p:cNvPr id="3" name="Content Placeholder 2"/>
          <p:cNvSpPr>
            <a:spLocks noGrp="1"/>
          </p:cNvSpPr>
          <p:nvPr>
            <p:ph idx="1"/>
          </p:nvPr>
        </p:nvSpPr>
        <p:spPr/>
        <p:txBody>
          <a:bodyPr>
            <a:normAutofit/>
          </a:bodyPr>
          <a:lstStyle/>
          <a:p>
            <a:pPr algn="just"/>
            <a:r>
              <a:rPr lang="en-US" dirty="0">
                <a:solidFill>
                  <a:schemeClr val="bg1"/>
                </a:solidFill>
              </a:rPr>
              <a:t>The selection sort is a combination of searching and sorting. </a:t>
            </a:r>
          </a:p>
          <a:p>
            <a:pPr algn="just"/>
            <a:r>
              <a:rPr lang="en-US" dirty="0">
                <a:solidFill>
                  <a:schemeClr val="bg1"/>
                </a:solidFill>
              </a:rPr>
              <a:t>During each pass, the unsorted element with the smallest (or largest) value is moved to its proper position in the array. </a:t>
            </a:r>
          </a:p>
          <a:p>
            <a:pPr algn="just"/>
            <a:r>
              <a:rPr lang="en-US" dirty="0">
                <a:solidFill>
                  <a:schemeClr val="bg1"/>
                </a:solidFill>
              </a:rPr>
              <a:t>The number of times the sort passes through the array is one less than the number of items in the array. </a:t>
            </a:r>
          </a:p>
          <a:p>
            <a:pPr algn="just"/>
            <a:r>
              <a:rPr lang="en-US" dirty="0">
                <a:solidFill>
                  <a:schemeClr val="bg1"/>
                </a:solidFill>
              </a:rPr>
              <a:t>In the selection sort, the inner loop finds the next smallest (or largest) value and the outer loop places that value into its proper location. </a:t>
            </a:r>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050" b="0" i="0" u="none" strike="noStrike" kern="1200" cap="none" spc="0" normalizeH="0" baseline="0" noProof="0">
                <a:ln>
                  <a:noFill/>
                </a:ln>
                <a:solidFill>
                  <a:prstClr val="white">
                    <a:tint val="75000"/>
                  </a:prstClr>
                </a:solidFill>
                <a:effectLst/>
                <a:uLnTx/>
                <a:uFillTx/>
                <a:latin typeface="Trebuchet MS" panose="020B0603020202020204"/>
                <a:ea typeface="+mn-ea"/>
                <a:cs typeface="+mn-cs"/>
              </a:rPr>
              <a:t>CSC-221 Data Structures and Algorithm Bahria University Karachi Campus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grpSp>
        <p:nvGrpSpPr>
          <p:cNvPr id="11" name="Group 10"/>
          <p:cNvGrpSpPr>
            <a:grpSpLocks noGrp="1" noUngrp="1" noRot="1" noChangeAspect="1" noMove="1" noResize="1"/>
          </p:cNvGrpSpPr>
          <p:nvPr/>
        </p:nvGrpSpPr>
        <p:grpSpPr>
          <a:xfrm>
            <a:off x="-3176" y="0"/>
            <a:ext cx="12192000" cy="6858001"/>
            <a:chOff x="-3176" y="0"/>
            <a:chExt cx="12192000" cy="6858001"/>
          </a:xfrm>
        </p:grpSpPr>
        <p:sp useBgFill="1">
          <p:nvSpPr>
            <p:cNvPr id="12" name="Rectangle 11"/>
            <p:cNvSpPr/>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15" name="Rectangle 14"/>
          <p:cNvSpPr>
            <a:spLocks noGrp="1" noRot="1" noChangeAspect="1" noMove="1" noResize="1" noEditPoints="1" noAdjustHandles="1" noChangeArrowheads="1" noChangeShapeType="1" noTextEdit="1"/>
          </p:cNvSpPr>
          <p:nvPr/>
        </p:nvSpPr>
        <p:spPr>
          <a:xfrm>
            <a:off x="7550979" y="1"/>
            <a:ext cx="4641022" cy="6857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a:spLocks noGrp="1" noRot="1" noChangeAspect="1" noMove="1" noResize="1" noEditPoints="1" noAdjustHandles="1" noChangeArrowheads="1" noChangeShapeType="1" noTextEdit="1"/>
          </p:cNvSpPr>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8"/>
            <a:ext cx="7087552" cy="1080938"/>
          </a:xfrm>
        </p:spPr>
        <p:txBody>
          <a:bodyPr>
            <a:normAutofit/>
          </a:bodyPr>
          <a:lstStyle/>
          <a:p>
            <a:r>
              <a:rPr lang="en-US"/>
              <a:t>Selection Sort</a:t>
            </a:r>
            <a:endParaRPr lang="en-US" dirty="0"/>
          </a:p>
        </p:txBody>
      </p:sp>
      <p:pic>
        <p:nvPicPr>
          <p:cNvPr id="19" name="Picture 18"/>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p:cNvSpPr>
            <a:spLocks noGrp="1"/>
          </p:cNvSpPr>
          <p:nvPr>
            <p:ph idx="1"/>
          </p:nvPr>
        </p:nvSpPr>
        <p:spPr>
          <a:xfrm>
            <a:off x="680321" y="2130822"/>
            <a:ext cx="6423211" cy="4521127"/>
          </a:xfrm>
        </p:spPr>
        <p:txBody>
          <a:bodyPr>
            <a:normAutofit/>
          </a:bodyPr>
          <a:lstStyle/>
          <a:p>
            <a:pPr marL="0" indent="0">
              <a:buNone/>
            </a:pPr>
            <a:r>
              <a:rPr lang="en-US" sz="1800" dirty="0">
                <a:solidFill>
                  <a:schemeClr val="bg1"/>
                </a:solidFill>
              </a:rPr>
              <a:t>        int temp, smallest;</a:t>
            </a:r>
          </a:p>
          <a:p>
            <a:pPr marL="0" indent="0">
              <a:buNone/>
            </a:pPr>
            <a:r>
              <a:rPr lang="en-US" sz="1800" dirty="0">
                <a:solidFill>
                  <a:schemeClr val="bg1"/>
                </a:solidFill>
              </a:rPr>
              <a:t>      for (int i = 0; i &lt; n - 1; i++) {</a:t>
            </a:r>
          </a:p>
          <a:p>
            <a:pPr marL="0" indent="0">
              <a:buNone/>
            </a:pPr>
            <a:r>
              <a:rPr lang="en-US" sz="1800" dirty="0">
                <a:solidFill>
                  <a:schemeClr val="bg1"/>
                </a:solidFill>
              </a:rPr>
              <a:t>         smallest = i;</a:t>
            </a:r>
          </a:p>
          <a:p>
            <a:pPr marL="0" indent="0">
              <a:buNone/>
            </a:pPr>
            <a:r>
              <a:rPr lang="en-US" sz="1800" dirty="0">
                <a:solidFill>
                  <a:schemeClr val="bg1"/>
                </a:solidFill>
              </a:rPr>
              <a:t>         for (int j = i + 1; j &lt; n; j++) {</a:t>
            </a:r>
          </a:p>
          <a:p>
            <a:pPr marL="0" indent="0">
              <a:buNone/>
            </a:pPr>
            <a:r>
              <a:rPr lang="en-US" sz="1800" dirty="0">
                <a:solidFill>
                  <a:schemeClr val="bg1"/>
                </a:solidFill>
              </a:rPr>
              <a:t>            if (arr[j] &lt; arr[smallest]) {</a:t>
            </a:r>
          </a:p>
          <a:p>
            <a:pPr marL="0" indent="0">
              <a:buNone/>
            </a:pPr>
            <a:r>
              <a:rPr lang="en-US" sz="1800" dirty="0">
                <a:solidFill>
                  <a:schemeClr val="bg1"/>
                </a:solidFill>
              </a:rPr>
              <a:t>               smallest = j;</a:t>
            </a:r>
          </a:p>
          <a:p>
            <a:pPr marL="0" indent="0">
              <a:buNone/>
            </a:pPr>
            <a:r>
              <a:rPr lang="en-US" sz="1800" dirty="0">
                <a:solidFill>
                  <a:schemeClr val="bg1"/>
                </a:solidFill>
              </a:rPr>
              <a:t>            }</a:t>
            </a:r>
          </a:p>
          <a:p>
            <a:pPr marL="0" indent="0">
              <a:buNone/>
            </a:pPr>
            <a:r>
              <a:rPr lang="en-US" sz="1800" dirty="0">
                <a:solidFill>
                  <a:schemeClr val="bg1"/>
                </a:solidFill>
              </a:rPr>
              <a:t>         }</a:t>
            </a:r>
          </a:p>
          <a:p>
            <a:pPr marL="0" indent="0">
              <a:buNone/>
            </a:pPr>
            <a:r>
              <a:rPr lang="en-US" sz="1800" dirty="0">
                <a:solidFill>
                  <a:schemeClr val="bg1"/>
                </a:solidFill>
              </a:rPr>
              <a:t>         temp = arr[smallest];</a:t>
            </a:r>
          </a:p>
          <a:p>
            <a:pPr marL="0" indent="0">
              <a:buNone/>
            </a:pPr>
            <a:r>
              <a:rPr lang="en-US" sz="1800" dirty="0">
                <a:solidFill>
                  <a:schemeClr val="bg1"/>
                </a:solidFill>
              </a:rPr>
              <a:t>         arr[smallest] = arr[i];</a:t>
            </a:r>
          </a:p>
          <a:p>
            <a:pPr marL="0" indent="0">
              <a:buNone/>
            </a:pPr>
            <a:r>
              <a:rPr lang="en-US" sz="1800" dirty="0">
                <a:solidFill>
                  <a:schemeClr val="bg1"/>
                </a:solidFill>
              </a:rPr>
              <a:t>         arr[i] = temp;</a:t>
            </a:r>
          </a:p>
          <a:p>
            <a:pPr marL="0" indent="0">
              <a:buNone/>
            </a:pPr>
            <a:r>
              <a:rPr lang="en-US" sz="1800" dirty="0">
                <a:solidFill>
                  <a:schemeClr val="bg1"/>
                </a:solidFill>
              </a:rPr>
              <a:t>      }</a:t>
            </a:r>
          </a:p>
          <a:p>
            <a:endParaRPr lang="en-US" sz="1800" dirty="0">
              <a:solidFill>
                <a:schemeClr val="bg1"/>
              </a:solidFill>
            </a:endParaRPr>
          </a:p>
        </p:txBody>
      </p:sp>
      <p:pic>
        <p:nvPicPr>
          <p:cNvPr id="6" name="Picture 5" descr="A screenshot of a computer&#10;&#10;Description generated with very high confidence"/>
          <p:cNvPicPr>
            <a:picLocks noChangeAspect="1"/>
          </p:cNvPicPr>
          <p:nvPr/>
        </p:nvPicPr>
        <p:blipFill rotWithShape="1">
          <a:blip r:embed="rId4"/>
          <a:srcRect l="25273" t="13946" r="55217" b="41947"/>
          <a:stretch>
            <a:fillRect/>
          </a:stretch>
        </p:blipFill>
        <p:spPr>
          <a:xfrm>
            <a:off x="8835888" y="641918"/>
            <a:ext cx="2065178" cy="2626215"/>
          </a:xfrm>
          <a:prstGeom prst="rect">
            <a:avLst/>
          </a:prstGeom>
        </p:spPr>
      </p:pic>
      <p:pic>
        <p:nvPicPr>
          <p:cNvPr id="5" name="Picture 4" descr="A screenshot of a computer&#10;&#10;Description generated with very high confidence"/>
          <p:cNvPicPr>
            <a:picLocks noChangeAspect="1"/>
          </p:cNvPicPr>
          <p:nvPr/>
        </p:nvPicPr>
        <p:blipFill rotWithShape="1">
          <a:blip r:embed="rId4"/>
          <a:srcRect l="25175" t="49969" r="55315" b="8816"/>
          <a:stretch>
            <a:fillRect/>
          </a:stretch>
        </p:blipFill>
        <p:spPr>
          <a:xfrm>
            <a:off x="8762659" y="3589866"/>
            <a:ext cx="2211637" cy="262805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Insertion Sort</a:t>
            </a:r>
            <a:endParaRPr lang="en-US" dirty="0"/>
          </a:p>
        </p:txBody>
      </p:sp>
      <p:sp>
        <p:nvSpPr>
          <p:cNvPr id="4" name="Footer Placeholder 3"/>
          <p:cNvSpPr>
            <a:spLocks noGrp="1"/>
          </p:cNvSpPr>
          <p:nvPr>
            <p:ph type="ftr" sz="quarter" idx="11"/>
          </p:nvPr>
        </p:nvSpPr>
        <p:spPr/>
        <p:txBody>
          <a:bodyPr/>
          <a:lstStyle/>
          <a:p>
            <a:r>
              <a:rPr lang="en-US" dirty="0"/>
              <a:t>CSC-221 Data Structures and Algorithm Bahria University Karachi Campus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sp>
        <p:nvSpPr>
          <p:cNvPr id="3" name="Content Placeholder 2"/>
          <p:cNvSpPr>
            <a:spLocks noGrp="1"/>
          </p:cNvSpPr>
          <p:nvPr>
            <p:ph idx="1"/>
          </p:nvPr>
        </p:nvSpPr>
        <p:spPr/>
        <p:txBody>
          <a:bodyPr>
            <a:normAutofit/>
          </a:bodyPr>
          <a:lstStyle/>
          <a:p>
            <a:pPr algn="just"/>
            <a:r>
              <a:rPr lang="en-US" dirty="0">
                <a:solidFill>
                  <a:schemeClr val="bg1"/>
                </a:solidFill>
              </a:rPr>
              <a:t>Insertion sort is a simple sorting algorithm, it builds the final sorted array one item at a time. It is much less efficient on large lists than other sort algorithms. </a:t>
            </a:r>
          </a:p>
          <a:p>
            <a:pPr algn="just"/>
            <a:r>
              <a:rPr lang="en-US" dirty="0">
                <a:solidFill>
                  <a:schemeClr val="bg1"/>
                </a:solidFill>
              </a:rPr>
              <a:t>Insertion sort iterates through the list by consuming one input element at each repetition, and growing a sorted output list. </a:t>
            </a:r>
          </a:p>
          <a:p>
            <a:pPr algn="just"/>
            <a:r>
              <a:rPr lang="en-US" dirty="0">
                <a:solidFill>
                  <a:schemeClr val="bg1"/>
                </a:solidFill>
              </a:rPr>
              <a:t>On a repetition, insertion sort removes one element from the input data, finds the location it belongs within the sorted list, and inserts it there. It repeats until no input elements remain. </a:t>
            </a:r>
          </a:p>
          <a:p>
            <a:pPr algn="just"/>
            <a:endParaRPr lang="en-US" dirty="0">
              <a:solidFill>
                <a:schemeClr val="bg1"/>
              </a:solidFill>
            </a:endParaRPr>
          </a:p>
          <a:p>
            <a:pPr algn="just"/>
            <a:endParaRPr lang="en-US" dirty="0">
              <a:solidFill>
                <a:schemeClr val="bg1"/>
              </a:solidFill>
            </a:endParaRPr>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050" b="0" i="0" u="none" strike="noStrike" kern="1200" cap="none" spc="0" normalizeH="0" baseline="0" noProof="0">
                <a:ln>
                  <a:noFill/>
                </a:ln>
                <a:solidFill>
                  <a:prstClr val="white">
                    <a:tint val="75000"/>
                  </a:prstClr>
                </a:solidFill>
                <a:effectLst/>
                <a:uLnTx/>
                <a:uFillTx/>
                <a:latin typeface="Trebuchet MS" panose="020B0603020202020204"/>
                <a:ea typeface="+mn-ea"/>
                <a:cs typeface="+mn-cs"/>
              </a:rPr>
              <a:t>CSC-221 Data Structures and Algorithm Bahria University Karachi Campus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pic>
        <p:nvPicPr>
          <p:cNvPr id="4" name="Picture 2" descr="Insertion So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9353" y="2229134"/>
            <a:ext cx="9613294" cy="23997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sp>
        <p:nvSpPr>
          <p:cNvPr id="3" name="Content Placeholder 2"/>
          <p:cNvSpPr>
            <a:spLocks noGrp="1"/>
          </p:cNvSpPr>
          <p:nvPr>
            <p:ph idx="1"/>
          </p:nvPr>
        </p:nvSpPr>
        <p:spPr>
          <a:xfrm>
            <a:off x="680321" y="2336872"/>
            <a:ext cx="9613861" cy="4521127"/>
          </a:xfrm>
        </p:spPr>
        <p:txBody>
          <a:bodyPr>
            <a:normAutofit fontScale="90000" lnSpcReduction="20000"/>
          </a:bodyPr>
          <a:lstStyle/>
          <a:p>
            <a:pPr marL="0" indent="0">
              <a:buNone/>
            </a:pPr>
            <a:r>
              <a:rPr lang="en-US" dirty="0">
                <a:solidFill>
                  <a:schemeClr val="bg1"/>
                </a:solidFill>
              </a:rPr>
              <a:t> </a:t>
            </a:r>
          </a:p>
          <a:p>
            <a:pPr marL="0" indent="0">
              <a:buNone/>
            </a:pPr>
            <a:r>
              <a:rPr lang="en-US" dirty="0">
                <a:solidFill>
                  <a:schemeClr val="bg1"/>
                </a:solidFill>
              </a:rPr>
              <a:t>for (int i = 0; i &lt; inputArray.Length - 1; i++)</a:t>
            </a:r>
          </a:p>
          <a:p>
            <a:pPr marL="0" indent="0">
              <a:buNone/>
            </a:pPr>
            <a:r>
              <a:rPr lang="en-US" dirty="0">
                <a:solidFill>
                  <a:schemeClr val="bg1"/>
                </a:solidFill>
              </a:rPr>
              <a:t>            {</a:t>
            </a:r>
          </a:p>
          <a:p>
            <a:pPr marL="0" indent="0">
              <a:buNone/>
            </a:pPr>
            <a:r>
              <a:rPr lang="en-US" dirty="0">
                <a:solidFill>
                  <a:schemeClr val="bg1"/>
                </a:solidFill>
              </a:rPr>
              <a:t>                for (int j = i + 1; j &gt; 0; j--)</a:t>
            </a:r>
          </a:p>
          <a:p>
            <a:pPr marL="0" indent="0">
              <a:buNone/>
            </a:pPr>
            <a:r>
              <a:rPr lang="en-US" dirty="0">
                <a:solidFill>
                  <a:schemeClr val="bg1"/>
                </a:solidFill>
              </a:rPr>
              <a:t>                {</a:t>
            </a:r>
          </a:p>
          <a:p>
            <a:pPr marL="0" indent="0">
              <a:buNone/>
            </a:pPr>
            <a:r>
              <a:rPr lang="en-US" dirty="0">
                <a:solidFill>
                  <a:schemeClr val="bg1"/>
                </a:solidFill>
              </a:rPr>
              <a:t>                    if (inputArray[j - 1] &gt; inputArray[j])</a:t>
            </a:r>
          </a:p>
          <a:p>
            <a:pPr marL="0" indent="0">
              <a:buNone/>
            </a:pPr>
            <a:r>
              <a:rPr lang="en-US" dirty="0">
                <a:solidFill>
                  <a:schemeClr val="bg1"/>
                </a:solidFill>
              </a:rPr>
              <a:t>                    {</a:t>
            </a:r>
          </a:p>
          <a:p>
            <a:pPr marL="0" indent="0">
              <a:buNone/>
            </a:pPr>
            <a:r>
              <a:rPr lang="en-US" dirty="0">
                <a:solidFill>
                  <a:schemeClr val="bg1"/>
                </a:solidFill>
              </a:rPr>
              <a:t>                        int temp = inputArray[j - 1];</a:t>
            </a:r>
          </a:p>
          <a:p>
            <a:pPr marL="0" indent="0">
              <a:buNone/>
            </a:pPr>
            <a:r>
              <a:rPr lang="en-US" dirty="0">
                <a:solidFill>
                  <a:schemeClr val="bg1"/>
                </a:solidFill>
              </a:rPr>
              <a:t>                        inputArray[j - 1] = inputArray[j];</a:t>
            </a:r>
          </a:p>
          <a:p>
            <a:pPr marL="0" indent="0">
              <a:buNone/>
            </a:pPr>
            <a:r>
              <a:rPr lang="en-US" dirty="0">
                <a:solidFill>
                  <a:schemeClr val="bg1"/>
                </a:solidFill>
              </a:rPr>
              <a:t>                        inputArray[j] = temp;</a:t>
            </a:r>
          </a:p>
          <a:p>
            <a:pPr marL="0" indent="0">
              <a:buNone/>
            </a:pPr>
            <a:r>
              <a:rPr lang="en-US" dirty="0">
                <a:solidFill>
                  <a:schemeClr val="bg1"/>
                </a:solidFill>
              </a:rPr>
              <a:t>                    }</a:t>
            </a:r>
          </a:p>
          <a:p>
            <a:pPr marL="0" indent="0">
              <a:buNone/>
            </a:pPr>
            <a:r>
              <a:rPr lang="en-US" dirty="0">
                <a:solidFill>
                  <a:schemeClr val="bg1"/>
                </a:solidFill>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Tasks </a:t>
            </a:r>
            <a:r>
              <a:rPr lang="en-US" sz="1800" dirty="0"/>
              <a:t>(You have to take inputs from the user to complete the array data)</a:t>
            </a:r>
            <a:endParaRPr lang="en-US" dirty="0"/>
          </a:p>
        </p:txBody>
      </p:sp>
      <p:sp>
        <p:nvSpPr>
          <p:cNvPr id="3" name="Content Placeholder 2"/>
          <p:cNvSpPr>
            <a:spLocks noGrp="1"/>
          </p:cNvSpPr>
          <p:nvPr>
            <p:ph idx="1"/>
          </p:nvPr>
        </p:nvSpPr>
        <p:spPr>
          <a:xfrm>
            <a:off x="680321" y="2110799"/>
            <a:ext cx="9749140" cy="4555044"/>
          </a:xfrm>
        </p:spPr>
        <p:txBody>
          <a:bodyPr>
            <a:normAutofit lnSpcReduction="10000"/>
          </a:bodyPr>
          <a:lstStyle/>
          <a:p>
            <a:pPr marL="457200" indent="-457200">
              <a:buFont typeface="+mj-lt"/>
              <a:buAutoNum type="arabicPeriod"/>
            </a:pPr>
            <a:r>
              <a:rPr lang="en-IN" dirty="0"/>
              <a:t>Which type of sorting you want to apply? Create a menu having the following options:</a:t>
            </a:r>
          </a:p>
          <a:p>
            <a:pPr marL="971550" lvl="1" indent="-514350">
              <a:buFont typeface="+mj-lt"/>
              <a:buAutoNum type="romanUcPeriod"/>
            </a:pPr>
            <a:r>
              <a:rPr lang="en-IN" dirty="0"/>
              <a:t>Bubble Sort Method</a:t>
            </a:r>
          </a:p>
          <a:p>
            <a:pPr marL="971550" lvl="1" indent="-514350">
              <a:buFont typeface="+mj-lt"/>
              <a:buAutoNum type="romanUcPeriod"/>
            </a:pPr>
            <a:r>
              <a:rPr lang="en-IN" dirty="0"/>
              <a:t>Selection Sort Method</a:t>
            </a:r>
          </a:p>
          <a:p>
            <a:pPr marL="971550" lvl="1" indent="-514350">
              <a:buFont typeface="+mj-lt"/>
              <a:buAutoNum type="romanUcPeriod"/>
            </a:pPr>
            <a:r>
              <a:rPr lang="en-IN" dirty="0"/>
              <a:t>Insertion Sort Method</a:t>
            </a:r>
          </a:p>
          <a:p>
            <a:pPr marL="457200" lvl="1" indent="0">
              <a:buNone/>
            </a:pPr>
            <a:r>
              <a:rPr lang="en-IN" dirty="0"/>
              <a:t>Implement using methods.</a:t>
            </a:r>
          </a:p>
          <a:p>
            <a:pPr marL="971550" lvl="1" indent="-514350">
              <a:buFont typeface="+mj-lt"/>
              <a:buAutoNum type="romanUcPeriod"/>
            </a:pPr>
            <a:endParaRPr lang="en-IN" dirty="0"/>
          </a:p>
          <a:p>
            <a:pPr marL="342900" indent="-342900">
              <a:buFont typeface="+mj-lt"/>
              <a:buAutoNum type="arabicPeriod"/>
            </a:pPr>
            <a:r>
              <a:rPr lang="en-IN" dirty="0"/>
              <a:t>Implement Selection sort and print string array data in descending order.</a:t>
            </a:r>
          </a:p>
          <a:p>
            <a:pPr marL="342900" indent="-342900" algn="just">
              <a:buFont typeface="+mj-lt"/>
              <a:buAutoNum type="arabicPeriod"/>
            </a:pPr>
            <a:r>
              <a:rPr lang="en-IN" dirty="0"/>
              <a:t>A Detox chemical Industry has a list of chemicals along with their concentration and Volume. Your task is to list down the name of chemicals in descending order based on their Volume. In order to fulfil the task you have to select any of the sorting method taught in todays lab with proper reasoning of usage of that algorithm.</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Tasks </a:t>
            </a:r>
            <a:r>
              <a:rPr lang="en-US" sz="1800" dirty="0"/>
              <a:t>(You have to take inputs from the user to complete the array data)</a:t>
            </a:r>
            <a:endParaRPr lang="en-US" dirty="0"/>
          </a:p>
        </p:txBody>
      </p:sp>
      <p:sp>
        <p:nvSpPr>
          <p:cNvPr id="3" name="Content Placeholder 2"/>
          <p:cNvSpPr>
            <a:spLocks noGrp="1"/>
          </p:cNvSpPr>
          <p:nvPr>
            <p:ph idx="1"/>
          </p:nvPr>
        </p:nvSpPr>
        <p:spPr>
          <a:xfrm>
            <a:off x="680321" y="2110799"/>
            <a:ext cx="9749140" cy="4555044"/>
          </a:xfrm>
        </p:spPr>
        <p:txBody>
          <a:bodyPr>
            <a:normAutofit/>
          </a:bodyPr>
          <a:lstStyle/>
          <a:p>
            <a:pPr marL="0" indent="0" algn="just">
              <a:buNone/>
            </a:pPr>
            <a:r>
              <a:rPr lang="en-IN" dirty="0"/>
              <a:t>4. You have to write a program which take input from the user and place the value on correct location in ascending order.</a:t>
            </a:r>
          </a:p>
          <a:p>
            <a:pPr marL="0" indent="0">
              <a:buNone/>
            </a:pPr>
            <a:endParaRPr lang="en-IN" dirty="0"/>
          </a:p>
          <a:p>
            <a:pPr marL="0" indent="0" algn="just">
              <a:buNone/>
            </a:pPr>
            <a:r>
              <a:rPr lang="en-IN" dirty="0"/>
              <a:t>5. Write a program which take N numbers of grocery items from user along with their price. Your main task is to display the items in sorted format. Then allow user to search for any of the item from that list by using name of the item.</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Agenda </a:t>
            </a:r>
            <a:endParaRPr lang="en-US" dirty="0"/>
          </a:p>
        </p:txBody>
      </p:sp>
      <p:sp>
        <p:nvSpPr>
          <p:cNvPr id="3" name="Content Placeholder 2"/>
          <p:cNvSpPr>
            <a:spLocks noGrp="1"/>
          </p:cNvSpPr>
          <p:nvPr>
            <p:ph idx="1"/>
          </p:nvPr>
        </p:nvSpPr>
        <p:spPr>
          <a:xfrm>
            <a:off x="680321" y="2080810"/>
            <a:ext cx="10178322" cy="4620418"/>
          </a:xfrm>
        </p:spPr>
        <p:txBody>
          <a:bodyPr>
            <a:normAutofit/>
          </a:bodyPr>
          <a:lstStyle/>
          <a:p>
            <a:pPr marL="0" indent="0" algn="just">
              <a:buNone/>
            </a:pPr>
            <a:endParaRPr lang="en-GB" sz="3200" dirty="0">
              <a:solidFill>
                <a:schemeClr val="bg1"/>
              </a:solidFill>
            </a:endParaRPr>
          </a:p>
          <a:p>
            <a:pPr algn="just"/>
            <a:r>
              <a:rPr lang="en-US" altLang="en-GB" sz="3200" dirty="0">
                <a:solidFill>
                  <a:schemeClr val="bg1"/>
                </a:solidFill>
              </a:rPr>
              <a:t>Linear Search</a:t>
            </a:r>
            <a:r>
              <a:rPr lang="en-GB" sz="3200" dirty="0">
                <a:solidFill>
                  <a:schemeClr val="bg1"/>
                </a:solidFill>
              </a:rPr>
              <a:t> </a:t>
            </a:r>
          </a:p>
          <a:p>
            <a:pPr algn="just"/>
            <a:r>
              <a:rPr lang="en-US" altLang="en-GB" sz="3200" dirty="0">
                <a:solidFill>
                  <a:schemeClr val="bg1"/>
                </a:solidFill>
              </a:rPr>
              <a:t>Bubble sort</a:t>
            </a:r>
          </a:p>
          <a:p>
            <a:pPr algn="just"/>
            <a:r>
              <a:rPr lang="en-US" altLang="en-GB" sz="3200" dirty="0">
                <a:solidFill>
                  <a:schemeClr val="bg1"/>
                </a:solidFill>
              </a:rPr>
              <a:t>Selection sort</a:t>
            </a:r>
          </a:p>
          <a:p>
            <a:pPr algn="just"/>
            <a:r>
              <a:rPr lang="en-US" altLang="en-GB" sz="3200" dirty="0">
                <a:solidFill>
                  <a:schemeClr val="bg1"/>
                </a:solidFill>
              </a:rPr>
              <a:t>Insertion sort</a:t>
            </a:r>
            <a:endParaRPr lang="en-GB" sz="3200" dirty="0">
              <a:solidFill>
                <a:schemeClr val="bg1"/>
              </a:solidFill>
            </a:endParaRPr>
          </a:p>
          <a:p>
            <a:pPr algn="just"/>
            <a:r>
              <a:rPr lang="en-GB" sz="3200" dirty="0">
                <a:solidFill>
                  <a:schemeClr val="bg1"/>
                </a:solidFill>
              </a:rPr>
              <a:t>Lab Tasks</a:t>
            </a:r>
          </a:p>
        </p:txBody>
      </p:sp>
      <p:sp>
        <p:nvSpPr>
          <p:cNvPr id="4" name="Footer Placeholder 3"/>
          <p:cNvSpPr>
            <a:spLocks noGrp="1"/>
          </p:cNvSpPr>
          <p:nvPr>
            <p:ph type="ftr" sz="quarter" idx="11"/>
          </p:nvPr>
        </p:nvSpPr>
        <p:spPr/>
        <p:txBody>
          <a:bodyPr/>
          <a:lstStyle/>
          <a:p>
            <a:r>
              <a:rPr lang="en-US"/>
              <a:t>CSC-221 Data Structures and Algorithm Bahria University Karachi Campus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Linear Search</a:t>
            </a:r>
            <a:endParaRPr lang="en-US" dirty="0"/>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rPr>
              <a:t>CSC-221 Data Structures and Algorithm Bahria University Karachi Campus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Search</a:t>
            </a:r>
          </a:p>
        </p:txBody>
      </p:sp>
      <p:sp>
        <p:nvSpPr>
          <p:cNvPr id="3" name="Content Placeholder 2"/>
          <p:cNvSpPr>
            <a:spLocks noGrp="1"/>
          </p:cNvSpPr>
          <p:nvPr>
            <p:ph idx="1"/>
          </p:nvPr>
        </p:nvSpPr>
        <p:spPr/>
        <p:txBody>
          <a:bodyPr>
            <a:normAutofit/>
          </a:bodyPr>
          <a:lstStyle/>
          <a:p>
            <a:pPr algn="just"/>
            <a:r>
              <a:rPr lang="en-US" dirty="0">
                <a:solidFill>
                  <a:schemeClr val="bg1"/>
                </a:solidFill>
              </a:rPr>
              <a:t>Linear search or sequential search is a method for finding a target value within a list. It sequentially checks each element of the list for the target value until a match is found or until all the elements have been searched.</a:t>
            </a:r>
          </a:p>
          <a:p>
            <a:pPr algn="just"/>
            <a:r>
              <a:rPr lang="en-US" dirty="0">
                <a:solidFill>
                  <a:schemeClr val="bg1"/>
                </a:solidFill>
              </a:rPr>
              <a:t>In this type of search, a sequential search is made over all items one by one. Every item is checked and if a match is found then that particular item is returned, otherwise the search continues till the end of the data collection.</a:t>
            </a:r>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050" b="0" i="0" u="none" strike="noStrike" kern="1200" cap="none" spc="0" normalizeH="0" baseline="0" noProof="0">
                <a:ln>
                  <a:noFill/>
                </a:ln>
                <a:solidFill>
                  <a:prstClr val="white">
                    <a:tint val="75000"/>
                  </a:prstClr>
                </a:solidFill>
                <a:effectLst/>
                <a:uLnTx/>
                <a:uFillTx/>
                <a:latin typeface="Trebuchet MS" panose="020B0603020202020204"/>
                <a:ea typeface="+mn-ea"/>
                <a:cs typeface="+mn-cs"/>
              </a:rPr>
              <a:t>CSC-221 Data Structures and Algorithm Bahria University Karachi Campus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ALGORITHM</a:t>
            </a:r>
          </a:p>
        </p:txBody>
      </p:sp>
      <p:sp>
        <p:nvSpPr>
          <p:cNvPr id="3" name="Content Placeholder 2"/>
          <p:cNvSpPr>
            <a:spLocks noGrp="1"/>
          </p:cNvSpPr>
          <p:nvPr>
            <p:ph idx="1"/>
          </p:nvPr>
        </p:nvSpPr>
        <p:spPr>
          <a:xfrm>
            <a:off x="680085" y="2166620"/>
            <a:ext cx="9613900" cy="3769360"/>
          </a:xfrm>
        </p:spPr>
        <p:txBody>
          <a:bodyPr>
            <a:noAutofit/>
          </a:bodyPr>
          <a:lstStyle/>
          <a:p>
            <a:pPr>
              <a:lnSpc>
                <a:spcPct val="30000"/>
              </a:lnSpc>
            </a:pPr>
            <a:endParaRPr lang="en-US" sz="1400"/>
          </a:p>
          <a:p>
            <a:pPr marL="0" indent="0">
              <a:lnSpc>
                <a:spcPct val="30000"/>
              </a:lnSpc>
              <a:buNone/>
            </a:pPr>
            <a:r>
              <a:rPr lang="en-US"/>
              <a:t>public static int LinearSearch(int[] Arr, int item)</a:t>
            </a:r>
          </a:p>
          <a:p>
            <a:pPr marL="0" indent="0">
              <a:lnSpc>
                <a:spcPct val="30000"/>
              </a:lnSpc>
              <a:buNone/>
            </a:pPr>
            <a:r>
              <a:rPr lang="en-US"/>
              <a:t>        {</a:t>
            </a:r>
          </a:p>
          <a:p>
            <a:pPr marL="0" indent="0">
              <a:lnSpc>
                <a:spcPct val="30000"/>
              </a:lnSpc>
              <a:buNone/>
            </a:pPr>
            <a:r>
              <a:rPr lang="en-US"/>
              <a:t>            int index = -1;</a:t>
            </a:r>
          </a:p>
          <a:p>
            <a:pPr marL="0" indent="0">
              <a:lnSpc>
                <a:spcPct val="30000"/>
              </a:lnSpc>
              <a:buNone/>
            </a:pPr>
            <a:endParaRPr lang="en-US"/>
          </a:p>
          <a:p>
            <a:pPr marL="0" indent="0">
              <a:lnSpc>
                <a:spcPct val="30000"/>
              </a:lnSpc>
              <a:buNone/>
            </a:pPr>
            <a:r>
              <a:rPr lang="en-US"/>
              <a:t>            for (int i = 0; i&lt;Arr.Length; i++)</a:t>
            </a:r>
          </a:p>
          <a:p>
            <a:pPr marL="0" indent="0">
              <a:lnSpc>
                <a:spcPct val="30000"/>
              </a:lnSpc>
              <a:buNone/>
            </a:pPr>
            <a:r>
              <a:rPr lang="en-US"/>
              <a:t>            {</a:t>
            </a:r>
          </a:p>
          <a:p>
            <a:pPr marL="0" indent="0">
              <a:lnSpc>
                <a:spcPct val="30000"/>
              </a:lnSpc>
              <a:buNone/>
            </a:pPr>
            <a:r>
              <a:rPr lang="en-US"/>
              <a:t>                if (Arr[i] == item)</a:t>
            </a:r>
          </a:p>
          <a:p>
            <a:pPr marL="0" indent="0">
              <a:lnSpc>
                <a:spcPct val="30000"/>
              </a:lnSpc>
              <a:buNone/>
            </a:pPr>
            <a:endParaRPr lang="en-US"/>
          </a:p>
          <a:p>
            <a:pPr marL="0" indent="0">
              <a:lnSpc>
                <a:spcPct val="30000"/>
              </a:lnSpc>
              <a:buNone/>
            </a:pPr>
            <a:r>
              <a:rPr lang="en-US"/>
              <a:t>                {</a:t>
            </a:r>
          </a:p>
          <a:p>
            <a:pPr marL="0" indent="0">
              <a:lnSpc>
                <a:spcPct val="30000"/>
              </a:lnSpc>
              <a:buNone/>
            </a:pPr>
            <a:r>
              <a:rPr lang="en-US"/>
              <a:t>                    index = i;</a:t>
            </a:r>
          </a:p>
          <a:p>
            <a:pPr marL="0" indent="0">
              <a:lnSpc>
                <a:spcPct val="30000"/>
              </a:lnSpc>
              <a:buNone/>
            </a:pPr>
            <a:r>
              <a:rPr lang="en-US"/>
              <a:t>                    break;</a:t>
            </a:r>
          </a:p>
          <a:p>
            <a:pPr marL="0" indent="0">
              <a:lnSpc>
                <a:spcPct val="30000"/>
              </a:lnSpc>
              <a:buNone/>
            </a:pPr>
            <a:r>
              <a:rPr lang="en-US"/>
              <a:t>                }</a:t>
            </a:r>
          </a:p>
          <a:p>
            <a:pPr marL="0" indent="0">
              <a:lnSpc>
                <a:spcPct val="30000"/>
              </a:lnSpc>
              <a:buNone/>
            </a:pPr>
            <a:r>
              <a:rPr lang="en-US"/>
              <a:t>            }</a:t>
            </a:r>
          </a:p>
          <a:p>
            <a:pPr marL="0" indent="0">
              <a:lnSpc>
                <a:spcPct val="30000"/>
              </a:lnSpc>
              <a:buNone/>
            </a:pPr>
            <a:r>
              <a:rPr lang="en-US"/>
              <a:t>            return index;</a:t>
            </a:r>
          </a:p>
          <a:p>
            <a:pPr marL="0" indent="0">
              <a:lnSpc>
                <a:spcPct val="30000"/>
              </a:lnSpc>
              <a:buNone/>
            </a:pPr>
            <a:r>
              <a:rPr lang="en-US"/>
              <a:t>        }</a:t>
            </a:r>
          </a:p>
        </p:txBody>
      </p:sp>
      <p:sp>
        <p:nvSpPr>
          <p:cNvPr id="4" name="Footer Placeholder 3"/>
          <p:cNvSpPr>
            <a:spLocks noGrp="1"/>
          </p:cNvSpPr>
          <p:nvPr>
            <p:ph type="ftr" sz="quarter" idx="11"/>
          </p:nvPr>
        </p:nvSpPr>
        <p:spPr/>
        <p:txBody>
          <a:bodyPr/>
          <a:lstStyle/>
          <a:p>
            <a:r>
              <a:rPr lang="en-US"/>
              <a:t>CSC-221 Data Structures and Algorithm Bahria University Karachi Campus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Bubble Sort</a:t>
            </a:r>
            <a:endParaRPr lang="en-US" dirty="0"/>
          </a:p>
        </p:txBody>
      </p:sp>
      <p:sp>
        <p:nvSpPr>
          <p:cNvPr id="4" name="Footer Placeholder 3"/>
          <p:cNvSpPr>
            <a:spLocks noGrp="1"/>
          </p:cNvSpPr>
          <p:nvPr>
            <p:ph type="ftr" sz="quarter" idx="11"/>
          </p:nvPr>
        </p:nvSpPr>
        <p:spPr/>
        <p:txBody>
          <a:bodyPr/>
          <a:lstStyle/>
          <a:p>
            <a:r>
              <a:rPr lang="en-US" dirty="0"/>
              <a:t>CSC-221 Data Structures and Algorithm Bahria University Karachi Campus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sp>
        <p:nvSpPr>
          <p:cNvPr id="3" name="Content Placeholder 2"/>
          <p:cNvSpPr>
            <a:spLocks noGrp="1"/>
          </p:cNvSpPr>
          <p:nvPr>
            <p:ph idx="1"/>
          </p:nvPr>
        </p:nvSpPr>
        <p:spPr/>
        <p:txBody>
          <a:bodyPr>
            <a:normAutofit fontScale="92500" lnSpcReduction="10000"/>
          </a:bodyPr>
          <a:lstStyle/>
          <a:p>
            <a:pPr algn="just"/>
            <a:r>
              <a:rPr lang="en-US" dirty="0">
                <a:solidFill>
                  <a:schemeClr val="bg1"/>
                </a:solidFill>
              </a:rPr>
              <a:t>Bubble sort, also referred to as sinking sort, is a simple sorting algorithm that works by repeatedly stepping through the list to be sorted.</a:t>
            </a:r>
          </a:p>
          <a:p>
            <a:pPr algn="just"/>
            <a:r>
              <a:rPr lang="en-US" dirty="0">
                <a:solidFill>
                  <a:schemeClr val="bg1"/>
                </a:solidFill>
              </a:rPr>
              <a:t>Comparing each pair of adjacent items and swapping them if they are in the wrong order. </a:t>
            </a:r>
          </a:p>
          <a:p>
            <a:pPr algn="just"/>
            <a:r>
              <a:rPr lang="en-US" dirty="0">
                <a:solidFill>
                  <a:schemeClr val="bg1"/>
                </a:solidFill>
              </a:rPr>
              <a:t>The pass through the list is repeated until no swaps are needed, which indicates that the list is sorted.</a:t>
            </a:r>
          </a:p>
          <a:p>
            <a:pPr algn="just"/>
            <a:r>
              <a:rPr lang="en-US" dirty="0">
                <a:solidFill>
                  <a:schemeClr val="bg1"/>
                </a:solidFill>
              </a:rPr>
              <a:t>The algorithm gets its name from the way smaller elements "bubble" to the top of the list. Because it only uses comparisons to operate on elements, it is a </a:t>
            </a:r>
            <a:r>
              <a:rPr lang="en-US" b="1" dirty="0">
                <a:solidFill>
                  <a:schemeClr val="bg1"/>
                </a:solidFill>
              </a:rPr>
              <a:t>comparison sort</a:t>
            </a:r>
            <a:r>
              <a:rPr lang="en-US" dirty="0">
                <a:solidFill>
                  <a:schemeClr val="bg1"/>
                </a:solidFill>
              </a:rPr>
              <a:t>. </a:t>
            </a:r>
          </a:p>
          <a:p>
            <a:pPr algn="just"/>
            <a:r>
              <a:rPr lang="en-US" dirty="0">
                <a:solidFill>
                  <a:schemeClr val="bg1"/>
                </a:solidFill>
              </a:rPr>
              <a:t>Although the algorithm is simple, most of the other sorting algorithms are more efficient for large lists. </a:t>
            </a:r>
          </a:p>
          <a:p>
            <a:endParaRPr lang="en-US" dirty="0">
              <a:solidFill>
                <a:schemeClr val="bg1"/>
              </a:solidFill>
            </a:endParaRPr>
          </a:p>
        </p:txBody>
      </p:sp>
      <p:sp>
        <p:nvSpPr>
          <p:cNvPr id="4" name="Footer Placeholder 3"/>
          <p:cNvSpPr>
            <a:spLocks noGrp="1"/>
          </p:cNvSpPr>
          <p:nvPr>
            <p:ph type="ftr" sz="quarter" idx="11"/>
          </p:nvPr>
        </p:nvSpPr>
        <p:spPr/>
        <p:txBody>
          <a:bodyPr/>
          <a:lstStyle/>
          <a:p>
            <a:r>
              <a:rPr lang="en-US"/>
              <a:t>CSC-221 Data Structures and Algorithm Bahria University Karachi Campus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sp>
        <p:nvSpPr>
          <p:cNvPr id="3" name="Content Placeholder 2"/>
          <p:cNvSpPr>
            <a:spLocks noGrp="1"/>
          </p:cNvSpPr>
          <p:nvPr>
            <p:ph idx="1"/>
          </p:nvPr>
        </p:nvSpPr>
        <p:spPr>
          <a:xfrm>
            <a:off x="680321" y="2336873"/>
            <a:ext cx="9613861" cy="4360018"/>
          </a:xfrm>
        </p:spPr>
        <p:txBody>
          <a:bodyPr>
            <a:normAutofit lnSpcReduction="10000"/>
          </a:bodyPr>
          <a:lstStyle/>
          <a:p>
            <a:pPr marL="0" indent="0">
              <a:buNone/>
            </a:pPr>
            <a:r>
              <a:rPr lang="en-US" sz="1800" dirty="0">
                <a:solidFill>
                  <a:schemeClr val="bg1"/>
                </a:solidFill>
              </a:rPr>
              <a:t>int n = </a:t>
            </a:r>
            <a:r>
              <a:rPr lang="en-US" sz="1800" dirty="0" err="1">
                <a:solidFill>
                  <a:schemeClr val="bg1"/>
                </a:solidFill>
              </a:rPr>
              <a:t>array.length</a:t>
            </a:r>
            <a:r>
              <a:rPr lang="en-US" sz="1800" dirty="0">
                <a:solidFill>
                  <a:schemeClr val="bg1"/>
                </a:solidFill>
              </a:rPr>
              <a:t>;</a:t>
            </a:r>
          </a:p>
          <a:p>
            <a:pPr marL="0" indent="0">
              <a:buNone/>
            </a:pPr>
            <a:r>
              <a:rPr lang="en-US" sz="1800" dirty="0">
                <a:solidFill>
                  <a:schemeClr val="bg1"/>
                </a:solidFill>
              </a:rPr>
              <a:t>        int k;</a:t>
            </a:r>
          </a:p>
          <a:p>
            <a:pPr marL="0" indent="0">
              <a:buNone/>
            </a:pPr>
            <a:r>
              <a:rPr lang="en-US" sz="1800" dirty="0">
                <a:solidFill>
                  <a:schemeClr val="bg1"/>
                </a:solidFill>
              </a:rPr>
              <a:t>        for (int m = n; m &gt;= 0; m--) {</a:t>
            </a:r>
          </a:p>
          <a:p>
            <a:pPr marL="0" indent="0">
              <a:buNone/>
            </a:pPr>
            <a:r>
              <a:rPr lang="en-US" sz="1800" dirty="0">
                <a:solidFill>
                  <a:schemeClr val="bg1"/>
                </a:solidFill>
              </a:rPr>
              <a:t>            for (int </a:t>
            </a:r>
            <a:r>
              <a:rPr lang="en-US" sz="1800" dirty="0" err="1">
                <a:solidFill>
                  <a:schemeClr val="bg1"/>
                </a:solidFill>
              </a:rPr>
              <a:t>i</a:t>
            </a:r>
            <a:r>
              <a:rPr lang="en-US" sz="1800" dirty="0">
                <a:solidFill>
                  <a:schemeClr val="bg1"/>
                </a:solidFill>
              </a:rPr>
              <a:t> = 0; </a:t>
            </a:r>
            <a:r>
              <a:rPr lang="en-US" sz="1800" dirty="0" err="1">
                <a:solidFill>
                  <a:schemeClr val="bg1"/>
                </a:solidFill>
              </a:rPr>
              <a:t>i</a:t>
            </a:r>
            <a:r>
              <a:rPr lang="en-US" sz="1800" dirty="0">
                <a:solidFill>
                  <a:schemeClr val="bg1"/>
                </a:solidFill>
              </a:rPr>
              <a:t> &lt; n - 1; </a:t>
            </a:r>
            <a:r>
              <a:rPr lang="en-US" sz="1800" dirty="0" err="1">
                <a:solidFill>
                  <a:schemeClr val="bg1"/>
                </a:solidFill>
              </a:rPr>
              <a:t>i</a:t>
            </a:r>
            <a:r>
              <a:rPr lang="en-US" sz="1800" dirty="0">
                <a:solidFill>
                  <a:schemeClr val="bg1"/>
                </a:solidFill>
              </a:rPr>
              <a:t>++) {</a:t>
            </a:r>
          </a:p>
          <a:p>
            <a:pPr marL="0" indent="0">
              <a:buNone/>
            </a:pPr>
            <a:r>
              <a:rPr lang="en-US" sz="1800" dirty="0">
                <a:solidFill>
                  <a:schemeClr val="bg1"/>
                </a:solidFill>
              </a:rPr>
              <a:t>                k = </a:t>
            </a:r>
            <a:r>
              <a:rPr lang="en-US" sz="1800" dirty="0" err="1">
                <a:solidFill>
                  <a:schemeClr val="bg1"/>
                </a:solidFill>
              </a:rPr>
              <a:t>i</a:t>
            </a:r>
            <a:r>
              <a:rPr lang="en-US" sz="1800" dirty="0">
                <a:solidFill>
                  <a:schemeClr val="bg1"/>
                </a:solidFill>
              </a:rPr>
              <a:t> + 1;</a:t>
            </a:r>
          </a:p>
          <a:p>
            <a:pPr marL="0" indent="0">
              <a:buNone/>
            </a:pPr>
            <a:r>
              <a:rPr lang="en-US" sz="1800" dirty="0">
                <a:solidFill>
                  <a:schemeClr val="bg1"/>
                </a:solidFill>
              </a:rPr>
              <a:t>                if (array[</a:t>
            </a:r>
            <a:r>
              <a:rPr lang="en-US" sz="1800" dirty="0" err="1">
                <a:solidFill>
                  <a:schemeClr val="bg1"/>
                </a:solidFill>
              </a:rPr>
              <a:t>i</a:t>
            </a:r>
            <a:r>
              <a:rPr lang="en-US" sz="1800" dirty="0">
                <a:solidFill>
                  <a:schemeClr val="bg1"/>
                </a:solidFill>
              </a:rPr>
              <a:t>] &gt; array[k]) {</a:t>
            </a:r>
          </a:p>
          <a:p>
            <a:pPr marL="0" indent="0">
              <a:buNone/>
            </a:pPr>
            <a:r>
              <a:rPr lang="en-US" sz="1800" dirty="0">
                <a:solidFill>
                  <a:schemeClr val="bg1"/>
                </a:solidFill>
              </a:rPr>
              <a:t>	 int temp; </a:t>
            </a:r>
          </a:p>
          <a:p>
            <a:pPr marL="457200" lvl="1" indent="0">
              <a:buNone/>
            </a:pPr>
            <a:r>
              <a:rPr lang="en-US" sz="1800" dirty="0">
                <a:solidFill>
                  <a:schemeClr val="bg1"/>
                </a:solidFill>
              </a:rPr>
              <a:t>        temp = array[</a:t>
            </a:r>
            <a:r>
              <a:rPr lang="en-US" sz="1800" dirty="0" err="1">
                <a:solidFill>
                  <a:schemeClr val="bg1"/>
                </a:solidFill>
              </a:rPr>
              <a:t>i</a:t>
            </a:r>
            <a:r>
              <a:rPr lang="en-US" sz="1800" dirty="0">
                <a:solidFill>
                  <a:schemeClr val="bg1"/>
                </a:solidFill>
              </a:rPr>
              <a:t>];</a:t>
            </a:r>
          </a:p>
          <a:p>
            <a:pPr marL="457200" lvl="1" indent="0">
              <a:buNone/>
            </a:pPr>
            <a:r>
              <a:rPr lang="en-US" sz="1800" dirty="0">
                <a:solidFill>
                  <a:schemeClr val="bg1"/>
                </a:solidFill>
              </a:rPr>
              <a:t>        array[</a:t>
            </a:r>
            <a:r>
              <a:rPr lang="en-US" sz="1800" dirty="0" err="1">
                <a:solidFill>
                  <a:schemeClr val="bg1"/>
                </a:solidFill>
              </a:rPr>
              <a:t>i</a:t>
            </a:r>
            <a:r>
              <a:rPr lang="en-US" sz="1800" dirty="0">
                <a:solidFill>
                  <a:schemeClr val="bg1"/>
                </a:solidFill>
              </a:rPr>
              <a:t>] = array[k];</a:t>
            </a:r>
          </a:p>
          <a:p>
            <a:pPr marL="457200" lvl="1" indent="0">
              <a:buNone/>
            </a:pPr>
            <a:r>
              <a:rPr lang="en-US" sz="1800" dirty="0">
                <a:solidFill>
                  <a:schemeClr val="bg1"/>
                </a:solidFill>
              </a:rPr>
              <a:t>        array[k] = temp;               </a:t>
            </a:r>
          </a:p>
          <a:p>
            <a:pPr marL="457200" lvl="1" indent="0">
              <a:buNone/>
            </a:pPr>
            <a:r>
              <a:rPr lang="en-US" sz="1800" dirty="0">
                <a:solidFill>
                  <a:schemeClr val="bg1"/>
                </a:solidFill>
              </a:rPr>
              <a:t> }</a:t>
            </a:r>
          </a:p>
          <a:p>
            <a:pPr marL="0" indent="0">
              <a:buNone/>
            </a:pPr>
            <a:r>
              <a:rPr lang="en-US" sz="1800" dirty="0">
                <a:solidFill>
                  <a:schemeClr val="bg1"/>
                </a:solidFill>
              </a:rPr>
              <a:t>     }</a:t>
            </a:r>
          </a:p>
          <a:p>
            <a:pPr marL="0" indent="0">
              <a:buNone/>
            </a:pPr>
            <a:r>
              <a:rPr lang="en-IN" sz="1800" dirty="0">
                <a:solidFill>
                  <a:schemeClr val="bg1"/>
                </a:solidFill>
              </a:rPr>
              <a:t>  }</a:t>
            </a:r>
            <a:endParaRPr lang="en-US" sz="1800" dirty="0">
              <a:solidFill>
                <a:schemeClr val="bg1"/>
              </a:solidFill>
            </a:endParaRPr>
          </a:p>
          <a:p>
            <a:pPr marL="0" indent="0">
              <a:buNone/>
            </a:pPr>
            <a:endParaRPr lang="en-US" sz="1800" dirty="0">
              <a:solidFill>
                <a:schemeClr val="bg1"/>
              </a:solidFill>
            </a:endParaRPr>
          </a:p>
          <a:p>
            <a:pPr marL="0" indent="0">
              <a:buNone/>
            </a:pPr>
            <a:endParaRPr lang="en-US" sz="2000" dirty="0">
              <a:solidFill>
                <a:schemeClr val="bg1"/>
              </a:solidFill>
            </a:endParaRPr>
          </a:p>
        </p:txBody>
      </p:sp>
      <p:pic>
        <p:nvPicPr>
          <p:cNvPr id="5" name="Picture 4"/>
          <p:cNvPicPr>
            <a:picLocks noChangeAspect="1"/>
          </p:cNvPicPr>
          <p:nvPr/>
        </p:nvPicPr>
        <p:blipFill rotWithShape="1">
          <a:blip r:embed="rId2"/>
          <a:srcRect l="25518" t="12632" r="46668" b="14305"/>
          <a:stretch>
            <a:fillRect/>
          </a:stretch>
        </p:blipFill>
        <p:spPr>
          <a:xfrm>
            <a:off x="6250215" y="724483"/>
            <a:ext cx="4043967" cy="597240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Selection Sort</a:t>
            </a:r>
            <a:endParaRPr lang="en-US" dirty="0"/>
          </a:p>
        </p:txBody>
      </p:sp>
      <p:sp>
        <p:nvSpPr>
          <p:cNvPr id="4" name="Footer Placeholder 3"/>
          <p:cNvSpPr>
            <a:spLocks noGrp="1"/>
          </p:cNvSpPr>
          <p:nvPr>
            <p:ph type="ftr" sz="quarter" idx="11"/>
          </p:nvPr>
        </p:nvSpPr>
        <p:spPr/>
        <p:txBody>
          <a:bodyPr/>
          <a:lstStyle/>
          <a:p>
            <a:r>
              <a:rPr lang="en-US" dirty="0"/>
              <a:t>CSC-221 Data Structures and Algorithm Bahria University Karachi Campus</a:t>
            </a:r>
          </a:p>
        </p:txBody>
      </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1107</Words>
  <Application>Microsoft Office PowerPoint</Application>
  <PresentationFormat>Widescreen</PresentationFormat>
  <Paragraphs>118</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Times New Roman</vt:lpstr>
      <vt:lpstr>Trebuchet MS</vt:lpstr>
      <vt:lpstr>Berlin</vt:lpstr>
      <vt:lpstr>Linear Search &amp; Sorting Algorithms</vt:lpstr>
      <vt:lpstr>Agenda </vt:lpstr>
      <vt:lpstr>Linear Search</vt:lpstr>
      <vt:lpstr>Linear Search</vt:lpstr>
      <vt:lpstr>ALGORITHM</vt:lpstr>
      <vt:lpstr>Bubble Sort</vt:lpstr>
      <vt:lpstr>Bubble Sort</vt:lpstr>
      <vt:lpstr>Bubble Sort</vt:lpstr>
      <vt:lpstr>Selection Sort</vt:lpstr>
      <vt:lpstr>Selection Sort</vt:lpstr>
      <vt:lpstr>Selection Sort</vt:lpstr>
      <vt:lpstr>Insertion Sort</vt:lpstr>
      <vt:lpstr>Insertion Sort</vt:lpstr>
      <vt:lpstr>Insertion Sort</vt:lpstr>
      <vt:lpstr>Insertion Sort</vt:lpstr>
      <vt:lpstr>Lab Tasks (You have to take inputs from the user to complete the array data)</vt:lpstr>
      <vt:lpstr>Lab Tasks (You have to take inputs from the user to complete the array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Revision</dc:title>
  <dc:creator>Windows User</dc:creator>
  <cp:lastModifiedBy>02-131212-009</cp:lastModifiedBy>
  <cp:revision>19</cp:revision>
  <dcterms:created xsi:type="dcterms:W3CDTF">2018-09-10T18:52:00Z</dcterms:created>
  <dcterms:modified xsi:type="dcterms:W3CDTF">2023-02-16T05:48:32Z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1033-11.2.0.8942</vt:lpwstr>
  </property>
</Properties>
</file>