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7" r:id="rId1"/>
  </p:sldMasterIdLst>
  <p:notesMasterIdLst>
    <p:notesMasterId r:id="rId20"/>
  </p:notesMasterIdLst>
  <p:sldIdLst>
    <p:sldId id="256" r:id="rId2"/>
    <p:sldId id="309" r:id="rId3"/>
    <p:sldId id="294" r:id="rId4"/>
    <p:sldId id="295" r:id="rId5"/>
    <p:sldId id="296" r:id="rId6"/>
    <p:sldId id="297" r:id="rId7"/>
    <p:sldId id="298" r:id="rId8"/>
    <p:sldId id="310" r:id="rId9"/>
    <p:sldId id="311" r:id="rId10"/>
    <p:sldId id="299" r:id="rId11"/>
    <p:sldId id="300" r:id="rId12"/>
    <p:sldId id="301" r:id="rId13"/>
    <p:sldId id="302" r:id="rId14"/>
    <p:sldId id="303" r:id="rId15"/>
    <p:sldId id="304" r:id="rId16"/>
    <p:sldId id="305" r:id="rId17"/>
    <p:sldId id="308"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791036-EF0A-4599-8915-2231134AF3CD}" type="datetimeFigureOut">
              <a:rPr lang="en-US" smtClean="0"/>
              <a:t>2/16/2023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0F7183-0697-4494-9460-E0CCC6D80349}" type="slidenum">
              <a:rPr lang="en-US" smtClean="0"/>
              <a:t>‹#›</a:t>
            </a:fld>
            <a:endParaRPr lang="en-US"/>
          </a:p>
        </p:txBody>
      </p:sp>
    </p:spTree>
    <p:extLst>
      <p:ext uri="{BB962C8B-B14F-4D97-AF65-F5344CB8AC3E}">
        <p14:creationId xmlns:p14="http://schemas.microsoft.com/office/powerpoint/2010/main" val="1950851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0F7183-0697-4494-9460-E0CCC6D80349}" type="slidenum">
              <a:rPr lang="en-US" smtClean="0"/>
              <a:t>1</a:t>
            </a:fld>
            <a:endParaRPr lang="en-US"/>
          </a:p>
        </p:txBody>
      </p:sp>
    </p:spTree>
    <p:extLst>
      <p:ext uri="{BB962C8B-B14F-4D97-AF65-F5344CB8AC3E}">
        <p14:creationId xmlns:p14="http://schemas.microsoft.com/office/powerpoint/2010/main" val="12443618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6380E78-A804-486B-9736-60E39A9E8481}" type="datetime1">
              <a:rPr lang="en-US" smtClean="0"/>
              <a:t>2/16/2023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730886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BA23A1-E821-4658-9FBD-816816CA25C6}" type="datetime1">
              <a:rPr lang="en-US" smtClean="0"/>
              <a:t>2/16/2023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904864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0FC8B1-3408-498E-9CA2-256CAC24C843}" type="datetime1">
              <a:rPr lang="en-US" smtClean="0"/>
              <a:t>2/16/2023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4237BF9-6925-4FE3-8F98-72FCD8F1A9AE}"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18468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1276956-9355-422E-9712-5DF0DCDA5EDA}" type="datetime1">
              <a:rPr lang="en-US" smtClean="0"/>
              <a:t>2/16/2023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42834499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ACC5708-1C60-4F78-AEE7-65289B0F67AF}" type="datetime1">
              <a:rPr lang="en-US" smtClean="0"/>
              <a:t>2/16/2023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237BF9-6925-4FE3-8F98-72FCD8F1A9AE}"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817175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20B032E-EB0D-4762-B6D8-FC8AFE8FE159}" type="datetime1">
              <a:rPr lang="en-US" smtClean="0"/>
              <a:t>2/16/2023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6872735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3538A0-57D2-4BF2-BCB4-FFB5CA15B3BC}" type="datetime1">
              <a:rPr lang="en-US" smtClean="0"/>
              <a:t>2/16/2023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5161553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F339C7-8FA0-4B83-9493-95BA2F81931E}" type="datetime1">
              <a:rPr lang="en-US" smtClean="0"/>
              <a:t>2/16/2023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2716424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F2CCB8-730A-46A0-81A2-FB5ED352C581}" type="datetime1">
              <a:rPr lang="en-US" smtClean="0"/>
              <a:t>2/16/2023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3535834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A26CAC-403F-4748-8E58-D5EEFE60DBFE}" type="datetime1">
              <a:rPr lang="en-US" smtClean="0"/>
              <a:t>2/16/2023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1305069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1FC44C-199E-4470-A6CB-A71BE828272F}" type="datetime1">
              <a:rPr lang="en-US" smtClean="0"/>
              <a:t>2/16/2023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1904011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6D2A61-183C-4D64-93B7-36756F1816F5}" type="datetime1">
              <a:rPr lang="en-US" smtClean="0"/>
              <a:t>2/16/2023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1037907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6C5D09-9C2D-4D1E-92C7-B2F39CB08674}" type="datetime1">
              <a:rPr lang="en-US" smtClean="0"/>
              <a:t>2/16/2023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1438145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416554-D2AB-42C9-BAF9-F6B8D02C72B4}" type="datetime1">
              <a:rPr lang="en-US" smtClean="0"/>
              <a:t>2/16/2023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1978667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26790A-5CAD-48C5-8B7C-F014143A29E6}" type="datetime1">
              <a:rPr lang="en-US" smtClean="0"/>
              <a:t>2/16/2023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2542385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8DAD5D-82BB-4795-9D7E-7BF7D3F746CA}" type="datetime1">
              <a:rPr lang="en-US" smtClean="0"/>
              <a:t>2/16/2023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2486918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5CE470A-CCDC-455A-9FB8-F477D1EA7080}" type="datetime1">
              <a:rPr lang="en-US" smtClean="0"/>
              <a:t>2/16/2023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4237BF9-6925-4FE3-8F98-72FCD8F1A9AE}" type="slidenum">
              <a:rPr lang="en-US" smtClean="0"/>
              <a:t>‹#›</a:t>
            </a:fld>
            <a:endParaRPr lang="en-US"/>
          </a:p>
        </p:txBody>
      </p:sp>
    </p:spTree>
    <p:extLst>
      <p:ext uri="{BB962C8B-B14F-4D97-AF65-F5344CB8AC3E}">
        <p14:creationId xmlns:p14="http://schemas.microsoft.com/office/powerpoint/2010/main" val="2878108857"/>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Lst>
  <p:hf hdr="0" ftr="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nvSpPr>
        <p:spPr>
          <a:xfrm>
            <a:off x="4047866" y="2412717"/>
            <a:ext cx="8144134" cy="1477170"/>
          </a:xfrm>
          <a:prstGeom prst="rect">
            <a:avLst/>
          </a:prstGeom>
        </p:spPr>
        <p:txBody>
          <a:bodyPr vert="horz" lIns="91440" tIns="45720" rIns="91440" bIns="45720" rtlCol="0" anchor="b">
            <a:noAutofit/>
          </a:bodyPr>
          <a:lstStyle>
            <a:lvl1pPr algn="r" defTabSz="914400" rtl="0" eaLnBrk="1" latinLnBrk="0" hangingPunct="1">
              <a:lnSpc>
                <a:spcPct val="90000"/>
              </a:lnSpc>
              <a:spcBef>
                <a:spcPct val="0"/>
              </a:spcBef>
              <a:buNone/>
              <a:defRPr sz="5400" kern="1200">
                <a:solidFill>
                  <a:schemeClr val="tx1"/>
                </a:solidFill>
                <a:latin typeface="+mj-lt"/>
                <a:ea typeface="+mj-ea"/>
                <a:cs typeface="+mj-cs"/>
              </a:defRPr>
            </a:lvl1pPr>
          </a:lstStyle>
          <a:p>
            <a:pPr algn="ctr"/>
            <a:r>
              <a:rPr lang="en-IN" b="1" dirty="0">
                <a:latin typeface="Arial" panose="020B0604020202020204" pitchFamily="34" charset="0"/>
                <a:cs typeface="Arial" panose="020B0604020202020204" pitchFamily="34" charset="0"/>
              </a:rPr>
              <a:t> Lab </a:t>
            </a:r>
            <a:br>
              <a:rPr lang="en-IN" b="1" dirty="0">
                <a:latin typeface="Arial" panose="020B0604020202020204" pitchFamily="34" charset="0"/>
                <a:cs typeface="Arial" panose="020B0604020202020204" pitchFamily="34" charset="0"/>
              </a:rPr>
            </a:br>
            <a:r>
              <a:rPr lang="en-US" dirty="0"/>
              <a:t>QUEUES</a:t>
            </a:r>
            <a:endParaRPr lang="en-US" sz="4400" b="1" dirty="0">
              <a:solidFill>
                <a:srgbClr val="0070C0"/>
              </a:solidFill>
              <a:latin typeface="Arial" panose="020B0604020202020204" pitchFamily="34" charset="0"/>
              <a:cs typeface="Arial" panose="020B0604020202020204" pitchFamily="34" charset="0"/>
            </a:endParaRPr>
          </a:p>
        </p:txBody>
      </p:sp>
      <p:sp>
        <p:nvSpPr>
          <p:cNvPr id="7" name="Subtitle 2"/>
          <p:cNvSpPr>
            <a:spLocks noGrp="1"/>
          </p:cNvSpPr>
          <p:nvPr/>
        </p:nvSpPr>
        <p:spPr>
          <a:xfrm>
            <a:off x="4047866" y="5191369"/>
            <a:ext cx="8144134" cy="1117687"/>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b="1" dirty="0"/>
              <a:t>CSC-221</a:t>
            </a:r>
            <a:r>
              <a:rPr lang="en-US" sz="1800" b="1" dirty="0">
                <a:latin typeface="Arial" panose="020B0604020202020204" pitchFamily="34" charset="0"/>
                <a:cs typeface="Arial" panose="020B0604020202020204" pitchFamily="34" charset="0"/>
              </a:rPr>
              <a:t> </a:t>
            </a:r>
          </a:p>
          <a:p>
            <a:endParaRPr lang="en-IN" sz="1800" b="1" dirty="0">
              <a:latin typeface="Arial" panose="020B0604020202020204" pitchFamily="34" charset="0"/>
              <a:cs typeface="Arial" panose="020B0604020202020204" pitchFamily="34" charset="0"/>
            </a:endParaRPr>
          </a:p>
          <a:p>
            <a:r>
              <a:rPr lang="en-US" sz="1800" b="1" dirty="0">
                <a:latin typeface="Arial" panose="020B0604020202020204" pitchFamily="34" charset="0"/>
                <a:cs typeface="Arial" panose="020B0604020202020204" pitchFamily="34" charset="0"/>
              </a:rPr>
              <a:t>Data Structure and Algorithms</a:t>
            </a:r>
          </a:p>
          <a:p>
            <a:endParaRPr lang="en-IN" sz="18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25861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Queue</a:t>
            </a:r>
          </a:p>
        </p:txBody>
      </p:sp>
      <p:sp>
        <p:nvSpPr>
          <p:cNvPr id="3" name="Content Placeholder 2"/>
          <p:cNvSpPr>
            <a:spLocks noGrp="1"/>
          </p:cNvSpPr>
          <p:nvPr>
            <p:ph idx="1"/>
          </p:nvPr>
        </p:nvSpPr>
        <p:spPr/>
        <p:txBody>
          <a:bodyPr/>
          <a:lstStyle/>
          <a:p>
            <a:r>
              <a:rPr lang="en-US"/>
              <a:t>In queue, we always dequeue (or access) data, pointed by front pointer and while enqueing (or storing) data in the queue we take help of rear pointer.</a:t>
            </a:r>
          </a:p>
        </p:txBody>
      </p:sp>
      <p:sp>
        <p:nvSpPr>
          <p:cNvPr id="4" name="Footer Placeholder 3"/>
          <p:cNvSpPr>
            <a:spLocks noGrp="1"/>
          </p:cNvSpPr>
          <p:nvPr>
            <p:ph type="ftr" sz="quarter" idx="11"/>
          </p:nvPr>
        </p:nvSpPr>
        <p:spPr/>
        <p:txBody>
          <a:bodyPr/>
          <a:lstStyle/>
          <a:p>
            <a:r>
              <a:rPr lang="en-US"/>
              <a:t>CSC-221 Data Structures and Algorithm Bahria University Karachi Campus</a:t>
            </a:r>
          </a:p>
        </p:txBody>
      </p:sp>
    </p:spTree>
    <p:extLst>
      <p:ext uri="{BB962C8B-B14F-4D97-AF65-F5344CB8AC3E}">
        <p14:creationId xmlns:p14="http://schemas.microsoft.com/office/powerpoint/2010/main" val="141131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Queue Operations</a:t>
            </a:r>
          </a:p>
        </p:txBody>
      </p:sp>
      <p:sp>
        <p:nvSpPr>
          <p:cNvPr id="3" name="Content Placeholder 2"/>
          <p:cNvSpPr>
            <a:spLocks noGrp="1"/>
          </p:cNvSpPr>
          <p:nvPr>
            <p:ph sz="half" idx="1"/>
          </p:nvPr>
        </p:nvSpPr>
        <p:spPr/>
        <p:txBody>
          <a:bodyPr>
            <a:noAutofit/>
          </a:bodyPr>
          <a:lstStyle/>
          <a:p>
            <a:pPr marL="0" indent="0">
              <a:lnSpc>
                <a:spcPct val="70000"/>
              </a:lnSpc>
              <a:buNone/>
            </a:pPr>
            <a:r>
              <a:rPr lang="en-US" sz="2200" dirty="0" err="1"/>
              <a:t>int</a:t>
            </a:r>
            <a:r>
              <a:rPr lang="en-US" sz="2200" dirty="0"/>
              <a:t> A[10]</a:t>
            </a:r>
          </a:p>
          <a:p>
            <a:pPr marL="0" indent="0">
              <a:lnSpc>
                <a:spcPct val="70000"/>
              </a:lnSpc>
              <a:buNone/>
            </a:pPr>
            <a:r>
              <a:rPr lang="en-US" sz="2200" dirty="0"/>
              <a:t>front=-1</a:t>
            </a:r>
          </a:p>
          <a:p>
            <a:pPr marL="0" indent="0">
              <a:lnSpc>
                <a:spcPct val="70000"/>
              </a:lnSpc>
              <a:buNone/>
            </a:pPr>
            <a:r>
              <a:rPr lang="en-US" sz="2200" dirty="0"/>
              <a:t>rear=-1</a:t>
            </a:r>
          </a:p>
          <a:p>
            <a:pPr marL="0" indent="0">
              <a:lnSpc>
                <a:spcPct val="70000"/>
              </a:lnSpc>
              <a:buNone/>
            </a:pPr>
            <a:r>
              <a:rPr lang="en-US" sz="2200" dirty="0" err="1"/>
              <a:t>Bool</a:t>
            </a:r>
            <a:r>
              <a:rPr lang="en-US" sz="2200" dirty="0"/>
              <a:t> </a:t>
            </a:r>
            <a:r>
              <a:rPr lang="en-US" sz="2200" dirty="0" err="1"/>
              <a:t>IsEmpty</a:t>
            </a:r>
            <a:r>
              <a:rPr lang="en-US" sz="2200" dirty="0"/>
              <a:t>(</a:t>
            </a:r>
            <a:r>
              <a:rPr lang="en-US" sz="2200" dirty="0" err="1"/>
              <a:t>front,rear</a:t>
            </a:r>
            <a:r>
              <a:rPr lang="en-US" sz="2200" dirty="0"/>
              <a:t>)</a:t>
            </a:r>
          </a:p>
          <a:p>
            <a:pPr marL="0" indent="0">
              <a:lnSpc>
                <a:spcPct val="70000"/>
              </a:lnSpc>
              <a:buNone/>
            </a:pPr>
            <a:r>
              <a:rPr lang="en-US" sz="2200" dirty="0"/>
              <a:t>{</a:t>
            </a:r>
          </a:p>
          <a:p>
            <a:pPr marL="0" indent="0">
              <a:lnSpc>
                <a:spcPct val="70000"/>
              </a:lnSpc>
              <a:buNone/>
            </a:pPr>
            <a:r>
              <a:rPr lang="en-US" sz="2200" dirty="0"/>
              <a:t>if (front==-1 &amp;&amp; rear==-1)</a:t>
            </a:r>
          </a:p>
          <a:p>
            <a:pPr marL="0" indent="0">
              <a:lnSpc>
                <a:spcPct val="70000"/>
              </a:lnSpc>
              <a:buNone/>
            </a:pPr>
            <a:r>
              <a:rPr lang="en-US" sz="2200" dirty="0"/>
              <a:t>return true</a:t>
            </a:r>
          </a:p>
          <a:p>
            <a:pPr marL="0" indent="0">
              <a:lnSpc>
                <a:spcPct val="70000"/>
              </a:lnSpc>
              <a:buNone/>
            </a:pPr>
            <a:r>
              <a:rPr lang="en-US" sz="2200" dirty="0"/>
              <a:t>else</a:t>
            </a:r>
          </a:p>
          <a:p>
            <a:pPr marL="0" indent="0">
              <a:lnSpc>
                <a:spcPct val="70000"/>
              </a:lnSpc>
              <a:buNone/>
            </a:pPr>
            <a:r>
              <a:rPr lang="en-US" sz="2200" dirty="0"/>
              <a:t>return false</a:t>
            </a:r>
          </a:p>
          <a:p>
            <a:pPr marL="0" indent="0">
              <a:lnSpc>
                <a:spcPct val="70000"/>
              </a:lnSpc>
              <a:buNone/>
            </a:pPr>
            <a:r>
              <a:rPr lang="en-US" sz="2200" dirty="0"/>
              <a:t>}</a:t>
            </a:r>
          </a:p>
        </p:txBody>
      </p:sp>
      <p:sp>
        <p:nvSpPr>
          <p:cNvPr id="7" name="Content Placeholder 6"/>
          <p:cNvSpPr>
            <a:spLocks noGrp="1"/>
          </p:cNvSpPr>
          <p:nvPr>
            <p:ph sz="half" idx="2"/>
          </p:nvPr>
        </p:nvSpPr>
        <p:spPr/>
        <p:txBody>
          <a:bodyPr/>
          <a:lstStyle/>
          <a:p>
            <a:pPr marL="0" indent="0">
              <a:buNone/>
            </a:pPr>
            <a:r>
              <a:rPr lang="en-US" dirty="0" err="1"/>
              <a:t>Bool</a:t>
            </a:r>
            <a:r>
              <a:rPr lang="en-US" dirty="0"/>
              <a:t> </a:t>
            </a:r>
            <a:r>
              <a:rPr lang="en-US" dirty="0" err="1"/>
              <a:t>IsFull</a:t>
            </a:r>
            <a:r>
              <a:rPr lang="en-US" dirty="0"/>
              <a:t>(</a:t>
            </a:r>
            <a:r>
              <a:rPr lang="en-US" dirty="0" err="1"/>
              <a:t>array,rear</a:t>
            </a:r>
            <a:r>
              <a:rPr lang="en-US" dirty="0"/>
              <a:t>)</a:t>
            </a:r>
          </a:p>
          <a:p>
            <a:pPr marL="0" indent="0">
              <a:buNone/>
            </a:pPr>
            <a:r>
              <a:rPr lang="en-US" dirty="0"/>
              <a:t>{</a:t>
            </a:r>
          </a:p>
          <a:p>
            <a:pPr marL="0" indent="0">
              <a:buNone/>
            </a:pPr>
            <a:r>
              <a:rPr lang="en-US" dirty="0"/>
              <a:t>  If rear==size(A)-1</a:t>
            </a:r>
          </a:p>
          <a:p>
            <a:pPr marL="0" indent="0">
              <a:buNone/>
            </a:pPr>
            <a:r>
              <a:rPr lang="en-US" dirty="0"/>
              <a:t> Print “ queue is full”</a:t>
            </a:r>
          </a:p>
          <a:p>
            <a:pPr marL="0" indent="0">
              <a:buNone/>
            </a:pPr>
            <a:r>
              <a:rPr lang="en-US" dirty="0"/>
              <a:t>Return</a:t>
            </a:r>
          </a:p>
          <a:p>
            <a:pPr marL="0" indent="0">
              <a:buNone/>
            </a:pPr>
            <a:r>
              <a:rPr lang="en-US" dirty="0"/>
              <a:t>}</a:t>
            </a:r>
          </a:p>
        </p:txBody>
      </p:sp>
      <p:sp>
        <p:nvSpPr>
          <p:cNvPr id="4" name="Footer Placeholder 3"/>
          <p:cNvSpPr>
            <a:spLocks noGrp="1"/>
          </p:cNvSpPr>
          <p:nvPr>
            <p:ph type="ftr" sz="quarter" idx="11"/>
          </p:nvPr>
        </p:nvSpPr>
        <p:spPr/>
        <p:txBody>
          <a:bodyPr/>
          <a:lstStyle/>
          <a:p>
            <a:r>
              <a:rPr lang="en-US"/>
              <a:t>CSC-221 Data Structures and Algorithm Bahria University Karachi Campus</a:t>
            </a:r>
          </a:p>
        </p:txBody>
      </p:sp>
    </p:spTree>
    <p:extLst>
      <p:ext uri="{BB962C8B-B14F-4D97-AF65-F5344CB8AC3E}">
        <p14:creationId xmlns:p14="http://schemas.microsoft.com/office/powerpoint/2010/main" val="1768558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ENQUEUE AND DEQUEUE</a:t>
            </a:r>
          </a:p>
        </p:txBody>
      </p:sp>
      <p:sp>
        <p:nvSpPr>
          <p:cNvPr id="3" name="Content Placeholder 2"/>
          <p:cNvSpPr>
            <a:spLocks noGrp="1"/>
          </p:cNvSpPr>
          <p:nvPr>
            <p:ph sz="half" idx="1"/>
          </p:nvPr>
        </p:nvSpPr>
        <p:spPr>
          <a:xfrm>
            <a:off x="3365620" y="2067174"/>
            <a:ext cx="4698365" cy="3836670"/>
          </a:xfrm>
        </p:spPr>
        <p:txBody>
          <a:bodyPr>
            <a:normAutofit fontScale="97500"/>
          </a:bodyPr>
          <a:lstStyle/>
          <a:p>
            <a:pPr marL="0" indent="0">
              <a:lnSpc>
                <a:spcPct val="30000"/>
              </a:lnSpc>
              <a:buNone/>
            </a:pPr>
            <a:endParaRPr lang="en-US" dirty="0"/>
          </a:p>
          <a:p>
            <a:pPr marL="0" indent="0">
              <a:lnSpc>
                <a:spcPct val="30000"/>
              </a:lnSpc>
              <a:buNone/>
            </a:pPr>
            <a:r>
              <a:rPr lang="en-US" dirty="0" err="1"/>
              <a:t>Enqueue</a:t>
            </a:r>
            <a:r>
              <a:rPr lang="en-US" dirty="0"/>
              <a:t>(x)</a:t>
            </a:r>
          </a:p>
          <a:p>
            <a:pPr marL="0" indent="0">
              <a:lnSpc>
                <a:spcPct val="30000"/>
              </a:lnSpc>
              <a:buNone/>
            </a:pPr>
            <a:r>
              <a:rPr lang="en-US" dirty="0"/>
              <a:t>{</a:t>
            </a:r>
          </a:p>
          <a:p>
            <a:pPr marL="0" indent="0">
              <a:lnSpc>
                <a:spcPct val="30000"/>
              </a:lnSpc>
              <a:buNone/>
            </a:pPr>
            <a:r>
              <a:rPr lang="en-US" dirty="0"/>
              <a:t> If </a:t>
            </a:r>
            <a:r>
              <a:rPr lang="en-US" dirty="0" err="1"/>
              <a:t>IsFull</a:t>
            </a:r>
            <a:r>
              <a:rPr lang="en-US" dirty="0"/>
              <a:t>()</a:t>
            </a:r>
          </a:p>
          <a:p>
            <a:pPr marL="0" indent="0">
              <a:lnSpc>
                <a:spcPct val="30000"/>
              </a:lnSpc>
              <a:buNone/>
            </a:pPr>
            <a:r>
              <a:rPr lang="en-US" dirty="0"/>
              <a:t>Return</a:t>
            </a:r>
          </a:p>
          <a:p>
            <a:pPr marL="0" indent="0">
              <a:lnSpc>
                <a:spcPct val="30000"/>
              </a:lnSpc>
              <a:buNone/>
            </a:pPr>
            <a:r>
              <a:rPr lang="en-US" dirty="0"/>
              <a:t>Else if </a:t>
            </a:r>
            <a:r>
              <a:rPr lang="en-US" dirty="0" err="1"/>
              <a:t>IsEmpty</a:t>
            </a:r>
            <a:r>
              <a:rPr lang="en-US" dirty="0"/>
              <a:t>()</a:t>
            </a:r>
          </a:p>
          <a:p>
            <a:pPr marL="0" indent="0">
              <a:lnSpc>
                <a:spcPct val="30000"/>
              </a:lnSpc>
              <a:buNone/>
            </a:pPr>
            <a:r>
              <a:rPr lang="en-US" dirty="0"/>
              <a:t>{</a:t>
            </a:r>
          </a:p>
          <a:p>
            <a:pPr marL="0" indent="0">
              <a:lnSpc>
                <a:spcPct val="30000"/>
              </a:lnSpc>
              <a:buNone/>
            </a:pPr>
            <a:r>
              <a:rPr lang="en-US" dirty="0"/>
              <a:t>  front=0</a:t>
            </a:r>
          </a:p>
          <a:p>
            <a:pPr marL="0" indent="0">
              <a:lnSpc>
                <a:spcPct val="30000"/>
              </a:lnSpc>
              <a:buNone/>
            </a:pPr>
            <a:r>
              <a:rPr lang="en-US" dirty="0"/>
              <a:t>   rear=0</a:t>
            </a:r>
          </a:p>
          <a:p>
            <a:pPr marL="0" indent="0">
              <a:lnSpc>
                <a:spcPct val="30000"/>
              </a:lnSpc>
              <a:buNone/>
            </a:pPr>
            <a:r>
              <a:rPr lang="en-US" dirty="0"/>
              <a:t>   A[rear]=x</a:t>
            </a:r>
          </a:p>
          <a:p>
            <a:pPr marL="0" indent="0">
              <a:lnSpc>
                <a:spcPct val="30000"/>
              </a:lnSpc>
              <a:buNone/>
            </a:pPr>
            <a:r>
              <a:rPr lang="en-US" dirty="0"/>
              <a:t>}</a:t>
            </a:r>
          </a:p>
          <a:p>
            <a:pPr marL="0" indent="0">
              <a:lnSpc>
                <a:spcPct val="30000"/>
              </a:lnSpc>
              <a:buNone/>
            </a:pPr>
            <a:r>
              <a:rPr lang="en-US" dirty="0"/>
              <a:t> else</a:t>
            </a:r>
          </a:p>
          <a:p>
            <a:pPr marL="0" indent="0">
              <a:lnSpc>
                <a:spcPct val="30000"/>
              </a:lnSpc>
              <a:buNone/>
            </a:pPr>
            <a:r>
              <a:rPr lang="en-US" dirty="0"/>
              <a:t>{</a:t>
            </a:r>
          </a:p>
          <a:p>
            <a:pPr marL="0" indent="0">
              <a:lnSpc>
                <a:spcPct val="30000"/>
              </a:lnSpc>
              <a:buNone/>
            </a:pPr>
            <a:r>
              <a:rPr lang="en-US" dirty="0"/>
              <a:t>   rear=rear+1</a:t>
            </a:r>
          </a:p>
          <a:p>
            <a:pPr marL="0" indent="0">
              <a:lnSpc>
                <a:spcPct val="30000"/>
              </a:lnSpc>
              <a:buNone/>
            </a:pPr>
            <a:r>
              <a:rPr lang="en-US" dirty="0"/>
              <a:t>   A[rear]=x</a:t>
            </a:r>
          </a:p>
          <a:p>
            <a:pPr marL="0" indent="0">
              <a:lnSpc>
                <a:spcPct val="30000"/>
              </a:lnSpc>
              <a:buNone/>
            </a:pPr>
            <a:r>
              <a:rPr lang="en-US" dirty="0"/>
              <a:t>}</a:t>
            </a:r>
          </a:p>
        </p:txBody>
      </p:sp>
      <p:sp>
        <p:nvSpPr>
          <p:cNvPr id="4" name="Content Placeholder 3"/>
          <p:cNvSpPr>
            <a:spLocks noGrp="1"/>
          </p:cNvSpPr>
          <p:nvPr>
            <p:ph sz="half" idx="2"/>
          </p:nvPr>
        </p:nvSpPr>
        <p:spPr/>
        <p:txBody>
          <a:bodyPr>
            <a:normAutofit fontScale="97500"/>
          </a:bodyPr>
          <a:lstStyle/>
          <a:p>
            <a:pPr marL="0" indent="0">
              <a:lnSpc>
                <a:spcPct val="60000"/>
              </a:lnSpc>
              <a:buNone/>
            </a:pPr>
            <a:r>
              <a:rPr lang="en-US"/>
              <a:t>Dequeue()</a:t>
            </a:r>
          </a:p>
          <a:p>
            <a:pPr marL="0" indent="0">
              <a:lnSpc>
                <a:spcPct val="60000"/>
              </a:lnSpc>
              <a:buNone/>
            </a:pPr>
            <a:r>
              <a:rPr lang="en-US"/>
              <a:t>{</a:t>
            </a:r>
          </a:p>
          <a:p>
            <a:pPr marL="0" indent="0">
              <a:lnSpc>
                <a:spcPct val="60000"/>
              </a:lnSpc>
              <a:buNone/>
            </a:pPr>
            <a:r>
              <a:rPr lang="en-US"/>
              <a:t>  If IsEmpty()</a:t>
            </a:r>
          </a:p>
          <a:p>
            <a:pPr marL="0" indent="0">
              <a:lnSpc>
                <a:spcPct val="60000"/>
              </a:lnSpc>
              <a:buNone/>
            </a:pPr>
            <a:r>
              <a:rPr lang="en-US"/>
              <a:t>return</a:t>
            </a:r>
          </a:p>
          <a:p>
            <a:pPr marL="0" indent="0">
              <a:lnSpc>
                <a:spcPct val="60000"/>
              </a:lnSpc>
              <a:buNone/>
            </a:pPr>
            <a:r>
              <a:rPr lang="en-US"/>
              <a:t>else if (front==rear)</a:t>
            </a:r>
          </a:p>
          <a:p>
            <a:pPr marL="0" indent="0">
              <a:lnSpc>
                <a:spcPct val="60000"/>
              </a:lnSpc>
              <a:buNone/>
            </a:pPr>
            <a:r>
              <a:rPr lang="en-US"/>
              <a:t>{</a:t>
            </a:r>
          </a:p>
          <a:p>
            <a:pPr marL="0" indent="0">
              <a:lnSpc>
                <a:spcPct val="60000"/>
              </a:lnSpc>
              <a:buNone/>
            </a:pPr>
            <a:r>
              <a:rPr lang="en-US"/>
              <a:t>Front=rear=-1  }</a:t>
            </a:r>
          </a:p>
          <a:p>
            <a:pPr marL="0" indent="0">
              <a:lnSpc>
                <a:spcPct val="60000"/>
              </a:lnSpc>
              <a:buNone/>
            </a:pPr>
            <a:r>
              <a:rPr lang="en-US"/>
              <a:t>else</a:t>
            </a:r>
          </a:p>
          <a:p>
            <a:pPr marL="0" indent="0">
              <a:lnSpc>
                <a:spcPct val="60000"/>
              </a:lnSpc>
              <a:buNone/>
            </a:pPr>
            <a:r>
              <a:rPr lang="en-US"/>
              <a:t>{ </a:t>
            </a:r>
          </a:p>
          <a:p>
            <a:pPr marL="0" indent="0">
              <a:lnSpc>
                <a:spcPct val="60000"/>
              </a:lnSpc>
              <a:buNone/>
            </a:pPr>
            <a:r>
              <a:rPr lang="en-US"/>
              <a:t>front=front+1</a:t>
            </a:r>
          </a:p>
          <a:p>
            <a:pPr marL="0" indent="0">
              <a:lnSpc>
                <a:spcPct val="60000"/>
              </a:lnSpc>
              <a:buNone/>
            </a:pPr>
            <a:r>
              <a:rPr lang="en-US"/>
              <a:t>}</a:t>
            </a:r>
          </a:p>
        </p:txBody>
      </p:sp>
      <p:sp>
        <p:nvSpPr>
          <p:cNvPr id="5" name="Footer Placeholder 4"/>
          <p:cNvSpPr>
            <a:spLocks noGrp="1"/>
          </p:cNvSpPr>
          <p:nvPr>
            <p:ph type="ftr" sz="quarter" idx="11"/>
          </p:nvPr>
        </p:nvSpPr>
        <p:spPr/>
        <p:txBody>
          <a:bodyPr/>
          <a:lstStyle/>
          <a:p>
            <a:r>
              <a:rPr lang="en-US"/>
              <a:t>CSC-221 Data Structures and Algorithm Bahria University Karachi Campus</a:t>
            </a:r>
          </a:p>
        </p:txBody>
      </p:sp>
    </p:spTree>
    <p:extLst>
      <p:ext uri="{BB962C8B-B14F-4D97-AF65-F5344CB8AC3E}">
        <p14:creationId xmlns:p14="http://schemas.microsoft.com/office/powerpoint/2010/main" val="800167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Circular Queues</a:t>
            </a:r>
          </a:p>
        </p:txBody>
      </p:sp>
      <p:sp>
        <p:nvSpPr>
          <p:cNvPr id="3" name="Content Placeholder 2"/>
          <p:cNvSpPr>
            <a:spLocks noGrp="1"/>
          </p:cNvSpPr>
          <p:nvPr>
            <p:ph sz="half" idx="1"/>
          </p:nvPr>
        </p:nvSpPr>
        <p:spPr/>
        <p:txBody>
          <a:bodyPr/>
          <a:lstStyle/>
          <a:p>
            <a:r>
              <a:rPr lang="en-US"/>
              <a:t>Circular Queue is a linear data structure in which the operations are performed based on FIFO (First In First Out) principle and the last position is connected back to the first position to make a circle. It is also called ‘Ring Buffer’.</a:t>
            </a:r>
          </a:p>
          <a:p>
            <a:endParaRPr lang="en-US"/>
          </a:p>
        </p:txBody>
      </p:sp>
      <p:sp>
        <p:nvSpPr>
          <p:cNvPr id="4" name="Footer Placeholder 3"/>
          <p:cNvSpPr>
            <a:spLocks noGrp="1"/>
          </p:cNvSpPr>
          <p:nvPr>
            <p:ph type="ftr" sz="quarter" idx="11"/>
          </p:nvPr>
        </p:nvSpPr>
        <p:spPr/>
        <p:txBody>
          <a:bodyPr/>
          <a:lstStyle/>
          <a:p>
            <a:r>
              <a:rPr lang="en-US"/>
              <a:t>CSC-221 Data Structures and Algorithm Bahria University Karachi Campus</a:t>
            </a:r>
          </a:p>
        </p:txBody>
      </p:sp>
      <p:pic>
        <p:nvPicPr>
          <p:cNvPr id="5" name="Content Placeholder 4"/>
          <p:cNvPicPr>
            <a:picLocks noGrp="1" noChangeAspect="1"/>
          </p:cNvPicPr>
          <p:nvPr>
            <p:ph sz="half" idx="2"/>
          </p:nvPr>
        </p:nvPicPr>
        <p:blipFill>
          <a:blip r:embed="rId2"/>
          <a:stretch>
            <a:fillRect/>
          </a:stretch>
        </p:blipFill>
        <p:spPr>
          <a:xfrm>
            <a:off x="6903076" y="1905000"/>
            <a:ext cx="5041265" cy="3237230"/>
          </a:xfrm>
          <a:prstGeom prst="rect">
            <a:avLst/>
          </a:prstGeom>
        </p:spPr>
      </p:pic>
    </p:spTree>
    <p:extLst>
      <p:ext uri="{BB962C8B-B14F-4D97-AF65-F5344CB8AC3E}">
        <p14:creationId xmlns:p14="http://schemas.microsoft.com/office/powerpoint/2010/main" val="3521792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QUEUES VS CIRCULAR QUEUES</a:t>
            </a:r>
          </a:p>
        </p:txBody>
      </p:sp>
      <p:sp>
        <p:nvSpPr>
          <p:cNvPr id="7" name="Content Placeholder 6"/>
          <p:cNvSpPr>
            <a:spLocks noGrp="1"/>
          </p:cNvSpPr>
          <p:nvPr>
            <p:ph idx="1"/>
          </p:nvPr>
        </p:nvSpPr>
        <p:spPr/>
        <p:txBody>
          <a:bodyPr/>
          <a:lstStyle/>
          <a:p>
            <a:r>
              <a:rPr lang="en-US"/>
              <a:t>In a normal Queue, we can insert elements until queue becomes full. But once queue becomes full, we can not insert the next element even if there is a space in front of queue.</a:t>
            </a:r>
          </a:p>
        </p:txBody>
      </p:sp>
      <p:sp>
        <p:nvSpPr>
          <p:cNvPr id="5" name="Footer Placeholder 4"/>
          <p:cNvSpPr>
            <a:spLocks noGrp="1"/>
          </p:cNvSpPr>
          <p:nvPr>
            <p:ph type="ftr" sz="quarter" idx="11"/>
          </p:nvPr>
        </p:nvSpPr>
        <p:spPr/>
        <p:txBody>
          <a:bodyPr/>
          <a:lstStyle/>
          <a:p>
            <a:r>
              <a:rPr lang="en-US"/>
              <a:t>CSC-221 Data Structures and Algorithm Bahria University Karachi Campus</a:t>
            </a:r>
          </a:p>
        </p:txBody>
      </p:sp>
    </p:spTree>
    <p:extLst>
      <p:ext uri="{BB962C8B-B14F-4D97-AF65-F5344CB8AC3E}">
        <p14:creationId xmlns:p14="http://schemas.microsoft.com/office/powerpoint/2010/main" val="30752000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CIRCULAR QUEUE OPERATIONS</a:t>
            </a:r>
          </a:p>
        </p:txBody>
      </p:sp>
      <p:sp>
        <p:nvSpPr>
          <p:cNvPr id="3" name="Content Placeholder 2"/>
          <p:cNvSpPr>
            <a:spLocks noGrp="1"/>
          </p:cNvSpPr>
          <p:nvPr>
            <p:ph sz="half" idx="1"/>
          </p:nvPr>
        </p:nvSpPr>
        <p:spPr/>
        <p:txBody>
          <a:bodyPr/>
          <a:lstStyle/>
          <a:p>
            <a:pPr marL="0" indent="0">
              <a:buNone/>
            </a:pPr>
            <a:r>
              <a:rPr lang="en-US"/>
              <a:t>IsFull()</a:t>
            </a:r>
          </a:p>
          <a:p>
            <a:pPr marL="0" indent="0">
              <a:buNone/>
            </a:pPr>
            <a:r>
              <a:rPr lang="en-US"/>
              <a:t>{</a:t>
            </a:r>
          </a:p>
          <a:p>
            <a:pPr marL="0" indent="0">
              <a:buNone/>
            </a:pPr>
            <a:r>
              <a:rPr lang="en-US"/>
              <a:t>  If (rear+1)%N==front</a:t>
            </a:r>
          </a:p>
          <a:p>
            <a:pPr marL="0" indent="0">
              <a:buNone/>
            </a:pPr>
            <a:r>
              <a:rPr lang="en-US"/>
              <a:t> Print “ queue is full”</a:t>
            </a:r>
          </a:p>
          <a:p>
            <a:pPr marL="0" indent="0">
              <a:buNone/>
            </a:pPr>
            <a:r>
              <a:rPr lang="en-US"/>
              <a:t>Return</a:t>
            </a:r>
          </a:p>
          <a:p>
            <a:pPr marL="0" indent="0">
              <a:buNone/>
            </a:pPr>
            <a:r>
              <a:rPr lang="en-US"/>
              <a:t>}</a:t>
            </a:r>
          </a:p>
        </p:txBody>
      </p:sp>
      <p:sp>
        <p:nvSpPr>
          <p:cNvPr id="6" name="Content Placeholder 5"/>
          <p:cNvSpPr>
            <a:spLocks noGrp="1"/>
          </p:cNvSpPr>
          <p:nvPr>
            <p:ph sz="half" idx="2"/>
          </p:nvPr>
        </p:nvSpPr>
        <p:spPr>
          <a:xfrm>
            <a:off x="5594350" y="2039620"/>
            <a:ext cx="4700270" cy="3896360"/>
          </a:xfrm>
        </p:spPr>
        <p:txBody>
          <a:bodyPr>
            <a:noAutofit/>
          </a:bodyPr>
          <a:lstStyle/>
          <a:p>
            <a:pPr marL="0" indent="0">
              <a:lnSpc>
                <a:spcPct val="20000"/>
              </a:lnSpc>
              <a:buNone/>
            </a:pPr>
            <a:endParaRPr lang="en-US" sz="1100" dirty="0"/>
          </a:p>
          <a:p>
            <a:pPr marL="0" indent="0">
              <a:lnSpc>
                <a:spcPct val="20000"/>
              </a:lnSpc>
              <a:buNone/>
            </a:pPr>
            <a:endParaRPr lang="en-US" sz="1100" dirty="0"/>
          </a:p>
          <a:p>
            <a:pPr marL="0" indent="0">
              <a:lnSpc>
                <a:spcPct val="30000"/>
              </a:lnSpc>
              <a:buNone/>
            </a:pPr>
            <a:r>
              <a:rPr lang="en-US" dirty="0"/>
              <a:t>Enqueue(x)</a:t>
            </a:r>
          </a:p>
          <a:p>
            <a:pPr marL="0" indent="0">
              <a:lnSpc>
                <a:spcPct val="30000"/>
              </a:lnSpc>
              <a:buNone/>
            </a:pPr>
            <a:r>
              <a:rPr lang="en-US" dirty="0"/>
              <a:t>{</a:t>
            </a:r>
          </a:p>
          <a:p>
            <a:pPr marL="0" indent="0">
              <a:lnSpc>
                <a:spcPct val="30000"/>
              </a:lnSpc>
              <a:buNone/>
            </a:pPr>
            <a:r>
              <a:rPr lang="en-US" dirty="0"/>
              <a:t> If </a:t>
            </a:r>
            <a:r>
              <a:rPr lang="en-US" dirty="0" err="1"/>
              <a:t>IsFull</a:t>
            </a:r>
            <a:r>
              <a:rPr lang="en-US" dirty="0"/>
              <a:t>()</a:t>
            </a:r>
          </a:p>
          <a:p>
            <a:pPr marL="0" indent="0">
              <a:lnSpc>
                <a:spcPct val="30000"/>
              </a:lnSpc>
              <a:buNone/>
            </a:pPr>
            <a:r>
              <a:rPr lang="en-US" dirty="0"/>
              <a:t>Return</a:t>
            </a:r>
          </a:p>
          <a:p>
            <a:pPr marL="0" indent="0">
              <a:lnSpc>
                <a:spcPct val="30000"/>
              </a:lnSpc>
              <a:buNone/>
            </a:pPr>
            <a:r>
              <a:rPr lang="en-US" dirty="0"/>
              <a:t>Else if </a:t>
            </a:r>
            <a:r>
              <a:rPr lang="en-US" dirty="0" err="1"/>
              <a:t>IsEmpty</a:t>
            </a:r>
            <a:r>
              <a:rPr lang="en-US" dirty="0"/>
              <a:t>()</a:t>
            </a:r>
          </a:p>
          <a:p>
            <a:pPr marL="0" indent="0">
              <a:lnSpc>
                <a:spcPct val="30000"/>
              </a:lnSpc>
              <a:buNone/>
            </a:pPr>
            <a:r>
              <a:rPr lang="en-US" dirty="0"/>
              <a:t>{</a:t>
            </a:r>
          </a:p>
          <a:p>
            <a:pPr marL="0" indent="0">
              <a:lnSpc>
                <a:spcPct val="30000"/>
              </a:lnSpc>
              <a:buNone/>
            </a:pPr>
            <a:r>
              <a:rPr lang="en-US" dirty="0"/>
              <a:t>  front=0</a:t>
            </a:r>
          </a:p>
          <a:p>
            <a:pPr marL="0" indent="0">
              <a:lnSpc>
                <a:spcPct val="30000"/>
              </a:lnSpc>
              <a:buNone/>
            </a:pPr>
            <a:r>
              <a:rPr lang="en-US" dirty="0"/>
              <a:t>  rear=0</a:t>
            </a:r>
          </a:p>
          <a:p>
            <a:pPr marL="0" indent="0">
              <a:lnSpc>
                <a:spcPct val="30000"/>
              </a:lnSpc>
              <a:buNone/>
            </a:pPr>
            <a:r>
              <a:rPr lang="en-US" dirty="0"/>
              <a:t>  A[rear]=x</a:t>
            </a:r>
          </a:p>
          <a:p>
            <a:pPr marL="0" indent="0">
              <a:lnSpc>
                <a:spcPct val="30000"/>
              </a:lnSpc>
              <a:buNone/>
            </a:pPr>
            <a:r>
              <a:rPr lang="en-US" dirty="0"/>
              <a:t>}</a:t>
            </a:r>
          </a:p>
          <a:p>
            <a:pPr marL="0" indent="0">
              <a:lnSpc>
                <a:spcPct val="30000"/>
              </a:lnSpc>
              <a:buNone/>
            </a:pPr>
            <a:r>
              <a:rPr lang="en-US" dirty="0"/>
              <a:t>else</a:t>
            </a:r>
          </a:p>
          <a:p>
            <a:pPr marL="0" indent="0">
              <a:lnSpc>
                <a:spcPct val="30000"/>
              </a:lnSpc>
              <a:buNone/>
            </a:pPr>
            <a:r>
              <a:rPr lang="en-US" dirty="0"/>
              <a:t>{</a:t>
            </a:r>
          </a:p>
          <a:p>
            <a:pPr marL="0" indent="0">
              <a:lnSpc>
                <a:spcPct val="30000"/>
              </a:lnSpc>
              <a:buNone/>
            </a:pPr>
            <a:r>
              <a:rPr lang="en-US" dirty="0"/>
              <a:t>  rear=(rear+1)%N</a:t>
            </a:r>
          </a:p>
          <a:p>
            <a:pPr marL="0" indent="0">
              <a:lnSpc>
                <a:spcPct val="30000"/>
              </a:lnSpc>
              <a:buNone/>
            </a:pPr>
            <a:r>
              <a:rPr lang="en-US" dirty="0"/>
              <a:t>  A[rear]=x</a:t>
            </a:r>
          </a:p>
          <a:p>
            <a:pPr marL="0" indent="0">
              <a:lnSpc>
                <a:spcPct val="30000"/>
              </a:lnSpc>
              <a:buNone/>
            </a:pPr>
            <a:r>
              <a:rPr lang="en-US" dirty="0"/>
              <a:t>}</a:t>
            </a:r>
          </a:p>
        </p:txBody>
      </p:sp>
      <p:sp>
        <p:nvSpPr>
          <p:cNvPr id="4" name="Footer Placeholder 3"/>
          <p:cNvSpPr>
            <a:spLocks noGrp="1"/>
          </p:cNvSpPr>
          <p:nvPr>
            <p:ph type="ftr" sz="quarter" idx="11"/>
          </p:nvPr>
        </p:nvSpPr>
        <p:spPr/>
        <p:txBody>
          <a:bodyPr/>
          <a:lstStyle/>
          <a:p>
            <a:r>
              <a:rPr lang="en-US"/>
              <a:t>CSC-221 Data Structures and Algorithm Bahria University Karachi Campus</a:t>
            </a:r>
          </a:p>
        </p:txBody>
      </p:sp>
    </p:spTree>
    <p:extLst>
      <p:ext uri="{BB962C8B-B14F-4D97-AF65-F5344CB8AC3E}">
        <p14:creationId xmlns:p14="http://schemas.microsoft.com/office/powerpoint/2010/main" val="8466404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CIRCULAR QUEUE OPERATIONS</a:t>
            </a:r>
          </a:p>
        </p:txBody>
      </p:sp>
      <p:sp>
        <p:nvSpPr>
          <p:cNvPr id="7" name="Content Placeholder 6"/>
          <p:cNvSpPr>
            <a:spLocks noGrp="1"/>
          </p:cNvSpPr>
          <p:nvPr>
            <p:ph sz="half" idx="1"/>
          </p:nvPr>
        </p:nvSpPr>
        <p:spPr/>
        <p:txBody>
          <a:bodyPr>
            <a:normAutofit/>
          </a:bodyPr>
          <a:lstStyle/>
          <a:p>
            <a:pPr marL="0" indent="0">
              <a:lnSpc>
                <a:spcPct val="60000"/>
              </a:lnSpc>
              <a:buNone/>
            </a:pPr>
            <a:r>
              <a:rPr lang="en-US" dirty="0"/>
              <a:t>Dequeue()</a:t>
            </a:r>
          </a:p>
          <a:p>
            <a:pPr marL="0" indent="0">
              <a:lnSpc>
                <a:spcPct val="60000"/>
              </a:lnSpc>
              <a:buNone/>
            </a:pPr>
            <a:r>
              <a:rPr lang="en-US" dirty="0"/>
              <a:t>{</a:t>
            </a:r>
          </a:p>
          <a:p>
            <a:pPr marL="0" indent="0">
              <a:lnSpc>
                <a:spcPct val="60000"/>
              </a:lnSpc>
              <a:buNone/>
            </a:pPr>
            <a:r>
              <a:rPr lang="en-US" dirty="0"/>
              <a:t>  If </a:t>
            </a:r>
            <a:r>
              <a:rPr lang="en-US" dirty="0" err="1"/>
              <a:t>IsEmpty</a:t>
            </a:r>
            <a:r>
              <a:rPr lang="en-US" dirty="0"/>
              <a:t>()</a:t>
            </a:r>
          </a:p>
          <a:p>
            <a:pPr marL="0" indent="0">
              <a:lnSpc>
                <a:spcPct val="60000"/>
              </a:lnSpc>
              <a:buNone/>
            </a:pPr>
            <a:r>
              <a:rPr lang="en-US" dirty="0"/>
              <a:t>return</a:t>
            </a:r>
          </a:p>
          <a:p>
            <a:pPr marL="0" indent="0">
              <a:lnSpc>
                <a:spcPct val="60000"/>
              </a:lnSpc>
              <a:buNone/>
            </a:pPr>
            <a:r>
              <a:rPr lang="en-US" dirty="0"/>
              <a:t>else if (front==rear)</a:t>
            </a:r>
          </a:p>
          <a:p>
            <a:pPr marL="0" indent="0">
              <a:lnSpc>
                <a:spcPct val="60000"/>
              </a:lnSpc>
              <a:buNone/>
            </a:pPr>
            <a:r>
              <a:rPr lang="en-US" dirty="0"/>
              <a:t>{</a:t>
            </a:r>
          </a:p>
          <a:p>
            <a:pPr marL="0" indent="0">
              <a:lnSpc>
                <a:spcPct val="60000"/>
              </a:lnSpc>
              <a:buNone/>
            </a:pPr>
            <a:r>
              <a:rPr lang="en-US" dirty="0"/>
              <a:t>Front=rear=-1  }</a:t>
            </a:r>
          </a:p>
          <a:p>
            <a:pPr marL="0" indent="0">
              <a:lnSpc>
                <a:spcPct val="60000"/>
              </a:lnSpc>
              <a:buNone/>
            </a:pPr>
            <a:r>
              <a:rPr lang="en-US" dirty="0"/>
              <a:t>else</a:t>
            </a:r>
          </a:p>
          <a:p>
            <a:pPr marL="0" indent="0">
              <a:lnSpc>
                <a:spcPct val="60000"/>
              </a:lnSpc>
              <a:buNone/>
            </a:pPr>
            <a:r>
              <a:rPr lang="en-US" dirty="0"/>
              <a:t>{ </a:t>
            </a:r>
          </a:p>
          <a:p>
            <a:pPr marL="0" indent="0">
              <a:lnSpc>
                <a:spcPct val="60000"/>
              </a:lnSpc>
              <a:buNone/>
            </a:pPr>
            <a:r>
              <a:rPr lang="en-US" dirty="0"/>
              <a:t>front=(front+1)%N</a:t>
            </a:r>
          </a:p>
          <a:p>
            <a:pPr marL="0" indent="0">
              <a:lnSpc>
                <a:spcPct val="60000"/>
              </a:lnSpc>
              <a:buNone/>
            </a:pPr>
            <a:r>
              <a:rPr lang="en-US" dirty="0"/>
              <a:t>}</a:t>
            </a:r>
          </a:p>
        </p:txBody>
      </p:sp>
      <p:sp>
        <p:nvSpPr>
          <p:cNvPr id="9" name="Content Placeholder 8"/>
          <p:cNvSpPr>
            <a:spLocks noGrp="1"/>
          </p:cNvSpPr>
          <p:nvPr>
            <p:ph sz="half" idx="2"/>
          </p:nvPr>
        </p:nvSpPr>
        <p:spPr/>
        <p:txBody>
          <a:bodyPr>
            <a:normAutofit/>
          </a:bodyPr>
          <a:lstStyle/>
          <a:p>
            <a:pPr marL="0" indent="0">
              <a:buNone/>
            </a:pPr>
            <a:r>
              <a:rPr lang="en-US"/>
              <a:t>Front()</a:t>
            </a:r>
          </a:p>
          <a:p>
            <a:pPr marL="0" indent="0">
              <a:buNone/>
            </a:pPr>
            <a:r>
              <a:rPr lang="en-US"/>
              <a:t>{</a:t>
            </a:r>
          </a:p>
          <a:p>
            <a:pPr marL="0" indent="0">
              <a:buNone/>
            </a:pPr>
            <a:r>
              <a:rPr lang="en-US"/>
              <a:t>  (If front==-1)</a:t>
            </a:r>
          </a:p>
          <a:p>
            <a:pPr marL="0" indent="0">
              <a:buNone/>
            </a:pPr>
            <a:r>
              <a:rPr lang="en-US"/>
              <a:t>Return</a:t>
            </a:r>
          </a:p>
          <a:p>
            <a:pPr marL="0" indent="0">
              <a:buNone/>
            </a:pPr>
            <a:r>
              <a:rPr lang="en-US"/>
              <a:t>else</a:t>
            </a:r>
          </a:p>
          <a:p>
            <a:pPr marL="0" indent="0">
              <a:buNone/>
            </a:pPr>
            <a:r>
              <a:rPr lang="en-US"/>
              <a:t>Return A[front]</a:t>
            </a:r>
          </a:p>
          <a:p>
            <a:pPr marL="0" indent="0">
              <a:buNone/>
            </a:pPr>
            <a:r>
              <a:rPr lang="en-US"/>
              <a:t>}</a:t>
            </a:r>
          </a:p>
        </p:txBody>
      </p:sp>
      <p:sp>
        <p:nvSpPr>
          <p:cNvPr id="5" name="Footer Placeholder 4"/>
          <p:cNvSpPr>
            <a:spLocks noGrp="1"/>
          </p:cNvSpPr>
          <p:nvPr>
            <p:ph type="ftr" sz="quarter" idx="11"/>
          </p:nvPr>
        </p:nvSpPr>
        <p:spPr/>
        <p:txBody>
          <a:bodyPr/>
          <a:lstStyle/>
          <a:p>
            <a:r>
              <a:rPr lang="en-US"/>
              <a:t>CSC-221 Data Structures and Algorithm Bahria University Karachi Campus</a:t>
            </a:r>
          </a:p>
        </p:txBody>
      </p:sp>
    </p:spTree>
    <p:extLst>
      <p:ext uri="{BB962C8B-B14F-4D97-AF65-F5344CB8AC3E}">
        <p14:creationId xmlns:p14="http://schemas.microsoft.com/office/powerpoint/2010/main" val="28633438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Tasks </a:t>
            </a:r>
          </a:p>
        </p:txBody>
      </p:sp>
      <p:sp>
        <p:nvSpPr>
          <p:cNvPr id="3" name="Content Placeholder 2"/>
          <p:cNvSpPr>
            <a:spLocks noGrp="1"/>
          </p:cNvSpPr>
          <p:nvPr>
            <p:ph idx="1"/>
          </p:nvPr>
        </p:nvSpPr>
        <p:spPr>
          <a:xfrm>
            <a:off x="680321" y="2110799"/>
            <a:ext cx="9791736" cy="4555044"/>
          </a:xfrm>
        </p:spPr>
        <p:txBody>
          <a:bodyPr>
            <a:normAutofit/>
          </a:bodyPr>
          <a:lstStyle/>
          <a:p>
            <a:pPr marL="742950" lvl="0" indent="-742950">
              <a:buFont typeface="+mj-lt"/>
              <a:buAutoNum type="arabicPeriod"/>
            </a:pPr>
            <a:r>
              <a:rPr lang="en-US" sz="3600" dirty="0">
                <a:solidFill>
                  <a:schemeClr val="tx1"/>
                </a:solidFill>
                <a:latin typeface="Times New Roman" panose="02020603050405020304" pitchFamily="18" charset="0"/>
                <a:cs typeface="Times New Roman" panose="02020603050405020304" pitchFamily="18" charset="0"/>
              </a:rPr>
              <a:t>Design &amp; implement all methods of Simple Queue.</a:t>
            </a:r>
          </a:p>
          <a:p>
            <a:pPr marL="742950" lvl="0" indent="-742950">
              <a:buFont typeface="+mj-lt"/>
              <a:buAutoNum type="arabicPeriod"/>
            </a:pPr>
            <a:r>
              <a:rPr lang="en-US" sz="3600" dirty="0">
                <a:solidFill>
                  <a:schemeClr val="tx1"/>
                </a:solidFill>
                <a:latin typeface="Times New Roman" panose="02020603050405020304" pitchFamily="18" charset="0"/>
                <a:cs typeface="Times New Roman" panose="02020603050405020304" pitchFamily="18" charset="0"/>
              </a:rPr>
              <a:t>Design &amp; implement all methods of Circular Queue.</a:t>
            </a:r>
          </a:p>
          <a:p>
            <a:pPr marL="742950" lvl="0" indent="-742950">
              <a:buFont typeface="+mj-lt"/>
              <a:buAutoNum type="arabicPeriod"/>
            </a:pPr>
            <a:r>
              <a:rPr lang="en-US" sz="3600" dirty="0">
                <a:solidFill>
                  <a:schemeClr val="tx1"/>
                </a:solidFill>
                <a:latin typeface="Times New Roman" panose="02020603050405020304" pitchFamily="18" charset="0"/>
                <a:cs typeface="Times New Roman" panose="02020603050405020304" pitchFamily="18" charset="0"/>
              </a:rPr>
              <a:t>Design and implement for Priority Queue.</a:t>
            </a:r>
          </a:p>
          <a:p>
            <a:pPr marL="1657350" lvl="2" indent="-742950">
              <a:buFont typeface="+mj-lt"/>
              <a:buAutoNum type="romanLcPeriod"/>
            </a:pPr>
            <a:r>
              <a:rPr lang="en-US" sz="3000" dirty="0">
                <a:solidFill>
                  <a:schemeClr val="tx1"/>
                </a:solidFill>
                <a:latin typeface="Times New Roman" panose="02020603050405020304" pitchFamily="18" charset="0"/>
                <a:cs typeface="Times New Roman" panose="02020603050405020304" pitchFamily="18" charset="0"/>
              </a:rPr>
              <a:t>Method 1: Ordering in/ after Enqueue method</a:t>
            </a:r>
          </a:p>
          <a:p>
            <a:pPr marL="1657350" lvl="2" indent="-742950">
              <a:buFont typeface="+mj-lt"/>
              <a:buAutoNum type="romanLcPeriod"/>
            </a:pPr>
            <a:r>
              <a:rPr lang="en-US" sz="3000" dirty="0">
                <a:solidFill>
                  <a:schemeClr val="tx1"/>
                </a:solidFill>
                <a:latin typeface="Times New Roman" panose="02020603050405020304" pitchFamily="18" charset="0"/>
                <a:cs typeface="Times New Roman" panose="02020603050405020304" pitchFamily="18" charset="0"/>
              </a:rPr>
              <a:t>Method 2: Separate queues for different priorities.</a:t>
            </a:r>
          </a:p>
        </p:txBody>
      </p:sp>
    </p:spTree>
    <p:extLst>
      <p:ext uri="{BB962C8B-B14F-4D97-AF65-F5344CB8AC3E}">
        <p14:creationId xmlns:p14="http://schemas.microsoft.com/office/powerpoint/2010/main" val="42699616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6208" y="2408087"/>
            <a:ext cx="8911687" cy="1280890"/>
          </a:xfrm>
        </p:spPr>
        <p:txBody>
          <a:bodyPr>
            <a:noAutofit/>
          </a:bodyPr>
          <a:lstStyle/>
          <a:p>
            <a:pPr algn="ctr"/>
            <a:r>
              <a:rPr lang="en-US" sz="9600" dirty="0"/>
              <a:t>Thanks You </a:t>
            </a:r>
          </a:p>
        </p:txBody>
      </p:sp>
      <p:sp>
        <p:nvSpPr>
          <p:cNvPr id="4" name="Date Placeholder 3"/>
          <p:cNvSpPr>
            <a:spLocks noGrp="1"/>
          </p:cNvSpPr>
          <p:nvPr>
            <p:ph type="dt" sz="half" idx="10"/>
          </p:nvPr>
        </p:nvSpPr>
        <p:spPr/>
        <p:txBody>
          <a:bodyPr/>
          <a:lstStyle/>
          <a:p>
            <a:fld id="{FEF2CCB8-730A-46A0-81A2-FB5ED352C581}" type="datetime1">
              <a:rPr lang="en-US" smtClean="0"/>
              <a:t>2/16/2023</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18</a:t>
            </a:fld>
            <a:endParaRPr lang="en-US"/>
          </a:p>
        </p:txBody>
      </p:sp>
    </p:spTree>
    <p:extLst>
      <p:ext uri="{BB962C8B-B14F-4D97-AF65-F5344CB8AC3E}">
        <p14:creationId xmlns:p14="http://schemas.microsoft.com/office/powerpoint/2010/main" val="442366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WORLD QUEUE</a:t>
            </a:r>
          </a:p>
        </p:txBody>
      </p:sp>
      <p:sp>
        <p:nvSpPr>
          <p:cNvPr id="4" name="Date Placeholder 3"/>
          <p:cNvSpPr>
            <a:spLocks noGrp="1"/>
          </p:cNvSpPr>
          <p:nvPr>
            <p:ph type="dt" sz="half" idx="10"/>
          </p:nvPr>
        </p:nvSpPr>
        <p:spPr/>
        <p:txBody>
          <a:bodyPr/>
          <a:lstStyle/>
          <a:p>
            <a:fld id="{FEF2CCB8-730A-46A0-81A2-FB5ED352C581}" type="datetime1">
              <a:rPr lang="en-US" smtClean="0"/>
              <a:t>2/16/2023</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2</a:t>
            </a:fld>
            <a:endParaRPr lang="en-US"/>
          </a:p>
        </p:txBody>
      </p:sp>
      <p:pic>
        <p:nvPicPr>
          <p:cNvPr id="1026" name="Picture 2" descr="Queue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2516" y="2081212"/>
            <a:ext cx="5715000" cy="1390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9998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QUEUES</a:t>
            </a:r>
          </a:p>
        </p:txBody>
      </p:sp>
      <p:sp>
        <p:nvSpPr>
          <p:cNvPr id="7" name="Content Placeholder 6"/>
          <p:cNvSpPr>
            <a:spLocks noGrp="1"/>
          </p:cNvSpPr>
          <p:nvPr>
            <p:ph idx="1"/>
          </p:nvPr>
        </p:nvSpPr>
        <p:spPr/>
        <p:txBody>
          <a:bodyPr/>
          <a:lstStyle/>
          <a:p>
            <a:r>
              <a:rPr lang="en-US" dirty="0">
                <a:solidFill>
                  <a:schemeClr val="tx1"/>
                </a:solidFill>
              </a:rPr>
              <a:t>Queue is an abstract data structure, somewhat similar to Stacks. Unlike stacks, a queue is open at both its ends. </a:t>
            </a:r>
          </a:p>
          <a:p>
            <a:r>
              <a:rPr lang="en-US" dirty="0">
                <a:solidFill>
                  <a:schemeClr val="tx1"/>
                </a:solidFill>
              </a:rPr>
              <a:t>One end is always used to insert data (</a:t>
            </a:r>
            <a:r>
              <a:rPr lang="en-US" dirty="0" err="1">
                <a:solidFill>
                  <a:schemeClr val="tx1"/>
                </a:solidFill>
              </a:rPr>
              <a:t>enqueue</a:t>
            </a:r>
            <a:r>
              <a:rPr lang="en-US" dirty="0">
                <a:solidFill>
                  <a:schemeClr val="tx1"/>
                </a:solidFill>
              </a:rPr>
              <a:t>) and the other is used to remove data (</a:t>
            </a:r>
            <a:r>
              <a:rPr lang="en-US" dirty="0" err="1">
                <a:solidFill>
                  <a:schemeClr val="tx1"/>
                </a:solidFill>
              </a:rPr>
              <a:t>dequeue</a:t>
            </a:r>
            <a:r>
              <a:rPr lang="en-US" dirty="0">
                <a:solidFill>
                  <a:schemeClr val="tx1"/>
                </a:solidFill>
              </a:rPr>
              <a:t>). </a:t>
            </a:r>
          </a:p>
          <a:p>
            <a:r>
              <a:rPr lang="en-US" dirty="0">
                <a:solidFill>
                  <a:schemeClr val="tx1"/>
                </a:solidFill>
              </a:rPr>
              <a:t>Queue follows First-In-First-Out methodology, i.e., the data item stored first will be accessed first.</a:t>
            </a:r>
          </a:p>
          <a:p>
            <a:endParaRPr lang="en-US" dirty="0"/>
          </a:p>
        </p:txBody>
      </p:sp>
      <p:sp>
        <p:nvSpPr>
          <p:cNvPr id="5" name="Footer Placeholder 4"/>
          <p:cNvSpPr>
            <a:spLocks noGrp="1"/>
          </p:cNvSpPr>
          <p:nvPr>
            <p:ph type="ftr" sz="quarter" idx="11"/>
          </p:nvPr>
        </p:nvSpPr>
        <p:spPr/>
        <p:txBody>
          <a:bodyPr/>
          <a:lstStyle/>
          <a:p>
            <a:r>
              <a:rPr lang="en-US"/>
              <a:t>CSC-221 Data Structures and Algorithm Bahria University Karachi Campus</a:t>
            </a:r>
          </a:p>
        </p:txBody>
      </p:sp>
    </p:spTree>
    <p:extLst>
      <p:ext uri="{BB962C8B-B14F-4D97-AF65-F5344CB8AC3E}">
        <p14:creationId xmlns:p14="http://schemas.microsoft.com/office/powerpoint/2010/main" val="3443862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Queue Representation</a:t>
            </a:r>
          </a:p>
        </p:txBody>
      </p:sp>
      <p:sp>
        <p:nvSpPr>
          <p:cNvPr id="4" name="Footer Placeholder 3"/>
          <p:cNvSpPr>
            <a:spLocks noGrp="1"/>
          </p:cNvSpPr>
          <p:nvPr>
            <p:ph type="ftr" sz="quarter" idx="11"/>
          </p:nvPr>
        </p:nvSpPr>
        <p:spPr/>
        <p:txBody>
          <a:bodyPr/>
          <a:lstStyle/>
          <a:p>
            <a:r>
              <a:rPr lang="en-US"/>
              <a:t>CSC-221 Data Structures and Algorithm Bahria University Karachi Campus</a:t>
            </a:r>
          </a:p>
        </p:txBody>
      </p:sp>
      <p:pic>
        <p:nvPicPr>
          <p:cNvPr id="5" name="Content Placeholder 4"/>
          <p:cNvPicPr>
            <a:picLocks noGrp="1" noChangeAspect="1"/>
          </p:cNvPicPr>
          <p:nvPr>
            <p:ph idx="1"/>
          </p:nvPr>
        </p:nvPicPr>
        <p:blipFill>
          <a:blip r:embed="rId2"/>
          <a:stretch>
            <a:fillRect/>
          </a:stretch>
        </p:blipFill>
        <p:spPr>
          <a:xfrm>
            <a:off x="2682514" y="1994586"/>
            <a:ext cx="8407400" cy="2274570"/>
          </a:xfrm>
          <a:prstGeom prst="rect">
            <a:avLst/>
          </a:prstGeom>
        </p:spPr>
      </p:pic>
    </p:spTree>
    <p:extLst>
      <p:ext uri="{BB962C8B-B14F-4D97-AF65-F5344CB8AC3E}">
        <p14:creationId xmlns:p14="http://schemas.microsoft.com/office/powerpoint/2010/main" val="1295520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Queues Implementation</a:t>
            </a:r>
          </a:p>
        </p:txBody>
      </p:sp>
      <p:sp>
        <p:nvSpPr>
          <p:cNvPr id="3" name="Content Placeholder 2"/>
          <p:cNvSpPr>
            <a:spLocks noGrp="1"/>
          </p:cNvSpPr>
          <p:nvPr>
            <p:ph idx="1"/>
          </p:nvPr>
        </p:nvSpPr>
        <p:spPr/>
        <p:txBody>
          <a:bodyPr/>
          <a:lstStyle/>
          <a:p>
            <a:r>
              <a:rPr lang="en-US"/>
              <a:t>As in stacks, a queue can also be implemented using Arrays, Linked-lists, Pointers and Structures. For the sake of simplicity, we shall implement queues using one-dimensional array.</a:t>
            </a:r>
          </a:p>
        </p:txBody>
      </p:sp>
      <p:sp>
        <p:nvSpPr>
          <p:cNvPr id="4" name="Footer Placeholder 3"/>
          <p:cNvSpPr>
            <a:spLocks noGrp="1"/>
          </p:cNvSpPr>
          <p:nvPr>
            <p:ph type="ftr" sz="quarter" idx="11"/>
          </p:nvPr>
        </p:nvSpPr>
        <p:spPr/>
        <p:txBody>
          <a:bodyPr/>
          <a:lstStyle/>
          <a:p>
            <a:r>
              <a:rPr lang="en-US"/>
              <a:t>CSC-221 Data Structures and Algorithm Bahria University Karachi Campus</a:t>
            </a:r>
          </a:p>
        </p:txBody>
      </p:sp>
    </p:spTree>
    <p:extLst>
      <p:ext uri="{BB962C8B-B14F-4D97-AF65-F5344CB8AC3E}">
        <p14:creationId xmlns:p14="http://schemas.microsoft.com/office/powerpoint/2010/main" val="34346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Basic Operations</a:t>
            </a:r>
          </a:p>
        </p:txBody>
      </p:sp>
      <p:sp>
        <p:nvSpPr>
          <p:cNvPr id="3" name="Content Placeholder 2"/>
          <p:cNvSpPr>
            <a:spLocks noGrp="1"/>
          </p:cNvSpPr>
          <p:nvPr>
            <p:ph idx="1"/>
          </p:nvPr>
        </p:nvSpPr>
        <p:spPr/>
        <p:txBody>
          <a:bodyPr>
            <a:normAutofit/>
          </a:bodyPr>
          <a:lstStyle/>
          <a:p>
            <a:r>
              <a:rPr lang="en-US"/>
              <a:t>Few more functions are required to make the above-mentioned queue operation efficient. These are −</a:t>
            </a:r>
          </a:p>
          <a:p>
            <a:endParaRPr lang="en-US"/>
          </a:p>
          <a:p>
            <a:r>
              <a:rPr lang="en-US"/>
              <a:t>peek() − Gets the element at the front of the queue without removing it.</a:t>
            </a:r>
          </a:p>
          <a:p>
            <a:endParaRPr lang="en-US"/>
          </a:p>
          <a:p>
            <a:r>
              <a:rPr lang="en-US"/>
              <a:t>isfull() − Checks if the queue is full.</a:t>
            </a:r>
          </a:p>
          <a:p>
            <a:endParaRPr lang="en-US"/>
          </a:p>
          <a:p>
            <a:r>
              <a:rPr lang="en-US"/>
              <a:t>isempty() − Checks if the queue is empty.</a:t>
            </a:r>
          </a:p>
        </p:txBody>
      </p:sp>
      <p:sp>
        <p:nvSpPr>
          <p:cNvPr id="4" name="Footer Placeholder 3"/>
          <p:cNvSpPr>
            <a:spLocks noGrp="1"/>
          </p:cNvSpPr>
          <p:nvPr>
            <p:ph type="ftr" sz="quarter" idx="11"/>
          </p:nvPr>
        </p:nvSpPr>
        <p:spPr/>
        <p:txBody>
          <a:bodyPr/>
          <a:lstStyle/>
          <a:p>
            <a:r>
              <a:rPr lang="en-US"/>
              <a:t>CSC-221 Data Structures and Algorithm Bahria University Karachi Campus</a:t>
            </a:r>
          </a:p>
        </p:txBody>
      </p:sp>
    </p:spTree>
    <p:extLst>
      <p:ext uri="{BB962C8B-B14F-4D97-AF65-F5344CB8AC3E}">
        <p14:creationId xmlns:p14="http://schemas.microsoft.com/office/powerpoint/2010/main" val="3785986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Basic Operations</a:t>
            </a:r>
          </a:p>
        </p:txBody>
      </p:sp>
      <p:sp>
        <p:nvSpPr>
          <p:cNvPr id="3" name="Content Placeholder 2"/>
          <p:cNvSpPr>
            <a:spLocks noGrp="1"/>
          </p:cNvSpPr>
          <p:nvPr>
            <p:ph idx="1"/>
          </p:nvPr>
        </p:nvSpPr>
        <p:spPr/>
        <p:txBody>
          <a:bodyPr/>
          <a:lstStyle/>
          <a:p>
            <a:r>
              <a:rPr lang="en-US"/>
              <a:t>Queue operations may involve initializing or defining the queue, utilizing it, and then completely erasing it from the memory. Here we shall try to understand the basic operations associated with queues −</a:t>
            </a:r>
          </a:p>
          <a:p>
            <a:endParaRPr lang="en-US"/>
          </a:p>
          <a:p>
            <a:r>
              <a:rPr lang="en-US"/>
              <a:t>enqueue() − add (store) an item to the queue.</a:t>
            </a:r>
          </a:p>
          <a:p>
            <a:endParaRPr lang="en-US"/>
          </a:p>
          <a:p>
            <a:r>
              <a:rPr lang="en-US"/>
              <a:t>dequeue() − remove (access) an item from the queue.</a:t>
            </a:r>
          </a:p>
        </p:txBody>
      </p:sp>
      <p:sp>
        <p:nvSpPr>
          <p:cNvPr id="4" name="Footer Placeholder 3"/>
          <p:cNvSpPr>
            <a:spLocks noGrp="1"/>
          </p:cNvSpPr>
          <p:nvPr>
            <p:ph type="ftr" sz="quarter" idx="11"/>
          </p:nvPr>
        </p:nvSpPr>
        <p:spPr/>
        <p:txBody>
          <a:bodyPr/>
          <a:lstStyle/>
          <a:p>
            <a:r>
              <a:rPr lang="en-US"/>
              <a:t>CSC-221 Data Structures and Algorithm Bahria University Karachi Campus</a:t>
            </a:r>
          </a:p>
        </p:txBody>
      </p:sp>
    </p:spTree>
    <p:extLst>
      <p:ext uri="{BB962C8B-B14F-4D97-AF65-F5344CB8AC3E}">
        <p14:creationId xmlns:p14="http://schemas.microsoft.com/office/powerpoint/2010/main" val="130485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ENQUEUE</a:t>
            </a:r>
          </a:p>
        </p:txBody>
      </p:sp>
      <p:sp>
        <p:nvSpPr>
          <p:cNvPr id="4" name="Date Placeholder 3"/>
          <p:cNvSpPr>
            <a:spLocks noGrp="1"/>
          </p:cNvSpPr>
          <p:nvPr>
            <p:ph type="dt" sz="half" idx="10"/>
          </p:nvPr>
        </p:nvSpPr>
        <p:spPr/>
        <p:txBody>
          <a:bodyPr/>
          <a:lstStyle/>
          <a:p>
            <a:fld id="{FEF2CCB8-730A-46A0-81A2-FB5ED352C581}" type="datetime1">
              <a:rPr lang="en-US" smtClean="0"/>
              <a:t>2/16/2023</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8</a:t>
            </a:fld>
            <a:endParaRPr lang="en-US"/>
          </a:p>
        </p:txBody>
      </p:sp>
      <p:pic>
        <p:nvPicPr>
          <p:cNvPr id="2050" name="Picture 2" descr="Insert Oper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6829" y="1350276"/>
            <a:ext cx="5238750" cy="2952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0294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DEQUEUE</a:t>
            </a:r>
          </a:p>
        </p:txBody>
      </p:sp>
      <p:sp>
        <p:nvSpPr>
          <p:cNvPr id="4" name="Date Placeholder 3"/>
          <p:cNvSpPr>
            <a:spLocks noGrp="1"/>
          </p:cNvSpPr>
          <p:nvPr>
            <p:ph type="dt" sz="half" idx="10"/>
          </p:nvPr>
        </p:nvSpPr>
        <p:spPr/>
        <p:txBody>
          <a:bodyPr/>
          <a:lstStyle/>
          <a:p>
            <a:fld id="{FEF2CCB8-730A-46A0-81A2-FB5ED352C581}" type="datetime1">
              <a:rPr lang="en-US" smtClean="0"/>
              <a:t>2/16/2023</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9</a:t>
            </a:fld>
            <a:endParaRPr lang="en-US"/>
          </a:p>
        </p:txBody>
      </p:sp>
      <p:pic>
        <p:nvPicPr>
          <p:cNvPr id="3074" name="Picture 2" descr="Remove Oper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9780" y="1372758"/>
            <a:ext cx="5238750" cy="3295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585206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1923</TotalTime>
  <Words>791</Words>
  <Application>Microsoft Office PowerPoint</Application>
  <PresentationFormat>Widescreen</PresentationFormat>
  <Paragraphs>150</Paragraphs>
  <Slides>18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Century Gothic</vt:lpstr>
      <vt:lpstr>Times New Roman</vt:lpstr>
      <vt:lpstr>Wingdings 3</vt:lpstr>
      <vt:lpstr>Wisp</vt:lpstr>
      <vt:lpstr>PowerPoint Presentation</vt:lpstr>
      <vt:lpstr>REAL WORLD QUEUE</vt:lpstr>
      <vt:lpstr>QUEUES</vt:lpstr>
      <vt:lpstr>Queue Representation</vt:lpstr>
      <vt:lpstr>Queues Implementation</vt:lpstr>
      <vt:lpstr>Basic Operations</vt:lpstr>
      <vt:lpstr>Basic Operations</vt:lpstr>
      <vt:lpstr>ENQUEUE</vt:lpstr>
      <vt:lpstr>DEQUEUE</vt:lpstr>
      <vt:lpstr>Queue</vt:lpstr>
      <vt:lpstr>Queue Operations</vt:lpstr>
      <vt:lpstr>ENQUEUE AND DEQUEUE</vt:lpstr>
      <vt:lpstr>Circular Queues</vt:lpstr>
      <vt:lpstr>QUEUES VS CIRCULAR QUEUES</vt:lpstr>
      <vt:lpstr>CIRCULAR QUEUE OPERATIONS</vt:lpstr>
      <vt:lpstr>CIRCULAR QUEUE OPERATIONS</vt:lpstr>
      <vt:lpstr>Lab Tasks </vt:lpstr>
      <vt:lpstr>Thanks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sad</dc:creator>
  <cp:lastModifiedBy>02-131212-009</cp:lastModifiedBy>
  <cp:revision>92</cp:revision>
  <dcterms:created xsi:type="dcterms:W3CDTF">2018-02-01T04:19:04Z</dcterms:created>
  <dcterms:modified xsi:type="dcterms:W3CDTF">2023-02-16T05:49:24Z</dcterms:modified>
</cp:coreProperties>
</file>