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684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30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785600" y="0"/>
            <a:ext cx="406400" cy="6858000"/>
          </a:xfrm>
          <a:custGeom>
            <a:avLst/>
            <a:gdLst/>
            <a:ahLst/>
            <a:cxnLst/>
            <a:rect l="l" t="t" r="r" b="b"/>
            <a:pathLst>
              <a:path w="406400" h="6858000">
                <a:moveTo>
                  <a:pt x="406400" y="0"/>
                </a:moveTo>
                <a:lnTo>
                  <a:pt x="0" y="0"/>
                </a:lnTo>
                <a:lnTo>
                  <a:pt x="0" y="6858000"/>
                </a:lnTo>
                <a:lnTo>
                  <a:pt x="406400" y="6858000"/>
                </a:lnTo>
                <a:lnTo>
                  <a:pt x="406400" y="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18872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D85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0875264" y="5715000"/>
            <a:ext cx="731520" cy="548640"/>
          </a:xfrm>
          <a:custGeom>
            <a:avLst/>
            <a:gdLst/>
            <a:ahLst/>
            <a:cxnLst/>
            <a:rect l="l" t="t" r="r" b="b"/>
            <a:pathLst>
              <a:path w="731520" h="548639">
                <a:moveTo>
                  <a:pt x="365759" y="0"/>
                </a:moveTo>
                <a:lnTo>
                  <a:pt x="311698" y="2974"/>
                </a:lnTo>
                <a:lnTo>
                  <a:pt x="260104" y="11614"/>
                </a:lnTo>
                <a:lnTo>
                  <a:pt x="211541" y="25496"/>
                </a:lnTo>
                <a:lnTo>
                  <a:pt x="166576" y="44195"/>
                </a:lnTo>
                <a:lnTo>
                  <a:pt x="125772" y="67287"/>
                </a:lnTo>
                <a:lnTo>
                  <a:pt x="89696" y="94347"/>
                </a:lnTo>
                <a:lnTo>
                  <a:pt x="58912" y="124951"/>
                </a:lnTo>
                <a:lnTo>
                  <a:pt x="33986" y="158675"/>
                </a:lnTo>
                <a:lnTo>
                  <a:pt x="15481" y="195094"/>
                </a:lnTo>
                <a:lnTo>
                  <a:pt x="3964" y="233784"/>
                </a:lnTo>
                <a:lnTo>
                  <a:pt x="0" y="274319"/>
                </a:lnTo>
                <a:lnTo>
                  <a:pt x="3964" y="314855"/>
                </a:lnTo>
                <a:lnTo>
                  <a:pt x="15481" y="353545"/>
                </a:lnTo>
                <a:lnTo>
                  <a:pt x="33986" y="389964"/>
                </a:lnTo>
                <a:lnTo>
                  <a:pt x="58912" y="423688"/>
                </a:lnTo>
                <a:lnTo>
                  <a:pt x="89696" y="454292"/>
                </a:lnTo>
                <a:lnTo>
                  <a:pt x="125772" y="481352"/>
                </a:lnTo>
                <a:lnTo>
                  <a:pt x="166576" y="504444"/>
                </a:lnTo>
                <a:lnTo>
                  <a:pt x="211541" y="523143"/>
                </a:lnTo>
                <a:lnTo>
                  <a:pt x="260104" y="537025"/>
                </a:lnTo>
                <a:lnTo>
                  <a:pt x="311698" y="545665"/>
                </a:lnTo>
                <a:lnTo>
                  <a:pt x="365759" y="548640"/>
                </a:lnTo>
                <a:lnTo>
                  <a:pt x="419821" y="545665"/>
                </a:lnTo>
                <a:lnTo>
                  <a:pt x="471415" y="537025"/>
                </a:lnTo>
                <a:lnTo>
                  <a:pt x="519978" y="523143"/>
                </a:lnTo>
                <a:lnTo>
                  <a:pt x="564943" y="504444"/>
                </a:lnTo>
                <a:lnTo>
                  <a:pt x="605747" y="481352"/>
                </a:lnTo>
                <a:lnTo>
                  <a:pt x="641823" y="454292"/>
                </a:lnTo>
                <a:lnTo>
                  <a:pt x="672607" y="423688"/>
                </a:lnTo>
                <a:lnTo>
                  <a:pt x="697533" y="389964"/>
                </a:lnTo>
                <a:lnTo>
                  <a:pt x="716038" y="353545"/>
                </a:lnTo>
                <a:lnTo>
                  <a:pt x="727555" y="314855"/>
                </a:lnTo>
                <a:lnTo>
                  <a:pt x="731519" y="274319"/>
                </a:lnTo>
                <a:lnTo>
                  <a:pt x="727555" y="233784"/>
                </a:lnTo>
                <a:lnTo>
                  <a:pt x="716038" y="195094"/>
                </a:lnTo>
                <a:lnTo>
                  <a:pt x="697533" y="158675"/>
                </a:lnTo>
                <a:lnTo>
                  <a:pt x="672607" y="124951"/>
                </a:lnTo>
                <a:lnTo>
                  <a:pt x="641823" y="94347"/>
                </a:lnTo>
                <a:lnTo>
                  <a:pt x="605747" y="67287"/>
                </a:lnTo>
                <a:lnTo>
                  <a:pt x="564943" y="44195"/>
                </a:lnTo>
                <a:lnTo>
                  <a:pt x="519978" y="25496"/>
                </a:lnTo>
                <a:lnTo>
                  <a:pt x="471415" y="11614"/>
                </a:lnTo>
                <a:lnTo>
                  <a:pt x="419821" y="2974"/>
                </a:lnTo>
                <a:lnTo>
                  <a:pt x="365759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891666"/>
            <a:ext cx="1081531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65F6C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624406"/>
            <a:ext cx="10815319" cy="266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000" y="0"/>
            <a:ext cx="602615" cy="6858000"/>
          </a:xfrm>
          <a:custGeom>
            <a:avLst/>
            <a:gdLst/>
            <a:ahLst/>
            <a:cxnLst/>
            <a:rect l="l" t="t" r="r" b="b"/>
            <a:pathLst>
              <a:path w="602615" h="6858000">
                <a:moveTo>
                  <a:pt x="0" y="6858000"/>
                </a:moveTo>
                <a:lnTo>
                  <a:pt x="602246" y="6858000"/>
                </a:lnTo>
                <a:lnTo>
                  <a:pt x="6022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67396" y="0"/>
            <a:ext cx="23495" cy="6858000"/>
          </a:xfrm>
          <a:custGeom>
            <a:avLst/>
            <a:gdLst/>
            <a:ahLst/>
            <a:cxnLst/>
            <a:rect l="l" t="t" r="r" b="b"/>
            <a:pathLst>
              <a:path w="23494" h="6858000">
                <a:moveTo>
                  <a:pt x="0" y="6858000"/>
                </a:moveTo>
                <a:lnTo>
                  <a:pt x="23228" y="6858000"/>
                </a:lnTo>
                <a:lnTo>
                  <a:pt x="2322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47775" y="0"/>
            <a:ext cx="73025" cy="6858000"/>
          </a:xfrm>
          <a:custGeom>
            <a:avLst/>
            <a:gdLst/>
            <a:ahLst/>
            <a:cxnLst/>
            <a:rect l="l" t="t" r="r" b="b"/>
            <a:pathLst>
              <a:path w="73025" h="6858000">
                <a:moveTo>
                  <a:pt x="0" y="6858000"/>
                </a:moveTo>
                <a:lnTo>
                  <a:pt x="73025" y="6858000"/>
                </a:lnTo>
                <a:lnTo>
                  <a:pt x="730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8452" y="0"/>
            <a:ext cx="139700" cy="6858000"/>
          </a:xfrm>
          <a:custGeom>
            <a:avLst/>
            <a:gdLst/>
            <a:ahLst/>
            <a:cxnLst/>
            <a:rect l="l" t="t" r="r" b="b"/>
            <a:pathLst>
              <a:path w="139700" h="6858000">
                <a:moveTo>
                  <a:pt x="139547" y="0"/>
                </a:moveTo>
                <a:lnTo>
                  <a:pt x="0" y="0"/>
                </a:lnTo>
                <a:lnTo>
                  <a:pt x="0" y="6858000"/>
                </a:lnTo>
                <a:lnTo>
                  <a:pt x="139547" y="6858000"/>
                </a:lnTo>
                <a:lnTo>
                  <a:pt x="139547" y="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320800" y="0"/>
            <a:ext cx="508000" cy="6858000"/>
            <a:chOff x="1320800" y="0"/>
            <a:chExt cx="508000" cy="6858000"/>
          </a:xfrm>
        </p:grpSpPr>
        <p:sp>
          <p:nvSpPr>
            <p:cNvPr id="7" name="object 7"/>
            <p:cNvSpPr/>
            <p:nvPr/>
          </p:nvSpPr>
          <p:spPr>
            <a:xfrm>
              <a:off x="1320800" y="0"/>
              <a:ext cx="242570" cy="6858000"/>
            </a:xfrm>
            <a:custGeom>
              <a:avLst/>
              <a:gdLst/>
              <a:ahLst/>
              <a:cxnLst/>
              <a:rect l="l" t="t" r="r" b="b"/>
              <a:pathLst>
                <a:path w="242569" h="6858000">
                  <a:moveTo>
                    <a:pt x="242493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42493" y="6858000"/>
                  </a:lnTo>
                  <a:lnTo>
                    <a:pt x="242493" y="0"/>
                  </a:lnTo>
                  <a:close/>
                </a:path>
              </a:pathLst>
            </a:custGeom>
            <a:solidFill>
              <a:srgbClr val="FFD9CE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21713" y="0"/>
              <a:ext cx="307340" cy="6858000"/>
            </a:xfrm>
            <a:custGeom>
              <a:avLst/>
              <a:gdLst/>
              <a:ahLst/>
              <a:cxnLst/>
              <a:rect l="l" t="t" r="r" b="b"/>
              <a:pathLst>
                <a:path w="307339" h="6858000">
                  <a:moveTo>
                    <a:pt x="30703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7035" y="6858000"/>
                  </a:lnTo>
                  <a:lnTo>
                    <a:pt x="307035" y="0"/>
                  </a:lnTo>
                  <a:close/>
                </a:path>
              </a:pathLst>
            </a:custGeom>
            <a:solidFill>
              <a:srgbClr val="FFECE8">
                <a:alpha val="709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4179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150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110246" y="0"/>
            <a:ext cx="137795" cy="6858000"/>
            <a:chOff x="1110246" y="0"/>
            <a:chExt cx="137795" cy="6858000"/>
          </a:xfrm>
        </p:grpSpPr>
        <p:sp>
          <p:nvSpPr>
            <p:cNvPr id="11" name="object 11"/>
            <p:cNvSpPr/>
            <p:nvPr/>
          </p:nvSpPr>
          <p:spPr>
            <a:xfrm>
              <a:off x="1219199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w="0"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57150">
              <a:solidFill>
                <a:srgbClr val="FFECE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38821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w="0"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5715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230212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575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22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123166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812800" y="0"/>
            <a:ext cx="2214880" cy="6858000"/>
            <a:chOff x="812800" y="0"/>
            <a:chExt cx="2214880" cy="6858000"/>
          </a:xfrm>
        </p:grpSpPr>
        <p:sp>
          <p:nvSpPr>
            <p:cNvPr id="17" name="object 17"/>
            <p:cNvSpPr/>
            <p:nvPr/>
          </p:nvSpPr>
          <p:spPr>
            <a:xfrm>
              <a:off x="1625600" y="0"/>
              <a:ext cx="101600" cy="6858000"/>
            </a:xfrm>
            <a:custGeom>
              <a:avLst/>
              <a:gdLst/>
              <a:ahLst/>
              <a:cxnLst/>
              <a:rect l="l" t="t" r="r" b="b"/>
              <a:pathLst>
                <a:path w="101600" h="6858000">
                  <a:moveTo>
                    <a:pt x="1016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01600" y="6858000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FDC3AD">
                <a:alpha val="509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12800" y="3428999"/>
              <a:ext cx="1788795" cy="2079625"/>
            </a:xfrm>
            <a:custGeom>
              <a:avLst/>
              <a:gdLst/>
              <a:ahLst/>
              <a:cxnLst/>
              <a:rect l="l" t="t" r="r" b="b"/>
              <a:pathLst>
                <a:path w="1788795" h="2079625">
                  <a:moveTo>
                    <a:pt x="1727200" y="647700"/>
                  </a:moveTo>
                  <a:lnTo>
                    <a:pt x="1725498" y="606742"/>
                  </a:lnTo>
                  <a:lnTo>
                    <a:pt x="1720469" y="566445"/>
                  </a:lnTo>
                  <a:lnTo>
                    <a:pt x="1712214" y="526910"/>
                  </a:lnTo>
                  <a:lnTo>
                    <a:pt x="1700822" y="488213"/>
                  </a:lnTo>
                  <a:lnTo>
                    <a:pt x="1686407" y="450405"/>
                  </a:lnTo>
                  <a:lnTo>
                    <a:pt x="1669072" y="413588"/>
                  </a:lnTo>
                  <a:lnTo>
                    <a:pt x="1648904" y="377825"/>
                  </a:lnTo>
                  <a:lnTo>
                    <a:pt x="1626019" y="343204"/>
                  </a:lnTo>
                  <a:lnTo>
                    <a:pt x="1600517" y="309778"/>
                  </a:lnTo>
                  <a:lnTo>
                    <a:pt x="1572475" y="277647"/>
                  </a:lnTo>
                  <a:lnTo>
                    <a:pt x="1542034" y="246862"/>
                  </a:lnTo>
                  <a:lnTo>
                    <a:pt x="1509255" y="217525"/>
                  </a:lnTo>
                  <a:lnTo>
                    <a:pt x="1474279" y="189699"/>
                  </a:lnTo>
                  <a:lnTo>
                    <a:pt x="1437170" y="163461"/>
                  </a:lnTo>
                  <a:lnTo>
                    <a:pt x="1398054" y="138874"/>
                  </a:lnTo>
                  <a:lnTo>
                    <a:pt x="1357007" y="116039"/>
                  </a:lnTo>
                  <a:lnTo>
                    <a:pt x="1314157" y="95021"/>
                  </a:lnTo>
                  <a:lnTo>
                    <a:pt x="1269606" y="75882"/>
                  </a:lnTo>
                  <a:lnTo>
                    <a:pt x="1223429" y="58724"/>
                  </a:lnTo>
                  <a:lnTo>
                    <a:pt x="1175740" y="43599"/>
                  </a:lnTo>
                  <a:lnTo>
                    <a:pt x="1126655" y="30594"/>
                  </a:lnTo>
                  <a:lnTo>
                    <a:pt x="1076248" y="19786"/>
                  </a:lnTo>
                  <a:lnTo>
                    <a:pt x="1024648" y="11239"/>
                  </a:lnTo>
                  <a:lnTo>
                    <a:pt x="971931" y="5054"/>
                  </a:lnTo>
                  <a:lnTo>
                    <a:pt x="918210" y="1282"/>
                  </a:lnTo>
                  <a:lnTo>
                    <a:pt x="863600" y="0"/>
                  </a:lnTo>
                  <a:lnTo>
                    <a:pt x="808977" y="1282"/>
                  </a:lnTo>
                  <a:lnTo>
                    <a:pt x="755269" y="5054"/>
                  </a:lnTo>
                  <a:lnTo>
                    <a:pt x="702564" y="11239"/>
                  </a:lnTo>
                  <a:lnTo>
                    <a:pt x="650951" y="19786"/>
                  </a:lnTo>
                  <a:lnTo>
                    <a:pt x="600557" y="30594"/>
                  </a:lnTo>
                  <a:lnTo>
                    <a:pt x="551472" y="43599"/>
                  </a:lnTo>
                  <a:lnTo>
                    <a:pt x="503783" y="58724"/>
                  </a:lnTo>
                  <a:lnTo>
                    <a:pt x="457619" y="75882"/>
                  </a:lnTo>
                  <a:lnTo>
                    <a:pt x="413054" y="95021"/>
                  </a:lnTo>
                  <a:lnTo>
                    <a:pt x="370205" y="116039"/>
                  </a:lnTo>
                  <a:lnTo>
                    <a:pt x="329171" y="138874"/>
                  </a:lnTo>
                  <a:lnTo>
                    <a:pt x="290042" y="163461"/>
                  </a:lnTo>
                  <a:lnTo>
                    <a:pt x="252933" y="189699"/>
                  </a:lnTo>
                  <a:lnTo>
                    <a:pt x="217944" y="217525"/>
                  </a:lnTo>
                  <a:lnTo>
                    <a:pt x="185178" y="246862"/>
                  </a:lnTo>
                  <a:lnTo>
                    <a:pt x="154724" y="277647"/>
                  </a:lnTo>
                  <a:lnTo>
                    <a:pt x="126695" y="309778"/>
                  </a:lnTo>
                  <a:lnTo>
                    <a:pt x="101180" y="343204"/>
                  </a:lnTo>
                  <a:lnTo>
                    <a:pt x="78295" y="377825"/>
                  </a:lnTo>
                  <a:lnTo>
                    <a:pt x="58127" y="413588"/>
                  </a:lnTo>
                  <a:lnTo>
                    <a:pt x="40779" y="450405"/>
                  </a:lnTo>
                  <a:lnTo>
                    <a:pt x="26365" y="488213"/>
                  </a:lnTo>
                  <a:lnTo>
                    <a:pt x="14986" y="526910"/>
                  </a:lnTo>
                  <a:lnTo>
                    <a:pt x="6718" y="566445"/>
                  </a:lnTo>
                  <a:lnTo>
                    <a:pt x="1689" y="606742"/>
                  </a:lnTo>
                  <a:lnTo>
                    <a:pt x="0" y="647700"/>
                  </a:lnTo>
                  <a:lnTo>
                    <a:pt x="1689" y="688670"/>
                  </a:lnTo>
                  <a:lnTo>
                    <a:pt x="6718" y="728967"/>
                  </a:lnTo>
                  <a:lnTo>
                    <a:pt x="14986" y="768502"/>
                  </a:lnTo>
                  <a:lnTo>
                    <a:pt x="26365" y="807199"/>
                  </a:lnTo>
                  <a:lnTo>
                    <a:pt x="40779" y="845007"/>
                  </a:lnTo>
                  <a:lnTo>
                    <a:pt x="58127" y="881824"/>
                  </a:lnTo>
                  <a:lnTo>
                    <a:pt x="78295" y="917587"/>
                  </a:lnTo>
                  <a:lnTo>
                    <a:pt x="101180" y="952207"/>
                  </a:lnTo>
                  <a:lnTo>
                    <a:pt x="126695" y="985634"/>
                  </a:lnTo>
                  <a:lnTo>
                    <a:pt x="154724" y="1017765"/>
                  </a:lnTo>
                  <a:lnTo>
                    <a:pt x="185178" y="1048550"/>
                  </a:lnTo>
                  <a:lnTo>
                    <a:pt x="217944" y="1077887"/>
                  </a:lnTo>
                  <a:lnTo>
                    <a:pt x="252933" y="1105712"/>
                  </a:lnTo>
                  <a:lnTo>
                    <a:pt x="290042" y="1131951"/>
                  </a:lnTo>
                  <a:lnTo>
                    <a:pt x="329171" y="1156538"/>
                  </a:lnTo>
                  <a:lnTo>
                    <a:pt x="370205" y="1179372"/>
                  </a:lnTo>
                  <a:lnTo>
                    <a:pt x="413054" y="1200391"/>
                  </a:lnTo>
                  <a:lnTo>
                    <a:pt x="457619" y="1219530"/>
                  </a:lnTo>
                  <a:lnTo>
                    <a:pt x="503783" y="1236687"/>
                  </a:lnTo>
                  <a:lnTo>
                    <a:pt x="551472" y="1251813"/>
                  </a:lnTo>
                  <a:lnTo>
                    <a:pt x="600557" y="1264818"/>
                  </a:lnTo>
                  <a:lnTo>
                    <a:pt x="650951" y="1275626"/>
                  </a:lnTo>
                  <a:lnTo>
                    <a:pt x="702564" y="1284173"/>
                  </a:lnTo>
                  <a:lnTo>
                    <a:pt x="755269" y="1290358"/>
                  </a:lnTo>
                  <a:lnTo>
                    <a:pt x="808977" y="1294130"/>
                  </a:lnTo>
                  <a:lnTo>
                    <a:pt x="863600" y="1295400"/>
                  </a:lnTo>
                  <a:lnTo>
                    <a:pt x="918210" y="1294130"/>
                  </a:lnTo>
                  <a:lnTo>
                    <a:pt x="971931" y="1290358"/>
                  </a:lnTo>
                  <a:lnTo>
                    <a:pt x="1024648" y="1284173"/>
                  </a:lnTo>
                  <a:lnTo>
                    <a:pt x="1076248" y="1275626"/>
                  </a:lnTo>
                  <a:lnTo>
                    <a:pt x="1126655" y="1264818"/>
                  </a:lnTo>
                  <a:lnTo>
                    <a:pt x="1175740" y="1251813"/>
                  </a:lnTo>
                  <a:lnTo>
                    <a:pt x="1223429" y="1236687"/>
                  </a:lnTo>
                  <a:lnTo>
                    <a:pt x="1269606" y="1219530"/>
                  </a:lnTo>
                  <a:lnTo>
                    <a:pt x="1314157" y="1200391"/>
                  </a:lnTo>
                  <a:lnTo>
                    <a:pt x="1357007" y="1179372"/>
                  </a:lnTo>
                  <a:lnTo>
                    <a:pt x="1398054" y="1156538"/>
                  </a:lnTo>
                  <a:lnTo>
                    <a:pt x="1437170" y="1131951"/>
                  </a:lnTo>
                  <a:lnTo>
                    <a:pt x="1474266" y="1105712"/>
                  </a:lnTo>
                  <a:lnTo>
                    <a:pt x="1509255" y="1077887"/>
                  </a:lnTo>
                  <a:lnTo>
                    <a:pt x="1542034" y="1048550"/>
                  </a:lnTo>
                  <a:lnTo>
                    <a:pt x="1572475" y="1017765"/>
                  </a:lnTo>
                  <a:lnTo>
                    <a:pt x="1600517" y="985634"/>
                  </a:lnTo>
                  <a:lnTo>
                    <a:pt x="1626019" y="952207"/>
                  </a:lnTo>
                  <a:lnTo>
                    <a:pt x="1648904" y="917587"/>
                  </a:lnTo>
                  <a:lnTo>
                    <a:pt x="1669072" y="881824"/>
                  </a:lnTo>
                  <a:lnTo>
                    <a:pt x="1686407" y="845007"/>
                  </a:lnTo>
                  <a:lnTo>
                    <a:pt x="1700822" y="807199"/>
                  </a:lnTo>
                  <a:lnTo>
                    <a:pt x="1712214" y="768502"/>
                  </a:lnTo>
                  <a:lnTo>
                    <a:pt x="1720469" y="728967"/>
                  </a:lnTo>
                  <a:lnTo>
                    <a:pt x="1725498" y="688670"/>
                  </a:lnTo>
                  <a:lnTo>
                    <a:pt x="1727200" y="647700"/>
                  </a:lnTo>
                  <a:close/>
                </a:path>
                <a:path w="1788795" h="2079625">
                  <a:moveTo>
                    <a:pt x="1788668" y="1758442"/>
                  </a:moveTo>
                  <a:lnTo>
                    <a:pt x="1785327" y="1718208"/>
                  </a:lnTo>
                  <a:lnTo>
                    <a:pt x="1775599" y="1679473"/>
                  </a:lnTo>
                  <a:lnTo>
                    <a:pt x="1759864" y="1642516"/>
                  </a:lnTo>
                  <a:lnTo>
                    <a:pt x="1738541" y="1607667"/>
                  </a:lnTo>
                  <a:lnTo>
                    <a:pt x="1712023" y="1575219"/>
                  </a:lnTo>
                  <a:lnTo>
                    <a:pt x="1680705" y="1545450"/>
                  </a:lnTo>
                  <a:lnTo>
                    <a:pt x="1644992" y="1518678"/>
                  </a:lnTo>
                  <a:lnTo>
                    <a:pt x="1605292" y="1495209"/>
                  </a:lnTo>
                  <a:lnTo>
                    <a:pt x="1561998" y="1475333"/>
                  </a:lnTo>
                  <a:lnTo>
                    <a:pt x="1515516" y="1459357"/>
                  </a:lnTo>
                  <a:lnTo>
                    <a:pt x="1466240" y="1447558"/>
                  </a:lnTo>
                  <a:lnTo>
                    <a:pt x="1414576" y="1440268"/>
                  </a:lnTo>
                  <a:lnTo>
                    <a:pt x="1360932" y="1437767"/>
                  </a:lnTo>
                  <a:lnTo>
                    <a:pt x="1307299" y="1440268"/>
                  </a:lnTo>
                  <a:lnTo>
                    <a:pt x="1255661" y="1447558"/>
                  </a:lnTo>
                  <a:lnTo>
                    <a:pt x="1206398" y="1459357"/>
                  </a:lnTo>
                  <a:lnTo>
                    <a:pt x="1159929" y="1475333"/>
                  </a:lnTo>
                  <a:lnTo>
                    <a:pt x="1116647" y="1495209"/>
                  </a:lnTo>
                  <a:lnTo>
                    <a:pt x="1076960" y="1518678"/>
                  </a:lnTo>
                  <a:lnTo>
                    <a:pt x="1041260" y="1545450"/>
                  </a:lnTo>
                  <a:lnTo>
                    <a:pt x="1009954" y="1575219"/>
                  </a:lnTo>
                  <a:lnTo>
                    <a:pt x="983437" y="1607667"/>
                  </a:lnTo>
                  <a:lnTo>
                    <a:pt x="962113" y="1642516"/>
                  </a:lnTo>
                  <a:lnTo>
                    <a:pt x="946378" y="1679473"/>
                  </a:lnTo>
                  <a:lnTo>
                    <a:pt x="936650" y="1718208"/>
                  </a:lnTo>
                  <a:lnTo>
                    <a:pt x="933323" y="1758442"/>
                  </a:lnTo>
                  <a:lnTo>
                    <a:pt x="936650" y="1798688"/>
                  </a:lnTo>
                  <a:lnTo>
                    <a:pt x="946378" y="1837423"/>
                  </a:lnTo>
                  <a:lnTo>
                    <a:pt x="962113" y="1874380"/>
                  </a:lnTo>
                  <a:lnTo>
                    <a:pt x="983437" y="1909229"/>
                  </a:lnTo>
                  <a:lnTo>
                    <a:pt x="1009954" y="1941677"/>
                  </a:lnTo>
                  <a:lnTo>
                    <a:pt x="1041260" y="1971446"/>
                  </a:lnTo>
                  <a:lnTo>
                    <a:pt x="1076960" y="1998218"/>
                  </a:lnTo>
                  <a:lnTo>
                    <a:pt x="1116647" y="2021687"/>
                  </a:lnTo>
                  <a:lnTo>
                    <a:pt x="1159929" y="2041563"/>
                  </a:lnTo>
                  <a:lnTo>
                    <a:pt x="1206398" y="2057539"/>
                  </a:lnTo>
                  <a:lnTo>
                    <a:pt x="1255661" y="2069338"/>
                  </a:lnTo>
                  <a:lnTo>
                    <a:pt x="1307299" y="2076627"/>
                  </a:lnTo>
                  <a:lnTo>
                    <a:pt x="1360932" y="2079117"/>
                  </a:lnTo>
                  <a:lnTo>
                    <a:pt x="1414576" y="2076627"/>
                  </a:lnTo>
                  <a:lnTo>
                    <a:pt x="1466240" y="2069338"/>
                  </a:lnTo>
                  <a:lnTo>
                    <a:pt x="1515516" y="2057539"/>
                  </a:lnTo>
                  <a:lnTo>
                    <a:pt x="1561998" y="2041563"/>
                  </a:lnTo>
                  <a:lnTo>
                    <a:pt x="1605292" y="2021687"/>
                  </a:lnTo>
                  <a:lnTo>
                    <a:pt x="1644992" y="1998218"/>
                  </a:lnTo>
                  <a:lnTo>
                    <a:pt x="1680705" y="1971446"/>
                  </a:lnTo>
                  <a:lnTo>
                    <a:pt x="1712023" y="1941677"/>
                  </a:lnTo>
                  <a:lnTo>
                    <a:pt x="1738541" y="1909229"/>
                  </a:lnTo>
                  <a:lnTo>
                    <a:pt x="1759864" y="1874380"/>
                  </a:lnTo>
                  <a:lnTo>
                    <a:pt x="1775599" y="1837423"/>
                  </a:lnTo>
                  <a:lnTo>
                    <a:pt x="1785327" y="1798688"/>
                  </a:lnTo>
                  <a:lnTo>
                    <a:pt x="1788668" y="1758442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4784" y="5500623"/>
              <a:ext cx="182879" cy="1371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18944" y="4495799"/>
              <a:ext cx="808990" cy="1567180"/>
            </a:xfrm>
            <a:custGeom>
              <a:avLst/>
              <a:gdLst/>
              <a:ahLst/>
              <a:cxnLst/>
              <a:rect l="l" t="t" r="r" b="b"/>
              <a:pathLst>
                <a:path w="808989" h="1567179">
                  <a:moveTo>
                    <a:pt x="365760" y="1429512"/>
                  </a:moveTo>
                  <a:lnTo>
                    <a:pt x="356425" y="1386166"/>
                  </a:lnTo>
                  <a:lnTo>
                    <a:pt x="330454" y="1348511"/>
                  </a:lnTo>
                  <a:lnTo>
                    <a:pt x="290868" y="1318818"/>
                  </a:lnTo>
                  <a:lnTo>
                    <a:pt x="240665" y="1299349"/>
                  </a:lnTo>
                  <a:lnTo>
                    <a:pt x="182880" y="1292352"/>
                  </a:lnTo>
                  <a:lnTo>
                    <a:pt x="125082" y="1299349"/>
                  </a:lnTo>
                  <a:lnTo>
                    <a:pt x="74879" y="1318818"/>
                  </a:lnTo>
                  <a:lnTo>
                    <a:pt x="35293" y="1348511"/>
                  </a:lnTo>
                  <a:lnTo>
                    <a:pt x="9321" y="1386166"/>
                  </a:lnTo>
                  <a:lnTo>
                    <a:pt x="0" y="1429512"/>
                  </a:lnTo>
                  <a:lnTo>
                    <a:pt x="9321" y="1472869"/>
                  </a:lnTo>
                  <a:lnTo>
                    <a:pt x="35293" y="1510525"/>
                  </a:lnTo>
                  <a:lnTo>
                    <a:pt x="74879" y="1540217"/>
                  </a:lnTo>
                  <a:lnTo>
                    <a:pt x="125082" y="1559687"/>
                  </a:lnTo>
                  <a:lnTo>
                    <a:pt x="182880" y="1566672"/>
                  </a:lnTo>
                  <a:lnTo>
                    <a:pt x="240665" y="1559687"/>
                  </a:lnTo>
                  <a:lnTo>
                    <a:pt x="290868" y="1540217"/>
                  </a:lnTo>
                  <a:lnTo>
                    <a:pt x="330454" y="1510525"/>
                  </a:lnTo>
                  <a:lnTo>
                    <a:pt x="356425" y="1472869"/>
                  </a:lnTo>
                  <a:lnTo>
                    <a:pt x="365760" y="1429512"/>
                  </a:lnTo>
                  <a:close/>
                </a:path>
                <a:path w="808989" h="1567179">
                  <a:moveTo>
                    <a:pt x="808736" y="182880"/>
                  </a:moveTo>
                  <a:lnTo>
                    <a:pt x="802284" y="140970"/>
                  </a:lnTo>
                  <a:lnTo>
                    <a:pt x="783932" y="102476"/>
                  </a:lnTo>
                  <a:lnTo>
                    <a:pt x="755142" y="68516"/>
                  </a:lnTo>
                  <a:lnTo>
                    <a:pt x="717372" y="40195"/>
                  </a:lnTo>
                  <a:lnTo>
                    <a:pt x="672096" y="18605"/>
                  </a:lnTo>
                  <a:lnTo>
                    <a:pt x="620788" y="4838"/>
                  </a:lnTo>
                  <a:lnTo>
                    <a:pt x="564896" y="0"/>
                  </a:lnTo>
                  <a:lnTo>
                    <a:pt x="508990" y="4838"/>
                  </a:lnTo>
                  <a:lnTo>
                    <a:pt x="457682" y="18605"/>
                  </a:lnTo>
                  <a:lnTo>
                    <a:pt x="412407" y="40195"/>
                  </a:lnTo>
                  <a:lnTo>
                    <a:pt x="374637" y="68516"/>
                  </a:lnTo>
                  <a:lnTo>
                    <a:pt x="345846" y="102476"/>
                  </a:lnTo>
                  <a:lnTo>
                    <a:pt x="327494" y="140970"/>
                  </a:lnTo>
                  <a:lnTo>
                    <a:pt x="321056" y="182880"/>
                  </a:lnTo>
                  <a:lnTo>
                    <a:pt x="327494" y="224802"/>
                  </a:lnTo>
                  <a:lnTo>
                    <a:pt x="345846" y="263296"/>
                  </a:lnTo>
                  <a:lnTo>
                    <a:pt x="374637" y="297256"/>
                  </a:lnTo>
                  <a:lnTo>
                    <a:pt x="412407" y="325577"/>
                  </a:lnTo>
                  <a:lnTo>
                    <a:pt x="457682" y="347167"/>
                  </a:lnTo>
                  <a:lnTo>
                    <a:pt x="508990" y="360934"/>
                  </a:lnTo>
                  <a:lnTo>
                    <a:pt x="564896" y="365760"/>
                  </a:lnTo>
                  <a:lnTo>
                    <a:pt x="620788" y="360934"/>
                  </a:lnTo>
                  <a:lnTo>
                    <a:pt x="672096" y="347167"/>
                  </a:lnTo>
                  <a:lnTo>
                    <a:pt x="717372" y="325577"/>
                  </a:lnTo>
                  <a:lnTo>
                    <a:pt x="755142" y="297256"/>
                  </a:lnTo>
                  <a:lnTo>
                    <a:pt x="783932" y="263296"/>
                  </a:lnTo>
                  <a:lnTo>
                    <a:pt x="802284" y="224802"/>
                  </a:lnTo>
                  <a:lnTo>
                    <a:pt x="808736" y="18288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126994" y="2508580"/>
            <a:ext cx="7453630" cy="2464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5" b="1">
                <a:solidFill>
                  <a:srgbClr val="565F6C"/>
                </a:solidFill>
                <a:latin typeface="Arial"/>
                <a:cs typeface="Arial"/>
              </a:rPr>
              <a:t>CSC-110</a:t>
            </a:r>
            <a:endParaRPr sz="4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4000" spc="-5" b="1">
                <a:solidFill>
                  <a:srgbClr val="565F6C"/>
                </a:solidFill>
                <a:latin typeface="Arial"/>
                <a:cs typeface="Arial"/>
              </a:rPr>
              <a:t>COMPUTING</a:t>
            </a:r>
            <a:r>
              <a:rPr dirty="0" sz="4000" spc="-45" b="1">
                <a:solidFill>
                  <a:srgbClr val="565F6C"/>
                </a:solidFill>
                <a:latin typeface="Arial"/>
                <a:cs typeface="Arial"/>
              </a:rPr>
              <a:t> </a:t>
            </a:r>
            <a:r>
              <a:rPr dirty="0" sz="4000" spc="-35" b="1">
                <a:solidFill>
                  <a:srgbClr val="565F6C"/>
                </a:solidFill>
                <a:latin typeface="Arial"/>
                <a:cs typeface="Arial"/>
              </a:rPr>
              <a:t>FUNDAMENTALS </a:t>
            </a:r>
            <a:r>
              <a:rPr dirty="0" sz="4000" spc="-1095" b="1">
                <a:solidFill>
                  <a:srgbClr val="565F6C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565F6C"/>
                </a:solidFill>
                <a:latin typeface="Arial"/>
                <a:cs typeface="Arial"/>
              </a:rPr>
              <a:t>COMPUTER</a:t>
            </a:r>
            <a:r>
              <a:rPr dirty="0" sz="4000" spc="-5" b="1">
                <a:solidFill>
                  <a:srgbClr val="565F6C"/>
                </a:solidFill>
                <a:latin typeface="Arial"/>
                <a:cs typeface="Arial"/>
              </a:rPr>
              <a:t> PROGRAMMING </a:t>
            </a:r>
            <a:r>
              <a:rPr dirty="0" sz="4000" b="1">
                <a:solidFill>
                  <a:srgbClr val="565F6C"/>
                </a:solidFill>
                <a:latin typeface="Arial"/>
                <a:cs typeface="Arial"/>
              </a:rPr>
              <a:t> </a:t>
            </a:r>
            <a:r>
              <a:rPr dirty="0" sz="4000" spc="-35" b="1">
                <a:solidFill>
                  <a:srgbClr val="565F6C"/>
                </a:solidFill>
                <a:latin typeface="Arial"/>
                <a:cs typeface="Arial"/>
              </a:rPr>
              <a:t>FUNDAMENTALS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2904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ALGORITHM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459" y="1684966"/>
            <a:ext cx="7958408" cy="40552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2904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ALGORITHM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321" y="1622844"/>
            <a:ext cx="9778644" cy="48539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2904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ALGORITHM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645" y="3136230"/>
            <a:ext cx="7892688" cy="15452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2904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ALGORITHM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282" y="2011660"/>
            <a:ext cx="9082024" cy="47374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918" y="1959444"/>
            <a:ext cx="9784080" cy="47492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2904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ALGORITHM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542" y="1928748"/>
            <a:ext cx="10390251" cy="44720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2904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ALGORITHM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2904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ALGORITHM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88340" y="1621358"/>
            <a:ext cx="9410700" cy="34410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312"/>
              <a:buFont typeface="Wingdings"/>
              <a:buChar char=""/>
              <a:tabLst>
                <a:tab pos="287020" algn="l"/>
              </a:tabLst>
            </a:pPr>
            <a:r>
              <a:rPr dirty="0" sz="3200" spc="-5">
                <a:latin typeface="Arial MT"/>
                <a:cs typeface="Arial MT"/>
              </a:rPr>
              <a:t>Both the algorithms </a:t>
            </a:r>
            <a:r>
              <a:rPr dirty="0" sz="3200">
                <a:latin typeface="Arial MT"/>
                <a:cs typeface="Arial MT"/>
              </a:rPr>
              <a:t>accomplish </a:t>
            </a:r>
            <a:r>
              <a:rPr dirty="0" sz="3200" spc="-5">
                <a:latin typeface="Arial MT"/>
                <a:cs typeface="Arial MT"/>
              </a:rPr>
              <a:t>the </a:t>
            </a:r>
            <a:r>
              <a:rPr dirty="0" sz="3200">
                <a:latin typeface="Arial MT"/>
                <a:cs typeface="Arial MT"/>
              </a:rPr>
              <a:t>same </a:t>
            </a:r>
            <a:r>
              <a:rPr dirty="0" sz="3200" spc="-5">
                <a:latin typeface="Arial MT"/>
                <a:cs typeface="Arial MT"/>
              </a:rPr>
              <a:t>goal, but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in </a:t>
            </a:r>
            <a:r>
              <a:rPr dirty="0" sz="3200" spc="-10">
                <a:latin typeface="Arial MT"/>
                <a:cs typeface="Arial MT"/>
              </a:rPr>
              <a:t>different </a:t>
            </a:r>
            <a:r>
              <a:rPr dirty="0" sz="3200">
                <a:latin typeface="Arial MT"/>
                <a:cs typeface="Arial MT"/>
              </a:rPr>
              <a:t>ways. The </a:t>
            </a:r>
            <a:r>
              <a:rPr dirty="0" sz="3200" spc="-5">
                <a:latin typeface="Arial MT"/>
                <a:cs typeface="Arial MT"/>
              </a:rPr>
              <a:t>programmer </a:t>
            </a:r>
            <a:r>
              <a:rPr dirty="0" sz="3200">
                <a:latin typeface="Arial MT"/>
                <a:cs typeface="Arial MT"/>
              </a:rPr>
              <a:t>selects the 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algorithm based </a:t>
            </a:r>
            <a:r>
              <a:rPr dirty="0" sz="3200">
                <a:latin typeface="Arial MT"/>
                <a:cs typeface="Arial MT"/>
              </a:rPr>
              <a:t>on </a:t>
            </a:r>
            <a:r>
              <a:rPr dirty="0" sz="3200" spc="-5">
                <a:latin typeface="Arial MT"/>
                <a:cs typeface="Arial MT"/>
              </a:rPr>
              <a:t>the advantages and 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disadvantages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of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each</a:t>
            </a:r>
            <a:r>
              <a:rPr dirty="0" sz="3200" spc="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algorithm.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For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example,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the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first </a:t>
            </a:r>
            <a:r>
              <a:rPr dirty="0" sz="3200" spc="-5">
                <a:latin typeface="Arial MT"/>
                <a:cs typeface="Arial MT"/>
              </a:rPr>
              <a:t>algorithm has more number </a:t>
            </a:r>
            <a:r>
              <a:rPr dirty="0" sz="3200">
                <a:latin typeface="Arial MT"/>
                <a:cs typeface="Arial MT"/>
              </a:rPr>
              <a:t>of </a:t>
            </a:r>
            <a:r>
              <a:rPr dirty="0" sz="3200" spc="-5">
                <a:latin typeface="Arial MT"/>
                <a:cs typeface="Arial MT"/>
              </a:rPr>
              <a:t>comparisons, 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whereas </a:t>
            </a:r>
            <a:r>
              <a:rPr dirty="0" sz="3200">
                <a:latin typeface="Arial MT"/>
                <a:cs typeface="Arial MT"/>
              </a:rPr>
              <a:t>in </a:t>
            </a:r>
            <a:r>
              <a:rPr dirty="0" sz="3200" spc="-5">
                <a:latin typeface="Arial MT"/>
                <a:cs typeface="Arial MT"/>
              </a:rPr>
              <a:t>the </a:t>
            </a:r>
            <a:r>
              <a:rPr dirty="0" sz="3200">
                <a:latin typeface="Arial MT"/>
                <a:cs typeface="Arial MT"/>
              </a:rPr>
              <a:t>second </a:t>
            </a:r>
            <a:r>
              <a:rPr dirty="0" sz="3200" spc="-5">
                <a:latin typeface="Arial MT"/>
                <a:cs typeface="Arial MT"/>
              </a:rPr>
              <a:t>algorithm </a:t>
            </a:r>
            <a:r>
              <a:rPr dirty="0" sz="3200">
                <a:latin typeface="Arial MT"/>
                <a:cs typeface="Arial MT"/>
              </a:rPr>
              <a:t>an </a:t>
            </a:r>
            <a:r>
              <a:rPr dirty="0" sz="3200" spc="-5">
                <a:latin typeface="Arial MT"/>
                <a:cs typeface="Arial MT"/>
              </a:rPr>
              <a:t>additional 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variable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MAX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is </a:t>
            </a:r>
            <a:r>
              <a:rPr dirty="0" sz="3200" spc="-5">
                <a:latin typeface="Arial MT"/>
                <a:cs typeface="Arial MT"/>
              </a:rPr>
              <a:t>required.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45847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CONTROL</a:t>
            </a:r>
            <a:r>
              <a:rPr dirty="0" sz="3000" spc="-210"/>
              <a:t> </a:t>
            </a:r>
            <a:r>
              <a:rPr dirty="0" sz="3000"/>
              <a:t>STRUCTURES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88340" y="1625930"/>
            <a:ext cx="9693910" cy="4720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logic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program may not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always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linear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sequence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statements to </a:t>
            </a:r>
            <a:r>
              <a:rPr dirty="0" sz="2400" spc="-10">
                <a:latin typeface="Arial MT"/>
                <a:cs typeface="Arial MT"/>
              </a:rPr>
              <a:t>be </a:t>
            </a:r>
            <a:r>
              <a:rPr dirty="0" sz="2400" spc="-5">
                <a:latin typeface="Arial MT"/>
                <a:cs typeface="Arial MT"/>
              </a:rPr>
              <a:t>executed in </a:t>
            </a:r>
            <a:r>
              <a:rPr dirty="0" sz="2400">
                <a:latin typeface="Arial MT"/>
                <a:cs typeface="Arial MT"/>
              </a:rPr>
              <a:t>that </a:t>
            </a:r>
            <a:r>
              <a:rPr dirty="0" sz="2400" spc="-25">
                <a:latin typeface="Arial MT"/>
                <a:cs typeface="Arial MT"/>
              </a:rPr>
              <a:t>order. </a:t>
            </a: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 spc="-5">
                <a:latin typeface="Arial MT"/>
                <a:cs typeface="Arial MT"/>
              </a:rPr>
              <a:t>logic </a:t>
            </a:r>
            <a:r>
              <a:rPr dirty="0" sz="2400">
                <a:latin typeface="Arial MT"/>
                <a:cs typeface="Arial MT"/>
              </a:rPr>
              <a:t>of the </a:t>
            </a:r>
            <a:r>
              <a:rPr dirty="0" sz="2400" spc="-5">
                <a:latin typeface="Arial MT"/>
                <a:cs typeface="Arial MT"/>
              </a:rPr>
              <a:t>program </a:t>
            </a:r>
            <a:r>
              <a:rPr dirty="0" sz="2400">
                <a:latin typeface="Arial MT"/>
                <a:cs typeface="Arial MT"/>
              </a:rPr>
              <a:t>may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require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execution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 </a:t>
            </a:r>
            <a:r>
              <a:rPr dirty="0" sz="2400" spc="-5">
                <a:latin typeface="Arial MT"/>
                <a:cs typeface="Arial MT"/>
              </a:rPr>
              <a:t>a statement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based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decision.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may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repetitively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execute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 </a:t>
            </a:r>
            <a:r>
              <a:rPr dirty="0" sz="2400">
                <a:latin typeface="Arial MT"/>
                <a:cs typeface="Arial MT"/>
              </a:rPr>
              <a:t>set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statements</a:t>
            </a:r>
            <a:r>
              <a:rPr dirty="0" sz="2400" spc="-5">
                <a:latin typeface="Arial MT"/>
                <a:cs typeface="Arial MT"/>
              </a:rPr>
              <a:t> unless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some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condition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met.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Control</a:t>
            </a:r>
            <a:r>
              <a:rPr dirty="0" sz="2400">
                <a:latin typeface="Arial MT"/>
                <a:cs typeface="Arial MT"/>
              </a:rPr>
              <a:t> structures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specify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statements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 </a:t>
            </a:r>
            <a:r>
              <a:rPr dirty="0" sz="2400" spc="-10">
                <a:latin typeface="Arial MT"/>
                <a:cs typeface="Arial MT"/>
              </a:rPr>
              <a:t>be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executed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order of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execution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 statements.</a:t>
            </a:r>
            <a:endParaRPr sz="2400">
              <a:latin typeface="Arial MT"/>
              <a:cs typeface="Arial MT"/>
            </a:endParaRPr>
          </a:p>
          <a:p>
            <a:pPr marL="286385" marR="64135" indent="-27432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 MT"/>
                <a:cs typeface="Arial MT"/>
              </a:rPr>
              <a:t>Flowchart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Pseudo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code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control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structures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representation.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There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are three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kinds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control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structures: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 MT"/>
                <a:cs typeface="Arial MT"/>
              </a:rPr>
              <a:t>Sequential—instructions</a:t>
            </a:r>
            <a:r>
              <a:rPr dirty="0" sz="2400" spc="4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executed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linear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order</a:t>
            </a:r>
            <a:endParaRPr sz="2400">
              <a:latin typeface="Arial MT"/>
              <a:cs typeface="Arial MT"/>
            </a:endParaRPr>
          </a:p>
          <a:p>
            <a:pPr marL="286385" marR="43180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 MT"/>
                <a:cs typeface="Arial MT"/>
              </a:rPr>
              <a:t>Selection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(branch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or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conditional)—it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asks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 true/false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question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then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selects</a:t>
            </a:r>
            <a:r>
              <a:rPr dirty="0" sz="2400">
                <a:latin typeface="Arial MT"/>
                <a:cs typeface="Arial MT"/>
              </a:rPr>
              <a:t> the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next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instruction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based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on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">
                <a:latin typeface="Arial MT"/>
                <a:cs typeface="Arial MT"/>
              </a:rPr>
              <a:t> answer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>
                <a:latin typeface="Arial MT"/>
                <a:cs typeface="Arial MT"/>
              </a:rPr>
              <a:t>Iterative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(loop)—it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repeats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execution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block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instructions.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4345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FLOWCH</a:t>
            </a:r>
            <a:r>
              <a:rPr dirty="0" sz="3000" spc="5"/>
              <a:t>A</a:t>
            </a:r>
            <a:r>
              <a:rPr dirty="0" sz="3000" spc="-50"/>
              <a:t>R</a:t>
            </a:r>
            <a:r>
              <a:rPr dirty="0" sz="3000"/>
              <a:t>T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457" y="2085505"/>
            <a:ext cx="9204495" cy="412610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4345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FLOWCH</a:t>
            </a:r>
            <a:r>
              <a:rPr dirty="0" sz="3000" spc="5"/>
              <a:t>A</a:t>
            </a:r>
            <a:r>
              <a:rPr dirty="0" sz="3000" spc="-50"/>
              <a:t>R</a:t>
            </a:r>
            <a:r>
              <a:rPr dirty="0" sz="3000"/>
              <a:t>T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912873"/>
            <a:ext cx="4973193" cy="33121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7697" y="2480436"/>
            <a:ext cx="6028436" cy="27746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9470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INTROD</a:t>
            </a:r>
            <a:r>
              <a:rPr dirty="0" sz="3000" spc="5"/>
              <a:t>U</a:t>
            </a:r>
            <a:r>
              <a:rPr dirty="0" sz="3000" spc="-5"/>
              <a:t>C</a:t>
            </a:r>
            <a:r>
              <a:rPr dirty="0" sz="3000"/>
              <a:t>T</a:t>
            </a:r>
            <a:r>
              <a:rPr dirty="0" sz="3000"/>
              <a:t>I</a:t>
            </a:r>
            <a:r>
              <a:rPr dirty="0" sz="3000" spc="-15"/>
              <a:t>O</a:t>
            </a:r>
            <a:r>
              <a:rPr dirty="0" sz="3000" spc="-5"/>
              <a:t>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88340" y="1581734"/>
            <a:ext cx="9537065" cy="44456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86385" marR="749935" indent="-274320">
              <a:lnSpc>
                <a:spcPts val="3020"/>
              </a:lnSpc>
              <a:spcBef>
                <a:spcPts val="480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dirty="0" sz="2800" spc="-5">
                <a:latin typeface="Arial MT"/>
                <a:cs typeface="Arial MT"/>
              </a:rPr>
              <a:t>Computer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</a:t>
            </a:r>
            <a:r>
              <a:rPr dirty="0" sz="2800">
                <a:latin typeface="Arial MT"/>
                <a:cs typeface="Arial MT"/>
              </a:rPr>
              <a:t> electronic device </a:t>
            </a:r>
            <a:r>
              <a:rPr dirty="0" sz="2800" spc="-5">
                <a:latin typeface="Arial MT"/>
                <a:cs typeface="Arial MT"/>
              </a:rPr>
              <a:t>that</a:t>
            </a:r>
            <a:r>
              <a:rPr dirty="0" sz="2800">
                <a:latin typeface="Arial MT"/>
                <a:cs typeface="Arial MT"/>
              </a:rPr>
              <a:t> accepts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data, 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processes it, and generates </a:t>
            </a:r>
            <a:r>
              <a:rPr dirty="0" sz="2800" spc="-5">
                <a:latin typeface="Arial MT"/>
                <a:cs typeface="Arial MT"/>
              </a:rPr>
              <a:t>the </a:t>
            </a:r>
            <a:r>
              <a:rPr dirty="0" sz="2800">
                <a:latin typeface="Arial MT"/>
                <a:cs typeface="Arial MT"/>
              </a:rPr>
              <a:t>relevant output. It can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perform</a:t>
            </a:r>
            <a:r>
              <a:rPr dirty="0" sz="2800" spc="-5">
                <a:latin typeface="Arial MT"/>
                <a:cs typeface="Arial MT"/>
              </a:rPr>
              <a:t> both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simple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complex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tasks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with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very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high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speed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accuracy.</a:t>
            </a:r>
            <a:endParaRPr sz="2800">
              <a:latin typeface="Arial MT"/>
              <a:cs typeface="Arial MT"/>
            </a:endParaRPr>
          </a:p>
          <a:p>
            <a:pPr marL="286385" marR="5080" indent="-274320">
              <a:lnSpc>
                <a:spcPct val="90000"/>
              </a:lnSpc>
              <a:spcBef>
                <a:spcPts val="570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dirty="0" sz="2800" spc="-5">
                <a:latin typeface="Arial MT"/>
                <a:cs typeface="Arial MT"/>
              </a:rPr>
              <a:t>Computers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need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instructed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about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“how”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task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to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 performed. The set of </a:t>
            </a:r>
            <a:r>
              <a:rPr dirty="0" sz="2800">
                <a:latin typeface="Arial MT"/>
                <a:cs typeface="Arial MT"/>
              </a:rPr>
              <a:t>instructions that </a:t>
            </a:r>
            <a:r>
              <a:rPr dirty="0" sz="2800" spc="-5">
                <a:latin typeface="Arial MT"/>
                <a:cs typeface="Arial MT"/>
              </a:rPr>
              <a:t>instruct the </a:t>
            </a:r>
            <a:r>
              <a:rPr dirty="0" sz="2800">
                <a:latin typeface="Arial MT"/>
                <a:cs typeface="Arial MT"/>
              </a:rPr>
              <a:t> computer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about the </a:t>
            </a:r>
            <a:r>
              <a:rPr dirty="0" sz="2800" spc="-10">
                <a:latin typeface="Arial MT"/>
                <a:cs typeface="Arial MT"/>
              </a:rPr>
              <a:t>way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task </a:t>
            </a:r>
            <a:r>
              <a:rPr dirty="0" sz="2800" spc="-5">
                <a:latin typeface="Arial MT"/>
                <a:cs typeface="Arial MT"/>
              </a:rPr>
              <a:t>is to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performed</a:t>
            </a:r>
            <a:r>
              <a:rPr dirty="0" sz="2800" spc="2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called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 program.</a:t>
            </a:r>
            <a:endParaRPr sz="2800">
              <a:latin typeface="Arial MT"/>
              <a:cs typeface="Arial MT"/>
            </a:endParaRPr>
          </a:p>
          <a:p>
            <a:pPr algn="just" marL="286385" marR="559435" indent="-274320">
              <a:lnSpc>
                <a:spcPct val="90000"/>
              </a:lnSpc>
              <a:spcBef>
                <a:spcPts val="600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dirty="0" sz="2800" spc="-5">
                <a:latin typeface="Arial MT"/>
                <a:cs typeface="Arial MT"/>
              </a:rPr>
              <a:t>A program is </a:t>
            </a:r>
            <a:r>
              <a:rPr dirty="0" sz="2800">
                <a:latin typeface="Arial MT"/>
                <a:cs typeface="Arial MT"/>
              </a:rPr>
              <a:t>required </a:t>
            </a:r>
            <a:r>
              <a:rPr dirty="0" sz="2800" spc="-5">
                <a:latin typeface="Arial MT"/>
                <a:cs typeface="Arial MT"/>
              </a:rPr>
              <a:t>for processing all </a:t>
            </a:r>
            <a:r>
              <a:rPr dirty="0" sz="2800">
                <a:latin typeface="Arial MT"/>
                <a:cs typeface="Arial MT"/>
              </a:rPr>
              <a:t>kind of </a:t>
            </a:r>
            <a:r>
              <a:rPr dirty="0" sz="2800" spc="10">
                <a:latin typeface="Arial MT"/>
                <a:cs typeface="Arial MT"/>
              </a:rPr>
              <a:t>tasks—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simple </a:t>
            </a:r>
            <a:r>
              <a:rPr dirty="0" sz="2800">
                <a:latin typeface="Arial MT"/>
                <a:cs typeface="Arial MT"/>
              </a:rPr>
              <a:t>tasks like addition of </a:t>
            </a:r>
            <a:r>
              <a:rPr dirty="0" sz="2800" spc="-10">
                <a:latin typeface="Arial MT"/>
                <a:cs typeface="Arial MT"/>
              </a:rPr>
              <a:t>two </a:t>
            </a:r>
            <a:r>
              <a:rPr dirty="0" sz="2800">
                <a:latin typeface="Arial MT"/>
                <a:cs typeface="Arial MT"/>
              </a:rPr>
              <a:t>numbers, and complex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tasks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like </a:t>
            </a:r>
            <a:r>
              <a:rPr dirty="0" sz="2800">
                <a:latin typeface="Arial MT"/>
                <a:cs typeface="Arial MT"/>
              </a:rPr>
              <a:t>gaming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etc.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4345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FLOWCH</a:t>
            </a:r>
            <a:r>
              <a:rPr dirty="0" sz="3000" spc="5"/>
              <a:t>A</a:t>
            </a:r>
            <a:r>
              <a:rPr dirty="0" sz="3000" spc="-50"/>
              <a:t>R</a:t>
            </a:r>
            <a:r>
              <a:rPr dirty="0" sz="3000"/>
              <a:t>T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163" y="2144141"/>
            <a:ext cx="5624830" cy="29218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8221" y="2438273"/>
            <a:ext cx="5038979" cy="277279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4345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FLOWCH</a:t>
            </a:r>
            <a:r>
              <a:rPr dirty="0" sz="3000" spc="5"/>
              <a:t>A</a:t>
            </a:r>
            <a:r>
              <a:rPr dirty="0" sz="3000" spc="-50"/>
              <a:t>R</a:t>
            </a:r>
            <a:r>
              <a:rPr dirty="0" sz="3000"/>
              <a:t>T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6943" y="1159636"/>
            <a:ext cx="4947827" cy="53771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4345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FLOWCH</a:t>
            </a:r>
            <a:r>
              <a:rPr dirty="0" sz="3000" spc="5"/>
              <a:t>A</a:t>
            </a:r>
            <a:r>
              <a:rPr dirty="0" sz="3000" spc="-50"/>
              <a:t>R</a:t>
            </a:r>
            <a:r>
              <a:rPr dirty="0" sz="3000"/>
              <a:t>T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799" y="1734185"/>
            <a:ext cx="10654394" cy="3492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58285" y="6187541"/>
            <a:ext cx="550672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Arial MT"/>
                <a:cs typeface="Arial MT"/>
              </a:rPr>
              <a:t>Control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structures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in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flowchart.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4345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FLOWCH</a:t>
            </a:r>
            <a:r>
              <a:rPr dirty="0" sz="3000" spc="5"/>
              <a:t>A</a:t>
            </a:r>
            <a:r>
              <a:rPr dirty="0" sz="3000" spc="-50"/>
              <a:t>R</a:t>
            </a:r>
            <a:r>
              <a:rPr dirty="0" sz="3000"/>
              <a:t>T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546" y="1634792"/>
            <a:ext cx="9995429" cy="361202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92985"/>
            <a:ext cx="12192000" cy="50650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4345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FLOWCH</a:t>
            </a:r>
            <a:r>
              <a:rPr dirty="0" sz="3000" spc="5"/>
              <a:t>A</a:t>
            </a:r>
            <a:r>
              <a:rPr dirty="0" sz="3000" spc="-50"/>
              <a:t>R</a:t>
            </a:r>
            <a:r>
              <a:rPr dirty="0" sz="3000"/>
              <a:t>T</a:t>
            </a:r>
            <a:endParaRPr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4345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FLOWCH</a:t>
            </a:r>
            <a:r>
              <a:rPr dirty="0" sz="3000" spc="5"/>
              <a:t>A</a:t>
            </a:r>
            <a:r>
              <a:rPr dirty="0" sz="3000" spc="-50"/>
              <a:t>R</a:t>
            </a:r>
            <a:r>
              <a:rPr dirty="0" sz="3000"/>
              <a:t>T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0635" y="1531890"/>
            <a:ext cx="6043646" cy="485757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918" y="2311400"/>
            <a:ext cx="10158857" cy="3619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4345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FLOWCH</a:t>
            </a:r>
            <a:r>
              <a:rPr dirty="0" sz="3000" spc="5"/>
              <a:t>A</a:t>
            </a:r>
            <a:r>
              <a:rPr dirty="0" sz="3000" spc="-50"/>
              <a:t>R</a:t>
            </a:r>
            <a:r>
              <a:rPr dirty="0" sz="3000"/>
              <a:t>T</a:t>
            </a: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92985"/>
            <a:ext cx="12192000" cy="50650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4345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FLOWCH</a:t>
            </a:r>
            <a:r>
              <a:rPr dirty="0" sz="3000" spc="5"/>
              <a:t>A</a:t>
            </a:r>
            <a:r>
              <a:rPr dirty="0" sz="3000" spc="-50"/>
              <a:t>R</a:t>
            </a:r>
            <a:r>
              <a:rPr dirty="0" sz="3000"/>
              <a:t>T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4345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FLOWCH</a:t>
            </a:r>
            <a:r>
              <a:rPr dirty="0" sz="3000" spc="5"/>
              <a:t>A</a:t>
            </a:r>
            <a:r>
              <a:rPr dirty="0" sz="3000" spc="-50"/>
              <a:t>R</a:t>
            </a:r>
            <a:r>
              <a:rPr dirty="0" sz="3000"/>
              <a:t>T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2400" y="1872374"/>
            <a:ext cx="5810063" cy="485859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2012950"/>
            <a:ext cx="9974707" cy="45148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4345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FLOWCH</a:t>
            </a:r>
            <a:r>
              <a:rPr dirty="0" sz="3000" spc="5"/>
              <a:t>A</a:t>
            </a:r>
            <a:r>
              <a:rPr dirty="0" sz="3000" spc="-50"/>
              <a:t>R</a:t>
            </a:r>
            <a:r>
              <a:rPr dirty="0" sz="3000"/>
              <a:t>T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72574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PROGRAM</a:t>
            </a:r>
            <a:r>
              <a:rPr dirty="0" sz="3000" spc="-45"/>
              <a:t> </a:t>
            </a:r>
            <a:r>
              <a:rPr dirty="0" sz="3000"/>
              <a:t>DEVELOPMENT</a:t>
            </a:r>
            <a:r>
              <a:rPr dirty="0" sz="3000" spc="-90"/>
              <a:t> </a:t>
            </a:r>
            <a:r>
              <a:rPr dirty="0" sz="3000"/>
              <a:t>LIFE</a:t>
            </a:r>
            <a:r>
              <a:rPr dirty="0" sz="3000" spc="-20"/>
              <a:t> </a:t>
            </a:r>
            <a:r>
              <a:rPr dirty="0" sz="3000"/>
              <a:t>CYCLE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88340" y="1624406"/>
            <a:ext cx="9716135" cy="3668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-1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program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needed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instruct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computer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about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way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task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to be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performed.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instructions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program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have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three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essential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parts:</a:t>
            </a:r>
            <a:endParaRPr sz="2800">
              <a:latin typeface="Arial MT"/>
              <a:cs typeface="Arial MT"/>
            </a:endParaRPr>
          </a:p>
          <a:p>
            <a:pPr marL="12700" marR="103378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405765" algn="l"/>
              </a:tabLst>
            </a:pPr>
            <a:r>
              <a:rPr dirty="0" sz="2800">
                <a:latin typeface="Arial MT"/>
                <a:cs typeface="Arial MT"/>
              </a:rPr>
              <a:t>Instructions </a:t>
            </a:r>
            <a:r>
              <a:rPr dirty="0" sz="2800" spc="-5">
                <a:latin typeface="Arial MT"/>
                <a:cs typeface="Arial MT"/>
              </a:rPr>
              <a:t>to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accept 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input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data that</a:t>
            </a:r>
            <a:r>
              <a:rPr dirty="0" sz="2800" spc="-5">
                <a:latin typeface="Arial MT"/>
                <a:cs typeface="Arial MT"/>
              </a:rPr>
              <a:t> needs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to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processed,</a:t>
            </a:r>
            <a:endParaRPr sz="2800">
              <a:latin typeface="Arial MT"/>
              <a:cs typeface="Arial MT"/>
            </a:endParaRPr>
          </a:p>
          <a:p>
            <a:pPr marL="12700" marR="635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06400" algn="l"/>
              </a:tabLst>
            </a:pPr>
            <a:r>
              <a:rPr dirty="0" sz="2800">
                <a:latin typeface="Arial MT"/>
                <a:cs typeface="Arial MT"/>
              </a:rPr>
              <a:t>Instructions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that</a:t>
            </a:r>
            <a:r>
              <a:rPr dirty="0" sz="2800" spc="-5">
                <a:latin typeface="Arial MT"/>
                <a:cs typeface="Arial MT"/>
              </a:rPr>
              <a:t> will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act upon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input</a:t>
            </a:r>
            <a:r>
              <a:rPr dirty="0" sz="2800" spc="-5">
                <a:latin typeface="Arial MT"/>
                <a:cs typeface="Arial MT"/>
              </a:rPr>
              <a:t> data</a:t>
            </a:r>
            <a:r>
              <a:rPr dirty="0" sz="2800">
                <a:latin typeface="Arial MT"/>
                <a:cs typeface="Arial MT"/>
              </a:rPr>
              <a:t> and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process it,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endParaRPr sz="2800">
              <a:latin typeface="Arial MT"/>
              <a:cs typeface="Arial MT"/>
            </a:endParaRPr>
          </a:p>
          <a:p>
            <a:pPr marL="405765" indent="-3937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06400" algn="l"/>
              </a:tabLst>
            </a:pPr>
            <a:r>
              <a:rPr dirty="0" sz="2800">
                <a:latin typeface="Arial MT"/>
                <a:cs typeface="Arial MT"/>
              </a:rPr>
              <a:t>Instructions</a:t>
            </a:r>
            <a:r>
              <a:rPr dirty="0" sz="2800" spc="-5">
                <a:latin typeface="Arial MT"/>
                <a:cs typeface="Arial MT"/>
              </a:rPr>
              <a:t> to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provide 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output</a:t>
            </a:r>
            <a:r>
              <a:rPr dirty="0" sz="2800" spc="-5">
                <a:latin typeface="Arial MT"/>
                <a:cs typeface="Arial MT"/>
              </a:rPr>
              <a:t> to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35">
                <a:latin typeface="Arial MT"/>
                <a:cs typeface="Arial MT"/>
              </a:rPr>
              <a:t>user.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92985"/>
            <a:ext cx="12191999" cy="50650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4345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FLOWCH</a:t>
            </a:r>
            <a:r>
              <a:rPr dirty="0" sz="3000" spc="5"/>
              <a:t>A</a:t>
            </a:r>
            <a:r>
              <a:rPr dirty="0" sz="3000" spc="-50"/>
              <a:t>R</a:t>
            </a:r>
            <a:r>
              <a:rPr dirty="0" sz="3000"/>
              <a:t>T</a:t>
            </a:r>
            <a:endParaRPr sz="3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4345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FLOWCH</a:t>
            </a:r>
            <a:r>
              <a:rPr dirty="0" sz="3000" spc="5"/>
              <a:t>A</a:t>
            </a:r>
            <a:r>
              <a:rPr dirty="0" sz="3000" spc="-50"/>
              <a:t>R</a:t>
            </a:r>
            <a:r>
              <a:rPr dirty="0" sz="3000"/>
              <a:t>T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9193" y="1870196"/>
            <a:ext cx="6954206" cy="494147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4600" y="2324100"/>
            <a:ext cx="9347200" cy="35892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1811" y="352425"/>
            <a:ext cx="24345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FLOWCH</a:t>
            </a:r>
            <a:r>
              <a:rPr dirty="0" sz="3000" spc="5"/>
              <a:t>A</a:t>
            </a:r>
            <a:r>
              <a:rPr dirty="0" sz="3000" spc="-50"/>
              <a:t>R</a:t>
            </a:r>
            <a:r>
              <a:rPr dirty="0" sz="3000"/>
              <a:t>T</a:t>
            </a:r>
            <a:endParaRPr sz="3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1714500"/>
            <a:ext cx="8869981" cy="4775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1811" y="352425"/>
            <a:ext cx="24345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FLOWCH</a:t>
            </a:r>
            <a:r>
              <a:rPr dirty="0" sz="3000" spc="5"/>
              <a:t>A</a:t>
            </a:r>
            <a:r>
              <a:rPr dirty="0" sz="3000" spc="-50"/>
              <a:t>R</a:t>
            </a:r>
            <a:r>
              <a:rPr dirty="0" sz="3000"/>
              <a:t>T</a:t>
            </a:r>
            <a:endParaRPr sz="3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1200" y="1186985"/>
            <a:ext cx="5080000" cy="53027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1811" y="352425"/>
            <a:ext cx="24345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FLOWCH</a:t>
            </a:r>
            <a:r>
              <a:rPr dirty="0" sz="3000" spc="5"/>
              <a:t>A</a:t>
            </a:r>
            <a:r>
              <a:rPr dirty="0" sz="3000" spc="-50"/>
              <a:t>R</a:t>
            </a:r>
            <a:r>
              <a:rPr dirty="0" sz="3000"/>
              <a:t>T</a:t>
            </a:r>
            <a:endParaRPr sz="3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700" y="2075599"/>
            <a:ext cx="8839200" cy="37810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1811" y="352425"/>
            <a:ext cx="24345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FLOWCH</a:t>
            </a:r>
            <a:r>
              <a:rPr dirty="0" sz="3000" spc="5"/>
              <a:t>A</a:t>
            </a:r>
            <a:r>
              <a:rPr dirty="0" sz="3000" spc="-50"/>
              <a:t>R</a:t>
            </a:r>
            <a:r>
              <a:rPr dirty="0" sz="3000"/>
              <a:t>T</a:t>
            </a:r>
            <a:endParaRPr sz="3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667" y="1892300"/>
            <a:ext cx="10673969" cy="4356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1811" y="352425"/>
            <a:ext cx="24345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FLOWCH</a:t>
            </a:r>
            <a:r>
              <a:rPr dirty="0" sz="3000" spc="5"/>
              <a:t>A</a:t>
            </a:r>
            <a:r>
              <a:rPr dirty="0" sz="3000" spc="-50"/>
              <a:t>R</a:t>
            </a:r>
            <a:r>
              <a:rPr dirty="0" sz="3000"/>
              <a:t>T</a:t>
            </a:r>
            <a:endParaRPr sz="3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412" y="1828800"/>
            <a:ext cx="5868523" cy="4610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1811" y="352425"/>
            <a:ext cx="24345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FLOWCH</a:t>
            </a:r>
            <a:r>
              <a:rPr dirty="0" sz="3000" spc="5"/>
              <a:t>A</a:t>
            </a:r>
            <a:r>
              <a:rPr dirty="0" sz="3000" spc="-50"/>
              <a:t>R</a:t>
            </a:r>
            <a:r>
              <a:rPr dirty="0" sz="3000"/>
              <a:t>T</a:t>
            </a:r>
            <a:endParaRPr sz="3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4600" y="1873097"/>
            <a:ext cx="9178481" cy="3895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1811" y="352425"/>
            <a:ext cx="24345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FLOWCH</a:t>
            </a:r>
            <a:r>
              <a:rPr dirty="0" sz="3000" spc="5"/>
              <a:t>A</a:t>
            </a:r>
            <a:r>
              <a:rPr dirty="0" sz="3000" spc="-50"/>
              <a:t>R</a:t>
            </a:r>
            <a:r>
              <a:rPr dirty="0" sz="3000"/>
              <a:t>T</a:t>
            </a:r>
            <a:endParaRPr sz="3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09875" y="1792858"/>
            <a:ext cx="6515100" cy="4705985"/>
            <a:chOff x="2809875" y="1792858"/>
            <a:chExt cx="6515100" cy="47059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9875" y="1792858"/>
              <a:ext cx="6515100" cy="31968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5059" y="4885613"/>
              <a:ext cx="6419850" cy="161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1811" y="352425"/>
            <a:ext cx="24345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FLOWCH</a:t>
            </a:r>
            <a:r>
              <a:rPr dirty="0" sz="3000" spc="5"/>
              <a:t>A</a:t>
            </a:r>
            <a:r>
              <a:rPr dirty="0" sz="3000" spc="-50"/>
              <a:t>R</a:t>
            </a:r>
            <a:r>
              <a:rPr dirty="0" sz="3000"/>
              <a:t>T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72574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PROGRAM</a:t>
            </a:r>
            <a:r>
              <a:rPr dirty="0" sz="3000" spc="-45"/>
              <a:t> </a:t>
            </a:r>
            <a:r>
              <a:rPr dirty="0" sz="3000"/>
              <a:t>DEVELOPMENT</a:t>
            </a:r>
            <a:r>
              <a:rPr dirty="0" sz="3000" spc="-90"/>
              <a:t> </a:t>
            </a:r>
            <a:r>
              <a:rPr dirty="0" sz="3000"/>
              <a:t>LIFE</a:t>
            </a:r>
            <a:r>
              <a:rPr dirty="0" sz="3000" spc="-20"/>
              <a:t> </a:t>
            </a:r>
            <a:r>
              <a:rPr dirty="0" sz="3000"/>
              <a:t>CYCLE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88340" y="1561818"/>
            <a:ext cx="5584825" cy="411416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 MT"/>
                <a:cs typeface="Arial MT"/>
              </a:rPr>
              <a:t>Steps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program</a:t>
            </a:r>
            <a:r>
              <a:rPr dirty="0" sz="2400" spc="-5">
                <a:latin typeface="Arial MT"/>
                <a:cs typeface="Arial MT"/>
              </a:rPr>
              <a:t> development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cycle: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585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dirty="0" sz="2800" spc="-5" b="1">
                <a:latin typeface="Arial"/>
                <a:cs typeface="Arial"/>
              </a:rPr>
              <a:t>Program</a:t>
            </a:r>
            <a:r>
              <a:rPr dirty="0" sz="2800" spc="-13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Analysis</a:t>
            </a:r>
            <a:endParaRPr sz="2800">
              <a:latin typeface="Arial"/>
              <a:cs typeface="Arial"/>
            </a:endParaRPr>
          </a:p>
          <a:p>
            <a:pPr marL="201295" indent="-189230">
              <a:lnSpc>
                <a:spcPct val="100000"/>
              </a:lnSpc>
              <a:spcBef>
                <a:spcPts val="615"/>
              </a:spcBef>
              <a:buChar char="•"/>
              <a:tabLst>
                <a:tab pos="201930" algn="l"/>
              </a:tabLst>
            </a:pPr>
            <a:r>
              <a:rPr dirty="0" sz="2400" spc="-5">
                <a:latin typeface="Arial MT"/>
                <a:cs typeface="Arial MT"/>
              </a:rPr>
              <a:t>Understand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problem</a:t>
            </a:r>
            <a:endParaRPr sz="2400">
              <a:latin typeface="Arial MT"/>
              <a:cs typeface="Arial MT"/>
            </a:endParaRPr>
          </a:p>
          <a:p>
            <a:pPr marL="201295" indent="-189230">
              <a:lnSpc>
                <a:spcPct val="100000"/>
              </a:lnSpc>
              <a:spcBef>
                <a:spcPts val="605"/>
              </a:spcBef>
              <a:buChar char="•"/>
              <a:tabLst>
                <a:tab pos="201930" algn="l"/>
              </a:tabLst>
            </a:pPr>
            <a:r>
              <a:rPr dirty="0" sz="2400" spc="-5">
                <a:latin typeface="Arial MT"/>
                <a:cs typeface="Arial MT"/>
              </a:rPr>
              <a:t>Have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multiple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solutions</a:t>
            </a:r>
            <a:endParaRPr sz="2400">
              <a:latin typeface="Arial MT"/>
              <a:cs typeface="Arial MT"/>
            </a:endParaRPr>
          </a:p>
          <a:p>
            <a:pPr marL="201295" indent="-189230">
              <a:lnSpc>
                <a:spcPct val="100000"/>
              </a:lnSpc>
              <a:spcBef>
                <a:spcPts val="600"/>
              </a:spcBef>
              <a:buChar char="•"/>
              <a:tabLst>
                <a:tab pos="201930" algn="l"/>
              </a:tabLst>
            </a:pPr>
            <a:r>
              <a:rPr dirty="0" sz="2400" spc="-5">
                <a:latin typeface="Arial MT"/>
                <a:cs typeface="Arial MT"/>
              </a:rPr>
              <a:t>Select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solution</a:t>
            </a:r>
            <a:endParaRPr sz="24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dirty="0" sz="2800" spc="-5" b="1">
                <a:latin typeface="Arial"/>
                <a:cs typeface="Arial"/>
              </a:rPr>
              <a:t>Program</a:t>
            </a:r>
            <a:r>
              <a:rPr dirty="0" sz="2800" spc="-4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Design</a:t>
            </a:r>
            <a:endParaRPr sz="2800">
              <a:latin typeface="Arial"/>
              <a:cs typeface="Arial"/>
            </a:endParaRPr>
          </a:p>
          <a:p>
            <a:pPr marL="201295" indent="-189230">
              <a:lnSpc>
                <a:spcPct val="100000"/>
              </a:lnSpc>
              <a:spcBef>
                <a:spcPts val="620"/>
              </a:spcBef>
              <a:buChar char="•"/>
              <a:tabLst>
                <a:tab pos="201930" algn="l"/>
              </a:tabLst>
            </a:pPr>
            <a:r>
              <a:rPr dirty="0" sz="2400" spc="-50">
                <a:latin typeface="Arial MT"/>
                <a:cs typeface="Arial MT"/>
              </a:rPr>
              <a:t>W</a:t>
            </a:r>
            <a:r>
              <a:rPr dirty="0" sz="2400">
                <a:latin typeface="Arial MT"/>
                <a:cs typeface="Arial MT"/>
              </a:rPr>
              <a:t>rite</a:t>
            </a:r>
            <a:r>
              <a:rPr dirty="0" sz="2400" spc="-1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0">
                <a:latin typeface="Arial MT"/>
                <a:cs typeface="Arial MT"/>
              </a:rPr>
              <a:t>l</a:t>
            </a:r>
            <a:r>
              <a:rPr dirty="0" sz="2400" spc="-5">
                <a:latin typeface="Arial MT"/>
                <a:cs typeface="Arial MT"/>
              </a:rPr>
              <a:t>gorithm</a:t>
            </a:r>
            <a:endParaRPr sz="2400">
              <a:latin typeface="Arial MT"/>
              <a:cs typeface="Arial MT"/>
            </a:endParaRPr>
          </a:p>
          <a:p>
            <a:pPr marL="201295" indent="-189230">
              <a:lnSpc>
                <a:spcPct val="100000"/>
              </a:lnSpc>
              <a:spcBef>
                <a:spcPts val="600"/>
              </a:spcBef>
              <a:buChar char="•"/>
              <a:tabLst>
                <a:tab pos="201930" algn="l"/>
              </a:tabLst>
            </a:pPr>
            <a:r>
              <a:rPr dirty="0" sz="2400" spc="-10">
                <a:latin typeface="Arial MT"/>
                <a:cs typeface="Arial MT"/>
              </a:rPr>
              <a:t>Write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Flowchart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400" spc="-10">
                <a:latin typeface="Arial MT"/>
                <a:cs typeface="Arial MT"/>
              </a:rPr>
              <a:t>•Write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Pseudo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code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525538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255386"/>
              <a:ext cx="12091911" cy="16026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8384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Arial"/>
                <a:cs typeface="Arial"/>
              </a:rPr>
              <a:t>PSEUDO</a:t>
            </a:r>
            <a:r>
              <a:rPr dirty="0" sz="3000" spc="-100" b="1">
                <a:latin typeface="Arial"/>
                <a:cs typeface="Arial"/>
              </a:rPr>
              <a:t> </a:t>
            </a:r>
            <a:r>
              <a:rPr dirty="0" sz="3000" spc="-5" b="1">
                <a:latin typeface="Arial"/>
                <a:cs typeface="Arial"/>
              </a:rPr>
              <a:t>CODE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45158"/>
            <a:ext cx="9729470" cy="438023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286385" marR="5080" indent="-274320">
              <a:lnSpc>
                <a:spcPct val="80000"/>
              </a:lnSpc>
              <a:spcBef>
                <a:spcPts val="730"/>
              </a:spcBef>
              <a:buClr>
                <a:srgbClr val="FD8537"/>
              </a:buClr>
              <a:buSzPct val="69230"/>
              <a:buFont typeface="Wingdings"/>
              <a:buChar char=""/>
              <a:tabLst>
                <a:tab pos="287020" algn="l"/>
              </a:tabLst>
            </a:pPr>
            <a:r>
              <a:rPr dirty="0" sz="2600">
                <a:latin typeface="Arial MT"/>
                <a:cs typeface="Arial MT"/>
              </a:rPr>
              <a:t>Pseudo code consists of short, readable and formally-styled 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English language used for explaining an algorithm. Pseudo code </a:t>
            </a:r>
            <a:r>
              <a:rPr dirty="0" sz="2600" spc="-7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does not include details like variable declarations, subroutines 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etc.</a:t>
            </a:r>
            <a:endParaRPr sz="2600">
              <a:latin typeface="Arial MT"/>
              <a:cs typeface="Arial MT"/>
            </a:endParaRPr>
          </a:p>
          <a:p>
            <a:pPr marL="286385" marR="829310" indent="-274320">
              <a:lnSpc>
                <a:spcPct val="80000"/>
              </a:lnSpc>
              <a:spcBef>
                <a:spcPts val="600"/>
              </a:spcBef>
              <a:buClr>
                <a:srgbClr val="FD8537"/>
              </a:buClr>
              <a:buSzPct val="69230"/>
              <a:buFont typeface="Wingdings"/>
              <a:buChar char=""/>
              <a:tabLst>
                <a:tab pos="287020" algn="l"/>
              </a:tabLst>
            </a:pPr>
            <a:r>
              <a:rPr dirty="0" sz="2600">
                <a:latin typeface="Arial MT"/>
                <a:cs typeface="Arial MT"/>
              </a:rPr>
              <a:t>Pseudo code is a short-hand way of describing a computer </a:t>
            </a:r>
            <a:r>
              <a:rPr dirty="0" sz="2600" spc="-7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program.</a:t>
            </a:r>
            <a:endParaRPr sz="2600">
              <a:latin typeface="Arial MT"/>
              <a:cs typeface="Arial MT"/>
            </a:endParaRPr>
          </a:p>
          <a:p>
            <a:pPr marL="286385" marR="59690" indent="-274320">
              <a:lnSpc>
                <a:spcPct val="80000"/>
              </a:lnSpc>
              <a:spcBef>
                <a:spcPts val="600"/>
              </a:spcBef>
              <a:buClr>
                <a:srgbClr val="FD8537"/>
              </a:buClr>
              <a:buSzPct val="69230"/>
              <a:buFont typeface="Wingdings"/>
              <a:buChar char=""/>
              <a:tabLst>
                <a:tab pos="287020" algn="l"/>
              </a:tabLst>
            </a:pPr>
            <a:r>
              <a:rPr dirty="0" sz="2600">
                <a:latin typeface="Arial MT"/>
                <a:cs typeface="Arial MT"/>
              </a:rPr>
              <a:t>It is used to give a sketch of the structure of the program, before </a:t>
            </a:r>
            <a:r>
              <a:rPr dirty="0" sz="2600" spc="-7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the actual coding. It uses the structured constructs of the 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programming language but is not machine-readable. Pseudo 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code cannot be compiled or executed. Thus, no standard for </a:t>
            </a:r>
            <a:r>
              <a:rPr dirty="0" sz="2600" spc="-5">
                <a:latin typeface="Arial MT"/>
                <a:cs typeface="Arial MT"/>
              </a:rPr>
              <a:t>the </a:t>
            </a:r>
            <a:r>
              <a:rPr dirty="0" sz="2600" spc="-7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syntax of pseudo code exists. For </a:t>
            </a:r>
            <a:r>
              <a:rPr dirty="0" sz="2600" spc="-5">
                <a:latin typeface="Arial MT"/>
                <a:cs typeface="Arial MT"/>
              </a:rPr>
              <a:t>writing </a:t>
            </a:r>
            <a:r>
              <a:rPr dirty="0" sz="2600">
                <a:latin typeface="Arial MT"/>
                <a:cs typeface="Arial MT"/>
              </a:rPr>
              <a:t>the pseudo code, the 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programmer is not required to know the programming language 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in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which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the pseudo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code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will be implemented</a:t>
            </a:r>
            <a:r>
              <a:rPr dirty="0" sz="2600" spc="-25">
                <a:latin typeface="Arial MT"/>
                <a:cs typeface="Arial MT"/>
              </a:rPr>
              <a:t> later.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438" y="0"/>
            <a:ext cx="10931906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5698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P</a:t>
            </a:r>
            <a:r>
              <a:rPr dirty="0" spc="-5"/>
              <a:t>SEUDO</a:t>
            </a:r>
            <a:r>
              <a:rPr dirty="0" spc="100"/>
              <a:t> </a:t>
            </a:r>
            <a:r>
              <a:rPr dirty="0" sz="3000"/>
              <a:t>CODE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88340" y="1621358"/>
            <a:ext cx="9702165" cy="34410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312"/>
              <a:buFont typeface="Wingdings"/>
              <a:buChar char=""/>
              <a:tabLst>
                <a:tab pos="287020" algn="l"/>
              </a:tabLst>
            </a:pPr>
            <a:r>
              <a:rPr dirty="0" sz="3200">
                <a:latin typeface="Arial MT"/>
                <a:cs typeface="Arial MT"/>
              </a:rPr>
              <a:t>A </a:t>
            </a:r>
            <a:r>
              <a:rPr dirty="0" sz="3200" spc="-5">
                <a:latin typeface="Arial MT"/>
                <a:cs typeface="Arial MT"/>
              </a:rPr>
              <a:t>pseudo </a:t>
            </a:r>
            <a:r>
              <a:rPr dirty="0" sz="3200">
                <a:latin typeface="Arial MT"/>
                <a:cs typeface="Arial MT"/>
              </a:rPr>
              <a:t>code is </a:t>
            </a:r>
            <a:r>
              <a:rPr dirty="0" sz="3200" spc="-5">
                <a:latin typeface="Arial MT"/>
                <a:cs typeface="Arial MT"/>
              </a:rPr>
              <a:t>easily translated into </a:t>
            </a:r>
            <a:r>
              <a:rPr dirty="0" sz="3200">
                <a:latin typeface="Arial MT"/>
                <a:cs typeface="Arial MT"/>
              </a:rPr>
              <a:t>a 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programming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language.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But,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as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there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are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no</a:t>
            </a:r>
            <a:r>
              <a:rPr dirty="0" sz="3200" spc="-5">
                <a:latin typeface="Arial MT"/>
                <a:cs typeface="Arial MT"/>
              </a:rPr>
              <a:t> defined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standards </a:t>
            </a:r>
            <a:r>
              <a:rPr dirty="0" sz="3200">
                <a:latin typeface="Arial MT"/>
                <a:cs typeface="Arial MT"/>
              </a:rPr>
              <a:t>for </a:t>
            </a:r>
            <a:r>
              <a:rPr dirty="0" sz="3200" spc="-5">
                <a:latin typeface="Arial MT"/>
                <a:cs typeface="Arial MT"/>
              </a:rPr>
              <a:t>writing </a:t>
            </a:r>
            <a:r>
              <a:rPr dirty="0" sz="3200">
                <a:latin typeface="Arial MT"/>
                <a:cs typeface="Arial MT"/>
              </a:rPr>
              <a:t>a </a:t>
            </a:r>
            <a:r>
              <a:rPr dirty="0" sz="3200" spc="-5">
                <a:latin typeface="Arial MT"/>
                <a:cs typeface="Arial MT"/>
              </a:rPr>
              <a:t>pseudo code, programmers 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may </a:t>
            </a:r>
            <a:r>
              <a:rPr dirty="0" sz="3200">
                <a:latin typeface="Arial MT"/>
                <a:cs typeface="Arial MT"/>
              </a:rPr>
              <a:t>use </a:t>
            </a:r>
            <a:r>
              <a:rPr dirty="0" sz="3200" spc="-5">
                <a:latin typeface="Arial MT"/>
                <a:cs typeface="Arial MT"/>
              </a:rPr>
              <a:t>their own </a:t>
            </a:r>
            <a:r>
              <a:rPr dirty="0" sz="3200">
                <a:latin typeface="Arial MT"/>
                <a:cs typeface="Arial MT"/>
              </a:rPr>
              <a:t>style for </a:t>
            </a:r>
            <a:r>
              <a:rPr dirty="0" sz="3200" spc="-5">
                <a:latin typeface="Arial MT"/>
                <a:cs typeface="Arial MT"/>
              </a:rPr>
              <a:t>writing </a:t>
            </a:r>
            <a:r>
              <a:rPr dirty="0" sz="3200">
                <a:latin typeface="Arial MT"/>
                <a:cs typeface="Arial MT"/>
              </a:rPr>
              <a:t>the </a:t>
            </a:r>
            <a:r>
              <a:rPr dirty="0" sz="3200" spc="-5">
                <a:latin typeface="Arial MT"/>
                <a:cs typeface="Arial MT"/>
              </a:rPr>
              <a:t>pseudo code,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which can be </a:t>
            </a:r>
            <a:r>
              <a:rPr dirty="0" sz="3200" spc="-5">
                <a:latin typeface="Arial MT"/>
                <a:cs typeface="Arial MT"/>
              </a:rPr>
              <a:t>easily understood. </a:t>
            </a:r>
            <a:r>
              <a:rPr dirty="0" sz="3200" spc="-25">
                <a:latin typeface="Arial MT"/>
                <a:cs typeface="Arial MT"/>
              </a:rPr>
              <a:t>Generally, 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programmers prefer </a:t>
            </a:r>
            <a:r>
              <a:rPr dirty="0" sz="3200">
                <a:latin typeface="Arial MT"/>
                <a:cs typeface="Arial MT"/>
              </a:rPr>
              <a:t>to write </a:t>
            </a:r>
            <a:r>
              <a:rPr dirty="0" sz="3200" spc="-5">
                <a:latin typeface="Arial MT"/>
                <a:cs typeface="Arial MT"/>
              </a:rPr>
              <a:t>pseudo </a:t>
            </a:r>
            <a:r>
              <a:rPr dirty="0" sz="3200">
                <a:latin typeface="Arial MT"/>
                <a:cs typeface="Arial MT"/>
              </a:rPr>
              <a:t>code </a:t>
            </a:r>
            <a:r>
              <a:rPr dirty="0" sz="3200" spc="-5">
                <a:latin typeface="Arial MT"/>
                <a:cs typeface="Arial MT"/>
              </a:rPr>
              <a:t>instead </a:t>
            </a:r>
            <a:r>
              <a:rPr dirty="0" sz="3200">
                <a:latin typeface="Arial MT"/>
                <a:cs typeface="Arial MT"/>
              </a:rPr>
              <a:t>of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flowcharts.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34162"/>
            <a:ext cx="948309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DIFFERENCE</a:t>
            </a:r>
            <a:r>
              <a:rPr dirty="0" sz="3000" spc="-50"/>
              <a:t> </a:t>
            </a:r>
            <a:r>
              <a:rPr dirty="0" sz="3000"/>
              <a:t>BETWEEN</a:t>
            </a:r>
            <a:r>
              <a:rPr dirty="0" sz="3000" spc="-190"/>
              <a:t> </a:t>
            </a:r>
            <a:r>
              <a:rPr dirty="0" sz="3000"/>
              <a:t>ALGORITHM,</a:t>
            </a:r>
            <a:r>
              <a:rPr dirty="0" sz="3000" spc="-5"/>
              <a:t> </a:t>
            </a:r>
            <a:r>
              <a:rPr dirty="0" sz="3000" spc="-40"/>
              <a:t>FLOWCHART, </a:t>
            </a:r>
            <a:r>
              <a:rPr dirty="0" sz="3000" spc="-819"/>
              <a:t> </a:t>
            </a:r>
            <a:r>
              <a:rPr dirty="0" sz="3000"/>
              <a:t>AND</a:t>
            </a:r>
            <a:r>
              <a:rPr dirty="0" sz="3000" spc="-30"/>
              <a:t> </a:t>
            </a:r>
            <a:r>
              <a:rPr dirty="0" sz="3000"/>
              <a:t>PSEUDO</a:t>
            </a:r>
            <a:r>
              <a:rPr dirty="0" sz="3000" spc="-25"/>
              <a:t> </a:t>
            </a:r>
            <a:r>
              <a:rPr dirty="0" sz="3000"/>
              <a:t>CODE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88340" y="1621358"/>
            <a:ext cx="9254490" cy="4416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312"/>
              <a:buFont typeface="Wingdings"/>
              <a:buChar char=""/>
              <a:tabLst>
                <a:tab pos="287020" algn="l"/>
              </a:tabLst>
            </a:pPr>
            <a:r>
              <a:rPr dirty="0" sz="3200">
                <a:latin typeface="Arial MT"/>
                <a:cs typeface="Arial MT"/>
              </a:rPr>
              <a:t>An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algorithm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is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sequence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of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instructions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used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to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solve a </a:t>
            </a:r>
            <a:r>
              <a:rPr dirty="0" sz="3200" spc="-5">
                <a:latin typeface="Arial MT"/>
                <a:cs typeface="Arial MT"/>
              </a:rPr>
              <a:t>particular problem. </a:t>
            </a:r>
            <a:r>
              <a:rPr dirty="0" sz="3200">
                <a:latin typeface="Arial MT"/>
                <a:cs typeface="Arial MT"/>
              </a:rPr>
              <a:t>Flowchart </a:t>
            </a:r>
            <a:r>
              <a:rPr dirty="0" sz="3200" spc="-5">
                <a:latin typeface="Arial MT"/>
                <a:cs typeface="Arial MT"/>
              </a:rPr>
              <a:t>and Pseudo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code are </a:t>
            </a:r>
            <a:r>
              <a:rPr dirty="0" sz="3200" spc="-5">
                <a:latin typeface="Arial MT"/>
                <a:cs typeface="Arial MT"/>
              </a:rPr>
              <a:t>tools </a:t>
            </a:r>
            <a:r>
              <a:rPr dirty="0" sz="3200">
                <a:latin typeface="Arial MT"/>
                <a:cs typeface="Arial MT"/>
              </a:rPr>
              <a:t>to </a:t>
            </a:r>
            <a:r>
              <a:rPr dirty="0" sz="3200" spc="-5">
                <a:latin typeface="Arial MT"/>
                <a:cs typeface="Arial MT"/>
              </a:rPr>
              <a:t>document and represent </a:t>
            </a:r>
            <a:r>
              <a:rPr dirty="0" sz="3200">
                <a:latin typeface="Arial MT"/>
                <a:cs typeface="Arial MT"/>
              </a:rPr>
              <a:t>the 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algorithm. </a:t>
            </a:r>
            <a:r>
              <a:rPr dirty="0" sz="3200">
                <a:latin typeface="Arial MT"/>
                <a:cs typeface="Arial MT"/>
              </a:rPr>
              <a:t>In </a:t>
            </a:r>
            <a:r>
              <a:rPr dirty="0" sz="3200" spc="-5">
                <a:latin typeface="Arial MT"/>
                <a:cs typeface="Arial MT"/>
              </a:rPr>
              <a:t>other </a:t>
            </a:r>
            <a:r>
              <a:rPr dirty="0" sz="3200">
                <a:latin typeface="Arial MT"/>
                <a:cs typeface="Arial MT"/>
              </a:rPr>
              <a:t>words, an </a:t>
            </a:r>
            <a:r>
              <a:rPr dirty="0" sz="3200" spc="-5">
                <a:latin typeface="Arial MT"/>
                <a:cs typeface="Arial MT"/>
              </a:rPr>
              <a:t>algorithm </a:t>
            </a:r>
            <a:r>
              <a:rPr dirty="0" sz="3200">
                <a:latin typeface="Arial MT"/>
                <a:cs typeface="Arial MT"/>
              </a:rPr>
              <a:t>can be 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represented </a:t>
            </a:r>
            <a:r>
              <a:rPr dirty="0" sz="3200">
                <a:latin typeface="Arial MT"/>
                <a:cs typeface="Arial MT"/>
              </a:rPr>
              <a:t>using a </a:t>
            </a:r>
            <a:r>
              <a:rPr dirty="0" sz="3200" spc="-5">
                <a:latin typeface="Arial MT"/>
                <a:cs typeface="Arial MT"/>
              </a:rPr>
              <a:t>flowchart </a:t>
            </a:r>
            <a:r>
              <a:rPr dirty="0" sz="3200">
                <a:latin typeface="Arial MT"/>
                <a:cs typeface="Arial MT"/>
              </a:rPr>
              <a:t>or a </a:t>
            </a:r>
            <a:r>
              <a:rPr dirty="0" sz="3200" spc="-5">
                <a:latin typeface="Arial MT"/>
                <a:cs typeface="Arial MT"/>
              </a:rPr>
              <a:t>pseudo code. </a:t>
            </a:r>
            <a:r>
              <a:rPr dirty="0" sz="3200">
                <a:latin typeface="Arial MT"/>
                <a:cs typeface="Arial MT"/>
              </a:rPr>
              <a:t> Flowchart is a </a:t>
            </a:r>
            <a:r>
              <a:rPr dirty="0" sz="3200" spc="-5">
                <a:latin typeface="Arial MT"/>
                <a:cs typeface="Arial MT"/>
              </a:rPr>
              <a:t>graphical representation </a:t>
            </a:r>
            <a:r>
              <a:rPr dirty="0" sz="3200">
                <a:latin typeface="Arial MT"/>
                <a:cs typeface="Arial MT"/>
              </a:rPr>
              <a:t>of </a:t>
            </a:r>
            <a:r>
              <a:rPr dirty="0" sz="3200" spc="-5">
                <a:latin typeface="Arial MT"/>
                <a:cs typeface="Arial MT"/>
              </a:rPr>
              <a:t>the 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algorithm. Pseudo </a:t>
            </a:r>
            <a:r>
              <a:rPr dirty="0" sz="3200">
                <a:latin typeface="Arial MT"/>
                <a:cs typeface="Arial MT"/>
              </a:rPr>
              <a:t>code is a </a:t>
            </a:r>
            <a:r>
              <a:rPr dirty="0" sz="3200" spc="-5">
                <a:latin typeface="Arial MT"/>
                <a:cs typeface="Arial MT"/>
              </a:rPr>
              <a:t>readable, formally </a:t>
            </a:r>
            <a:r>
              <a:rPr dirty="0" sz="3200">
                <a:latin typeface="Arial MT"/>
                <a:cs typeface="Arial MT"/>
              </a:rPr>
              <a:t> styled </a:t>
            </a:r>
            <a:r>
              <a:rPr dirty="0" sz="3200" spc="-5">
                <a:latin typeface="Arial MT"/>
                <a:cs typeface="Arial MT"/>
              </a:rPr>
              <a:t>English like language representation </a:t>
            </a:r>
            <a:r>
              <a:rPr dirty="0" sz="3200">
                <a:latin typeface="Arial MT"/>
                <a:cs typeface="Arial MT"/>
              </a:rPr>
              <a:t>of the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algorithm.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636716"/>
            <a:ext cx="9701530" cy="3678554"/>
          </a:xfrm>
          <a:prstGeom prst="rect">
            <a:avLst/>
          </a:prstGeom>
        </p:spPr>
        <p:txBody>
          <a:bodyPr wrap="square" lIns="0" tIns="267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5"/>
              </a:spcBef>
            </a:pPr>
            <a:r>
              <a:rPr dirty="0" sz="3000">
                <a:solidFill>
                  <a:srgbClr val="565F6C"/>
                </a:solidFill>
                <a:latin typeface="Arial MT"/>
                <a:cs typeface="Arial MT"/>
              </a:rPr>
              <a:t>P</a:t>
            </a:r>
            <a:r>
              <a:rPr dirty="0" sz="2400">
                <a:solidFill>
                  <a:srgbClr val="565F6C"/>
                </a:solidFill>
                <a:latin typeface="Arial MT"/>
                <a:cs typeface="Arial MT"/>
              </a:rPr>
              <a:t>ROGRAMMING</a:t>
            </a:r>
            <a:r>
              <a:rPr dirty="0" sz="2400" spc="110">
                <a:solidFill>
                  <a:srgbClr val="565F6C"/>
                </a:solidFill>
                <a:latin typeface="Arial MT"/>
                <a:cs typeface="Arial MT"/>
              </a:rPr>
              <a:t> </a:t>
            </a:r>
            <a:r>
              <a:rPr dirty="0" sz="3000" spc="-30">
                <a:solidFill>
                  <a:srgbClr val="565F6C"/>
                </a:solidFill>
                <a:latin typeface="Arial MT"/>
                <a:cs typeface="Arial MT"/>
              </a:rPr>
              <a:t>P</a:t>
            </a:r>
            <a:r>
              <a:rPr dirty="0" sz="2400" spc="-30">
                <a:solidFill>
                  <a:srgbClr val="565F6C"/>
                </a:solidFill>
                <a:latin typeface="Arial MT"/>
                <a:cs typeface="Arial MT"/>
              </a:rPr>
              <a:t>ARADIGMS</a:t>
            </a:r>
            <a:endParaRPr sz="2400">
              <a:latin typeface="Arial MT"/>
              <a:cs typeface="Arial MT"/>
            </a:endParaRPr>
          </a:p>
          <a:p>
            <a:pPr marL="286385" marR="5080" indent="-274320">
              <a:lnSpc>
                <a:spcPct val="100000"/>
              </a:lnSpc>
              <a:spcBef>
                <a:spcPts val="2155"/>
              </a:spcBef>
              <a:buClr>
                <a:srgbClr val="FD8537"/>
              </a:buClr>
              <a:buSzPct val="70312"/>
              <a:buFont typeface="Wingdings"/>
              <a:buChar char=""/>
              <a:tabLst>
                <a:tab pos="287020" algn="l"/>
              </a:tabLst>
            </a:pPr>
            <a:r>
              <a:rPr dirty="0" sz="3200">
                <a:latin typeface="Arial MT"/>
                <a:cs typeface="Arial MT"/>
              </a:rPr>
              <a:t>There</a:t>
            </a:r>
            <a:r>
              <a:rPr dirty="0" sz="3200" spc="-4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are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three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types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of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Programming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Paradigms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or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styles/patterns</a:t>
            </a:r>
            <a:r>
              <a:rPr dirty="0" sz="3200" spc="-5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of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programming:</a:t>
            </a:r>
            <a:endParaRPr sz="32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312"/>
              <a:buFont typeface="Wingdings"/>
              <a:buChar char=""/>
              <a:tabLst>
                <a:tab pos="287020" algn="l"/>
              </a:tabLst>
            </a:pPr>
            <a:r>
              <a:rPr dirty="0" sz="3200" spc="-5">
                <a:latin typeface="Arial MT"/>
                <a:cs typeface="Arial MT"/>
              </a:rPr>
              <a:t>1-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Procedural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Programming</a:t>
            </a:r>
            <a:endParaRPr sz="32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312"/>
              <a:buFont typeface="Wingdings"/>
              <a:buChar char=""/>
              <a:tabLst>
                <a:tab pos="287020" algn="l"/>
              </a:tabLst>
            </a:pPr>
            <a:r>
              <a:rPr dirty="0" sz="3200" spc="-5">
                <a:latin typeface="Arial MT"/>
                <a:cs typeface="Arial MT"/>
              </a:rPr>
              <a:t>2-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Functional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Programming</a:t>
            </a:r>
            <a:endParaRPr sz="32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312"/>
              <a:buFont typeface="Wingdings"/>
              <a:buChar char=""/>
              <a:tabLst>
                <a:tab pos="287020" algn="l"/>
              </a:tabLst>
            </a:pPr>
            <a:r>
              <a:rPr dirty="0" sz="3200" spc="-5">
                <a:latin typeface="Arial MT"/>
                <a:cs typeface="Arial MT"/>
              </a:rPr>
              <a:t>3-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Object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Oriented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Programming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636716"/>
            <a:ext cx="9772650" cy="5066030"/>
          </a:xfrm>
          <a:prstGeom prst="rect">
            <a:avLst/>
          </a:prstGeom>
        </p:spPr>
        <p:txBody>
          <a:bodyPr wrap="square" lIns="0" tIns="267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5"/>
              </a:spcBef>
            </a:pPr>
            <a:r>
              <a:rPr dirty="0" sz="3000">
                <a:solidFill>
                  <a:srgbClr val="565F6C"/>
                </a:solidFill>
                <a:latin typeface="Arial MT"/>
                <a:cs typeface="Arial MT"/>
              </a:rPr>
              <a:t>P</a:t>
            </a:r>
            <a:r>
              <a:rPr dirty="0" sz="2400">
                <a:solidFill>
                  <a:srgbClr val="565F6C"/>
                </a:solidFill>
                <a:latin typeface="Arial MT"/>
                <a:cs typeface="Arial MT"/>
              </a:rPr>
              <a:t>ROGRAMMING</a:t>
            </a:r>
            <a:r>
              <a:rPr dirty="0" sz="2400" spc="110">
                <a:solidFill>
                  <a:srgbClr val="565F6C"/>
                </a:solidFill>
                <a:latin typeface="Arial MT"/>
                <a:cs typeface="Arial MT"/>
              </a:rPr>
              <a:t> </a:t>
            </a:r>
            <a:r>
              <a:rPr dirty="0" sz="3000" spc="-30">
                <a:solidFill>
                  <a:srgbClr val="565F6C"/>
                </a:solidFill>
                <a:latin typeface="Arial MT"/>
                <a:cs typeface="Arial MT"/>
              </a:rPr>
              <a:t>P</a:t>
            </a:r>
            <a:r>
              <a:rPr dirty="0" sz="2400" spc="-30">
                <a:solidFill>
                  <a:srgbClr val="565F6C"/>
                </a:solidFill>
                <a:latin typeface="Arial MT"/>
                <a:cs typeface="Arial MT"/>
              </a:rPr>
              <a:t>ARADIGMS</a:t>
            </a:r>
            <a:endParaRPr sz="2400">
              <a:latin typeface="Arial MT"/>
              <a:cs typeface="Arial MT"/>
            </a:endParaRPr>
          </a:p>
          <a:p>
            <a:pPr marL="286385" marR="90170" indent="-274320">
              <a:lnSpc>
                <a:spcPct val="100000"/>
              </a:lnSpc>
              <a:spcBef>
                <a:spcPts val="2155"/>
              </a:spcBef>
              <a:buClr>
                <a:srgbClr val="FD8537"/>
              </a:buClr>
              <a:buSzPct val="70312"/>
              <a:buFont typeface="Wingdings"/>
              <a:buChar char=""/>
              <a:tabLst>
                <a:tab pos="287020" algn="l"/>
              </a:tabLst>
            </a:pPr>
            <a:r>
              <a:rPr dirty="0" sz="3200" b="1">
                <a:latin typeface="Arial"/>
                <a:cs typeface="Arial"/>
              </a:rPr>
              <a:t>Procedural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programming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>
                <a:latin typeface="Arial MT"/>
                <a:cs typeface="Arial MT"/>
              </a:rPr>
              <a:t>uses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list</a:t>
            </a:r>
            <a:r>
              <a:rPr dirty="0" sz="3200" spc="-10">
                <a:latin typeface="Arial MT"/>
                <a:cs typeface="Arial MT"/>
              </a:rPr>
              <a:t> of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instructions </a:t>
            </a:r>
            <a:r>
              <a:rPr dirty="0" sz="3200" spc="-869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to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tell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the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computer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what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to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do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step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by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step.</a:t>
            </a:r>
            <a:endParaRPr sz="3200">
              <a:latin typeface="Arial MT"/>
              <a:cs typeface="Arial MT"/>
            </a:endParaRPr>
          </a:p>
          <a:p>
            <a:pPr marL="286385" marR="1226185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312"/>
              <a:buFont typeface="Wingdings"/>
              <a:buChar char=""/>
              <a:tabLst>
                <a:tab pos="287020" algn="l"/>
              </a:tabLst>
            </a:pPr>
            <a:r>
              <a:rPr dirty="0" sz="3200" spc="-5">
                <a:latin typeface="Arial MT"/>
                <a:cs typeface="Arial MT"/>
              </a:rPr>
              <a:t>Procedural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programming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is</a:t>
            </a:r>
            <a:r>
              <a:rPr dirty="0" sz="3200" spc="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also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referred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to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as </a:t>
            </a:r>
            <a:r>
              <a:rPr dirty="0" sz="3200" spc="-869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imperative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or structured</a:t>
            </a:r>
            <a:r>
              <a:rPr dirty="0" sz="3200" spc="-5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programming.</a:t>
            </a:r>
            <a:endParaRPr sz="3200">
              <a:latin typeface="Arial MT"/>
              <a:cs typeface="Arial MT"/>
            </a:endParaRPr>
          </a:p>
          <a:p>
            <a:pPr algn="just"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312"/>
              <a:buFont typeface="Wingdings"/>
              <a:buChar char=""/>
              <a:tabLst>
                <a:tab pos="287020" algn="l"/>
              </a:tabLst>
            </a:pPr>
            <a:r>
              <a:rPr dirty="0" sz="3200">
                <a:latin typeface="Arial MT"/>
                <a:cs typeface="Arial MT"/>
              </a:rPr>
              <a:t>Examples of </a:t>
            </a:r>
            <a:r>
              <a:rPr dirty="0" sz="3200" spc="-5">
                <a:latin typeface="Arial MT"/>
                <a:cs typeface="Arial MT"/>
              </a:rPr>
              <a:t>procedural languages that use </a:t>
            </a:r>
            <a:r>
              <a:rPr dirty="0" sz="3200">
                <a:latin typeface="Arial MT"/>
                <a:cs typeface="Arial MT"/>
              </a:rPr>
              <a:t>the style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of </a:t>
            </a:r>
            <a:r>
              <a:rPr dirty="0" sz="3200" spc="-5">
                <a:latin typeface="Arial MT"/>
                <a:cs typeface="Arial MT"/>
              </a:rPr>
              <a:t>procedural programming include Fortran, </a:t>
            </a:r>
            <a:r>
              <a:rPr dirty="0" sz="3200">
                <a:latin typeface="Arial MT"/>
                <a:cs typeface="Arial MT"/>
              </a:rPr>
              <a:t>COBOL 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and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C,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which </a:t>
            </a:r>
            <a:r>
              <a:rPr dirty="0" sz="3200" spc="-5">
                <a:latin typeface="Arial MT"/>
                <a:cs typeface="Arial MT"/>
              </a:rPr>
              <a:t>have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been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around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since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the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1960s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and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70s.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44011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P</a:t>
            </a:r>
            <a:r>
              <a:rPr dirty="0"/>
              <a:t>ROGRAMMING</a:t>
            </a:r>
            <a:r>
              <a:rPr dirty="0" spc="80"/>
              <a:t> </a:t>
            </a:r>
            <a:r>
              <a:rPr dirty="0" sz="3000" spc="-30"/>
              <a:t>P</a:t>
            </a:r>
            <a:r>
              <a:rPr dirty="0" spc="-30"/>
              <a:t>ARADIGMS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1904" y="1792960"/>
            <a:ext cx="6838442" cy="46798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41953" y="6501180"/>
            <a:ext cx="50304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EXAMPLE</a:t>
            </a:r>
            <a:r>
              <a:rPr dirty="0" sz="1800" spc="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OF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PROCEDURAL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PROGRAMMING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636716"/>
            <a:ext cx="9364345" cy="4578350"/>
          </a:xfrm>
          <a:prstGeom prst="rect">
            <a:avLst/>
          </a:prstGeom>
        </p:spPr>
        <p:txBody>
          <a:bodyPr wrap="square" lIns="0" tIns="267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5"/>
              </a:spcBef>
            </a:pPr>
            <a:r>
              <a:rPr dirty="0" sz="3000">
                <a:solidFill>
                  <a:srgbClr val="565F6C"/>
                </a:solidFill>
                <a:latin typeface="Arial MT"/>
                <a:cs typeface="Arial MT"/>
              </a:rPr>
              <a:t>P</a:t>
            </a:r>
            <a:r>
              <a:rPr dirty="0" sz="2400">
                <a:solidFill>
                  <a:srgbClr val="565F6C"/>
                </a:solidFill>
                <a:latin typeface="Arial MT"/>
                <a:cs typeface="Arial MT"/>
              </a:rPr>
              <a:t>ROGRAMMING</a:t>
            </a:r>
            <a:r>
              <a:rPr dirty="0" sz="2400" spc="110">
                <a:solidFill>
                  <a:srgbClr val="565F6C"/>
                </a:solidFill>
                <a:latin typeface="Arial MT"/>
                <a:cs typeface="Arial MT"/>
              </a:rPr>
              <a:t> </a:t>
            </a:r>
            <a:r>
              <a:rPr dirty="0" sz="3000" spc="-30">
                <a:solidFill>
                  <a:srgbClr val="565F6C"/>
                </a:solidFill>
                <a:latin typeface="Arial MT"/>
                <a:cs typeface="Arial MT"/>
              </a:rPr>
              <a:t>P</a:t>
            </a:r>
            <a:r>
              <a:rPr dirty="0" sz="2400" spc="-30">
                <a:solidFill>
                  <a:srgbClr val="565F6C"/>
                </a:solidFill>
                <a:latin typeface="Arial MT"/>
                <a:cs typeface="Arial MT"/>
              </a:rPr>
              <a:t>ARADIGMS</a:t>
            </a:r>
            <a:endParaRPr sz="2400">
              <a:latin typeface="Arial MT"/>
              <a:cs typeface="Arial MT"/>
            </a:endParaRPr>
          </a:p>
          <a:p>
            <a:pPr marL="286385" marR="5080" indent="-274320">
              <a:lnSpc>
                <a:spcPct val="100000"/>
              </a:lnSpc>
              <a:spcBef>
                <a:spcPts val="2155"/>
              </a:spcBef>
              <a:buClr>
                <a:srgbClr val="FD8537"/>
              </a:buClr>
              <a:buSzPct val="70312"/>
              <a:buFont typeface="Wingdings"/>
              <a:buChar char=""/>
              <a:tabLst>
                <a:tab pos="287020" algn="l"/>
              </a:tabLst>
            </a:pPr>
            <a:r>
              <a:rPr dirty="0" sz="3200" spc="-5" b="1">
                <a:latin typeface="Arial"/>
                <a:cs typeface="Arial"/>
              </a:rPr>
              <a:t>Functional </a:t>
            </a:r>
            <a:r>
              <a:rPr dirty="0" sz="3200" b="1">
                <a:latin typeface="Arial"/>
                <a:cs typeface="Arial"/>
              </a:rPr>
              <a:t>programming </a:t>
            </a:r>
            <a:r>
              <a:rPr dirty="0" sz="3200">
                <a:latin typeface="Arial MT"/>
                <a:cs typeface="Arial MT"/>
              </a:rPr>
              <a:t>is an </a:t>
            </a:r>
            <a:r>
              <a:rPr dirty="0" sz="3200" spc="-5">
                <a:latin typeface="Arial MT"/>
                <a:cs typeface="Arial MT"/>
              </a:rPr>
              <a:t>approach </a:t>
            </a:r>
            <a:r>
              <a:rPr dirty="0" sz="3200">
                <a:latin typeface="Arial MT"/>
                <a:cs typeface="Arial MT"/>
              </a:rPr>
              <a:t>to 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problem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solving</a:t>
            </a:r>
            <a:r>
              <a:rPr dirty="0" sz="3200" spc="-5">
                <a:latin typeface="Arial MT"/>
                <a:cs typeface="Arial MT"/>
              </a:rPr>
              <a:t> that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treats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every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computation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as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mathematical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function.</a:t>
            </a:r>
            <a:endParaRPr sz="3200">
              <a:latin typeface="Arial MT"/>
              <a:cs typeface="Arial MT"/>
            </a:endParaRPr>
          </a:p>
          <a:p>
            <a:pPr marL="286385" marR="362585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312"/>
              <a:buFont typeface="Wingdings"/>
              <a:buChar char=""/>
              <a:tabLst>
                <a:tab pos="287020" algn="l"/>
              </a:tabLst>
            </a:pPr>
            <a:r>
              <a:rPr dirty="0" sz="3200">
                <a:latin typeface="Arial MT"/>
                <a:cs typeface="Arial MT"/>
              </a:rPr>
              <a:t>It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is when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functions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are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used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as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the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fundamental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building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blocks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of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 </a:t>
            </a:r>
            <a:r>
              <a:rPr dirty="0" sz="3200" spc="-5">
                <a:latin typeface="Arial MT"/>
                <a:cs typeface="Arial MT"/>
              </a:rPr>
              <a:t>program..</a:t>
            </a:r>
            <a:endParaRPr sz="3200">
              <a:latin typeface="Arial MT"/>
              <a:cs typeface="Arial MT"/>
            </a:endParaRPr>
          </a:p>
          <a:p>
            <a:pPr marL="286385" marR="499109" indent="-27432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70312"/>
              <a:buFont typeface="Wingdings"/>
              <a:buChar char=""/>
              <a:tabLst>
                <a:tab pos="287020" algn="l"/>
              </a:tabLst>
            </a:pPr>
            <a:r>
              <a:rPr dirty="0" sz="3200">
                <a:latin typeface="Arial MT"/>
                <a:cs typeface="Arial MT"/>
              </a:rPr>
              <a:t>Examples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of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functional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programming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languages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include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Erlang,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Haskell,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Lisp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and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Scala.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60744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P</a:t>
            </a:r>
            <a:r>
              <a:rPr dirty="0"/>
              <a:t>ROGRAMMING</a:t>
            </a:r>
            <a:r>
              <a:rPr dirty="0" spc="110"/>
              <a:t> </a:t>
            </a:r>
            <a:r>
              <a:rPr dirty="0" sz="3000" spc="-25"/>
              <a:t>P</a:t>
            </a:r>
            <a:r>
              <a:rPr dirty="0" spc="-25"/>
              <a:t>ARADIGMS</a:t>
            </a:r>
            <a:r>
              <a:rPr dirty="0" sz="3000" spc="-25"/>
              <a:t>-</a:t>
            </a:r>
            <a:r>
              <a:rPr dirty="0" sz="3000" spc="-20"/>
              <a:t> </a:t>
            </a:r>
            <a:r>
              <a:rPr dirty="0" spc="-5"/>
              <a:t>EXAMPLE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236" y="1519707"/>
            <a:ext cx="9349232" cy="48870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72574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PROGRAM</a:t>
            </a:r>
            <a:r>
              <a:rPr dirty="0" sz="3000" spc="-45"/>
              <a:t> </a:t>
            </a:r>
            <a:r>
              <a:rPr dirty="0" sz="3000"/>
              <a:t>DEVELOPMENT</a:t>
            </a:r>
            <a:r>
              <a:rPr dirty="0" sz="3000" spc="-90"/>
              <a:t> </a:t>
            </a:r>
            <a:r>
              <a:rPr dirty="0" sz="3000"/>
              <a:t>LIFE</a:t>
            </a:r>
            <a:r>
              <a:rPr dirty="0" sz="3000" spc="-20"/>
              <a:t> </a:t>
            </a:r>
            <a:r>
              <a:rPr dirty="0" sz="3000"/>
              <a:t>CYCLE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88340" y="1533140"/>
            <a:ext cx="9565005" cy="3929379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2800" spc="-5" b="1">
                <a:latin typeface="Arial"/>
                <a:cs typeface="Arial"/>
              </a:rPr>
              <a:t>Program</a:t>
            </a:r>
            <a:r>
              <a:rPr dirty="0" sz="2800" spc="-2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Development</a:t>
            </a:r>
            <a:endParaRPr sz="2800">
              <a:latin typeface="Arial"/>
              <a:cs typeface="Arial"/>
            </a:endParaRPr>
          </a:p>
          <a:p>
            <a:pPr marL="201295" indent="-189230">
              <a:lnSpc>
                <a:spcPct val="100000"/>
              </a:lnSpc>
              <a:spcBef>
                <a:spcPts val="615"/>
              </a:spcBef>
              <a:buChar char="•"/>
              <a:tabLst>
                <a:tab pos="201930" algn="l"/>
              </a:tabLst>
            </a:pPr>
            <a:r>
              <a:rPr dirty="0" sz="2400" spc="-5">
                <a:latin typeface="Arial MT"/>
                <a:cs typeface="Arial MT"/>
              </a:rPr>
              <a:t>Choose</a:t>
            </a:r>
            <a:r>
              <a:rPr dirty="0" sz="2400">
                <a:latin typeface="Arial MT"/>
                <a:cs typeface="Arial MT"/>
              </a:rPr>
              <a:t> a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programming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language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  <a:buChar char="•"/>
              <a:tabLst>
                <a:tab pos="201930" algn="l"/>
              </a:tabLst>
            </a:pPr>
            <a:r>
              <a:rPr dirty="0" sz="2400" spc="-10">
                <a:latin typeface="Arial MT"/>
                <a:cs typeface="Arial MT"/>
              </a:rPr>
              <a:t>Write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">
                <a:latin typeface="Arial MT"/>
                <a:cs typeface="Arial MT"/>
              </a:rPr>
              <a:t> program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by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converting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 spc="-5">
                <a:latin typeface="Arial MT"/>
                <a:cs typeface="Arial MT"/>
              </a:rPr>
              <a:t>pseudo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code,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>
                <a:latin typeface="Arial MT"/>
                <a:cs typeface="Arial MT"/>
              </a:rPr>
              <a:t> then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using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programming</a:t>
            </a:r>
            <a:r>
              <a:rPr dirty="0" sz="2400" spc="-5">
                <a:latin typeface="Arial MT"/>
                <a:cs typeface="Arial MT"/>
              </a:rPr>
              <a:t> language.</a:t>
            </a:r>
            <a:endParaRPr sz="2400">
              <a:latin typeface="Arial MT"/>
              <a:cs typeface="Arial MT"/>
            </a:endParaRPr>
          </a:p>
          <a:p>
            <a:pPr marL="201295" indent="-189230">
              <a:lnSpc>
                <a:spcPct val="100000"/>
              </a:lnSpc>
              <a:spcBef>
                <a:spcPts val="605"/>
              </a:spcBef>
              <a:buChar char="•"/>
              <a:tabLst>
                <a:tab pos="201930" algn="l"/>
              </a:tabLst>
            </a:pPr>
            <a:r>
              <a:rPr dirty="0" sz="2400" spc="-5">
                <a:latin typeface="Arial MT"/>
                <a:cs typeface="Arial MT"/>
              </a:rPr>
              <a:t>Compile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program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remove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syntax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errors,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if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any</a:t>
            </a:r>
            <a:endParaRPr sz="2400">
              <a:latin typeface="Arial MT"/>
              <a:cs typeface="Arial MT"/>
            </a:endParaRPr>
          </a:p>
          <a:p>
            <a:pPr marL="201295" indent="-189230">
              <a:lnSpc>
                <a:spcPct val="100000"/>
              </a:lnSpc>
              <a:spcBef>
                <a:spcPts val="600"/>
              </a:spcBef>
              <a:buChar char="•"/>
              <a:tabLst>
                <a:tab pos="201930" algn="l"/>
              </a:tabLst>
            </a:pPr>
            <a:r>
              <a:rPr dirty="0" sz="2400" spc="-10">
                <a:latin typeface="Arial MT"/>
                <a:cs typeface="Arial MT"/>
              </a:rPr>
              <a:t>Execute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program.</a:t>
            </a:r>
            <a:endParaRPr sz="2400">
              <a:latin typeface="Arial MT"/>
              <a:cs typeface="Arial MT"/>
            </a:endParaRPr>
          </a:p>
          <a:p>
            <a:pPr marL="194945" indent="-182880">
              <a:lnSpc>
                <a:spcPct val="100000"/>
              </a:lnSpc>
              <a:spcBef>
                <a:spcPts val="600"/>
              </a:spcBef>
              <a:buChar char="•"/>
              <a:tabLst>
                <a:tab pos="195580" algn="l"/>
              </a:tabLst>
            </a:pPr>
            <a:r>
              <a:rPr dirty="0" sz="2400" spc="-70">
                <a:latin typeface="Arial MT"/>
                <a:cs typeface="Arial MT"/>
              </a:rPr>
              <a:t>Test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program.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Check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output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results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with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different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inputs.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If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Arial MT"/>
                <a:cs typeface="Arial MT"/>
              </a:rPr>
              <a:t>output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incorrect,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modify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program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get correct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results.</a:t>
            </a:r>
            <a:endParaRPr sz="2400">
              <a:latin typeface="Arial MT"/>
              <a:cs typeface="Arial MT"/>
            </a:endParaRPr>
          </a:p>
          <a:p>
            <a:pPr marL="201295" indent="-189230">
              <a:lnSpc>
                <a:spcPct val="100000"/>
              </a:lnSpc>
              <a:spcBef>
                <a:spcPts val="600"/>
              </a:spcBef>
              <a:buChar char="•"/>
              <a:tabLst>
                <a:tab pos="201930" algn="l"/>
              </a:tabLst>
            </a:pPr>
            <a:r>
              <a:rPr dirty="0" sz="2400" spc="-5">
                <a:latin typeface="Arial MT"/>
                <a:cs typeface="Arial MT"/>
              </a:rPr>
              <a:t>Install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tested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program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user’s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15">
                <a:latin typeface="Arial MT"/>
                <a:cs typeface="Arial MT"/>
              </a:rPr>
              <a:t>computer.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44011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P</a:t>
            </a:r>
            <a:r>
              <a:rPr dirty="0"/>
              <a:t>ROGRAMMING</a:t>
            </a:r>
            <a:r>
              <a:rPr dirty="0" spc="80"/>
              <a:t> </a:t>
            </a:r>
            <a:r>
              <a:rPr dirty="0" sz="3000" spc="-30"/>
              <a:t>P</a:t>
            </a:r>
            <a:r>
              <a:rPr dirty="0" spc="-30"/>
              <a:t>ARADIGMS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88340" y="1624406"/>
            <a:ext cx="9761855" cy="2661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dirty="0" sz="2800" spc="-5" b="1">
                <a:latin typeface="Arial"/>
                <a:cs typeface="Arial"/>
              </a:rPr>
              <a:t>Object Oriented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Programming: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The</a:t>
            </a:r>
            <a:r>
              <a:rPr dirty="0" sz="2800" spc="30" b="1">
                <a:latin typeface="Arial"/>
                <a:cs typeface="Arial"/>
              </a:rPr>
              <a:t> </a:t>
            </a:r>
            <a:r>
              <a:rPr dirty="0" sz="2800">
                <a:latin typeface="Arial MT"/>
                <a:cs typeface="Arial MT"/>
              </a:rPr>
              <a:t>fundamental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idea 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behind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object-oriented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languages</a:t>
            </a:r>
            <a:r>
              <a:rPr dirty="0" sz="2800" spc="2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to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combine</a:t>
            </a:r>
            <a:r>
              <a:rPr dirty="0" sz="2800" spc="2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into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single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unit both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data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functions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that </a:t>
            </a:r>
            <a:r>
              <a:rPr dirty="0" sz="2800" spc="-5">
                <a:latin typeface="Arial MT"/>
                <a:cs typeface="Arial MT"/>
              </a:rPr>
              <a:t>operate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that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data.</a:t>
            </a:r>
            <a:endParaRPr sz="2800">
              <a:latin typeface="Arial MT"/>
              <a:cs typeface="Arial MT"/>
            </a:endParaRPr>
          </a:p>
          <a:p>
            <a:pPr marL="286385" marR="360680" indent="-27432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-1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computer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language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</a:t>
            </a:r>
            <a:r>
              <a:rPr dirty="0" sz="2800">
                <a:latin typeface="Arial MT"/>
                <a:cs typeface="Arial MT"/>
              </a:rPr>
              <a:t> object-oriented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if</a:t>
            </a:r>
            <a:r>
              <a:rPr dirty="0" sz="2800">
                <a:latin typeface="Arial MT"/>
                <a:cs typeface="Arial MT"/>
              </a:rPr>
              <a:t> they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support the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four</a:t>
            </a:r>
            <a:r>
              <a:rPr dirty="0" sz="2800" spc="-5">
                <a:latin typeface="Arial MT"/>
                <a:cs typeface="Arial MT"/>
              </a:rPr>
              <a:t> specific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object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properties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called</a:t>
            </a:r>
            <a:r>
              <a:rPr dirty="0" sz="2800" spc="60">
                <a:latin typeface="Arial MT"/>
                <a:cs typeface="Arial MT"/>
              </a:rPr>
              <a:t> </a:t>
            </a:r>
            <a:r>
              <a:rPr dirty="0" sz="2800" i="1">
                <a:latin typeface="Arial"/>
                <a:cs typeface="Arial"/>
              </a:rPr>
              <a:t>abstraction</a:t>
            </a:r>
            <a:r>
              <a:rPr dirty="0" sz="2800">
                <a:latin typeface="Arial MT"/>
                <a:cs typeface="Arial MT"/>
              </a:rPr>
              <a:t>, 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i="1">
                <a:latin typeface="Arial"/>
                <a:cs typeface="Arial"/>
              </a:rPr>
              <a:t>polymorphism</a:t>
            </a:r>
            <a:r>
              <a:rPr dirty="0" sz="2800">
                <a:latin typeface="Arial MT"/>
                <a:cs typeface="Arial MT"/>
              </a:rPr>
              <a:t>,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i="1">
                <a:latin typeface="Arial"/>
                <a:cs typeface="Arial"/>
              </a:rPr>
              <a:t>inheritance</a:t>
            </a:r>
            <a:r>
              <a:rPr dirty="0" sz="2800">
                <a:latin typeface="Arial MT"/>
                <a:cs typeface="Arial MT"/>
              </a:rPr>
              <a:t>,</a:t>
            </a:r>
            <a:r>
              <a:rPr dirty="0" sz="2800" spc="-5">
                <a:latin typeface="Arial MT"/>
                <a:cs typeface="Arial MT"/>
              </a:rPr>
              <a:t> and</a:t>
            </a:r>
            <a:r>
              <a:rPr dirty="0" sz="2800" spc="25">
                <a:latin typeface="Arial MT"/>
                <a:cs typeface="Arial MT"/>
              </a:rPr>
              <a:t> </a:t>
            </a:r>
            <a:r>
              <a:rPr dirty="0" sz="2800" i="1">
                <a:latin typeface="Arial"/>
                <a:cs typeface="Arial"/>
              </a:rPr>
              <a:t>encapsulation</a:t>
            </a:r>
            <a:r>
              <a:rPr dirty="0" sz="2800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663554"/>
            <a:ext cx="9794240" cy="5438140"/>
          </a:xfrm>
          <a:prstGeom prst="rect">
            <a:avLst/>
          </a:prstGeom>
        </p:spPr>
        <p:txBody>
          <a:bodyPr wrap="square" lIns="0" tIns="2406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dirty="0" sz="3000">
                <a:solidFill>
                  <a:srgbClr val="565F6C"/>
                </a:solidFill>
                <a:latin typeface="Arial MT"/>
                <a:cs typeface="Arial MT"/>
              </a:rPr>
              <a:t>P</a:t>
            </a:r>
            <a:r>
              <a:rPr dirty="0" sz="2400">
                <a:solidFill>
                  <a:srgbClr val="565F6C"/>
                </a:solidFill>
                <a:latin typeface="Arial MT"/>
                <a:cs typeface="Arial MT"/>
              </a:rPr>
              <a:t>ROGRAMMING</a:t>
            </a:r>
            <a:r>
              <a:rPr dirty="0" sz="2400" spc="110">
                <a:solidFill>
                  <a:srgbClr val="565F6C"/>
                </a:solidFill>
                <a:latin typeface="Arial MT"/>
                <a:cs typeface="Arial MT"/>
              </a:rPr>
              <a:t> </a:t>
            </a:r>
            <a:r>
              <a:rPr dirty="0" sz="3000" spc="-30">
                <a:solidFill>
                  <a:srgbClr val="565F6C"/>
                </a:solidFill>
                <a:latin typeface="Arial MT"/>
                <a:cs typeface="Arial MT"/>
              </a:rPr>
              <a:t>P</a:t>
            </a:r>
            <a:r>
              <a:rPr dirty="0" sz="2400" spc="-30">
                <a:solidFill>
                  <a:srgbClr val="565F6C"/>
                </a:solidFill>
                <a:latin typeface="Arial MT"/>
                <a:cs typeface="Arial MT"/>
              </a:rPr>
              <a:t>ARADIGMS</a:t>
            </a:r>
            <a:endParaRPr sz="2400">
              <a:latin typeface="Arial MT"/>
              <a:cs typeface="Arial MT"/>
            </a:endParaRPr>
          </a:p>
          <a:p>
            <a:pPr marL="286385" marR="5080" indent="-274320">
              <a:lnSpc>
                <a:spcPts val="3240"/>
              </a:lnSpc>
              <a:spcBef>
                <a:spcPts val="221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3000" spc="-5" i="1">
                <a:latin typeface="Arial"/>
                <a:cs typeface="Arial"/>
              </a:rPr>
              <a:t>Abstraction </a:t>
            </a:r>
            <a:r>
              <a:rPr dirty="0" sz="3000">
                <a:latin typeface="Arial MT"/>
                <a:cs typeface="Arial MT"/>
              </a:rPr>
              <a:t>allows dealing with the </a:t>
            </a:r>
            <a:r>
              <a:rPr dirty="0" sz="3000" spc="-5">
                <a:latin typeface="Arial MT"/>
                <a:cs typeface="Arial MT"/>
              </a:rPr>
              <a:t>complexity </a:t>
            </a:r>
            <a:r>
              <a:rPr dirty="0" sz="3000">
                <a:latin typeface="Arial MT"/>
                <a:cs typeface="Arial MT"/>
              </a:rPr>
              <a:t>of </a:t>
            </a:r>
            <a:r>
              <a:rPr dirty="0" sz="3000" spc="-5">
                <a:latin typeface="Arial MT"/>
                <a:cs typeface="Arial MT"/>
              </a:rPr>
              <a:t>the </a:t>
            </a:r>
            <a:r>
              <a:rPr dirty="0" sz="300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object.</a:t>
            </a:r>
            <a:r>
              <a:rPr dirty="0" sz="3000" spc="-19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Abstraction</a:t>
            </a:r>
            <a:r>
              <a:rPr dirty="0" sz="3000" spc="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allows</a:t>
            </a:r>
            <a:r>
              <a:rPr dirty="0" sz="3000" spc="-1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picking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out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the</a:t>
            </a:r>
            <a:r>
              <a:rPr dirty="0" sz="3000" spc="1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relevant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details </a:t>
            </a:r>
            <a:r>
              <a:rPr dirty="0" sz="3000" spc="-81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of</a:t>
            </a:r>
            <a:r>
              <a:rPr dirty="0" sz="3000" spc="-1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the</a:t>
            </a:r>
            <a:r>
              <a:rPr dirty="0" sz="3000" spc="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object,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and</a:t>
            </a:r>
            <a:r>
              <a:rPr dirty="0" sz="3000" spc="-1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ignoring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the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non-essential</a:t>
            </a:r>
            <a:r>
              <a:rPr dirty="0" sz="3000" spc="-3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details.</a:t>
            </a:r>
            <a:endParaRPr sz="3000"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19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3000" spc="-5" i="1">
                <a:latin typeface="Arial"/>
                <a:cs typeface="Arial"/>
              </a:rPr>
              <a:t>Encapsulation</a:t>
            </a:r>
            <a:r>
              <a:rPr dirty="0" sz="3000" spc="-55" i="1">
                <a:latin typeface="Arial"/>
                <a:cs typeface="Arial"/>
              </a:rPr>
              <a:t> </a:t>
            </a:r>
            <a:r>
              <a:rPr dirty="0" sz="3000">
                <a:latin typeface="Arial MT"/>
                <a:cs typeface="Arial MT"/>
              </a:rPr>
              <a:t>means</a:t>
            </a:r>
            <a:r>
              <a:rPr dirty="0" sz="3000" spc="-5">
                <a:latin typeface="Arial MT"/>
                <a:cs typeface="Arial MT"/>
              </a:rPr>
              <a:t> information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hiding.</a:t>
            </a:r>
            <a:endParaRPr sz="3000">
              <a:latin typeface="Arial MT"/>
              <a:cs typeface="Arial MT"/>
            </a:endParaRPr>
          </a:p>
          <a:p>
            <a:pPr marL="286385" marR="167005" indent="-274320">
              <a:lnSpc>
                <a:spcPts val="3240"/>
              </a:lnSpc>
              <a:spcBef>
                <a:spcPts val="65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3000" i="1">
                <a:latin typeface="Arial"/>
                <a:cs typeface="Arial"/>
              </a:rPr>
              <a:t>Polymorphism</a:t>
            </a:r>
            <a:r>
              <a:rPr dirty="0" sz="3000" spc="-45" i="1">
                <a:latin typeface="Arial"/>
                <a:cs typeface="Arial"/>
              </a:rPr>
              <a:t> </a:t>
            </a:r>
            <a:r>
              <a:rPr dirty="0" sz="3000">
                <a:latin typeface="Arial MT"/>
                <a:cs typeface="Arial MT"/>
              </a:rPr>
              <a:t>means,</a:t>
            </a:r>
            <a:r>
              <a:rPr dirty="0" sz="3000" spc="-5">
                <a:latin typeface="Arial MT"/>
                <a:cs typeface="Arial MT"/>
              </a:rPr>
              <a:t> many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forms.</a:t>
            </a:r>
            <a:r>
              <a:rPr dirty="0" sz="3000">
                <a:latin typeface="Arial MT"/>
                <a:cs typeface="Arial MT"/>
              </a:rPr>
              <a:t> It</a:t>
            </a:r>
            <a:r>
              <a:rPr dirty="0" sz="3000" spc="1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refers </a:t>
            </a:r>
            <a:r>
              <a:rPr dirty="0" sz="3000">
                <a:latin typeface="Arial MT"/>
                <a:cs typeface="Arial MT"/>
              </a:rPr>
              <a:t>to</a:t>
            </a:r>
            <a:r>
              <a:rPr dirty="0" sz="3000" spc="-5">
                <a:latin typeface="Arial MT"/>
                <a:cs typeface="Arial MT"/>
              </a:rPr>
              <a:t> an </a:t>
            </a:r>
            <a:r>
              <a:rPr dirty="0" sz="3000">
                <a:latin typeface="Arial MT"/>
                <a:cs typeface="Arial MT"/>
              </a:rPr>
              <a:t>entity </a:t>
            </a:r>
            <a:r>
              <a:rPr dirty="0" sz="3000" spc="-81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changing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its</a:t>
            </a:r>
            <a:r>
              <a:rPr dirty="0" sz="3000" spc="-3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form</a:t>
            </a:r>
            <a:r>
              <a:rPr dirty="0" sz="3000" spc="1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depending</a:t>
            </a:r>
            <a:r>
              <a:rPr dirty="0" sz="3000" spc="-15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on</a:t>
            </a:r>
            <a:r>
              <a:rPr dirty="0" sz="3000" spc="-4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the circumstances.</a:t>
            </a:r>
            <a:endParaRPr sz="3000">
              <a:latin typeface="Arial MT"/>
              <a:cs typeface="Arial MT"/>
            </a:endParaRPr>
          </a:p>
          <a:p>
            <a:pPr marL="286385" marR="207645" indent="-274320">
              <a:lnSpc>
                <a:spcPct val="90000"/>
              </a:lnSpc>
              <a:spcBef>
                <a:spcPts val="545"/>
              </a:spcBef>
              <a:buClr>
                <a:srgbClr val="FD8537"/>
              </a:buClr>
              <a:buSzPct val="70312"/>
              <a:buFont typeface="Wingdings"/>
              <a:buChar char=""/>
              <a:tabLst>
                <a:tab pos="287020" algn="l"/>
              </a:tabLst>
            </a:pPr>
            <a:r>
              <a:rPr dirty="0" sz="3200">
                <a:latin typeface="Arial MT"/>
                <a:cs typeface="Arial MT"/>
              </a:rPr>
              <a:t>The </a:t>
            </a:r>
            <a:r>
              <a:rPr dirty="0" sz="3200" spc="-5" i="1">
                <a:latin typeface="Arial"/>
                <a:cs typeface="Arial"/>
              </a:rPr>
              <a:t>Inheritance </a:t>
            </a:r>
            <a:r>
              <a:rPr dirty="0" sz="3200" spc="-5">
                <a:latin typeface="Arial MT"/>
                <a:cs typeface="Arial MT"/>
              </a:rPr>
              <a:t>feature </a:t>
            </a:r>
            <a:r>
              <a:rPr dirty="0" sz="3200">
                <a:latin typeface="Arial MT"/>
                <a:cs typeface="Arial MT"/>
              </a:rPr>
              <a:t>of </a:t>
            </a:r>
            <a:r>
              <a:rPr dirty="0" sz="3200" spc="-5">
                <a:latin typeface="Arial MT"/>
                <a:cs typeface="Arial MT"/>
              </a:rPr>
              <a:t>object-oriented </a:t>
            </a:r>
            <a:r>
              <a:rPr dirty="0" sz="3200">
                <a:latin typeface="Arial MT"/>
                <a:cs typeface="Arial MT"/>
              </a:rPr>
              <a:t>software 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allows </a:t>
            </a:r>
            <a:r>
              <a:rPr dirty="0" sz="3200">
                <a:latin typeface="Arial MT"/>
                <a:cs typeface="Arial MT"/>
              </a:rPr>
              <a:t>a </a:t>
            </a:r>
            <a:r>
              <a:rPr dirty="0" sz="3200" spc="-5">
                <a:latin typeface="Arial MT"/>
                <a:cs typeface="Arial MT"/>
              </a:rPr>
              <a:t>new </a:t>
            </a:r>
            <a:r>
              <a:rPr dirty="0" sz="3200">
                <a:latin typeface="Arial MT"/>
                <a:cs typeface="Arial MT"/>
              </a:rPr>
              <a:t>class, </a:t>
            </a:r>
            <a:r>
              <a:rPr dirty="0" sz="3200" spc="-5">
                <a:latin typeface="Arial MT"/>
                <a:cs typeface="Arial MT"/>
              </a:rPr>
              <a:t>called the derived </a:t>
            </a:r>
            <a:r>
              <a:rPr dirty="0" sz="3200">
                <a:latin typeface="Arial MT"/>
                <a:cs typeface="Arial MT"/>
              </a:rPr>
              <a:t>class, to be 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derived</a:t>
            </a:r>
            <a:r>
              <a:rPr dirty="0" sz="3200" spc="-4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from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an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already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existing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class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known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as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the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base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class.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961" y="0"/>
            <a:ext cx="1132674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434" y="451711"/>
            <a:ext cx="9653432" cy="34613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72574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PROGRAM</a:t>
            </a:r>
            <a:r>
              <a:rPr dirty="0" sz="3000" spc="-45"/>
              <a:t> </a:t>
            </a:r>
            <a:r>
              <a:rPr dirty="0" sz="3000"/>
              <a:t>DEVELOPMENT</a:t>
            </a:r>
            <a:r>
              <a:rPr dirty="0" sz="3000" spc="-90"/>
              <a:t> </a:t>
            </a:r>
            <a:r>
              <a:rPr dirty="0" sz="3000"/>
              <a:t>LIFE</a:t>
            </a:r>
            <a:r>
              <a:rPr dirty="0" sz="3000" spc="-20"/>
              <a:t> </a:t>
            </a:r>
            <a:r>
              <a:rPr dirty="0" sz="3000"/>
              <a:t>CYCLE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88340" y="1531247"/>
            <a:ext cx="8464550" cy="203898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15"/>
              </a:spcBef>
              <a:buClr>
                <a:srgbClr val="FD8537"/>
              </a:buClr>
              <a:buSzPct val="70312"/>
              <a:buFont typeface="Wingdings"/>
              <a:buChar char=""/>
              <a:tabLst>
                <a:tab pos="287020" algn="l"/>
              </a:tabLst>
            </a:pPr>
            <a:r>
              <a:rPr dirty="0" sz="3200" b="1">
                <a:latin typeface="Arial"/>
                <a:cs typeface="Arial"/>
              </a:rPr>
              <a:t>Program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Documentation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and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maintenance</a:t>
            </a:r>
            <a:endParaRPr sz="3200">
              <a:latin typeface="Arial"/>
              <a:cs typeface="Arial"/>
            </a:endParaRPr>
          </a:p>
          <a:p>
            <a:pPr marL="233045" indent="-220979">
              <a:lnSpc>
                <a:spcPct val="100000"/>
              </a:lnSpc>
              <a:spcBef>
                <a:spcPts val="615"/>
              </a:spcBef>
              <a:buChar char="•"/>
              <a:tabLst>
                <a:tab pos="233679" algn="l"/>
              </a:tabLst>
            </a:pPr>
            <a:r>
              <a:rPr dirty="0" sz="2800" spc="-5">
                <a:latin typeface="Arial MT"/>
                <a:cs typeface="Arial MT"/>
              </a:rPr>
              <a:t>Document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program,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later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use.</a:t>
            </a:r>
            <a:endParaRPr sz="2800">
              <a:latin typeface="Arial MT"/>
              <a:cs typeface="Arial MT"/>
            </a:endParaRPr>
          </a:p>
          <a:p>
            <a:pPr marL="12700" marR="85725">
              <a:lnSpc>
                <a:spcPct val="100000"/>
              </a:lnSpc>
              <a:spcBef>
                <a:spcPts val="600"/>
              </a:spcBef>
              <a:buChar char="•"/>
              <a:tabLst>
                <a:tab pos="233679" algn="l"/>
              </a:tabLst>
            </a:pPr>
            <a:r>
              <a:rPr dirty="0" sz="2800">
                <a:latin typeface="Arial MT"/>
                <a:cs typeface="Arial MT"/>
              </a:rPr>
              <a:t>Maintain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program</a:t>
            </a:r>
            <a:r>
              <a:rPr dirty="0" sz="2800" spc="2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for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updating,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removing</a:t>
            </a:r>
            <a:r>
              <a:rPr dirty="0" sz="2800" spc="3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errors,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changing</a:t>
            </a:r>
            <a:r>
              <a:rPr dirty="0" sz="2800">
                <a:latin typeface="Arial MT"/>
                <a:cs typeface="Arial MT"/>
              </a:rPr>
              <a:t> requirements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etc.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2904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ALGORITHM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88340" y="1621358"/>
            <a:ext cx="9746615" cy="3517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6385" marR="296545" indent="-27432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312"/>
              <a:buFont typeface="Wingdings"/>
              <a:buChar char=""/>
              <a:tabLst>
                <a:tab pos="287020" algn="l"/>
              </a:tabLst>
            </a:pPr>
            <a:r>
              <a:rPr dirty="0" sz="3200" spc="-5" i="1">
                <a:latin typeface="Arial"/>
                <a:cs typeface="Arial"/>
              </a:rPr>
              <a:t>Algorithm </a:t>
            </a:r>
            <a:r>
              <a:rPr dirty="0" sz="3200">
                <a:latin typeface="Arial MT"/>
                <a:cs typeface="Arial MT"/>
              </a:rPr>
              <a:t>is an </a:t>
            </a:r>
            <a:r>
              <a:rPr dirty="0" sz="3200" spc="-5">
                <a:latin typeface="Arial MT"/>
                <a:cs typeface="Arial MT"/>
              </a:rPr>
              <a:t>ordered sequence </a:t>
            </a:r>
            <a:r>
              <a:rPr dirty="0" sz="3200">
                <a:latin typeface="Arial MT"/>
                <a:cs typeface="Arial MT"/>
              </a:rPr>
              <a:t>of </a:t>
            </a:r>
            <a:r>
              <a:rPr dirty="0" sz="3200" spc="-5">
                <a:latin typeface="Arial MT"/>
                <a:cs typeface="Arial MT"/>
              </a:rPr>
              <a:t>finite, well 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defined, unambiguous instructions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for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completing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task. </a:t>
            </a:r>
            <a:r>
              <a:rPr dirty="0" sz="3200" spc="-5">
                <a:latin typeface="Arial MT"/>
                <a:cs typeface="Arial MT"/>
              </a:rPr>
              <a:t>Algorithm </a:t>
            </a:r>
            <a:r>
              <a:rPr dirty="0" sz="3200">
                <a:latin typeface="Arial MT"/>
                <a:cs typeface="Arial MT"/>
              </a:rPr>
              <a:t>is an </a:t>
            </a:r>
            <a:r>
              <a:rPr dirty="0" sz="3200" spc="-5">
                <a:latin typeface="Arial MT"/>
                <a:cs typeface="Arial MT"/>
              </a:rPr>
              <a:t>English-like representation </a:t>
            </a:r>
            <a:r>
              <a:rPr dirty="0" sz="3200">
                <a:latin typeface="Arial MT"/>
                <a:cs typeface="Arial MT"/>
              </a:rPr>
              <a:t>of 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the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logic</a:t>
            </a:r>
            <a:r>
              <a:rPr dirty="0" sz="3200">
                <a:latin typeface="Arial MT"/>
                <a:cs typeface="Arial MT"/>
              </a:rPr>
              <a:t> which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is used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to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solve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the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problem.</a:t>
            </a:r>
            <a:endParaRPr sz="3200">
              <a:latin typeface="Arial MT"/>
              <a:cs typeface="Arial MT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312"/>
              <a:buFont typeface="Wingdings"/>
              <a:buChar char=""/>
              <a:tabLst>
                <a:tab pos="398145" algn="l"/>
                <a:tab pos="398780" algn="l"/>
              </a:tabLst>
            </a:pPr>
            <a:r>
              <a:rPr dirty="0" sz="3200">
                <a:latin typeface="Arial MT"/>
                <a:cs typeface="Arial MT"/>
              </a:rPr>
              <a:t>It </a:t>
            </a:r>
            <a:r>
              <a:rPr dirty="0" sz="3200" spc="-10">
                <a:latin typeface="Arial MT"/>
                <a:cs typeface="Arial MT"/>
              </a:rPr>
              <a:t>is</a:t>
            </a:r>
            <a:r>
              <a:rPr dirty="0" sz="3200">
                <a:latin typeface="Arial MT"/>
                <a:cs typeface="Arial MT"/>
              </a:rPr>
              <a:t> a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step-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by-step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procedure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for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solving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task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or </a:t>
            </a:r>
            <a:r>
              <a:rPr dirty="0" sz="3200">
                <a:latin typeface="Arial MT"/>
                <a:cs typeface="Arial MT"/>
              </a:rPr>
              <a:t>a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problem. </a:t>
            </a:r>
            <a:r>
              <a:rPr dirty="0" sz="3200">
                <a:latin typeface="Arial MT"/>
                <a:cs typeface="Arial MT"/>
              </a:rPr>
              <a:t>The steps </a:t>
            </a:r>
            <a:r>
              <a:rPr dirty="0" sz="3200" spc="-5">
                <a:latin typeface="Arial MT"/>
                <a:cs typeface="Arial MT"/>
              </a:rPr>
              <a:t>must </a:t>
            </a:r>
            <a:r>
              <a:rPr dirty="0" sz="3200">
                <a:latin typeface="Arial MT"/>
                <a:cs typeface="Arial MT"/>
              </a:rPr>
              <a:t>be </a:t>
            </a:r>
            <a:r>
              <a:rPr dirty="0" sz="3200" spc="-5">
                <a:latin typeface="Arial MT"/>
                <a:cs typeface="Arial MT"/>
              </a:rPr>
              <a:t>ordered, unambiguous 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and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finite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in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30">
                <a:latin typeface="Arial MT"/>
                <a:cs typeface="Arial MT"/>
              </a:rPr>
              <a:t>number.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2904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ALGORITHM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496" y="1696973"/>
            <a:ext cx="8238235" cy="38679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91666"/>
            <a:ext cx="22904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ALGORITHM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062" y="1943100"/>
            <a:ext cx="8796209" cy="32657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Reema Khan</dc:creator>
  <dc:title>CSC-110 COMPUTING FUNDAMENTALS COMPUTER PROGRAMMING FUNDAMENTALS</dc:title>
  <dcterms:created xsi:type="dcterms:W3CDTF">2023-02-14T06:54:38Z</dcterms:created>
  <dcterms:modified xsi:type="dcterms:W3CDTF">2023-02-14T06:54:38Z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2018-12-05T00:00:00Z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2023-02-14T00:00:00Z</vt:filetime>
  </property>
</Properties>
</file>