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84794"/>
            <a:ext cx="4493914" cy="107320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35963"/>
            <a:ext cx="7479792" cy="4616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987" y="5945124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94"/>
            <a:ext cx="4493914" cy="1073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2968" y="2065985"/>
            <a:ext cx="584606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49423" y="4953000"/>
              <a:ext cx="9942830" cy="487680"/>
            </a:xfrm>
            <a:custGeom>
              <a:avLst/>
              <a:gdLst/>
              <a:ahLst/>
              <a:cxnLst/>
              <a:rect l="l" t="t" r="r" b="b"/>
              <a:pathLst>
                <a:path w="9942830" h="487679">
                  <a:moveTo>
                    <a:pt x="9942576" y="0"/>
                  </a:moveTo>
                  <a:lnTo>
                    <a:pt x="0" y="289687"/>
                  </a:lnTo>
                  <a:lnTo>
                    <a:pt x="9942576" y="487680"/>
                  </a:lnTo>
                  <a:lnTo>
                    <a:pt x="9942576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50" y="5237988"/>
              <a:ext cx="12044045" cy="788035"/>
            </a:xfrm>
            <a:custGeom>
              <a:avLst/>
              <a:gdLst/>
              <a:ahLst/>
              <a:cxnLst/>
              <a:rect l="l" t="t" r="r" b="b"/>
              <a:pathLst>
                <a:path w="12044045" h="788035">
                  <a:moveTo>
                    <a:pt x="12043549" y="0"/>
                  </a:moveTo>
                  <a:lnTo>
                    <a:pt x="0" y="0"/>
                  </a:lnTo>
                  <a:lnTo>
                    <a:pt x="12043549" y="787908"/>
                  </a:lnTo>
                  <a:lnTo>
                    <a:pt x="12043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370"/>
              <a:ext cx="12191999" cy="8022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170" y="1139952"/>
            <a:ext cx="7089651" cy="22219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573" y="1529171"/>
            <a:ext cx="7262997" cy="37516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23" y="588232"/>
            <a:ext cx="1607837" cy="431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824" y="1426921"/>
            <a:ext cx="10436225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966469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In </a:t>
            </a:r>
            <a:r>
              <a:rPr sz="2700" spc="-5" dirty="0">
                <a:latin typeface="Lucida Sans Unicode"/>
                <a:cs typeface="Lucida Sans Unicode"/>
              </a:rPr>
              <a:t>this mode, effective address of operand is present in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instruction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itself.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Single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memory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reference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access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data.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No </a:t>
            </a:r>
            <a:r>
              <a:rPr sz="2700" spc="-5" dirty="0">
                <a:latin typeface="Lucida Sans Unicode"/>
                <a:cs typeface="Lucida Sans Unicode"/>
              </a:rPr>
              <a:t>additional calculations to </a:t>
            </a:r>
            <a:r>
              <a:rPr sz="2700" dirty="0">
                <a:latin typeface="Lucida Sans Unicode"/>
                <a:cs typeface="Lucida Sans Unicode"/>
              </a:rPr>
              <a:t>find </a:t>
            </a:r>
            <a:r>
              <a:rPr sz="2700" spc="-5" dirty="0">
                <a:latin typeface="Lucida Sans Unicode"/>
                <a:cs typeface="Lucida Sans Unicode"/>
              </a:rPr>
              <a:t>the </a:t>
            </a:r>
            <a:r>
              <a:rPr sz="2700" spc="-10" dirty="0">
                <a:latin typeface="Lucida Sans Unicode"/>
                <a:cs typeface="Lucida Sans Unicode"/>
              </a:rPr>
              <a:t>effective </a:t>
            </a:r>
            <a:r>
              <a:rPr sz="2700" spc="-5" dirty="0">
                <a:latin typeface="Lucida Sans Unicode"/>
                <a:cs typeface="Lucida Sans Unicode"/>
              </a:rPr>
              <a:t>address of the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operand.</a:t>
            </a:r>
            <a:endParaRPr sz="2700">
              <a:latin typeface="Lucida Sans Unicode"/>
              <a:cs typeface="Lucida Sans Unicode"/>
            </a:endParaRPr>
          </a:p>
          <a:p>
            <a:pPr marL="246379">
              <a:lnSpc>
                <a:spcPct val="100000"/>
              </a:lnSpc>
              <a:spcBef>
                <a:spcPts val="1040"/>
              </a:spcBef>
            </a:pPr>
            <a:r>
              <a:rPr sz="2000" b="1" dirty="0">
                <a:solidFill>
                  <a:srgbClr val="202429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202429"/>
                </a:solidFill>
                <a:latin typeface="Arial"/>
                <a:cs typeface="Arial"/>
              </a:rPr>
              <a:t>Example:</a:t>
            </a:r>
            <a:r>
              <a:rPr sz="2000" b="1" spc="-2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D53384"/>
                </a:solidFill>
                <a:latin typeface="Arial MT"/>
                <a:cs typeface="Arial MT"/>
              </a:rPr>
              <a:t>ADD</a:t>
            </a:r>
            <a:r>
              <a:rPr sz="2800" dirty="0">
                <a:solidFill>
                  <a:srgbClr val="D5338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53384"/>
                </a:solidFill>
                <a:latin typeface="Arial MT"/>
                <a:cs typeface="Arial MT"/>
              </a:rPr>
              <a:t>R1,</a:t>
            </a:r>
            <a:r>
              <a:rPr sz="2800" dirty="0">
                <a:solidFill>
                  <a:srgbClr val="D53384"/>
                </a:solidFill>
                <a:latin typeface="Arial MT"/>
                <a:cs typeface="Arial MT"/>
              </a:rPr>
              <a:t> 4000</a:t>
            </a:r>
            <a:r>
              <a:rPr sz="2800" spc="-200" dirty="0">
                <a:solidFill>
                  <a:srgbClr val="D5338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In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this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4000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Arial MT"/>
                <a:cs typeface="Arial MT"/>
              </a:rPr>
              <a:t>effective</a:t>
            </a:r>
            <a:r>
              <a:rPr sz="2000" spc="-1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address</a:t>
            </a:r>
            <a:r>
              <a:rPr sz="2000" spc="-45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024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2429"/>
                </a:solidFill>
                <a:latin typeface="Arial MT"/>
                <a:cs typeface="Arial MT"/>
              </a:rPr>
              <a:t>operand.</a:t>
            </a:r>
            <a:endParaRPr sz="2000">
              <a:latin typeface="Arial MT"/>
              <a:cs typeface="Arial MT"/>
            </a:endParaRPr>
          </a:p>
          <a:p>
            <a:pPr marL="246379">
              <a:lnSpc>
                <a:spcPct val="100000"/>
              </a:lnSpc>
              <a:spcBef>
                <a:spcPts val="20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Effective</a:t>
            </a:r>
            <a:r>
              <a:rPr sz="2000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is the</a:t>
            </a:r>
            <a:r>
              <a:rPr sz="20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location</a:t>
            </a:r>
            <a:r>
              <a:rPr sz="20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operand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is present.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5" y="572999"/>
            <a:ext cx="6033519" cy="545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20" y="2153411"/>
            <a:ext cx="7258811" cy="39593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23" y="588232"/>
            <a:ext cx="1607837" cy="431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606" y="1326260"/>
            <a:ext cx="276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Example: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ADD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AL,[0301]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605" y="1326260"/>
            <a:ext cx="538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//add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contents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offset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address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0301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to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AL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2450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In </a:t>
            </a:r>
            <a:r>
              <a:rPr sz="2700" spc="-5" dirty="0">
                <a:latin typeface="Lucida Sans Unicode"/>
                <a:cs typeface="Lucida Sans Unicode"/>
              </a:rPr>
              <a:t>this, the address </a:t>
            </a:r>
            <a:r>
              <a:rPr sz="2700" dirty="0">
                <a:latin typeface="Lucida Sans Unicode"/>
                <a:cs typeface="Lucida Sans Unicode"/>
              </a:rPr>
              <a:t>field </a:t>
            </a:r>
            <a:r>
              <a:rPr sz="2700" spc="-5" dirty="0">
                <a:latin typeface="Lucida Sans Unicode"/>
                <a:cs typeface="Lucida Sans Unicode"/>
              </a:rPr>
              <a:t>of instruction gives the address </a:t>
            </a:r>
            <a:r>
              <a:rPr sz="2700" dirty="0">
                <a:latin typeface="Lucida Sans Unicode"/>
                <a:cs typeface="Lucida Sans Unicode"/>
              </a:rPr>
              <a:t> where </a:t>
            </a:r>
            <a:r>
              <a:rPr sz="2700" spc="-5" dirty="0">
                <a:latin typeface="Lucida Sans Unicode"/>
                <a:cs typeface="Lucida Sans Unicode"/>
              </a:rPr>
              <a:t>the effective address is </a:t>
            </a:r>
            <a:r>
              <a:rPr sz="2700" dirty="0">
                <a:latin typeface="Lucida Sans Unicode"/>
                <a:cs typeface="Lucida Sans Unicode"/>
              </a:rPr>
              <a:t>stored </a:t>
            </a:r>
            <a:r>
              <a:rPr sz="2700" spc="-5" dirty="0">
                <a:latin typeface="Lucida Sans Unicode"/>
                <a:cs typeface="Lucida Sans Unicode"/>
              </a:rPr>
              <a:t>in memory. This </a:t>
            </a:r>
            <a:r>
              <a:rPr sz="2700" dirty="0">
                <a:latin typeface="Lucida Sans Unicode"/>
                <a:cs typeface="Lucida Sans Unicode"/>
              </a:rPr>
              <a:t>slows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down </a:t>
            </a:r>
            <a:r>
              <a:rPr sz="2700" dirty="0">
                <a:latin typeface="Lucida Sans Unicode"/>
                <a:cs typeface="Lucida Sans Unicode"/>
              </a:rPr>
              <a:t>the </a:t>
            </a:r>
            <a:r>
              <a:rPr sz="2700" spc="-5" dirty="0">
                <a:latin typeface="Lucida Sans Unicode"/>
                <a:cs typeface="Lucida Sans Unicode"/>
              </a:rPr>
              <a:t>execution, as this includes multiple </a:t>
            </a:r>
            <a:r>
              <a:rPr sz="2700" dirty="0">
                <a:latin typeface="Lucida Sans Unicode"/>
                <a:cs typeface="Lucida Sans Unicode"/>
              </a:rPr>
              <a:t>memory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lookups</a:t>
            </a:r>
            <a:r>
              <a:rPr sz="2700" spc="-5" dirty="0">
                <a:latin typeface="Lucida Sans Unicode"/>
                <a:cs typeface="Lucida Sans Unicode"/>
              </a:rPr>
              <a:t> to </a:t>
            </a:r>
            <a:r>
              <a:rPr sz="2700" dirty="0">
                <a:latin typeface="Lucida Sans Unicode"/>
                <a:cs typeface="Lucida Sans Unicode"/>
              </a:rPr>
              <a:t>find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 operand.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572999"/>
            <a:ext cx="6446520" cy="5410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1417319"/>
            <a:ext cx="8148828" cy="44455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23" y="588232"/>
            <a:ext cx="1607837" cy="4313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89" y="551687"/>
            <a:ext cx="4693925" cy="5806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376" y="1519427"/>
            <a:ext cx="7074387" cy="11039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800" y="3067811"/>
            <a:ext cx="6324600" cy="3354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72018" y="2339466"/>
            <a:ext cx="303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Example: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MOV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AX, [SI </a:t>
            </a:r>
            <a:r>
              <a:rPr sz="1800" dirty="0">
                <a:latin typeface="Lucida Sans Unicode"/>
                <a:cs typeface="Lucida Sans Unicode"/>
              </a:rPr>
              <a:t>+10]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9292" y="3528059"/>
            <a:ext cx="347980" cy="30797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Lucida Sans Unicode"/>
                <a:cs typeface="Lucida Sans Unicode"/>
              </a:rPr>
              <a:t>SI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23" y="588232"/>
            <a:ext cx="1607837" cy="43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3384" y="2124455"/>
            <a:ext cx="5285232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55" y="597375"/>
            <a:ext cx="2241828" cy="413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688" y="2305858"/>
            <a:ext cx="4932083" cy="236248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28944" y="1924811"/>
            <a:ext cx="6163310" cy="4276725"/>
            <a:chOff x="6028944" y="1924811"/>
            <a:chExt cx="6163310" cy="42767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8944" y="1924811"/>
              <a:ext cx="6163055" cy="4276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46179" y="4250435"/>
              <a:ext cx="645160" cy="338455"/>
            </a:xfrm>
            <a:custGeom>
              <a:avLst/>
              <a:gdLst/>
              <a:ahLst/>
              <a:cxnLst/>
              <a:rect l="l" t="t" r="r" b="b"/>
              <a:pathLst>
                <a:path w="645159" h="338454">
                  <a:moveTo>
                    <a:pt x="64465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644651" y="338327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E3F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26443" y="4255134"/>
            <a:ext cx="281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ucida Sans Unicode"/>
                <a:cs typeface="Lucida Sans Unicode"/>
              </a:rPr>
              <a:t>R2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55" y="597375"/>
            <a:ext cx="2241828" cy="413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207" y="2011679"/>
            <a:ext cx="8412480" cy="3848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702" y="4035044"/>
            <a:ext cx="201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41450"/>
            <a:ext cx="10623550" cy="4182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8605" marR="681990" indent="-256540">
              <a:lnSpc>
                <a:spcPts val="2020"/>
              </a:lnSpc>
              <a:spcBef>
                <a:spcPts val="58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CPU moves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around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computer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 pathways that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interconnect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other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components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motherboard.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These pathways 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called </a:t>
            </a:r>
            <a:r>
              <a:rPr sz="2100" spc="-15" dirty="0">
                <a:latin typeface="Times New Roman"/>
                <a:cs typeface="Times New Roman"/>
              </a:rPr>
              <a:t>'buses'.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Microsoft Sans Serif"/>
              <a:buChar char=""/>
            </a:pP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The internal bus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carries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 within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motherboard.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Microsoft Sans Serif"/>
              <a:buChar char=""/>
            </a:pP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External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carry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 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peripherals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other devices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attached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motherboard.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Microsoft Sans Serif"/>
              <a:buChar char="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lines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pins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three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types: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ts val="2465"/>
              </a:lnSpc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Address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components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pass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memory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addresses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one another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over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address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bus.</a:t>
            </a:r>
            <a:endParaRPr sz="210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020"/>
              </a:lnSpc>
              <a:spcBef>
                <a:spcPts val="43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Control </a:t>
            </a:r>
            <a:r>
              <a:rPr sz="2100" spc="-5" dirty="0">
                <a:latin typeface="Times New Roman"/>
                <a:cs typeface="Times New Roman"/>
              </a:rPr>
              <a:t>Bus- </a:t>
            </a:r>
            <a:r>
              <a:rPr sz="2100" dirty="0">
                <a:latin typeface="Times New Roman"/>
                <a:cs typeface="Times New Roman"/>
              </a:rPr>
              <a:t>used to send out signals to coordinate and </a:t>
            </a:r>
            <a:r>
              <a:rPr sz="2100" spc="-5" dirty="0">
                <a:latin typeface="Times New Roman"/>
                <a:cs typeface="Times New Roman"/>
              </a:rPr>
              <a:t>manage </a:t>
            </a:r>
            <a:r>
              <a:rPr sz="2100" dirty="0">
                <a:latin typeface="Times New Roman"/>
                <a:cs typeface="Times New Roman"/>
              </a:rPr>
              <a:t>the activities of the </a:t>
            </a:r>
            <a:r>
              <a:rPr sz="2100" spc="-5" dirty="0">
                <a:latin typeface="Times New Roman"/>
                <a:cs typeface="Times New Roman"/>
              </a:rPr>
              <a:t>motherboard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components.</a:t>
            </a:r>
            <a:endParaRPr sz="2100">
              <a:latin typeface="Times New Roman"/>
              <a:cs typeface="Times New Roman"/>
            </a:endParaRPr>
          </a:p>
          <a:p>
            <a:pPr marL="268605" indent="-256540">
              <a:lnSpc>
                <a:spcPts val="2175"/>
              </a:lnSpc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Bus-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 transferred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between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peripherals, </a:t>
            </a:r>
            <a:r>
              <a:rPr sz="2100" spc="-10" dirty="0">
                <a:latin typeface="Times New Roman"/>
                <a:cs typeface="Times New Roman"/>
              </a:rPr>
              <a:t>memory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 the </a:t>
            </a:r>
            <a:r>
              <a:rPr sz="2100" spc="-5" dirty="0">
                <a:latin typeface="Times New Roman"/>
                <a:cs typeface="Times New Roman"/>
              </a:rPr>
              <a:t>CPU.</a:t>
            </a:r>
            <a:r>
              <a:rPr sz="2100" spc="-15" dirty="0">
                <a:latin typeface="Times New Roman"/>
                <a:cs typeface="Times New Roman"/>
              </a:rPr>
              <a:t> Obviously,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</a:t>
            </a:r>
            <a:endParaRPr sz="2100">
              <a:latin typeface="Times New Roman"/>
              <a:cs typeface="Times New Roman"/>
            </a:endParaRPr>
          </a:p>
          <a:p>
            <a:pPr marL="268605">
              <a:lnSpc>
                <a:spcPts val="2270"/>
              </a:lnSpc>
            </a:pP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very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busy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pathway.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610" y="318488"/>
            <a:ext cx="7399023" cy="481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2493"/>
            <a:ext cx="10628630" cy="42672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330200" indent="-256540">
              <a:lnSpc>
                <a:spcPct val="80000"/>
              </a:lnSpc>
              <a:spcBef>
                <a:spcPts val="69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Registers</a:t>
            </a:r>
            <a:r>
              <a:rPr sz="2500" spc="-10" dirty="0">
                <a:latin typeface="Lucida Sans Unicode"/>
                <a:cs typeface="Lucida Sans Unicode"/>
              </a:rPr>
              <a:t> are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type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computer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memory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used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to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quickly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accept,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store,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transfer</a:t>
            </a:r>
            <a:r>
              <a:rPr sz="2500" spc="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 and instructions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that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are being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used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immediately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by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CPU.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registers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used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by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CPU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are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often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termed </a:t>
            </a:r>
            <a:r>
              <a:rPr sz="2500" dirty="0">
                <a:latin typeface="Lucida Sans Unicode"/>
                <a:cs typeface="Lucida Sans Unicode"/>
              </a:rPr>
              <a:t>as</a:t>
            </a:r>
            <a:r>
              <a:rPr sz="2500" spc="-5" dirty="0">
                <a:latin typeface="Lucida Sans Unicode"/>
                <a:cs typeface="Lucida Sans Unicode"/>
              </a:rPr>
              <a:t> Processor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registers.</a:t>
            </a:r>
            <a:endParaRPr sz="2500">
              <a:latin typeface="Lucida Sans Unicode"/>
              <a:cs typeface="Lucida Sans Unicode"/>
            </a:endParaRPr>
          </a:p>
          <a:p>
            <a:pPr marL="268605" marR="7620" indent="-256540">
              <a:lnSpc>
                <a:spcPts val="2400"/>
              </a:lnSpc>
              <a:spcBef>
                <a:spcPts val="318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A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processor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register may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hold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instruction,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 storage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address,</a:t>
            </a:r>
            <a:r>
              <a:rPr sz="2500" dirty="0">
                <a:latin typeface="Lucida Sans Unicode"/>
                <a:cs typeface="Lucida Sans Unicode"/>
              </a:rPr>
              <a:t> or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any data (such</a:t>
            </a:r>
            <a:r>
              <a:rPr sz="2500" spc="-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bit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sequence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or individual</a:t>
            </a:r>
            <a:r>
              <a:rPr sz="2500" spc="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characters).</a:t>
            </a:r>
            <a:endParaRPr sz="25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80000"/>
              </a:lnSpc>
              <a:spcBef>
                <a:spcPts val="321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Lucida Sans Unicode"/>
                <a:cs typeface="Lucida Sans Unicode"/>
              </a:rPr>
              <a:t>The computer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needs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processor registers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manipulating</a:t>
            </a:r>
            <a:r>
              <a:rPr sz="2500" spc="3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data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 register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for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holding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memory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address.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The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register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holding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 memory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location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is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used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to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calculate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address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next 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instruction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after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the execution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of</a:t>
            </a:r>
            <a:r>
              <a:rPr sz="250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the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current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instruction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is </a:t>
            </a:r>
            <a:r>
              <a:rPr sz="2500" spc="-5" dirty="0">
                <a:latin typeface="Lucida Sans Unicode"/>
                <a:cs typeface="Lucida Sans Unicode"/>
              </a:rPr>
              <a:t> completed.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29" y="588263"/>
            <a:ext cx="4981961" cy="525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27734"/>
            <a:ext cx="10222230" cy="41167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5080" indent="-256540">
              <a:lnSpc>
                <a:spcPct val="80000"/>
              </a:lnSpc>
              <a:spcBef>
                <a:spcPts val="695"/>
              </a:spcBef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cycle</a:t>
            </a:r>
            <a:r>
              <a:rPr sz="2500" b="1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(sometimes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fetch</a:t>
            </a:r>
            <a:r>
              <a:rPr sz="2500" spc="-5" dirty="0">
                <a:latin typeface="Times New Roman"/>
                <a:cs typeface="Times New Roman"/>
              </a:rPr>
              <a:t>–decode–execute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cycle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basic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operational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computer.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which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computer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retrieves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program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memory,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determines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what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actions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dictates,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carries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those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actions.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Microsoft Sans Serif"/>
              <a:buChar char=""/>
            </a:pPr>
            <a:endParaRPr sz="2750">
              <a:latin typeface="Times New Roman"/>
              <a:cs typeface="Times New Roman"/>
            </a:endParaRPr>
          </a:p>
          <a:p>
            <a:pPr marL="268605" marR="421005" indent="-256540">
              <a:lnSpc>
                <a:spcPct val="80000"/>
              </a:lnSpc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repeated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continuously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 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computer's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central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processing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unit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(CPU),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boot-up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when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computer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shut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down.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Microsoft Sans Serif"/>
              <a:buChar char="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clearly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divided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three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parts: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ts val="2795"/>
              </a:lnSpc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Fetch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ts val="2805"/>
              </a:lnSpc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Decode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ts val="2905"/>
              </a:lnSpc>
              <a:buClr>
                <a:srgbClr val="2CA1BE"/>
              </a:buClr>
              <a:buSzPct val="68000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Execute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Cycle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5" y="573023"/>
            <a:ext cx="6746751" cy="5394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83" y="1241827"/>
            <a:ext cx="6945139" cy="45402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09356" y="2013194"/>
            <a:ext cx="2814955" cy="141033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b="1" spc="-5" dirty="0">
                <a:latin typeface="Times New Roman"/>
                <a:cs typeface="Times New Roman"/>
              </a:rPr>
              <a:t>ST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1: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8605" algn="l"/>
                <a:tab pos="269240" algn="l"/>
                <a:tab pos="1120775" algn="l"/>
                <a:tab pos="1728470" algn="l"/>
                <a:tab pos="21907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	val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held  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ram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323" y="2545206"/>
            <a:ext cx="1091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95"/>
              </a:spcBef>
              <a:tabLst>
                <a:tab pos="643255" algn="l"/>
              </a:tabLst>
            </a:pPr>
            <a:r>
              <a:rPr sz="2800" spc="-5" dirty="0">
                <a:latin typeface="Times New Roman"/>
                <a:cs typeface="Times New Roman"/>
              </a:rPr>
              <a:t>in	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regi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5389" y="3398647"/>
            <a:ext cx="38741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corresponds to the address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memory which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next to 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processed.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566" y="573023"/>
            <a:ext cx="7523990" cy="5394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9356" y="2013194"/>
            <a:ext cx="3989070" cy="226377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15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STEP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924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this value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transferred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spc="-5" dirty="0">
                <a:latin typeface="Times New Roman"/>
                <a:cs typeface="Times New Roman"/>
              </a:rPr>
              <a:t> address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5" y="573023"/>
            <a:ext cx="10169656" cy="539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1" y="1319783"/>
            <a:ext cx="76200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3023"/>
            <a:ext cx="10904220" cy="6285230"/>
            <a:chOff x="0" y="573023"/>
            <a:chExt cx="10904220" cy="6285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5" y="573023"/>
              <a:ext cx="10169656" cy="5394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72" y="1140326"/>
              <a:ext cx="7510180" cy="23389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404616"/>
              <a:ext cx="7722108" cy="24003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09356" y="2013194"/>
            <a:ext cx="4168775" cy="9836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spc="-5" dirty="0">
                <a:latin typeface="Times New Roman"/>
                <a:cs typeface="Times New Roman"/>
              </a:rPr>
              <a:t>STEP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3: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2297" y="2971926"/>
            <a:ext cx="1441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tabLst>
                <a:tab pos="695325" algn="l"/>
              </a:tabLst>
            </a:pPr>
            <a:r>
              <a:rPr sz="2800" spc="-5" dirty="0">
                <a:latin typeface="Times New Roman"/>
                <a:cs typeface="Times New Roman"/>
              </a:rPr>
              <a:t>in	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te</a:t>
            </a:r>
            <a:r>
              <a:rPr sz="2800" spc="-114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8076" y="2971926"/>
            <a:ext cx="1207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y  bef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5389" y="2971926"/>
            <a:ext cx="11899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fetching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7430" y="3825062"/>
            <a:ext cx="206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corresp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nding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5389" y="4252340"/>
            <a:ext cx="3662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82211"/>
            <a:ext cx="11656060" cy="2875915"/>
            <a:chOff x="0" y="3982211"/>
            <a:chExt cx="11656060" cy="2875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82211"/>
              <a:ext cx="5265420" cy="2328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8571" y="4038599"/>
              <a:ext cx="6316980" cy="23149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771003" y="1228969"/>
            <a:ext cx="4217035" cy="183705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spc="-5" dirty="0">
                <a:latin typeface="Times New Roman"/>
                <a:cs typeface="Times New Roman"/>
              </a:rPr>
              <a:t>STEP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4: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fetched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7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buffer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565" y="573023"/>
            <a:ext cx="10169656" cy="539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736" y="1334881"/>
            <a:ext cx="6963085" cy="25010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8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STEP</a:t>
            </a:r>
            <a:r>
              <a:rPr spc="-155" dirty="0"/>
              <a:t> </a:t>
            </a:r>
            <a:r>
              <a:rPr spc="-5" dirty="0"/>
              <a:t>5: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9356" y="2545206"/>
            <a:ext cx="3988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8605" algn="l"/>
                <a:tab pos="269240" algn="l"/>
                <a:tab pos="692150" algn="l"/>
                <a:tab pos="1136015" algn="l"/>
                <a:tab pos="1951355" algn="l"/>
                <a:tab pos="36982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	is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hen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fer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5" y="573023"/>
            <a:ext cx="10169656" cy="539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4146"/>
            <a:ext cx="7617459" cy="5394325"/>
            <a:chOff x="0" y="1464146"/>
            <a:chExt cx="7617459" cy="539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07" y="1464146"/>
              <a:ext cx="7436385" cy="2516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07536"/>
              <a:ext cx="7616952" cy="23515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09356" y="2013194"/>
            <a:ext cx="1209675" cy="9836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spc="-5" dirty="0">
                <a:latin typeface="Times New Roman"/>
                <a:cs typeface="Times New Roman"/>
              </a:rPr>
              <a:t>STEP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6: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3802" y="2545206"/>
            <a:ext cx="123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7407" y="2545206"/>
            <a:ext cx="109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5389" y="2971926"/>
            <a:ext cx="3174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2230" algn="l"/>
                <a:tab pos="1819910" algn="l"/>
              </a:tabLst>
            </a:pPr>
            <a:r>
              <a:rPr sz="2800" spc="-5" dirty="0">
                <a:latin typeface="Times New Roman"/>
                <a:cs typeface="Times New Roman"/>
              </a:rPr>
              <a:t>regi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advanced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7592" y="2971926"/>
            <a:ext cx="38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5389" y="3398647"/>
            <a:ext cx="37846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control unit, </a:t>
            </a:r>
            <a:r>
              <a:rPr sz="2800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that it </a:t>
            </a:r>
            <a:r>
              <a:rPr sz="2800" dirty="0">
                <a:latin typeface="Times New Roman"/>
                <a:cs typeface="Times New Roman"/>
              </a:rPr>
              <a:t> corresponds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memory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next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 being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565" y="573023"/>
            <a:ext cx="10169656" cy="5394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583842"/>
            <a:ext cx="10113645" cy="44888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b="1" spc="-180" dirty="0">
                <a:latin typeface="Tahoma"/>
                <a:cs typeface="Tahoma"/>
              </a:rPr>
              <a:t>STEP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75" dirty="0">
                <a:latin typeface="Tahoma"/>
                <a:cs typeface="Tahoma"/>
              </a:rPr>
              <a:t>7:</a:t>
            </a:r>
            <a:endParaRPr sz="2800">
              <a:latin typeface="Tahoma"/>
              <a:cs typeface="Tahoma"/>
            </a:endParaRPr>
          </a:p>
          <a:p>
            <a:pPr marL="268605" marR="5080" indent="-256540" algn="just">
              <a:lnSpc>
                <a:spcPts val="3030"/>
              </a:lnSpc>
              <a:spcBef>
                <a:spcPts val="580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9240" algn="l"/>
              </a:tabLst>
            </a:pP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cycle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encoded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dirty="0">
                <a:latin typeface="Times New Roman"/>
                <a:cs typeface="Times New Roman"/>
              </a:rPr>
              <a:t> IR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(instruction </a:t>
            </a:r>
            <a:r>
              <a:rPr sz="2800" spc="-5" dirty="0">
                <a:latin typeface="Times New Roman"/>
                <a:cs typeface="Times New Roman"/>
              </a:rPr>
              <a:t>register) is interpreted by the </a:t>
            </a:r>
            <a:r>
              <a:rPr sz="2800" spc="-25" dirty="0">
                <a:latin typeface="Times New Roman"/>
                <a:cs typeface="Times New Roman"/>
              </a:rPr>
              <a:t>decoder. </a:t>
            </a:r>
            <a:r>
              <a:rPr sz="2800" spc="-5" dirty="0">
                <a:latin typeface="Times New Roman"/>
                <a:cs typeface="Times New Roman"/>
              </a:rPr>
              <a:t>. It determines </a:t>
            </a:r>
            <a:r>
              <a:rPr sz="2800" dirty="0">
                <a:latin typeface="Times New Roman"/>
                <a:cs typeface="Times New Roman"/>
              </a:rPr>
              <a:t> which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opcode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 been </a:t>
            </a:r>
            <a:r>
              <a:rPr sz="2800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50"/>
              </a:lnSpc>
            </a:pPr>
            <a:r>
              <a:rPr sz="2800" b="1" spc="-180" dirty="0">
                <a:latin typeface="Tahoma"/>
                <a:cs typeface="Tahoma"/>
              </a:rPr>
              <a:t>STEP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80" dirty="0">
                <a:latin typeface="Tahoma"/>
                <a:cs typeface="Tahoma"/>
              </a:rPr>
              <a:t>8:</a:t>
            </a:r>
            <a:endParaRPr sz="2800">
              <a:latin typeface="Tahoma"/>
              <a:cs typeface="Tahoma"/>
            </a:endParaRPr>
          </a:p>
          <a:p>
            <a:pPr marL="268605" marR="5080" indent="-256540" algn="just">
              <a:lnSpc>
                <a:spcPct val="90000"/>
              </a:lnSpc>
              <a:spcBef>
                <a:spcPts val="610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control unit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CPU passes the decoded information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 sequence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control </a:t>
            </a:r>
            <a:r>
              <a:rPr sz="2800" spc="-5" dirty="0">
                <a:latin typeface="Times New Roman"/>
                <a:cs typeface="Times New Roman"/>
              </a:rPr>
              <a:t>signals 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relevant function units of the CPU </a:t>
            </a:r>
            <a:r>
              <a:rPr sz="2800" dirty="0">
                <a:latin typeface="Times New Roman"/>
                <a:cs typeface="Times New Roman"/>
              </a:rPr>
              <a:t> to </a:t>
            </a:r>
            <a:r>
              <a:rPr sz="2800" spc="-5" dirty="0">
                <a:latin typeface="Times New Roman"/>
                <a:cs typeface="Times New Roman"/>
              </a:rPr>
              <a:t>perform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actions required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instruction such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reading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perform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mathematical </a:t>
            </a:r>
            <a:r>
              <a:rPr sz="2800" dirty="0">
                <a:latin typeface="Times New Roman"/>
                <a:cs typeface="Times New Roman"/>
              </a:rPr>
              <a:t>or logic </a:t>
            </a:r>
            <a:r>
              <a:rPr sz="2800" spc="-5" dirty="0">
                <a:latin typeface="Times New Roman"/>
                <a:cs typeface="Times New Roman"/>
              </a:rPr>
              <a:t>functions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them, and writing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 back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register.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0" y="318509"/>
            <a:ext cx="10600945" cy="10454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2395727"/>
            <a:ext cx="6877811" cy="3927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8068" y="1465834"/>
            <a:ext cx="10111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Following </a:t>
            </a:r>
            <a:r>
              <a:rPr sz="2700" dirty="0">
                <a:latin typeface="Lucida Sans Unicode"/>
                <a:cs typeface="Lucida Sans Unicode"/>
              </a:rPr>
              <a:t>is </a:t>
            </a:r>
            <a:r>
              <a:rPr sz="2700" spc="-5" dirty="0">
                <a:latin typeface="Lucida Sans Unicode"/>
                <a:cs typeface="Lucida Sans Unicode"/>
              </a:rPr>
              <a:t>the list of some of </a:t>
            </a:r>
            <a:r>
              <a:rPr sz="2700" dirty="0">
                <a:latin typeface="Lucida Sans Unicode"/>
                <a:cs typeface="Lucida Sans Unicode"/>
              </a:rPr>
              <a:t>the most </a:t>
            </a:r>
            <a:r>
              <a:rPr sz="2700" spc="-5" dirty="0">
                <a:latin typeface="Lucida Sans Unicode"/>
                <a:cs typeface="Lucida Sans Unicode"/>
              </a:rPr>
              <a:t>common registers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used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basic computer: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11" y="588232"/>
            <a:ext cx="1332006" cy="431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33159"/>
            <a:ext cx="10094595" cy="42056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8605" marR="5080" indent="-256540">
              <a:lnSpc>
                <a:spcPct val="99600"/>
              </a:lnSpc>
              <a:spcBef>
                <a:spcPts val="140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dirty="0">
                <a:latin typeface="Lucida Sans Unicode"/>
                <a:cs typeface="Lucida Sans Unicode"/>
              </a:rPr>
              <a:t>The</a:t>
            </a:r>
            <a:r>
              <a:rPr sz="3200" spc="-1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term</a:t>
            </a:r>
            <a:r>
              <a:rPr sz="3200" spc="-15" dirty="0">
                <a:latin typeface="Lucida Sans Unicode"/>
                <a:cs typeface="Lucida Sans Unicode"/>
              </a:rPr>
              <a:t> </a:t>
            </a:r>
            <a:r>
              <a:rPr sz="3350" b="1" i="1" spc="-80" dirty="0">
                <a:latin typeface="Arial"/>
                <a:cs typeface="Arial"/>
              </a:rPr>
              <a:t>addressing</a:t>
            </a:r>
            <a:r>
              <a:rPr sz="3350" b="1" i="1" spc="40" dirty="0">
                <a:latin typeface="Arial"/>
                <a:cs typeface="Arial"/>
              </a:rPr>
              <a:t> </a:t>
            </a:r>
            <a:r>
              <a:rPr sz="3350" b="1" i="1" spc="-80" dirty="0">
                <a:latin typeface="Arial"/>
                <a:cs typeface="Arial"/>
              </a:rPr>
              <a:t>modes</a:t>
            </a:r>
            <a:r>
              <a:rPr sz="3350" b="1" i="1" spc="70" dirty="0">
                <a:latin typeface="Arial"/>
                <a:cs typeface="Arial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refers to the</a:t>
            </a:r>
            <a:r>
              <a:rPr sz="3200" spc="5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way</a:t>
            </a:r>
            <a:r>
              <a:rPr sz="3200" spc="-20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in </a:t>
            </a:r>
            <a:r>
              <a:rPr sz="3200" dirty="0">
                <a:latin typeface="Lucida Sans Unicode"/>
                <a:cs typeface="Lucida Sans Unicode"/>
              </a:rPr>
              <a:t> which</a:t>
            </a:r>
            <a:r>
              <a:rPr sz="3200" spc="-1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the</a:t>
            </a:r>
            <a:r>
              <a:rPr sz="3200" spc="1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operand</a:t>
            </a:r>
            <a:r>
              <a:rPr sz="3200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of</a:t>
            </a:r>
            <a:r>
              <a:rPr sz="3200" dirty="0">
                <a:latin typeface="Lucida Sans Unicode"/>
                <a:cs typeface="Lucida Sans Unicode"/>
              </a:rPr>
              <a:t> </a:t>
            </a:r>
            <a:r>
              <a:rPr sz="3200" spc="-10" dirty="0">
                <a:latin typeface="Lucida Sans Unicode"/>
                <a:cs typeface="Lucida Sans Unicode"/>
              </a:rPr>
              <a:t>an</a:t>
            </a:r>
            <a:r>
              <a:rPr sz="3200" spc="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instruction</a:t>
            </a:r>
            <a:r>
              <a:rPr sz="3200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is</a:t>
            </a:r>
            <a:r>
              <a:rPr sz="3200" spc="1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taken</a:t>
            </a:r>
            <a:r>
              <a:rPr sz="3200" spc="1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from </a:t>
            </a:r>
            <a:r>
              <a:rPr sz="3200" spc="-100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memory</a:t>
            </a:r>
            <a:r>
              <a:rPr sz="3200" spc="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or register.</a:t>
            </a:r>
            <a:endParaRPr sz="32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5" dirty="0">
                <a:latin typeface="Lucida Sans Unicode"/>
                <a:cs typeface="Lucida Sans Unicode"/>
              </a:rPr>
              <a:t>Most</a:t>
            </a:r>
            <a:r>
              <a:rPr sz="3200" spc="1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CPUs</a:t>
            </a:r>
            <a:r>
              <a:rPr sz="3200" spc="-1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have</a:t>
            </a:r>
            <a:r>
              <a:rPr sz="3200" spc="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at</a:t>
            </a:r>
            <a:r>
              <a:rPr sz="3200" spc="15" dirty="0">
                <a:latin typeface="Lucida Sans Unicode"/>
                <a:cs typeface="Lucida Sans Unicode"/>
              </a:rPr>
              <a:t> </a:t>
            </a:r>
            <a:r>
              <a:rPr sz="3200" spc="-5" dirty="0">
                <a:latin typeface="Lucida Sans Unicode"/>
                <a:cs typeface="Lucida Sans Unicode"/>
              </a:rPr>
              <a:t>least</a:t>
            </a:r>
            <a:r>
              <a:rPr sz="3200" dirty="0">
                <a:latin typeface="Lucida Sans Unicode"/>
                <a:cs typeface="Lucida Sans Unicode"/>
              </a:rPr>
              <a:t> four </a:t>
            </a:r>
            <a:r>
              <a:rPr sz="3200" spc="-5" dirty="0">
                <a:latin typeface="Lucida Sans Unicode"/>
                <a:cs typeface="Lucida Sans Unicode"/>
              </a:rPr>
              <a:t>addressing</a:t>
            </a:r>
            <a:r>
              <a:rPr sz="3200" spc="20" dirty="0">
                <a:latin typeface="Lucida Sans Unicode"/>
                <a:cs typeface="Lucida Sans Unicode"/>
              </a:rPr>
              <a:t> </a:t>
            </a:r>
            <a:r>
              <a:rPr sz="3200" dirty="0">
                <a:latin typeface="Lucida Sans Unicode"/>
                <a:cs typeface="Lucida Sans Unicode"/>
              </a:rPr>
              <a:t>modes:</a:t>
            </a:r>
            <a:endParaRPr sz="3200">
              <a:latin typeface="Lucida Sans Unicode"/>
              <a:cs typeface="Lucida Sans Unicode"/>
            </a:endParaRPr>
          </a:p>
          <a:p>
            <a:pPr marL="782320" indent="-77025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782320" algn="l"/>
                <a:tab pos="782955" algn="l"/>
              </a:tabLst>
            </a:pPr>
            <a:r>
              <a:rPr sz="3200" spc="-5" dirty="0">
                <a:latin typeface="Lucida Sans Unicode"/>
                <a:cs typeface="Lucida Sans Unicode"/>
              </a:rPr>
              <a:t>Immediate</a:t>
            </a:r>
            <a:endParaRPr sz="3200">
              <a:latin typeface="Lucida Sans Unicode"/>
              <a:cs typeface="Lucida Sans Unicode"/>
            </a:endParaRPr>
          </a:p>
          <a:p>
            <a:pPr marL="782320" indent="-770255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782320" algn="l"/>
                <a:tab pos="782955" algn="l"/>
              </a:tabLst>
            </a:pPr>
            <a:r>
              <a:rPr sz="3200" spc="-5" dirty="0">
                <a:latin typeface="Lucida Sans Unicode"/>
                <a:cs typeface="Lucida Sans Unicode"/>
              </a:rPr>
              <a:t>Direct</a:t>
            </a:r>
            <a:endParaRPr sz="3200">
              <a:latin typeface="Lucida Sans Unicode"/>
              <a:cs typeface="Lucida Sans Unicode"/>
            </a:endParaRPr>
          </a:p>
          <a:p>
            <a:pPr marL="782320" indent="-770255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782320" algn="l"/>
                <a:tab pos="782955" algn="l"/>
              </a:tabLst>
            </a:pPr>
            <a:r>
              <a:rPr sz="3200" spc="-5" dirty="0">
                <a:latin typeface="Lucida Sans Unicode"/>
                <a:cs typeface="Lucida Sans Unicode"/>
              </a:rPr>
              <a:t>Indirect</a:t>
            </a:r>
            <a:endParaRPr sz="3200">
              <a:latin typeface="Lucida Sans Unicode"/>
              <a:cs typeface="Lucida Sans Unicode"/>
            </a:endParaRPr>
          </a:p>
          <a:p>
            <a:pPr marL="782320" indent="-77025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782320" algn="l"/>
                <a:tab pos="782955" algn="l"/>
              </a:tabLst>
            </a:pPr>
            <a:r>
              <a:rPr sz="3200" spc="-5" dirty="0">
                <a:latin typeface="Lucida Sans Unicode"/>
                <a:cs typeface="Lucida Sans Unicode"/>
              </a:rPr>
              <a:t>Indexed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572999"/>
            <a:ext cx="4700015" cy="541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5161"/>
            <a:ext cx="9508490" cy="36734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Immediate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Addressing•</a:t>
            </a:r>
            <a:r>
              <a:rPr sz="2700" dirty="0">
                <a:latin typeface="Lucida Sans Unicode"/>
                <a:cs typeface="Lucida Sans Unicode"/>
              </a:rPr>
              <a:t> Operand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part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instruction•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Operand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=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address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field•</a:t>
            </a:r>
            <a:endParaRPr sz="2700">
              <a:latin typeface="Lucida Sans Unicode"/>
              <a:cs typeface="Lucida Sans Unicode"/>
            </a:endParaRPr>
          </a:p>
          <a:p>
            <a:pPr marL="268605" marR="33401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700" spc="-10" dirty="0">
                <a:latin typeface="Lucida Sans Unicode"/>
                <a:cs typeface="Lucida Sans Unicode"/>
              </a:rPr>
              <a:t>e.g.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Tahoma"/>
                <a:cs typeface="Tahoma"/>
              </a:rPr>
              <a:t>ADD</a:t>
            </a:r>
            <a:r>
              <a:rPr sz="27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27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—Add 5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contents of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accumulator—5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operand•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2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endParaRPr sz="1800">
              <a:latin typeface="Microsoft Sans Serif"/>
              <a:cs typeface="Microsoft Sans Serif"/>
            </a:endParaRPr>
          </a:p>
          <a:p>
            <a:pPr marL="268605" indent="-256540">
              <a:lnSpc>
                <a:spcPct val="100000"/>
              </a:lnSpc>
              <a:spcBef>
                <a:spcPts val="58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No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memory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reference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fetch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data•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Fast•</a:t>
            </a:r>
            <a:endParaRPr sz="27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Limited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range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5" y="551687"/>
            <a:ext cx="2819407" cy="4754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4640" y="4378452"/>
            <a:ext cx="4229100" cy="1629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54" y="573023"/>
            <a:ext cx="2100098" cy="534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967" y="1914863"/>
            <a:ext cx="9589409" cy="967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634" y="3425245"/>
            <a:ext cx="8229381" cy="1483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81151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9687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In this </a:t>
            </a:r>
            <a:r>
              <a:rPr sz="2700" dirty="0">
                <a:latin typeface="Lucida Sans Unicode"/>
                <a:cs typeface="Lucida Sans Unicode"/>
              </a:rPr>
              <a:t>mode the </a:t>
            </a:r>
            <a:r>
              <a:rPr sz="2700" spc="-5" dirty="0">
                <a:latin typeface="Lucida Sans Unicode"/>
                <a:cs typeface="Lucida Sans Unicode"/>
              </a:rPr>
              <a:t>operand is </a:t>
            </a:r>
            <a:r>
              <a:rPr sz="2700" dirty="0">
                <a:latin typeface="Lucida Sans Unicode"/>
                <a:cs typeface="Lucida Sans Unicode"/>
              </a:rPr>
              <a:t>stored </a:t>
            </a:r>
            <a:r>
              <a:rPr sz="2700" spc="-5" dirty="0">
                <a:latin typeface="Lucida Sans Unicode"/>
                <a:cs typeface="Lucida Sans Unicode"/>
              </a:rPr>
              <a:t>in the register and this 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register is present in </a:t>
            </a:r>
            <a:r>
              <a:rPr sz="2700" dirty="0">
                <a:latin typeface="Lucida Sans Unicode"/>
                <a:cs typeface="Lucida Sans Unicode"/>
              </a:rPr>
              <a:t>CPU. </a:t>
            </a:r>
            <a:r>
              <a:rPr sz="2700" spc="-5" dirty="0">
                <a:latin typeface="Lucida Sans Unicode"/>
                <a:cs typeface="Lucida Sans Unicode"/>
              </a:rPr>
              <a:t>The instruction </a:t>
            </a:r>
            <a:r>
              <a:rPr sz="2700" dirty="0">
                <a:latin typeface="Lucida Sans Unicode"/>
                <a:cs typeface="Lucida Sans Unicode"/>
              </a:rPr>
              <a:t>has </a:t>
            </a:r>
            <a:r>
              <a:rPr sz="2700" spc="-5" dirty="0">
                <a:latin typeface="Lucida Sans Unicode"/>
                <a:cs typeface="Lucida Sans Unicode"/>
              </a:rPr>
              <a:t>the address of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Register </a:t>
            </a:r>
            <a:r>
              <a:rPr sz="2700" dirty="0">
                <a:latin typeface="Lucida Sans Unicode"/>
                <a:cs typeface="Lucida Sans Unicode"/>
              </a:rPr>
              <a:t>where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operand is </a:t>
            </a:r>
            <a:r>
              <a:rPr sz="2700" dirty="0">
                <a:latin typeface="Lucida Sans Unicode"/>
                <a:cs typeface="Lucida Sans Unicode"/>
              </a:rPr>
              <a:t>stored.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sz="2400" b="1" spc="-65" dirty="0">
                <a:latin typeface="Tahoma"/>
                <a:cs typeface="Tahoma"/>
              </a:rPr>
              <a:t>Advantages</a:t>
            </a:r>
            <a:endParaRPr sz="2400">
              <a:latin typeface="Tahoma"/>
              <a:cs typeface="Tahoma"/>
            </a:endParaRPr>
          </a:p>
          <a:p>
            <a:pPr marL="297815" marR="5080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Shorter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instructions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and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faster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instruction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fetch.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Faster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memory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access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the operand(s)</a:t>
            </a:r>
            <a:endParaRPr sz="240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sz="2400" b="1" spc="-65" dirty="0">
                <a:latin typeface="Tahoma"/>
                <a:cs typeface="Tahoma"/>
              </a:rPr>
              <a:t>Disadvantages</a:t>
            </a:r>
            <a:endParaRPr sz="2400">
              <a:latin typeface="Tahoma"/>
              <a:cs typeface="Tahoma"/>
            </a:endParaRPr>
          </a:p>
          <a:p>
            <a:pPr marL="297815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Very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limited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address space</a:t>
            </a:r>
            <a:endParaRPr sz="2400">
              <a:latin typeface="Lucida Sans Unicode"/>
              <a:cs typeface="Lucida Sans Unicode"/>
            </a:endParaRPr>
          </a:p>
          <a:p>
            <a:pPr marL="297815" marR="781685">
              <a:lnSpc>
                <a:spcPct val="100000"/>
              </a:lnSpc>
            </a:pPr>
            <a:r>
              <a:rPr sz="2400" dirty="0">
                <a:latin typeface="Lucida Sans Unicode"/>
                <a:cs typeface="Lucida Sans Unicode"/>
              </a:rPr>
              <a:t>Using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multiple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registers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helps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performance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but it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complicates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the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instructions</a:t>
            </a:r>
            <a:r>
              <a:rPr sz="1800" spc="-5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0" y="572999"/>
            <a:ext cx="3572267" cy="541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79" y="1914143"/>
            <a:ext cx="7274052" cy="39669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23" y="588232"/>
            <a:ext cx="1607837" cy="431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5299" y="1481073"/>
            <a:ext cx="777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ucida Sans Unicode"/>
                <a:cs typeface="Lucida Sans Unicode"/>
              </a:rPr>
              <a:t>Example: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MOV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AX,CX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(move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contents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CX </a:t>
            </a:r>
            <a:r>
              <a:rPr sz="1800" spc="-5" dirty="0">
                <a:latin typeface="Lucida Sans Unicode"/>
                <a:cs typeface="Lucida Sans Unicode"/>
              </a:rPr>
              <a:t>register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to</a:t>
            </a:r>
            <a:r>
              <a:rPr sz="1800" spc="-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AX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register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65834"/>
            <a:ext cx="106883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700" dirty="0">
                <a:latin typeface="Lucida Sans Unicode"/>
                <a:cs typeface="Lucida Sans Unicode"/>
              </a:rPr>
              <a:t>In </a:t>
            </a:r>
            <a:r>
              <a:rPr sz="2700" spc="-5" dirty="0">
                <a:latin typeface="Lucida Sans Unicode"/>
                <a:cs typeface="Lucida Sans Unicode"/>
              </a:rPr>
              <a:t>this </a:t>
            </a:r>
            <a:r>
              <a:rPr sz="2700" dirty="0">
                <a:latin typeface="Lucida Sans Unicode"/>
                <a:cs typeface="Lucida Sans Unicode"/>
              </a:rPr>
              <a:t>mode, </a:t>
            </a:r>
            <a:r>
              <a:rPr sz="2700" spc="-5" dirty="0">
                <a:latin typeface="Lucida Sans Unicode"/>
                <a:cs typeface="Lucida Sans Unicode"/>
              </a:rPr>
              <a:t>the instruction specifies the </a:t>
            </a:r>
            <a:r>
              <a:rPr sz="2700" spc="-10" dirty="0">
                <a:latin typeface="Lucida Sans Unicode"/>
                <a:cs typeface="Lucida Sans Unicode"/>
              </a:rPr>
              <a:t>register </a:t>
            </a:r>
            <a:r>
              <a:rPr sz="2700" dirty="0">
                <a:latin typeface="Lucida Sans Unicode"/>
                <a:cs typeface="Lucida Sans Unicode"/>
              </a:rPr>
              <a:t>whose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contents </a:t>
            </a:r>
            <a:r>
              <a:rPr sz="2700" dirty="0">
                <a:latin typeface="Lucida Sans Unicode"/>
                <a:cs typeface="Lucida Sans Unicode"/>
              </a:rPr>
              <a:t>give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</a:t>
            </a:r>
            <a:r>
              <a:rPr sz="2700" spc="-5" dirty="0">
                <a:latin typeface="Lucida Sans Unicode"/>
                <a:cs typeface="Lucida Sans Unicode"/>
              </a:rPr>
              <a:t> the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address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operand which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is in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memory. 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Thus, the register contains the address of operand rather than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operand itself.</a:t>
            </a:r>
            <a:endParaRPr sz="2700">
              <a:latin typeface="Lucida Sans Unicode"/>
              <a:cs typeface="Lucida Sans Unicode"/>
            </a:endParaRPr>
          </a:p>
          <a:p>
            <a:pPr marL="696595">
              <a:lnSpc>
                <a:spcPct val="100000"/>
              </a:lnSpc>
              <a:spcBef>
                <a:spcPts val="2880"/>
              </a:spcBef>
            </a:pPr>
            <a:r>
              <a:rPr sz="1800" spc="-5" dirty="0">
                <a:latin typeface="Lucida Sans Unicode"/>
                <a:cs typeface="Lucida Sans Unicode"/>
              </a:rPr>
              <a:t>MOV</a:t>
            </a:r>
            <a:r>
              <a:rPr sz="1800" spc="-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AX,</a:t>
            </a:r>
            <a:r>
              <a:rPr sz="1800" spc="-3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[BX]</a:t>
            </a:r>
            <a:endParaRPr sz="1800">
              <a:latin typeface="Lucida Sans Unicode"/>
              <a:cs typeface="Lucida Sans Unicode"/>
            </a:endParaRPr>
          </a:p>
          <a:p>
            <a:pPr marL="696595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(move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contents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of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memory</a:t>
            </a:r>
            <a:r>
              <a:rPr sz="1800" spc="-2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location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addressed</a:t>
            </a:r>
            <a:r>
              <a:rPr sz="1800" spc="3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by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 register</a:t>
            </a:r>
            <a:r>
              <a:rPr sz="1800" spc="1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BX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to the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register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AX)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3" y="572999"/>
            <a:ext cx="5657095" cy="541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930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MT</vt:lpstr>
      <vt:lpstr>Calibri</vt:lpstr>
      <vt:lpstr>Lucida Sans Unicode</vt:lpstr>
      <vt:lpstr>Microsoft Sans Serif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CSC-110  Computing FUNDAMENTALS THE COMPUTER SYSTEM HARDWARE</dc:title>
  <dc:creator>Reema Khan</dc:creator>
  <cp:lastModifiedBy>02-131212-009</cp:lastModifiedBy>
  <cp:revision>1</cp:revision>
  <dcterms:created xsi:type="dcterms:W3CDTF">2023-02-14T06:57:12Z</dcterms:created>
  <dcterms:modified xsi:type="dcterms:W3CDTF">2023-02-14T09:55:25Z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2023-02-14T00:00:00Z</vt:filetime>
  </property>
</Properties>
</file>