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8960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5129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005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4198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04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2427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425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68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2/14/2023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803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389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2/14/2023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5032055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9" r:id="rId5"/>
    <p:sldLayoutId id="2147483674"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struction work tools">
            <a:extLst>
              <a:ext uri="{FF2B5EF4-FFF2-40B4-BE49-F238E27FC236}">
                <a16:creationId xmlns:a16="http://schemas.microsoft.com/office/drawing/2014/main" id="{39255553-55E7-4B67-A76F-1878772B698B}"/>
              </a:ext>
            </a:extLst>
          </p:cNvPr>
          <p:cNvPicPr>
            <a:picLocks noChangeAspect="1"/>
          </p:cNvPicPr>
          <p:nvPr/>
        </p:nvPicPr>
        <p:blipFill rotWithShape="1">
          <a:blip r:embed="rId2"/>
          <a:srcRect t="11798" b="393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5398A37-83AF-4965-BF2A-BF0F577E6669}"/>
              </a:ext>
            </a:extLst>
          </p:cNvPr>
          <p:cNvSpPr>
            <a:spLocks noGrp="1"/>
          </p:cNvSpPr>
          <p:nvPr>
            <p:ph type="ctrTitle"/>
          </p:nvPr>
        </p:nvSpPr>
        <p:spPr>
          <a:xfrm>
            <a:off x="1276055" y="2350017"/>
            <a:ext cx="4775075" cy="1630906"/>
          </a:xfrm>
        </p:spPr>
        <p:txBody>
          <a:bodyPr>
            <a:normAutofit/>
          </a:bodyPr>
          <a:lstStyle/>
          <a:p>
            <a:r>
              <a:rPr lang="en-US" sz="3700" dirty="0">
                <a:solidFill>
                  <a:schemeClr val="tx1"/>
                </a:solidFill>
              </a:rPr>
              <a:t>Occupational Health and Safety</a:t>
            </a:r>
            <a:br>
              <a:rPr lang="en-US" sz="3700" dirty="0">
                <a:solidFill>
                  <a:schemeClr val="tx1"/>
                </a:solidFill>
              </a:rPr>
            </a:br>
            <a:r>
              <a:rPr lang="en-US" sz="2400" b="1" cap="none" dirty="0">
                <a:solidFill>
                  <a:schemeClr val="tx1"/>
                </a:solidFill>
              </a:rPr>
              <a:t>Lecture # 01</a:t>
            </a:r>
            <a:endParaRPr lang="en-US" sz="3700" b="1" dirty="0">
              <a:solidFill>
                <a:schemeClr val="tx1"/>
              </a:solidFill>
            </a:endParaRPr>
          </a:p>
        </p:txBody>
      </p:sp>
      <p:sp>
        <p:nvSpPr>
          <p:cNvPr id="6" name="Subtitle 5">
            <a:extLst>
              <a:ext uri="{FF2B5EF4-FFF2-40B4-BE49-F238E27FC236}">
                <a16:creationId xmlns:a16="http://schemas.microsoft.com/office/drawing/2014/main" id="{78D9600A-D178-0455-ECCE-AA6CE04B4B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64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B2A6-F6A8-47A8-9F9E-780665513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0D28B2-444C-460A-ACAA-D8545A3C7E43}"/>
              </a:ext>
            </a:extLst>
          </p:cNvPr>
          <p:cNvSpPr>
            <a:spLocks noGrp="1"/>
          </p:cNvSpPr>
          <p:nvPr>
            <p:ph idx="1"/>
          </p:nvPr>
        </p:nvSpPr>
        <p:spPr/>
        <p:txBody>
          <a:bodyPr>
            <a:normAutofit/>
          </a:bodyPr>
          <a:lstStyle/>
          <a:p>
            <a:r>
              <a:rPr lang="en-US" sz="2400" dirty="0">
                <a:effectLst/>
                <a:latin typeface="Times New Roman" panose="02020603050405020304" pitchFamily="18" charset="0"/>
                <a:cs typeface="Times New Roman" panose="02020603050405020304" pitchFamily="18" charset="0"/>
              </a:rPr>
              <a:t>Bernardo </a:t>
            </a:r>
            <a:r>
              <a:rPr lang="en-US" sz="2400" dirty="0" err="1">
                <a:effectLst/>
                <a:latin typeface="Times New Roman" panose="02020603050405020304" pitchFamily="18" charset="0"/>
                <a:cs typeface="Times New Roman" panose="02020603050405020304" pitchFamily="18" charset="0"/>
              </a:rPr>
              <a:t>Ramazzini</a:t>
            </a:r>
            <a:r>
              <a:rPr lang="en-US" sz="2400" dirty="0">
                <a:effectLst/>
                <a:latin typeface="Times New Roman" panose="02020603050405020304" pitchFamily="18" charset="0"/>
                <a:cs typeface="Times New Roman" panose="02020603050405020304" pitchFamily="18" charset="0"/>
              </a:rPr>
              <a:t>, an Italian physician ,(Father of Occupational Medicine / Father of Industrial Hygiene) recommended physicians ask their patients, ‘‘What is your trade?’’</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With advancing technology and the Industrial Revolution came</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an increase in safety and health hazards.</a:t>
            </a:r>
          </a:p>
          <a:p>
            <a:r>
              <a:rPr lang="en-US" sz="2400" dirty="0">
                <a:effectLst/>
                <a:latin typeface="Times New Roman" panose="02020603050405020304" pitchFamily="18" charset="0"/>
              </a:rPr>
              <a:t>Charles </a:t>
            </a:r>
            <a:r>
              <a:rPr lang="en-US" sz="2400" dirty="0" err="1">
                <a:effectLst/>
                <a:latin typeface="Times New Roman" panose="02020603050405020304" pitchFamily="18" charset="0"/>
              </a:rPr>
              <a:t>Thackrah</a:t>
            </a:r>
            <a:r>
              <a:rPr lang="en-US" sz="2400" dirty="0">
                <a:effectLst/>
                <a:latin typeface="Times New Roman" panose="02020603050405020304" pitchFamily="18" charset="0"/>
              </a:rPr>
              <a:t> became the first physician in the English speaking world to establish the practice of industrial medicine.</a:t>
            </a:r>
          </a:p>
          <a:p>
            <a:r>
              <a:rPr lang="en-US" sz="2400" dirty="0">
                <a:latin typeface="Times New Roman" panose="02020603050405020304" pitchFamily="18" charset="0"/>
                <a:cs typeface="Times New Roman" panose="02020603050405020304" pitchFamily="18" charset="0"/>
              </a:rPr>
              <a:t>US in 19th century.</a:t>
            </a:r>
          </a:p>
        </p:txBody>
      </p:sp>
    </p:spTree>
    <p:extLst>
      <p:ext uri="{BB962C8B-B14F-4D97-AF65-F5344CB8AC3E}">
        <p14:creationId xmlns:p14="http://schemas.microsoft.com/office/powerpoint/2010/main" val="273979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E7D7-DE23-44D5-8B3E-3ADC3CA20B6C}"/>
              </a:ext>
            </a:extLst>
          </p:cNvPr>
          <p:cNvSpPr>
            <a:spLocks noGrp="1"/>
          </p:cNvSpPr>
          <p:nvPr>
            <p:ph type="title"/>
          </p:nvPr>
        </p:nvSpPr>
        <p:spPr/>
        <p:txBody>
          <a:bodyPr/>
          <a:lstStyle/>
          <a:p>
            <a:r>
              <a:rPr lang="en-US" dirty="0">
                <a:effectLst/>
                <a:latin typeface="Arial" panose="020B0604020202020204" pitchFamily="34" charset="0"/>
              </a:rPr>
              <a:t>Terms and Concepts</a:t>
            </a:r>
            <a:endParaRPr lang="en-US" dirty="0"/>
          </a:p>
        </p:txBody>
      </p:sp>
      <p:sp>
        <p:nvSpPr>
          <p:cNvPr id="3" name="Content Placeholder 2">
            <a:extLst>
              <a:ext uri="{FF2B5EF4-FFF2-40B4-BE49-F238E27FC236}">
                <a16:creationId xmlns:a16="http://schemas.microsoft.com/office/drawing/2014/main" id="{A3D87B56-135F-41B0-9013-DC1C923E3C0B}"/>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Loss prevention</a:t>
            </a:r>
          </a:p>
          <a:p>
            <a:r>
              <a:rPr lang="en-US" sz="2400" dirty="0">
                <a:effectLst/>
                <a:latin typeface="Times New Roman" panose="02020603050405020304" pitchFamily="18" charset="0"/>
                <a:cs typeface="Times New Roman" panose="02020603050405020304" pitchFamily="18" charset="0"/>
              </a:rPr>
              <a:t>Loss control</a:t>
            </a:r>
          </a:p>
          <a:p>
            <a:r>
              <a:rPr lang="en-US" sz="2400" dirty="0">
                <a:latin typeface="Times New Roman" panose="02020603050405020304" pitchFamily="18" charset="0"/>
                <a:cs typeface="Times New Roman" panose="02020603050405020304" pitchFamily="18" charset="0"/>
              </a:rPr>
              <a:t>Safety</a:t>
            </a:r>
          </a:p>
          <a:p>
            <a:r>
              <a:rPr lang="en-US" sz="2400" dirty="0">
                <a:effectLst/>
                <a:latin typeface="Times New Roman" panose="02020603050405020304" pitchFamily="18" charset="0"/>
                <a:cs typeface="Times New Roman" panose="02020603050405020304" pitchFamily="18" charset="0"/>
              </a:rPr>
              <a:t>Risk</a:t>
            </a:r>
          </a:p>
          <a:p>
            <a:r>
              <a:rPr lang="en-US" sz="2400" dirty="0">
                <a:effectLst/>
                <a:latin typeface="Times New Roman" panose="02020603050405020304" pitchFamily="18" charset="0"/>
              </a:rPr>
              <a:t>Hazard</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Accidents</a:t>
            </a:r>
            <a:endParaRPr lang="en-US" sz="24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717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530C-FF49-4F18-94DC-A84ACD0E301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CEE31966-5DCA-4B25-A336-6B7E3DA137C8}"/>
              </a:ext>
            </a:extLst>
          </p:cNvPr>
          <p:cNvSpPr>
            <a:spLocks noGrp="1"/>
          </p:cNvSpPr>
          <p:nvPr>
            <p:ph idx="1"/>
          </p:nvPr>
        </p:nvSpPr>
        <p:spPr/>
        <p:txBody>
          <a:bodyPr>
            <a:normAutofit/>
          </a:bodyPr>
          <a:lstStyle/>
          <a:p>
            <a:r>
              <a:rPr lang="en-US" sz="2400" dirty="0">
                <a:effectLst/>
                <a:latin typeface="Times New Roman" panose="02020603050405020304" pitchFamily="18" charset="0"/>
                <a:cs typeface="Times New Roman" panose="02020603050405020304" pitchFamily="18" charset="0"/>
              </a:rPr>
              <a:t>Explain the importance of occupational safety and health.</a:t>
            </a:r>
          </a:p>
          <a:p>
            <a:r>
              <a:rPr lang="en-US" sz="2400" dirty="0">
                <a:effectLst/>
                <a:latin typeface="Times New Roman" panose="02020603050405020304" pitchFamily="18" charset="0"/>
                <a:cs typeface="Times New Roman" panose="02020603050405020304" pitchFamily="18" charset="0"/>
              </a:rPr>
              <a:t>Identify key historical figures that have contributed to the profession.</a:t>
            </a:r>
          </a:p>
          <a:p>
            <a:r>
              <a:rPr lang="en-US" sz="2400" dirty="0">
                <a:latin typeface="Times New Roman" panose="02020603050405020304" pitchFamily="18" charset="0"/>
                <a:cs typeface="Times New Roman" panose="02020603050405020304" pitchFamily="18" charset="0"/>
              </a:rPr>
              <a:t>Define </a:t>
            </a:r>
            <a:r>
              <a:rPr lang="en-US" sz="2400" dirty="0">
                <a:effectLst/>
                <a:latin typeface="Times New Roman" panose="02020603050405020304" pitchFamily="18" charset="0"/>
                <a:cs typeface="Times New Roman" panose="02020603050405020304" pitchFamily="18" charset="0"/>
              </a:rPr>
              <a:t>terminology used in occupational safety and health.</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18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ABA5D4E-4FCF-4394-927F-E993A0212167}"/>
              </a:ext>
            </a:extLst>
          </p:cNvPr>
          <p:cNvSpPr>
            <a:spLocks noGrp="1"/>
          </p:cNvSpPr>
          <p:nvPr>
            <p:ph type="title"/>
          </p:nvPr>
        </p:nvSpPr>
        <p:spPr>
          <a:xfrm>
            <a:off x="1066800" y="642594"/>
            <a:ext cx="10058400" cy="667591"/>
          </a:xfrm>
        </p:spPr>
        <p:txBody>
          <a:bodyPr vert="horz" lIns="91440" tIns="45720" rIns="91440" bIns="45720" rtlCol="0">
            <a:normAutofit/>
          </a:bodyPr>
          <a:lstStyle/>
          <a:p>
            <a:pPr algn="ctr"/>
            <a:r>
              <a:rPr lang="en-US" cap="all" spc="-100" dirty="0"/>
              <a:t>Course Outline</a:t>
            </a:r>
          </a:p>
        </p:txBody>
      </p:sp>
      <p:graphicFrame>
        <p:nvGraphicFramePr>
          <p:cNvPr id="6" name="Content Placeholder 5">
            <a:extLst>
              <a:ext uri="{FF2B5EF4-FFF2-40B4-BE49-F238E27FC236}">
                <a16:creationId xmlns:a16="http://schemas.microsoft.com/office/drawing/2014/main" id="{5379FB76-CED1-4598-B878-C62FE8A73039}"/>
              </a:ext>
            </a:extLst>
          </p:cNvPr>
          <p:cNvGraphicFramePr>
            <a:graphicFrameLocks noGrp="1"/>
          </p:cNvGraphicFramePr>
          <p:nvPr>
            <p:ph idx="1"/>
            <p:extLst>
              <p:ext uri="{D42A27DB-BD31-4B8C-83A1-F6EECF244321}">
                <p14:modId xmlns:p14="http://schemas.microsoft.com/office/powerpoint/2010/main" val="3598394700"/>
              </p:ext>
            </p:extLst>
          </p:nvPr>
        </p:nvGraphicFramePr>
        <p:xfrm>
          <a:off x="1066800" y="1310185"/>
          <a:ext cx="9848337" cy="4905221"/>
        </p:xfrm>
        <a:graphic>
          <a:graphicData uri="http://schemas.openxmlformats.org/drawingml/2006/table">
            <a:tbl>
              <a:tblPr firstRow="1" firstCol="1" lastRow="1" lastCol="1" bandRow="1" bandCol="1">
                <a:noFill/>
                <a:tableStyleId>{5C22544A-7EE6-4342-B048-85BDC9FD1C3A}</a:tableStyleId>
              </a:tblPr>
              <a:tblGrid>
                <a:gridCol w="9848337">
                  <a:extLst>
                    <a:ext uri="{9D8B030D-6E8A-4147-A177-3AD203B41FA5}">
                      <a16:colId xmlns:a16="http://schemas.microsoft.com/office/drawing/2014/main" val="1367778685"/>
                    </a:ext>
                  </a:extLst>
                </a:gridCol>
              </a:tblGrid>
              <a:tr h="4905221">
                <a:tc>
                  <a:txBody>
                    <a:bodyPr/>
                    <a:lstStyle/>
                    <a:p>
                      <a:pPr marL="342900" marR="0" indent="-342900" algn="l">
                        <a:spcBef>
                          <a:spcPts val="0"/>
                        </a:spcBef>
                        <a:spcAft>
                          <a:spcPts val="0"/>
                        </a:spcAft>
                        <a:buFont typeface="+mj-lt"/>
                        <a:buAutoNum type="arabicPeriod"/>
                      </a:pPr>
                      <a:r>
                        <a:rPr lang="en-US" sz="2000" b="1" cap="none" spc="60" dirty="0">
                          <a:solidFill>
                            <a:schemeClr val="tx1"/>
                          </a:solidFill>
                          <a:effectLst/>
                          <a:latin typeface="Times New Roman" panose="02020603050405020304" pitchFamily="18" charset="0"/>
                          <a:cs typeface="Times New Roman" panose="02020603050405020304" pitchFamily="18" charset="0"/>
                        </a:rPr>
                        <a:t>Health and safety foundations</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WHMIS, OSHA and ISO-450001</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Fostering a safety culture</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Recognizing and communicating hazards</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Finding hazard information</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Accidents &amp; their effect on industry</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Accidents &amp; their effect on industry</a:t>
                      </a: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Assessing and minimizing the risks from hazards (risk assessment procedure and estimation)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000" b="1" cap="none" spc="30" dirty="0">
                          <a:solidFill>
                            <a:schemeClr val="tx1"/>
                          </a:solidFill>
                          <a:effectLst/>
                          <a:latin typeface="Times New Roman" panose="02020603050405020304" pitchFamily="18" charset="0"/>
                          <a:cs typeface="Times New Roman" panose="02020603050405020304" pitchFamily="18" charset="0"/>
                        </a:rPr>
                        <a:t>Assessing and Minimizing the Risks from Hazards (Selection and implementation of appropriate Risk controls, Hierarchy of controls)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000" b="1" cap="none" spc="0" dirty="0">
                          <a:solidFill>
                            <a:schemeClr val="tx1"/>
                          </a:solidFill>
                          <a:effectLst/>
                          <a:latin typeface="Times New Roman" panose="02020603050405020304" pitchFamily="18" charset="0"/>
                          <a:cs typeface="Times New Roman" panose="02020603050405020304" pitchFamily="18" charset="0"/>
                        </a:rPr>
                        <a:t>10.Preparing for Emergency Response Procedures  Fire and Chemical Spill</a:t>
                      </a:r>
                    </a:p>
                    <a:p>
                      <a:pPr marL="342900" marR="0" indent="-342900" algn="l">
                        <a:spcBef>
                          <a:spcPts val="0"/>
                        </a:spcBef>
                        <a:spcAft>
                          <a:spcPts val="0"/>
                        </a:spcAft>
                        <a:buFont typeface="+mj-lt"/>
                        <a:buAutoNum type="arabicPeriod"/>
                      </a:pPr>
                      <a:endParaRPr lang="en-US" sz="1800" b="1" cap="none" spc="0" dirty="0">
                        <a:solidFill>
                          <a:schemeClr val="tx1"/>
                        </a:solidFill>
                        <a:effectLst/>
                        <a:latin typeface="Times New Roman" panose="02020603050405020304" pitchFamily="18" charset="0"/>
                        <a:cs typeface="Times New Roman" panose="02020603050405020304" pitchFamily="18" charset="0"/>
                      </a:endParaRPr>
                    </a:p>
                  </a:txBody>
                  <a:tcPr marL="95718" marR="95718" marT="127625" marB="127625" anchor="b">
                    <a:lnL w="12700" cmpd="sng">
                      <a:noFill/>
                    </a:lnL>
                    <a:lnR w="12700" cmpd="sng">
                      <a:noFill/>
                    </a:lnR>
                    <a:lnT w="12700" cmpd="sng">
                      <a:noFill/>
                    </a:lnT>
                    <a:lnB w="12700" cmpd="sng">
                      <a:noFill/>
                      <a:prstDash val="solid"/>
                    </a:lnB>
                    <a:noFill/>
                  </a:tcPr>
                </a:tc>
                <a:extLst>
                  <a:ext uri="{0D108BD9-81ED-4DB2-BD59-A6C34878D82A}">
                    <a16:rowId xmlns:a16="http://schemas.microsoft.com/office/drawing/2014/main" val="1689324505"/>
                  </a:ext>
                </a:extLst>
              </a:tr>
            </a:tbl>
          </a:graphicData>
        </a:graphic>
      </p:graphicFrame>
    </p:spTree>
    <p:extLst>
      <p:ext uri="{BB962C8B-B14F-4D97-AF65-F5344CB8AC3E}">
        <p14:creationId xmlns:p14="http://schemas.microsoft.com/office/powerpoint/2010/main" val="127923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AAC1-D7AD-4F5A-ABF9-3B506D2D94B0}"/>
              </a:ext>
            </a:extLst>
          </p:cNvPr>
          <p:cNvSpPr>
            <a:spLocks noGrp="1"/>
          </p:cNvSpPr>
          <p:nvPr>
            <p:ph type="title"/>
          </p:nvPr>
        </p:nvSpPr>
        <p:spPr/>
        <p:txBody>
          <a:bodyPr/>
          <a:lstStyle/>
          <a:p>
            <a:r>
              <a:rPr lang="en-US" cap="all" spc="-100" dirty="0"/>
              <a:t>Course Outline</a:t>
            </a:r>
            <a:endParaRPr lang="en-US" dirty="0"/>
          </a:p>
        </p:txBody>
      </p:sp>
      <p:sp>
        <p:nvSpPr>
          <p:cNvPr id="3" name="Content Placeholder 2">
            <a:extLst>
              <a:ext uri="{FF2B5EF4-FFF2-40B4-BE49-F238E27FC236}">
                <a16:creationId xmlns:a16="http://schemas.microsoft.com/office/drawing/2014/main" id="{DD940D3B-70DE-4751-A25D-08B68C2077E6}"/>
              </a:ext>
            </a:extLst>
          </p:cNvPr>
          <p:cNvSpPr>
            <a:spLocks noGrp="1"/>
          </p:cNvSpPr>
          <p:nvPr>
            <p:ph idx="1"/>
          </p:nvPr>
        </p:nvSpPr>
        <p:spPr>
          <a:xfrm>
            <a:off x="1066800" y="1665027"/>
            <a:ext cx="10058400" cy="4287717"/>
          </a:xfrm>
        </p:spPr>
        <p:txBody>
          <a:bodyPr>
            <a:normAutofit lnSpcReduction="10000"/>
          </a:bodyPr>
          <a:lstStyle/>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11. Preparing for Emergency Response Procedures  First Aid and Safety drills/Training (Firefighting, Evacuation in case of emergency)</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12. Stress and Safety at Work Environment</a:t>
            </a:r>
          </a:p>
          <a:p>
            <a:pPr marL="0" marR="0" indent="0">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Workplace stress and sources</a:t>
            </a:r>
          </a:p>
          <a:p>
            <a:pPr marL="0" marR="0" indent="0">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Human reaction to workplace stress</a:t>
            </a:r>
          </a:p>
          <a:p>
            <a:pPr marL="0" marR="0" indent="0" algn="l">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Measurement of workplace stress</a:t>
            </a:r>
          </a:p>
          <a:p>
            <a:pPr marL="0" marR="0" indent="0" algn="l">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13. Stress and Safety at Work Environment</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Shift work, stress and safety</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Improving safety by reducing stress</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Stress in safety managers</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14. Incident Investigation  (Importance of investigation, Recording and reporting)</a:t>
            </a: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15. Incident Investigation   Techniques of investigation ( Monitoring and Auditing Health and Safety)</a:t>
            </a:r>
          </a:p>
          <a:p>
            <a:endParaRPr lang="en-US" dirty="0"/>
          </a:p>
        </p:txBody>
      </p:sp>
    </p:spTree>
    <p:extLst>
      <p:ext uri="{BB962C8B-B14F-4D97-AF65-F5344CB8AC3E}">
        <p14:creationId xmlns:p14="http://schemas.microsoft.com/office/powerpoint/2010/main" val="124746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3530FA4-101E-4B64-BDE8-7B89B5145888}"/>
              </a:ext>
            </a:extLst>
          </p:cNvPr>
          <p:cNvGraphicFramePr>
            <a:graphicFrameLocks noGrp="1"/>
          </p:cNvGraphicFramePr>
          <p:nvPr>
            <p:ph idx="4294967295"/>
            <p:extLst>
              <p:ext uri="{D42A27DB-BD31-4B8C-83A1-F6EECF244321}">
                <p14:modId xmlns:p14="http://schemas.microsoft.com/office/powerpoint/2010/main" val="1379890212"/>
              </p:ext>
            </p:extLst>
          </p:nvPr>
        </p:nvGraphicFramePr>
        <p:xfrm>
          <a:off x="873458" y="608661"/>
          <a:ext cx="9775786" cy="5651462"/>
        </p:xfrm>
        <a:graphic>
          <a:graphicData uri="http://schemas.openxmlformats.org/drawingml/2006/table">
            <a:tbl>
              <a:tblPr firstRow="1" firstCol="1" lastRow="1" lastCol="1" bandRow="1" bandCol="1">
                <a:noFill/>
                <a:tableStyleId>{5C22544A-7EE6-4342-B048-85BDC9FD1C3A}</a:tableStyleId>
              </a:tblPr>
              <a:tblGrid>
                <a:gridCol w="9775786">
                  <a:extLst>
                    <a:ext uri="{9D8B030D-6E8A-4147-A177-3AD203B41FA5}">
                      <a16:colId xmlns:a16="http://schemas.microsoft.com/office/drawing/2014/main" val="2105102428"/>
                    </a:ext>
                  </a:extLst>
                </a:gridCol>
              </a:tblGrid>
              <a:tr h="5651462">
                <a:tc>
                  <a:txBody>
                    <a:bodyPr/>
                    <a:lstStyle/>
                    <a:p>
                      <a:pPr marL="342900" marR="0" indent="-342900" algn="l">
                        <a:spcBef>
                          <a:spcPts val="0"/>
                        </a:spcBef>
                        <a:spcAft>
                          <a:spcPts val="0"/>
                        </a:spcAft>
                        <a:buFont typeface="+mj-lt"/>
                        <a:buAutoNum type="arabicPeriod"/>
                      </a:pPr>
                      <a:r>
                        <a:rPr lang="en-US" sz="1800" b="1" cap="none" spc="30" dirty="0">
                          <a:solidFill>
                            <a:schemeClr val="tx1"/>
                          </a:solidFill>
                          <a:effectLst/>
                          <a:latin typeface="Times New Roman" panose="02020603050405020304" pitchFamily="18" charset="0"/>
                          <a:cs typeface="Times New Roman" panose="02020603050405020304" pitchFamily="18" charset="0"/>
                        </a:rPr>
                        <a:t>Assessing and Minimizing the Risks from Hazards (Selection and implementation of appropriate Risk controls, Hierarchy of controls)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Preparing for Emergency Response Procedures  Fire and Chemical Spill</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Preparing for Emergency Response Procedures  First Aid and </a:t>
                      </a:r>
                      <a:r>
                        <a:rPr lang="en-US" sz="1800" b="1" cap="none" spc="0" dirty="0" err="1">
                          <a:solidFill>
                            <a:schemeClr val="tx1"/>
                          </a:solidFill>
                          <a:effectLst/>
                          <a:latin typeface="Times New Roman" panose="02020603050405020304" pitchFamily="18" charset="0"/>
                          <a:cs typeface="Times New Roman" panose="02020603050405020304" pitchFamily="18" charset="0"/>
                        </a:rPr>
                        <a:t>Safey</a:t>
                      </a:r>
                      <a:r>
                        <a:rPr lang="en-US" sz="1800" b="1" cap="none" spc="0" dirty="0">
                          <a:solidFill>
                            <a:schemeClr val="tx1"/>
                          </a:solidFill>
                          <a:effectLst/>
                          <a:latin typeface="Times New Roman" panose="02020603050405020304" pitchFamily="18" charset="0"/>
                          <a:cs typeface="Times New Roman" panose="02020603050405020304" pitchFamily="18" charset="0"/>
                        </a:rPr>
                        <a:t> drills/Training (Firefighting, Evacuation in case of emergency)</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Quiz-2</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Stress and Safety at Work Environment</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Workplace stress and sources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Human reaction to workplace stress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Measurement of workplace stress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Stress and Safety at Work Environment</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Shift work, stress and safety</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Improving safety by reducing stress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Stress in safety managers</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Incident Investigation  (Importance of investigation, Recording and reporting)</a:t>
                      </a: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Incident Investigation   Techniques of investigation ( Monitoring and Auditing Health and Safety)</a:t>
                      </a:r>
                      <a:endParaRPr lang="en-US" sz="1400" b="1" cap="none" spc="0" dirty="0">
                        <a:solidFill>
                          <a:schemeClr val="tx1"/>
                        </a:solidFill>
                        <a:effectLst/>
                        <a:latin typeface="Times New Roman" panose="02020603050405020304" pitchFamily="18" charset="0"/>
                        <a:cs typeface="Times New Roman" panose="02020603050405020304" pitchFamily="18" charset="0"/>
                      </a:endParaRPr>
                    </a:p>
                  </a:txBody>
                  <a:tcPr marL="0" marR="11575" marT="0" marB="0" anchor="ctr">
                    <a:lnL w="12700" cmpd="sng">
                      <a:noFill/>
                    </a:lnL>
                    <a:lnR w="12700" cmpd="sng">
                      <a:noFill/>
                    </a:lnR>
                    <a:lnT w="19050" cap="flat" cmpd="sng" algn="ctr">
                      <a:solidFill>
                        <a:schemeClr val="accent1"/>
                      </a:solidFill>
                      <a:prstDash val="solid"/>
                    </a:lnT>
                    <a:lnB w="12700" cmpd="sng">
                      <a:noFill/>
                      <a:prstDash val="solid"/>
                    </a:lnB>
                    <a:noFill/>
                  </a:tcPr>
                </a:tc>
                <a:extLst>
                  <a:ext uri="{0D108BD9-81ED-4DB2-BD59-A6C34878D82A}">
                    <a16:rowId xmlns:a16="http://schemas.microsoft.com/office/drawing/2014/main" val="531278811"/>
                  </a:ext>
                </a:extLst>
              </a:tr>
            </a:tbl>
          </a:graphicData>
        </a:graphic>
      </p:graphicFrame>
    </p:spTree>
    <p:extLst>
      <p:ext uri="{BB962C8B-B14F-4D97-AF65-F5344CB8AC3E}">
        <p14:creationId xmlns:p14="http://schemas.microsoft.com/office/powerpoint/2010/main" val="2212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7533-5C39-494C-9738-268F69116638}"/>
              </a:ext>
            </a:extLst>
          </p:cNvPr>
          <p:cNvSpPr>
            <a:spLocks noGrp="1"/>
          </p:cNvSpPr>
          <p:nvPr>
            <p:ph type="title"/>
          </p:nvPr>
        </p:nvSpPr>
        <p:spPr/>
        <p:txBody>
          <a:bodyPr/>
          <a:lstStyle/>
          <a:p>
            <a:r>
              <a:rPr lang="en-US" dirty="0"/>
              <a:t>Case study</a:t>
            </a:r>
          </a:p>
        </p:txBody>
      </p:sp>
      <p:sp>
        <p:nvSpPr>
          <p:cNvPr id="4" name="TextBox 3">
            <a:extLst>
              <a:ext uri="{FF2B5EF4-FFF2-40B4-BE49-F238E27FC236}">
                <a16:creationId xmlns:a16="http://schemas.microsoft.com/office/drawing/2014/main" id="{966BBAC6-EC31-4B8A-A4FA-32ADCAE4BDA0}"/>
              </a:ext>
            </a:extLst>
          </p:cNvPr>
          <p:cNvSpPr txBox="1"/>
          <p:nvPr/>
        </p:nvSpPr>
        <p:spPr>
          <a:xfrm>
            <a:off x="1066800" y="1679413"/>
            <a:ext cx="10156209" cy="3970318"/>
          </a:xfrm>
          <a:prstGeom prst="rect">
            <a:avLst/>
          </a:prstGeom>
          <a:noFill/>
        </p:spPr>
        <p:txBody>
          <a:bodyPr wrap="square">
            <a:spAutoFit/>
          </a:bodyPr>
          <a:lstStyle/>
          <a:p>
            <a:r>
              <a:rPr lang="en-US" dirty="0">
                <a:effectLst/>
                <a:latin typeface="Times New Roman" panose="02020603050405020304" pitchFamily="18" charset="0"/>
                <a:cs typeface="Times New Roman" panose="02020603050405020304" pitchFamily="18" charset="0"/>
              </a:rPr>
              <a:t>As a 22-year-old construction worker with 11 months’ experience on the job, Bob had finally made it. Since graduating high school, Bob had tried a lot of things, but they just never seemed right for him. He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attended a community college for one year and then dropped out. There was too much theory that didn’t relate to how he saw the world. Bob tried a number of jobs, but minimum-wage salaries forced him to</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live at home with his parents. His parents were good people, but he was ready to move on with his life. With this new job, everything was turning out great. Bob was bringing home a good paycheck. He had just moved into a new apartment, which he shared with his high school buddy Tim, and he was going the next day to sign the papers for a brand-new pickup truck. Bob never made it to the dealership to sign those papers. Maybe he was distracted thinking about that ‘‘killer’’ pickup that he was about to purchase. Perhaps he never realized how dangerous it actually was, to work on that scaffolding. After all, it was only 20 feet off the ground and it looked safe. Bob had worked on wet scaffolding before, and although it was wet from the rains the previous night, nothing had ever happened to make him concerned about working at those heights. Bob’s world changed when he fell those few feet to the ground. His fall put him in a wheelchair, paralyzed from the waist down.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27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764715-9CCD-4215-BBBA-EFA8D303F3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OHS</a:t>
            </a:r>
          </a:p>
        </p:txBody>
      </p:sp>
      <p:sp>
        <p:nvSpPr>
          <p:cNvPr id="4" name="Content Placeholder 3">
            <a:extLst>
              <a:ext uri="{FF2B5EF4-FFF2-40B4-BE49-F238E27FC236}">
                <a16:creationId xmlns:a16="http://schemas.microsoft.com/office/drawing/2014/main" id="{590EDA39-1341-4B6C-BB3D-684E742CDF1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t>
            </a:r>
            <a:r>
              <a:rPr lang="en-US" sz="2400" dirty="0">
                <a:effectLst/>
                <a:latin typeface="Times New Roman" panose="02020603050405020304" pitchFamily="18" charset="0"/>
                <a:cs typeface="Times New Roman" panose="02020603050405020304" pitchFamily="18" charset="0"/>
              </a:rPr>
              <a:t>reserving and protecting human and facility resources (avoiding deaths).</a:t>
            </a:r>
          </a:p>
          <a:p>
            <a:r>
              <a:rPr lang="en-US" sz="2400" dirty="0">
                <a:latin typeface="Times New Roman" panose="02020603050405020304" pitchFamily="18" charset="0"/>
                <a:cs typeface="Times New Roman" panose="02020603050405020304" pitchFamily="18" charset="0"/>
              </a:rPr>
              <a:t>More than first aid.</a:t>
            </a:r>
          </a:p>
          <a:p>
            <a:r>
              <a:rPr lang="en-US" sz="2400" dirty="0">
                <a:effectLst/>
                <a:latin typeface="Times New Roman" panose="02020603050405020304" pitchFamily="18" charset="0"/>
                <a:cs typeface="Times New Roman" panose="02020603050405020304" pitchFamily="18" charset="0"/>
              </a:rPr>
              <a:t>Long term.</a:t>
            </a:r>
          </a:p>
          <a:p>
            <a:r>
              <a:rPr lang="en-US" sz="2400" dirty="0">
                <a:effectLst/>
                <a:latin typeface="Times New Roman" panose="02020603050405020304" pitchFamily="18" charset="0"/>
              </a:rPr>
              <a:t>For some employers, the responsibility to protect human life is not as important as other goals.</a:t>
            </a:r>
          </a:p>
          <a:p>
            <a:r>
              <a:rPr lang="en-US" sz="2400" dirty="0">
                <a:effectLst/>
                <a:latin typeface="Times New Roman" panose="02020603050405020304" pitchFamily="18" charset="0"/>
              </a:rPr>
              <a:t>A company may focus on productivity and profits to the exclusion of safety and health.</a:t>
            </a:r>
            <a:endParaRPr lang="en-US" sz="240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0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E722-A339-4561-9EC2-4279C4CE3DCD}"/>
              </a:ext>
            </a:extLst>
          </p:cNvPr>
          <p:cNvSpPr>
            <a:spLocks noGrp="1"/>
          </p:cNvSpPr>
          <p:nvPr>
            <p:ph type="title"/>
          </p:nvPr>
        </p:nvSpPr>
        <p:spPr/>
        <p:txBody>
          <a:bodyPr/>
          <a:lstStyle/>
          <a:p>
            <a:r>
              <a:rPr lang="en-US" dirty="0">
                <a:effectLst/>
                <a:latin typeface="Arial" panose="020B0604020202020204" pitchFamily="34" charset="0"/>
              </a:rPr>
              <a:t>Importance of Occupational Safety and Health</a:t>
            </a:r>
            <a:endParaRPr lang="en-US" dirty="0"/>
          </a:p>
        </p:txBody>
      </p:sp>
      <p:sp>
        <p:nvSpPr>
          <p:cNvPr id="3" name="Content Placeholder 2">
            <a:extLst>
              <a:ext uri="{FF2B5EF4-FFF2-40B4-BE49-F238E27FC236}">
                <a16:creationId xmlns:a16="http://schemas.microsoft.com/office/drawing/2014/main" id="{86C94024-088C-46EB-A2D2-F2EFB4CF6799}"/>
              </a:ext>
            </a:extLst>
          </p:cNvPr>
          <p:cNvSpPr>
            <a:spLocks noGrp="1"/>
          </p:cNvSpPr>
          <p:nvPr>
            <p:ph idx="1"/>
          </p:nvPr>
        </p:nvSpPr>
        <p:spPr/>
        <p:txBody>
          <a:bodyPr>
            <a:normAutofit/>
          </a:bodyPr>
          <a:lstStyle/>
          <a:p>
            <a:r>
              <a:rPr lang="en-US" sz="2400" dirty="0">
                <a:effectLst/>
                <a:latin typeface="Times New Roman" panose="02020603050405020304" pitchFamily="18" charset="0"/>
              </a:rPr>
              <a:t>Economically, morally, and legally, occupational safety and health has become an important issue.</a:t>
            </a:r>
          </a:p>
          <a:p>
            <a:r>
              <a:rPr lang="en-US" sz="2400" dirty="0">
                <a:effectLst/>
                <a:latin typeface="Times New Roman" panose="02020603050405020304" pitchFamily="18" charset="0"/>
              </a:rPr>
              <a:t>For many companies, strong safety, health, and environmental programs may actually means survival.</a:t>
            </a:r>
            <a:endParaRPr lang="en-US" sz="2400" dirty="0"/>
          </a:p>
        </p:txBody>
      </p:sp>
    </p:spTree>
    <p:extLst>
      <p:ext uri="{BB962C8B-B14F-4D97-AF65-F5344CB8AC3E}">
        <p14:creationId xmlns:p14="http://schemas.microsoft.com/office/powerpoint/2010/main" val="422773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A5ED-8476-4FB7-AD63-07F0B60FA54A}"/>
              </a:ext>
            </a:extLst>
          </p:cNvPr>
          <p:cNvSpPr>
            <a:spLocks noGrp="1"/>
          </p:cNvSpPr>
          <p:nvPr>
            <p:ph type="title"/>
          </p:nvPr>
        </p:nvSpPr>
        <p:spPr/>
        <p:txBody>
          <a:bodyPr>
            <a:normAutofit fontScale="90000"/>
          </a:bodyPr>
          <a:lstStyle/>
          <a:p>
            <a:r>
              <a:rPr lang="en-US" dirty="0">
                <a:effectLst/>
                <a:latin typeface="Arial" panose="020B0604020202020204" pitchFamily="34" charset="0"/>
              </a:rPr>
              <a:t>Early Historical Examination of Occupational</a:t>
            </a:r>
            <a:br>
              <a:rPr lang="en-US" dirty="0"/>
            </a:br>
            <a:r>
              <a:rPr lang="en-US" dirty="0">
                <a:effectLst/>
                <a:latin typeface="Arial" panose="020B0604020202020204" pitchFamily="34" charset="0"/>
              </a:rPr>
              <a:t>Safety and Health</a:t>
            </a:r>
            <a:endParaRPr lang="en-US" dirty="0"/>
          </a:p>
        </p:txBody>
      </p:sp>
      <p:sp>
        <p:nvSpPr>
          <p:cNvPr id="3" name="Content Placeholder 2">
            <a:extLst>
              <a:ext uri="{FF2B5EF4-FFF2-40B4-BE49-F238E27FC236}">
                <a16:creationId xmlns:a16="http://schemas.microsoft.com/office/drawing/2014/main" id="{26DF888F-84EE-497A-B7F9-29C42C3A18C0}"/>
              </a:ext>
            </a:extLst>
          </p:cNvPr>
          <p:cNvSpPr>
            <a:spLocks noGrp="1"/>
          </p:cNvSpPr>
          <p:nvPr>
            <p:ph idx="1"/>
          </p:nvPr>
        </p:nvSpPr>
        <p:spPr/>
        <p:txBody>
          <a:bodyPr>
            <a:noAutofit/>
          </a:bodyPr>
          <a:lstStyle/>
          <a:p>
            <a:r>
              <a:rPr lang="en-US" sz="2400" dirty="0">
                <a:effectLst/>
                <a:latin typeface="Times New Roman" panose="02020603050405020304" pitchFamily="18" charset="0"/>
                <a:cs typeface="Times New Roman" panose="02020603050405020304" pitchFamily="18" charset="0"/>
              </a:rPr>
              <a:t>Many of today’s health and safety concerns were first observed over 2,000 years ago.</a:t>
            </a:r>
          </a:p>
          <a:p>
            <a:r>
              <a:rPr lang="en-US" sz="2400" dirty="0">
                <a:effectLst/>
                <a:latin typeface="Times New Roman" panose="02020603050405020304" pitchFamily="18" charset="0"/>
                <a:cs typeface="Times New Roman" panose="02020603050405020304" pitchFamily="18" charset="0"/>
              </a:rPr>
              <a:t>Greek and Roman physicians, practicing between 400 BC and 300 AD, expressed concern for the health of individuals exposed to the metals commonly used during this period.</a:t>
            </a:r>
          </a:p>
          <a:p>
            <a:r>
              <a:rPr lang="en-US" sz="2400" dirty="0">
                <a:effectLst/>
                <a:latin typeface="Times New Roman" panose="02020603050405020304" pitchFamily="18" charset="0"/>
                <a:cs typeface="Times New Roman" panose="02020603050405020304" pitchFamily="18" charset="0"/>
              </a:rPr>
              <a:t>Galen, a Roman physician wrote about occupational diseases and the dangers of acid mists to copper miners.</a:t>
            </a:r>
          </a:p>
          <a:p>
            <a:r>
              <a:rPr lang="en-US" sz="2400" dirty="0">
                <a:effectLst/>
                <a:latin typeface="Times New Roman" panose="02020603050405020304" pitchFamily="18" charset="0"/>
              </a:rPr>
              <a:t>He was also concerned with the mining, tanning, and chemical occupations, noting several diseases contracted by individuals working in those professions.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6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ABF9-0B6F-4A06-AD8F-A92E6EA9BE34}"/>
              </a:ext>
            </a:extLst>
          </p:cNvPr>
          <p:cNvSpPr>
            <a:spLocks noGrp="1"/>
          </p:cNvSpPr>
          <p:nvPr>
            <p:ph type="title"/>
          </p:nvPr>
        </p:nvSpPr>
        <p:spPr/>
        <p:txBody>
          <a:bodyPr>
            <a:normAutofit fontScale="90000"/>
          </a:bodyPr>
          <a:lstStyle/>
          <a:p>
            <a:r>
              <a:rPr lang="en-US" dirty="0">
                <a:effectLst/>
                <a:latin typeface="Arial" panose="020B0604020202020204" pitchFamily="34" charset="0"/>
              </a:rPr>
              <a:t>The European Renaissance and the Industrial</a:t>
            </a:r>
            <a:br>
              <a:rPr lang="en-US" dirty="0"/>
            </a:br>
            <a:r>
              <a:rPr lang="en-US" dirty="0">
                <a:effectLst/>
                <a:latin typeface="Arial" panose="020B0604020202020204" pitchFamily="34" charset="0"/>
              </a:rPr>
              <a:t>Revolution</a:t>
            </a:r>
            <a:endParaRPr lang="en-US" dirty="0"/>
          </a:p>
        </p:txBody>
      </p:sp>
      <p:sp>
        <p:nvSpPr>
          <p:cNvPr id="3" name="Content Placeholder 2">
            <a:extLst>
              <a:ext uri="{FF2B5EF4-FFF2-40B4-BE49-F238E27FC236}">
                <a16:creationId xmlns:a16="http://schemas.microsoft.com/office/drawing/2014/main" id="{25776243-7D3C-4AA9-851A-39B7B694490A}"/>
              </a:ext>
            </a:extLst>
          </p:cNvPr>
          <p:cNvSpPr>
            <a:spLocks noGrp="1"/>
          </p:cNvSpPr>
          <p:nvPr>
            <p:ph idx="1"/>
          </p:nvPr>
        </p:nvSpPr>
        <p:spPr/>
        <p:txBody>
          <a:bodyPr>
            <a:noAutofit/>
          </a:bodyPr>
          <a:lstStyle/>
          <a:p>
            <a:r>
              <a:rPr lang="en-US" sz="2400" dirty="0">
                <a:effectLst/>
                <a:latin typeface="Times New Roman" panose="02020603050405020304" pitchFamily="18" charset="0"/>
              </a:rPr>
              <a:t>Prior to the Renaissance, little information is available.</a:t>
            </a:r>
          </a:p>
          <a:p>
            <a:r>
              <a:rPr lang="en-US" sz="2400" dirty="0">
                <a:effectLst/>
                <a:latin typeface="Times New Roman" panose="02020603050405020304" pitchFamily="18" charset="0"/>
              </a:rPr>
              <a:t>During the European Renaissance physicians and chemists </a:t>
            </a:r>
            <a:r>
              <a:rPr lang="en-US" sz="2400" dirty="0">
                <a:latin typeface="Times New Roman" panose="02020603050405020304" pitchFamily="18" charset="0"/>
              </a:rPr>
              <a:t>noticed </a:t>
            </a:r>
            <a:r>
              <a:rPr lang="en-US" sz="2400" dirty="0">
                <a:effectLst/>
                <a:latin typeface="Times New Roman" panose="02020603050405020304" pitchFamily="18" charset="0"/>
              </a:rPr>
              <a:t>the relationship between occupational activities and worker health and safety.</a:t>
            </a:r>
          </a:p>
          <a:p>
            <a:r>
              <a:rPr lang="en-US" sz="2400" dirty="0">
                <a:effectLst/>
                <a:latin typeface="Times New Roman" panose="02020603050405020304" pitchFamily="18" charset="0"/>
              </a:rPr>
              <a:t>Ulrich </a:t>
            </a:r>
            <a:r>
              <a:rPr lang="en-US" sz="2400" dirty="0" err="1">
                <a:effectLst/>
                <a:latin typeface="Times New Roman" panose="02020603050405020304" pitchFamily="18" charset="0"/>
              </a:rPr>
              <a:t>Ellenborg</a:t>
            </a:r>
            <a:r>
              <a:rPr lang="en-US" sz="2400" dirty="0">
                <a:effectLst/>
                <a:latin typeface="Times New Roman" panose="02020603050405020304" pitchFamily="18" charset="0"/>
              </a:rPr>
              <a:t>, recognized that the vapors of some metals, including lead and mercury, were dangerous and described the symptoms of industrial poisoning from these sources. He also became aware of asbestos and lung diseases among miners.</a:t>
            </a:r>
          </a:p>
        </p:txBody>
      </p:sp>
    </p:spTree>
    <p:extLst>
      <p:ext uri="{BB962C8B-B14F-4D97-AF65-F5344CB8AC3E}">
        <p14:creationId xmlns:p14="http://schemas.microsoft.com/office/powerpoint/2010/main" val="2660787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F241A"/>
      </a:dk2>
      <a:lt2>
        <a:srgbClr val="F1F0F3"/>
      </a:lt2>
      <a:accent1>
        <a:srgbClr val="8CAC43"/>
      </a:accent1>
      <a:accent2>
        <a:srgbClr val="AFA23A"/>
      </a:accent2>
      <a:accent3>
        <a:srgbClr val="C3854D"/>
      </a:accent3>
      <a:accent4>
        <a:srgbClr val="B1423B"/>
      </a:accent4>
      <a:accent5>
        <a:srgbClr val="C34D77"/>
      </a:accent5>
      <a:accent6>
        <a:srgbClr val="B13B97"/>
      </a:accent6>
      <a:hlink>
        <a:srgbClr val="C0445C"/>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TM03457510[[fn=Savon]]</Template>
  <TotalTime>1445</TotalTime>
  <Words>982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Times New Roman</vt:lpstr>
      <vt:lpstr>SavonVTI</vt:lpstr>
      <vt:lpstr>Occupational Health and Safety Lecture # 01</vt:lpstr>
      <vt:lpstr>Course Outline</vt:lpstr>
      <vt:lpstr>Course Outline</vt:lpstr>
      <vt:lpstr>PowerPoint Presentation</vt:lpstr>
      <vt:lpstr>Case study</vt:lpstr>
      <vt:lpstr>OHS</vt:lpstr>
      <vt:lpstr>Importance of Occupational Safety and Health</vt:lpstr>
      <vt:lpstr>Early Historical Examination of Occupational Safety and Health</vt:lpstr>
      <vt:lpstr>The European Renaissance and the Industrial Revolution</vt:lpstr>
      <vt:lpstr>PowerPoint Presentation</vt:lpstr>
      <vt:lpstr>Terms and Concepts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Occupational Health and Safety Lecture # 01</dc:title>
  <dc:creator>Syed Haider Hussain</dc:creator>
  <cp:lastModifiedBy>02-131212-009</cp:lastModifiedBy>
  <cp:revision>4</cp:revision>
  <dcterms:created xsi:type="dcterms:W3CDTF">2022-03-08T16:36:19Z</dcterms:created>
  <dcterms:modified xsi:type="dcterms:W3CDTF">2023-02-14T16:21:44Z</dcterms:modified>
</cp:coreProperties>
</file>