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5" r:id="rId3"/>
    <p:sldId id="266" r:id="rId4"/>
    <p:sldId id="267" r:id="rId5"/>
    <p:sldId id="268" r:id="rId6"/>
    <p:sldId id="269" r:id="rId7"/>
    <p:sldId id="270" r:id="rId8"/>
    <p:sldId id="271" r:id="rId9"/>
    <p:sldId id="274" r:id="rId10"/>
    <p:sldId id="273" r:id="rId11"/>
    <p:sldId id="275"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www.osha.gov/hazcom" TargetMode="External"/></Relationships>
</file>

<file path=ppt/diagrams/_rels/data4.xml.rels><?xml version="1.0" encoding="UTF-8" standalone="yes"?>
<Relationships xmlns="http://schemas.openxmlformats.org/package/2006/relationships"><Relationship Id="rId3" Type="http://schemas.openxmlformats.org/officeDocument/2006/relationships/hyperlink" Target="https://www.cdc.gov/niosh/topics/hierarchy/default.html" TargetMode="External"/><Relationship Id="rId2" Type="http://schemas.openxmlformats.org/officeDocument/2006/relationships/hyperlink" Target="https://www.osha.gov/SLTC/hazardoustoxicsubstances/control.html" TargetMode="External"/><Relationship Id="rId1" Type="http://schemas.openxmlformats.org/officeDocument/2006/relationships/hyperlink" Target="http://www.osha.gov/" TargetMode="External"/><Relationship Id="rId4" Type="http://schemas.openxmlformats.org/officeDocument/2006/relationships/hyperlink" Target="https://www.cdc.gov/niosh/index.ht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osha.gov/hazcom"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cdc.gov/niosh/topics/hierarchy/default.html" TargetMode="External"/><Relationship Id="rId2" Type="http://schemas.openxmlformats.org/officeDocument/2006/relationships/hyperlink" Target="https://www.osha.gov/SLTC/hazardoustoxicsubstances/control.html" TargetMode="External"/><Relationship Id="rId1" Type="http://schemas.openxmlformats.org/officeDocument/2006/relationships/hyperlink" Target="http://www.osha.gov/" TargetMode="External"/><Relationship Id="rId4" Type="http://schemas.openxmlformats.org/officeDocument/2006/relationships/hyperlink" Target="https://www.cdc.gov/niosh/index.ht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A0383-C5DC-4CB7-89C5-40E98614519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9BB0F47-47F4-4A34-B668-14B480DC88ED}">
      <dgm:prSet/>
      <dgm:spPr/>
      <dgm:t>
        <a:bodyPr/>
        <a:lstStyle/>
        <a:p>
          <a:r>
            <a:rPr lang="en-US" b="0" i="0"/>
            <a:t>Industrial development and increasing demand for diverse goods and services chemicals being utilized in many products and processes. </a:t>
          </a:r>
          <a:endParaRPr lang="en-US"/>
        </a:p>
      </dgm:t>
    </dgm:pt>
    <dgm:pt modelId="{09E78BBE-B9DB-4FA2-A3C9-77A2BD2101C4}" type="parTrans" cxnId="{293BBC1E-3077-4261-9608-7AF7B6C5C787}">
      <dgm:prSet/>
      <dgm:spPr/>
      <dgm:t>
        <a:bodyPr/>
        <a:lstStyle/>
        <a:p>
          <a:endParaRPr lang="en-US"/>
        </a:p>
      </dgm:t>
    </dgm:pt>
    <dgm:pt modelId="{91374D8D-15F3-4EBC-898B-9E475E70C879}" type="sibTrans" cxnId="{293BBC1E-3077-4261-9608-7AF7B6C5C787}">
      <dgm:prSet/>
      <dgm:spPr/>
      <dgm:t>
        <a:bodyPr/>
        <a:lstStyle/>
        <a:p>
          <a:endParaRPr lang="en-US"/>
        </a:p>
      </dgm:t>
    </dgm:pt>
    <dgm:pt modelId="{BF41EDE1-9B42-4F62-8162-3BF4F1798889}">
      <dgm:prSet/>
      <dgm:spPr/>
      <dgm:t>
        <a:bodyPr/>
        <a:lstStyle/>
        <a:p>
          <a:r>
            <a:rPr lang="en-US" b="0" i="0" dirty="0"/>
            <a:t>This has increased the chemical exposure of people, both at home and in the workplace. </a:t>
          </a:r>
          <a:endParaRPr lang="en-US" dirty="0"/>
        </a:p>
      </dgm:t>
    </dgm:pt>
    <dgm:pt modelId="{38AC1C36-4B65-4736-9F57-7962B5F94C25}" type="parTrans" cxnId="{882FCB6B-FE4E-41FE-B02A-43C4B349EB2C}">
      <dgm:prSet/>
      <dgm:spPr/>
      <dgm:t>
        <a:bodyPr/>
        <a:lstStyle/>
        <a:p>
          <a:endParaRPr lang="en-US"/>
        </a:p>
      </dgm:t>
    </dgm:pt>
    <dgm:pt modelId="{13DCF52A-FD5B-4201-B309-3AA603AD7B1D}" type="sibTrans" cxnId="{882FCB6B-FE4E-41FE-B02A-43C4B349EB2C}">
      <dgm:prSet/>
      <dgm:spPr/>
      <dgm:t>
        <a:bodyPr/>
        <a:lstStyle/>
        <a:p>
          <a:endParaRPr lang="en-US"/>
        </a:p>
      </dgm:t>
    </dgm:pt>
    <dgm:pt modelId="{74240AA3-8FDA-43F9-B426-602428C7737E}">
      <dgm:prSet/>
      <dgm:spPr/>
      <dgm:t>
        <a:bodyPr/>
        <a:lstStyle/>
        <a:p>
          <a:r>
            <a:rPr lang="en-US" b="0" i="0" dirty="0"/>
            <a:t>Exposure to chemicals and their harmful effects has spread across the globe at alarming rates causing a rise in health problems and negatively affecting worker safety.</a:t>
          </a:r>
          <a:endParaRPr lang="en-US" dirty="0"/>
        </a:p>
      </dgm:t>
    </dgm:pt>
    <dgm:pt modelId="{A4D58C07-5D48-4D42-85A5-994C2D4AC49B}" type="parTrans" cxnId="{2E9140E7-9E96-4A34-BFE9-95B5212DCA49}">
      <dgm:prSet/>
      <dgm:spPr/>
      <dgm:t>
        <a:bodyPr/>
        <a:lstStyle/>
        <a:p>
          <a:endParaRPr lang="en-US"/>
        </a:p>
      </dgm:t>
    </dgm:pt>
    <dgm:pt modelId="{71A5C339-3016-4FFB-A384-3E6F28909E50}" type="sibTrans" cxnId="{2E9140E7-9E96-4A34-BFE9-95B5212DCA49}">
      <dgm:prSet/>
      <dgm:spPr/>
      <dgm:t>
        <a:bodyPr/>
        <a:lstStyle/>
        <a:p>
          <a:endParaRPr lang="en-US"/>
        </a:p>
      </dgm:t>
    </dgm:pt>
    <dgm:pt modelId="{EBB4DA5A-1A9F-4933-8647-2FF8E13BD6E9}">
      <dgm:prSet/>
      <dgm:spPr/>
      <dgm:t>
        <a:bodyPr/>
        <a:lstStyle/>
        <a:p>
          <a:r>
            <a:rPr lang="en-US" b="0" i="0"/>
            <a:t>According to the </a:t>
          </a:r>
          <a:r>
            <a:rPr lang="en-US" b="0" i="0">
              <a:hlinkClick xmlns:r="http://schemas.openxmlformats.org/officeDocument/2006/relationships" r:id="rId1"/>
            </a:rPr>
            <a:t>Hazard Communication Standard</a:t>
          </a:r>
          <a:r>
            <a:rPr lang="en-US" b="0" i="0"/>
            <a:t> (HCS) of the Occupational Safety and Health Administration (OSHA), it is important that employees are aware of the risks and hazards associated with their daily work. Hazard recognition also reduces the chance of exposure to hazardous chemicals and the injuries they can bring.</a:t>
          </a:r>
          <a:endParaRPr lang="en-US"/>
        </a:p>
      </dgm:t>
    </dgm:pt>
    <dgm:pt modelId="{676156A3-827B-46F3-B8E0-A4BF6B477A56}" type="parTrans" cxnId="{9A5064EC-0694-44D3-92F7-873162BE8AA2}">
      <dgm:prSet/>
      <dgm:spPr/>
      <dgm:t>
        <a:bodyPr/>
        <a:lstStyle/>
        <a:p>
          <a:endParaRPr lang="en-US"/>
        </a:p>
      </dgm:t>
    </dgm:pt>
    <dgm:pt modelId="{3ED74EA9-7FE2-450B-AC6F-FC743FC32670}" type="sibTrans" cxnId="{9A5064EC-0694-44D3-92F7-873162BE8AA2}">
      <dgm:prSet/>
      <dgm:spPr/>
      <dgm:t>
        <a:bodyPr/>
        <a:lstStyle/>
        <a:p>
          <a:endParaRPr lang="en-US"/>
        </a:p>
      </dgm:t>
    </dgm:pt>
    <dgm:pt modelId="{10A584A1-03BF-4BDF-985F-854DBD888A16}" type="pres">
      <dgm:prSet presAssocID="{5FAA0383-C5DC-4CB7-89C5-40E986145196}" presName="linear" presStyleCnt="0">
        <dgm:presLayoutVars>
          <dgm:animLvl val="lvl"/>
          <dgm:resizeHandles val="exact"/>
        </dgm:presLayoutVars>
      </dgm:prSet>
      <dgm:spPr/>
    </dgm:pt>
    <dgm:pt modelId="{0CC4290D-7547-4313-B43E-F952167DA6F4}" type="pres">
      <dgm:prSet presAssocID="{C9BB0F47-47F4-4A34-B668-14B480DC88ED}" presName="parentText" presStyleLbl="node1" presStyleIdx="0" presStyleCnt="4">
        <dgm:presLayoutVars>
          <dgm:chMax val="0"/>
          <dgm:bulletEnabled val="1"/>
        </dgm:presLayoutVars>
      </dgm:prSet>
      <dgm:spPr/>
    </dgm:pt>
    <dgm:pt modelId="{94089F4A-4E01-4E49-9373-E4E069736A94}" type="pres">
      <dgm:prSet presAssocID="{91374D8D-15F3-4EBC-898B-9E475E70C879}" presName="spacer" presStyleCnt="0"/>
      <dgm:spPr/>
    </dgm:pt>
    <dgm:pt modelId="{B1F7DA90-BB0F-4472-A63D-77836D2ABE95}" type="pres">
      <dgm:prSet presAssocID="{BF41EDE1-9B42-4F62-8162-3BF4F1798889}" presName="parentText" presStyleLbl="node1" presStyleIdx="1" presStyleCnt="4">
        <dgm:presLayoutVars>
          <dgm:chMax val="0"/>
          <dgm:bulletEnabled val="1"/>
        </dgm:presLayoutVars>
      </dgm:prSet>
      <dgm:spPr/>
    </dgm:pt>
    <dgm:pt modelId="{629D90F6-0584-413D-B13D-E2017ED6BBE2}" type="pres">
      <dgm:prSet presAssocID="{13DCF52A-FD5B-4201-B309-3AA603AD7B1D}" presName="spacer" presStyleCnt="0"/>
      <dgm:spPr/>
    </dgm:pt>
    <dgm:pt modelId="{A30F2DA8-E438-4092-A5DA-EBD2CA5AEE66}" type="pres">
      <dgm:prSet presAssocID="{74240AA3-8FDA-43F9-B426-602428C7737E}" presName="parentText" presStyleLbl="node1" presStyleIdx="2" presStyleCnt="4">
        <dgm:presLayoutVars>
          <dgm:chMax val="0"/>
          <dgm:bulletEnabled val="1"/>
        </dgm:presLayoutVars>
      </dgm:prSet>
      <dgm:spPr/>
    </dgm:pt>
    <dgm:pt modelId="{93E52600-E2C3-4EE4-B2C2-0A19BB6370BD}" type="pres">
      <dgm:prSet presAssocID="{71A5C339-3016-4FFB-A384-3E6F28909E50}" presName="spacer" presStyleCnt="0"/>
      <dgm:spPr/>
    </dgm:pt>
    <dgm:pt modelId="{83612C80-B93F-479A-8258-DEB9AEE6B1AD}" type="pres">
      <dgm:prSet presAssocID="{EBB4DA5A-1A9F-4933-8647-2FF8E13BD6E9}" presName="parentText" presStyleLbl="node1" presStyleIdx="3" presStyleCnt="4">
        <dgm:presLayoutVars>
          <dgm:chMax val="0"/>
          <dgm:bulletEnabled val="1"/>
        </dgm:presLayoutVars>
      </dgm:prSet>
      <dgm:spPr/>
    </dgm:pt>
  </dgm:ptLst>
  <dgm:cxnLst>
    <dgm:cxn modelId="{293BBC1E-3077-4261-9608-7AF7B6C5C787}" srcId="{5FAA0383-C5DC-4CB7-89C5-40E986145196}" destId="{C9BB0F47-47F4-4A34-B668-14B480DC88ED}" srcOrd="0" destOrd="0" parTransId="{09E78BBE-B9DB-4FA2-A3C9-77A2BD2101C4}" sibTransId="{91374D8D-15F3-4EBC-898B-9E475E70C879}"/>
    <dgm:cxn modelId="{F30A6766-8A09-4080-8928-16E5B24C5EAB}" type="presOf" srcId="{EBB4DA5A-1A9F-4933-8647-2FF8E13BD6E9}" destId="{83612C80-B93F-479A-8258-DEB9AEE6B1AD}" srcOrd="0" destOrd="0" presId="urn:microsoft.com/office/officeart/2005/8/layout/vList2"/>
    <dgm:cxn modelId="{048F5348-4378-4F3A-8C2E-2B41C6FDAF13}" type="presOf" srcId="{74240AA3-8FDA-43F9-B426-602428C7737E}" destId="{A30F2DA8-E438-4092-A5DA-EBD2CA5AEE66}" srcOrd="0" destOrd="0" presId="urn:microsoft.com/office/officeart/2005/8/layout/vList2"/>
    <dgm:cxn modelId="{882FCB6B-FE4E-41FE-B02A-43C4B349EB2C}" srcId="{5FAA0383-C5DC-4CB7-89C5-40E986145196}" destId="{BF41EDE1-9B42-4F62-8162-3BF4F1798889}" srcOrd="1" destOrd="0" parTransId="{38AC1C36-4B65-4736-9F57-7962B5F94C25}" sibTransId="{13DCF52A-FD5B-4201-B309-3AA603AD7B1D}"/>
    <dgm:cxn modelId="{1BEBB3DD-D1F2-4F17-AD55-7D8EBEB0F54F}" type="presOf" srcId="{5FAA0383-C5DC-4CB7-89C5-40E986145196}" destId="{10A584A1-03BF-4BDF-985F-854DBD888A16}" srcOrd="0" destOrd="0" presId="urn:microsoft.com/office/officeart/2005/8/layout/vList2"/>
    <dgm:cxn modelId="{2E9140E7-9E96-4A34-BFE9-95B5212DCA49}" srcId="{5FAA0383-C5DC-4CB7-89C5-40E986145196}" destId="{74240AA3-8FDA-43F9-B426-602428C7737E}" srcOrd="2" destOrd="0" parTransId="{A4D58C07-5D48-4D42-85A5-994C2D4AC49B}" sibTransId="{71A5C339-3016-4FFB-A384-3E6F28909E50}"/>
    <dgm:cxn modelId="{9A5064EC-0694-44D3-92F7-873162BE8AA2}" srcId="{5FAA0383-C5DC-4CB7-89C5-40E986145196}" destId="{EBB4DA5A-1A9F-4933-8647-2FF8E13BD6E9}" srcOrd="3" destOrd="0" parTransId="{676156A3-827B-46F3-B8E0-A4BF6B477A56}" sibTransId="{3ED74EA9-7FE2-450B-AC6F-FC743FC32670}"/>
    <dgm:cxn modelId="{172505F9-3B04-4AF6-A625-BB9E0B7515DA}" type="presOf" srcId="{C9BB0F47-47F4-4A34-B668-14B480DC88ED}" destId="{0CC4290D-7547-4313-B43E-F952167DA6F4}" srcOrd="0" destOrd="0" presId="urn:microsoft.com/office/officeart/2005/8/layout/vList2"/>
    <dgm:cxn modelId="{41985FFF-CE21-43DC-AF09-7A8298075FE6}" type="presOf" srcId="{BF41EDE1-9B42-4F62-8162-3BF4F1798889}" destId="{B1F7DA90-BB0F-4472-A63D-77836D2ABE95}" srcOrd="0" destOrd="0" presId="urn:microsoft.com/office/officeart/2005/8/layout/vList2"/>
    <dgm:cxn modelId="{5FC55BF0-7837-4370-B97D-26B3C6D89FF7}" type="presParOf" srcId="{10A584A1-03BF-4BDF-985F-854DBD888A16}" destId="{0CC4290D-7547-4313-B43E-F952167DA6F4}" srcOrd="0" destOrd="0" presId="urn:microsoft.com/office/officeart/2005/8/layout/vList2"/>
    <dgm:cxn modelId="{5EE57A8C-C550-4909-B519-5AB9DD8927DA}" type="presParOf" srcId="{10A584A1-03BF-4BDF-985F-854DBD888A16}" destId="{94089F4A-4E01-4E49-9373-E4E069736A94}" srcOrd="1" destOrd="0" presId="urn:microsoft.com/office/officeart/2005/8/layout/vList2"/>
    <dgm:cxn modelId="{F04E0DFC-1EE3-4E61-8B0F-1D15B0986E62}" type="presParOf" srcId="{10A584A1-03BF-4BDF-985F-854DBD888A16}" destId="{B1F7DA90-BB0F-4472-A63D-77836D2ABE95}" srcOrd="2" destOrd="0" presId="urn:microsoft.com/office/officeart/2005/8/layout/vList2"/>
    <dgm:cxn modelId="{52D65BEA-D64E-4C01-A8AA-3BD9DAB9AC93}" type="presParOf" srcId="{10A584A1-03BF-4BDF-985F-854DBD888A16}" destId="{629D90F6-0584-413D-B13D-E2017ED6BBE2}" srcOrd="3" destOrd="0" presId="urn:microsoft.com/office/officeart/2005/8/layout/vList2"/>
    <dgm:cxn modelId="{0DF9BD72-66EC-4665-90AC-ACC63A232256}" type="presParOf" srcId="{10A584A1-03BF-4BDF-985F-854DBD888A16}" destId="{A30F2DA8-E438-4092-A5DA-EBD2CA5AEE66}" srcOrd="4" destOrd="0" presId="urn:microsoft.com/office/officeart/2005/8/layout/vList2"/>
    <dgm:cxn modelId="{0220D100-9198-4501-9814-954E5AA69325}" type="presParOf" srcId="{10A584A1-03BF-4BDF-985F-854DBD888A16}" destId="{93E52600-E2C3-4EE4-B2C2-0A19BB6370BD}" srcOrd="5" destOrd="0" presId="urn:microsoft.com/office/officeart/2005/8/layout/vList2"/>
    <dgm:cxn modelId="{8942FEE6-9EE3-472A-86B0-087FB361BA92}" type="presParOf" srcId="{10A584A1-03BF-4BDF-985F-854DBD888A16}" destId="{83612C80-B93F-479A-8258-DEB9AEE6B1A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6F837-4F58-4DBC-9C2A-2F181B90A85E}"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3BC2E6C-0A68-40D4-9BCB-07DC0CE670AD}">
      <dgm:prSet/>
      <dgm:spPr/>
      <dgm:t>
        <a:bodyPr/>
        <a:lstStyle/>
        <a:p>
          <a:r>
            <a:rPr lang="en-US" b="1" i="0" dirty="0"/>
            <a:t>Asphyxiants</a:t>
          </a:r>
          <a:r>
            <a:rPr lang="en-US" b="0" i="0" dirty="0"/>
            <a:t> – these are chemicals or gasses that can cause difficulty in breathing, unconsciousness, or death by suffocation.</a:t>
          </a:r>
          <a:endParaRPr lang="en-US" dirty="0"/>
        </a:p>
      </dgm:t>
    </dgm:pt>
    <dgm:pt modelId="{75670648-1C00-473A-A5CF-098D00194290}" type="parTrans" cxnId="{CA24FBDE-084D-4D78-8CB5-CD094BA15CC2}">
      <dgm:prSet/>
      <dgm:spPr/>
      <dgm:t>
        <a:bodyPr/>
        <a:lstStyle/>
        <a:p>
          <a:endParaRPr lang="en-US"/>
        </a:p>
      </dgm:t>
    </dgm:pt>
    <dgm:pt modelId="{923BE4BF-FFA7-4244-91C2-0FD5D7884B31}" type="sibTrans" cxnId="{CA24FBDE-084D-4D78-8CB5-CD094BA15CC2}">
      <dgm:prSet/>
      <dgm:spPr/>
      <dgm:t>
        <a:bodyPr/>
        <a:lstStyle/>
        <a:p>
          <a:endParaRPr lang="en-US"/>
        </a:p>
      </dgm:t>
    </dgm:pt>
    <dgm:pt modelId="{864DB09B-6EDE-472E-9FBB-6335D9D36A11}">
      <dgm:prSet/>
      <dgm:spPr/>
      <dgm:t>
        <a:bodyPr/>
        <a:lstStyle/>
        <a:p>
          <a:r>
            <a:rPr lang="en-US" b="1" i="0" dirty="0"/>
            <a:t>Corrosives</a:t>
          </a:r>
          <a:r>
            <a:rPr lang="en-US" b="0" i="0" dirty="0"/>
            <a:t> – these are chemicals that can cause severe skin burns and damages in tissue once contacted with.</a:t>
          </a:r>
          <a:endParaRPr lang="en-US" dirty="0"/>
        </a:p>
      </dgm:t>
    </dgm:pt>
    <dgm:pt modelId="{DEAE93B0-95CB-4FBF-9254-E6129D787D95}" type="parTrans" cxnId="{42D891DB-91D5-41D4-9A89-F7373404CC56}">
      <dgm:prSet/>
      <dgm:spPr/>
      <dgm:t>
        <a:bodyPr/>
        <a:lstStyle/>
        <a:p>
          <a:endParaRPr lang="en-US"/>
        </a:p>
      </dgm:t>
    </dgm:pt>
    <dgm:pt modelId="{7D4D56CD-3EAB-4943-8259-3A8E228034CE}" type="sibTrans" cxnId="{42D891DB-91D5-41D4-9A89-F7373404CC56}">
      <dgm:prSet/>
      <dgm:spPr/>
      <dgm:t>
        <a:bodyPr/>
        <a:lstStyle/>
        <a:p>
          <a:endParaRPr lang="en-US"/>
        </a:p>
      </dgm:t>
    </dgm:pt>
    <dgm:pt modelId="{D90C0042-9767-4687-A5F0-311BC34C0D50}">
      <dgm:prSet/>
      <dgm:spPr/>
      <dgm:t>
        <a:bodyPr/>
        <a:lstStyle/>
        <a:p>
          <a:r>
            <a:rPr lang="en-US" b="1" i="0"/>
            <a:t>Irritants</a:t>
          </a:r>
          <a:r>
            <a:rPr lang="en-US" b="0" i="0"/>
            <a:t> – these chemicals usually cause redness, rashes, or inflammation of the affected area. Although the presence of symptoms are normally short-term, there are still instances where they create long-lasting effects on others.</a:t>
          </a:r>
          <a:endParaRPr lang="en-US"/>
        </a:p>
      </dgm:t>
    </dgm:pt>
    <dgm:pt modelId="{4C0E0B8B-0132-4329-AB04-E455DC9C1BFF}" type="parTrans" cxnId="{D7DB100D-3638-489C-8E2D-7DE331F3B7D7}">
      <dgm:prSet/>
      <dgm:spPr/>
      <dgm:t>
        <a:bodyPr/>
        <a:lstStyle/>
        <a:p>
          <a:endParaRPr lang="en-US"/>
        </a:p>
      </dgm:t>
    </dgm:pt>
    <dgm:pt modelId="{8A0B746E-1D2D-4D41-92CF-AC2CE484560B}" type="sibTrans" cxnId="{D7DB100D-3638-489C-8E2D-7DE331F3B7D7}">
      <dgm:prSet/>
      <dgm:spPr/>
      <dgm:t>
        <a:bodyPr/>
        <a:lstStyle/>
        <a:p>
          <a:endParaRPr lang="en-US"/>
        </a:p>
      </dgm:t>
    </dgm:pt>
    <dgm:pt modelId="{C18BDED5-86FC-4415-997E-18CB451495FA}">
      <dgm:prSet/>
      <dgm:spPr/>
      <dgm:t>
        <a:bodyPr/>
        <a:lstStyle/>
        <a:p>
          <a:r>
            <a:rPr lang="en-US" b="1" i="0"/>
            <a:t>Sensitizers</a:t>
          </a:r>
          <a:r>
            <a:rPr lang="en-US" b="0" i="0"/>
            <a:t> – people or animals that are exposed to this type of chemical develop allergic reactions after a significant amount of time or repeated exposure to the specific chemical.</a:t>
          </a:r>
          <a:endParaRPr lang="en-US"/>
        </a:p>
      </dgm:t>
    </dgm:pt>
    <dgm:pt modelId="{FCC0F3B6-BDFC-4BB3-8B60-5B2AAD909C3D}" type="parTrans" cxnId="{23D84ECD-EDCC-4631-82D9-006468A9C020}">
      <dgm:prSet/>
      <dgm:spPr/>
      <dgm:t>
        <a:bodyPr/>
        <a:lstStyle/>
        <a:p>
          <a:endParaRPr lang="en-US"/>
        </a:p>
      </dgm:t>
    </dgm:pt>
    <dgm:pt modelId="{F9CDD291-4D70-4FD2-AB6C-BDCA4FF261A0}" type="sibTrans" cxnId="{23D84ECD-EDCC-4631-82D9-006468A9C020}">
      <dgm:prSet/>
      <dgm:spPr/>
      <dgm:t>
        <a:bodyPr/>
        <a:lstStyle/>
        <a:p>
          <a:endParaRPr lang="en-US"/>
        </a:p>
      </dgm:t>
    </dgm:pt>
    <dgm:pt modelId="{F26E9409-BE7A-44A6-A294-F1CEC87BC63B}" type="pres">
      <dgm:prSet presAssocID="{48D6F837-4F58-4DBC-9C2A-2F181B90A85E}" presName="vert0" presStyleCnt="0">
        <dgm:presLayoutVars>
          <dgm:dir/>
          <dgm:animOne val="branch"/>
          <dgm:animLvl val="lvl"/>
        </dgm:presLayoutVars>
      </dgm:prSet>
      <dgm:spPr/>
    </dgm:pt>
    <dgm:pt modelId="{C3A7EF2C-B7A5-43BB-B0E4-D3964D627A46}" type="pres">
      <dgm:prSet presAssocID="{B3BC2E6C-0A68-40D4-9BCB-07DC0CE670AD}" presName="thickLine" presStyleLbl="alignNode1" presStyleIdx="0" presStyleCnt="4"/>
      <dgm:spPr/>
    </dgm:pt>
    <dgm:pt modelId="{D9A7B78B-8900-4CB2-9638-2FCC7E6F1216}" type="pres">
      <dgm:prSet presAssocID="{B3BC2E6C-0A68-40D4-9BCB-07DC0CE670AD}" presName="horz1" presStyleCnt="0"/>
      <dgm:spPr/>
    </dgm:pt>
    <dgm:pt modelId="{9744D617-05BA-401D-A0EE-31E8586794A9}" type="pres">
      <dgm:prSet presAssocID="{B3BC2E6C-0A68-40D4-9BCB-07DC0CE670AD}" presName="tx1" presStyleLbl="revTx" presStyleIdx="0" presStyleCnt="4"/>
      <dgm:spPr/>
    </dgm:pt>
    <dgm:pt modelId="{0927EF1D-3E32-480C-9BDF-2E394152B50B}" type="pres">
      <dgm:prSet presAssocID="{B3BC2E6C-0A68-40D4-9BCB-07DC0CE670AD}" presName="vert1" presStyleCnt="0"/>
      <dgm:spPr/>
    </dgm:pt>
    <dgm:pt modelId="{B6571C29-583D-4377-A8E3-F5B3D1F2815D}" type="pres">
      <dgm:prSet presAssocID="{864DB09B-6EDE-472E-9FBB-6335D9D36A11}" presName="thickLine" presStyleLbl="alignNode1" presStyleIdx="1" presStyleCnt="4"/>
      <dgm:spPr/>
    </dgm:pt>
    <dgm:pt modelId="{D0FD62E5-CAC9-4155-B889-86C17C58C132}" type="pres">
      <dgm:prSet presAssocID="{864DB09B-6EDE-472E-9FBB-6335D9D36A11}" presName="horz1" presStyleCnt="0"/>
      <dgm:spPr/>
    </dgm:pt>
    <dgm:pt modelId="{7C2308FD-4264-40F0-87CE-83CCC820420F}" type="pres">
      <dgm:prSet presAssocID="{864DB09B-6EDE-472E-9FBB-6335D9D36A11}" presName="tx1" presStyleLbl="revTx" presStyleIdx="1" presStyleCnt="4" custScaleY="60753"/>
      <dgm:spPr/>
    </dgm:pt>
    <dgm:pt modelId="{DBA2784F-E71E-4C35-BEC6-6187E105C204}" type="pres">
      <dgm:prSet presAssocID="{864DB09B-6EDE-472E-9FBB-6335D9D36A11}" presName="vert1" presStyleCnt="0"/>
      <dgm:spPr/>
    </dgm:pt>
    <dgm:pt modelId="{2B68C362-D5FA-454B-A08D-E2AEC68A03CB}" type="pres">
      <dgm:prSet presAssocID="{D90C0042-9767-4687-A5F0-311BC34C0D50}" presName="thickLine" presStyleLbl="alignNode1" presStyleIdx="2" presStyleCnt="4"/>
      <dgm:spPr/>
    </dgm:pt>
    <dgm:pt modelId="{44549BE1-85C4-41AA-BBCC-F639D4F27BD5}" type="pres">
      <dgm:prSet presAssocID="{D90C0042-9767-4687-A5F0-311BC34C0D50}" presName="horz1" presStyleCnt="0"/>
      <dgm:spPr/>
    </dgm:pt>
    <dgm:pt modelId="{C5121492-9E80-4AE1-82FA-684796F932D1}" type="pres">
      <dgm:prSet presAssocID="{D90C0042-9767-4687-A5F0-311BC34C0D50}" presName="tx1" presStyleLbl="revTx" presStyleIdx="2" presStyleCnt="4"/>
      <dgm:spPr/>
    </dgm:pt>
    <dgm:pt modelId="{D6D90E09-E915-4607-A03C-F118B177BBFB}" type="pres">
      <dgm:prSet presAssocID="{D90C0042-9767-4687-A5F0-311BC34C0D50}" presName="vert1" presStyleCnt="0"/>
      <dgm:spPr/>
    </dgm:pt>
    <dgm:pt modelId="{89C4398A-F23B-4A65-BCB6-BEEED46AF397}" type="pres">
      <dgm:prSet presAssocID="{C18BDED5-86FC-4415-997E-18CB451495FA}" presName="thickLine" presStyleLbl="alignNode1" presStyleIdx="3" presStyleCnt="4"/>
      <dgm:spPr/>
    </dgm:pt>
    <dgm:pt modelId="{B94DA5E5-62BE-4312-BDB0-B4D542B28C8A}" type="pres">
      <dgm:prSet presAssocID="{C18BDED5-86FC-4415-997E-18CB451495FA}" presName="horz1" presStyleCnt="0"/>
      <dgm:spPr/>
    </dgm:pt>
    <dgm:pt modelId="{6EEE3385-F2F7-4ADC-B541-A85544F55ABF}" type="pres">
      <dgm:prSet presAssocID="{C18BDED5-86FC-4415-997E-18CB451495FA}" presName="tx1" presStyleLbl="revTx" presStyleIdx="3" presStyleCnt="4"/>
      <dgm:spPr/>
    </dgm:pt>
    <dgm:pt modelId="{5E276C08-0668-4838-A3DC-94CF070474C2}" type="pres">
      <dgm:prSet presAssocID="{C18BDED5-86FC-4415-997E-18CB451495FA}" presName="vert1" presStyleCnt="0"/>
      <dgm:spPr/>
    </dgm:pt>
  </dgm:ptLst>
  <dgm:cxnLst>
    <dgm:cxn modelId="{D7DB100D-3638-489C-8E2D-7DE331F3B7D7}" srcId="{48D6F837-4F58-4DBC-9C2A-2F181B90A85E}" destId="{D90C0042-9767-4687-A5F0-311BC34C0D50}" srcOrd="2" destOrd="0" parTransId="{4C0E0B8B-0132-4329-AB04-E455DC9C1BFF}" sibTransId="{8A0B746E-1D2D-4D41-92CF-AC2CE484560B}"/>
    <dgm:cxn modelId="{0AA0F256-CE6A-4C89-A982-15BF27ABFF55}" type="presOf" srcId="{864DB09B-6EDE-472E-9FBB-6335D9D36A11}" destId="{7C2308FD-4264-40F0-87CE-83CCC820420F}" srcOrd="0" destOrd="0" presId="urn:microsoft.com/office/officeart/2008/layout/LinedList"/>
    <dgm:cxn modelId="{90946B88-5896-4DE7-A635-9865BF1C3F6C}" type="presOf" srcId="{48D6F837-4F58-4DBC-9C2A-2F181B90A85E}" destId="{F26E9409-BE7A-44A6-A294-F1CEC87BC63B}" srcOrd="0" destOrd="0" presId="urn:microsoft.com/office/officeart/2008/layout/LinedList"/>
    <dgm:cxn modelId="{77F4E4C7-3531-4055-97DC-1701F364A801}" type="presOf" srcId="{D90C0042-9767-4687-A5F0-311BC34C0D50}" destId="{C5121492-9E80-4AE1-82FA-684796F932D1}" srcOrd="0" destOrd="0" presId="urn:microsoft.com/office/officeart/2008/layout/LinedList"/>
    <dgm:cxn modelId="{23D84ECD-EDCC-4631-82D9-006468A9C020}" srcId="{48D6F837-4F58-4DBC-9C2A-2F181B90A85E}" destId="{C18BDED5-86FC-4415-997E-18CB451495FA}" srcOrd="3" destOrd="0" parTransId="{FCC0F3B6-BDFC-4BB3-8B60-5B2AAD909C3D}" sibTransId="{F9CDD291-4D70-4FD2-AB6C-BDCA4FF261A0}"/>
    <dgm:cxn modelId="{93B298D2-0704-45F1-B870-36A0C1B7E247}" type="presOf" srcId="{B3BC2E6C-0A68-40D4-9BCB-07DC0CE670AD}" destId="{9744D617-05BA-401D-A0EE-31E8586794A9}" srcOrd="0" destOrd="0" presId="urn:microsoft.com/office/officeart/2008/layout/LinedList"/>
    <dgm:cxn modelId="{72F410D7-B65B-44D9-93A4-931D4098C995}" type="presOf" srcId="{C18BDED5-86FC-4415-997E-18CB451495FA}" destId="{6EEE3385-F2F7-4ADC-B541-A85544F55ABF}" srcOrd="0" destOrd="0" presId="urn:microsoft.com/office/officeart/2008/layout/LinedList"/>
    <dgm:cxn modelId="{42D891DB-91D5-41D4-9A89-F7373404CC56}" srcId="{48D6F837-4F58-4DBC-9C2A-2F181B90A85E}" destId="{864DB09B-6EDE-472E-9FBB-6335D9D36A11}" srcOrd="1" destOrd="0" parTransId="{DEAE93B0-95CB-4FBF-9254-E6129D787D95}" sibTransId="{7D4D56CD-3EAB-4943-8259-3A8E228034CE}"/>
    <dgm:cxn modelId="{CA24FBDE-084D-4D78-8CB5-CD094BA15CC2}" srcId="{48D6F837-4F58-4DBC-9C2A-2F181B90A85E}" destId="{B3BC2E6C-0A68-40D4-9BCB-07DC0CE670AD}" srcOrd="0" destOrd="0" parTransId="{75670648-1C00-473A-A5CF-098D00194290}" sibTransId="{923BE4BF-FFA7-4244-91C2-0FD5D7884B31}"/>
    <dgm:cxn modelId="{526E2287-8729-4E56-A82A-B0AE6EC44226}" type="presParOf" srcId="{F26E9409-BE7A-44A6-A294-F1CEC87BC63B}" destId="{C3A7EF2C-B7A5-43BB-B0E4-D3964D627A46}" srcOrd="0" destOrd="0" presId="urn:microsoft.com/office/officeart/2008/layout/LinedList"/>
    <dgm:cxn modelId="{207EBD17-B4E7-4939-B863-0B727BAA1826}" type="presParOf" srcId="{F26E9409-BE7A-44A6-A294-F1CEC87BC63B}" destId="{D9A7B78B-8900-4CB2-9638-2FCC7E6F1216}" srcOrd="1" destOrd="0" presId="urn:microsoft.com/office/officeart/2008/layout/LinedList"/>
    <dgm:cxn modelId="{19954E5D-B0D8-4571-A28D-3BB06E588637}" type="presParOf" srcId="{D9A7B78B-8900-4CB2-9638-2FCC7E6F1216}" destId="{9744D617-05BA-401D-A0EE-31E8586794A9}" srcOrd="0" destOrd="0" presId="urn:microsoft.com/office/officeart/2008/layout/LinedList"/>
    <dgm:cxn modelId="{6E7B672B-DAB0-472D-8135-7099944F32BF}" type="presParOf" srcId="{D9A7B78B-8900-4CB2-9638-2FCC7E6F1216}" destId="{0927EF1D-3E32-480C-9BDF-2E394152B50B}" srcOrd="1" destOrd="0" presId="urn:microsoft.com/office/officeart/2008/layout/LinedList"/>
    <dgm:cxn modelId="{6F0A183E-DE1E-4EDA-9506-794BD963DBDC}" type="presParOf" srcId="{F26E9409-BE7A-44A6-A294-F1CEC87BC63B}" destId="{B6571C29-583D-4377-A8E3-F5B3D1F2815D}" srcOrd="2" destOrd="0" presId="urn:microsoft.com/office/officeart/2008/layout/LinedList"/>
    <dgm:cxn modelId="{BFF9D4F8-77B4-4B91-ACD5-7934810F1ECB}" type="presParOf" srcId="{F26E9409-BE7A-44A6-A294-F1CEC87BC63B}" destId="{D0FD62E5-CAC9-4155-B889-86C17C58C132}" srcOrd="3" destOrd="0" presId="urn:microsoft.com/office/officeart/2008/layout/LinedList"/>
    <dgm:cxn modelId="{F71405E4-8A67-447C-8370-170E251ACA68}" type="presParOf" srcId="{D0FD62E5-CAC9-4155-B889-86C17C58C132}" destId="{7C2308FD-4264-40F0-87CE-83CCC820420F}" srcOrd="0" destOrd="0" presId="urn:microsoft.com/office/officeart/2008/layout/LinedList"/>
    <dgm:cxn modelId="{103B6C36-008B-45A4-9DA3-333ADC46BF80}" type="presParOf" srcId="{D0FD62E5-CAC9-4155-B889-86C17C58C132}" destId="{DBA2784F-E71E-4C35-BEC6-6187E105C204}" srcOrd="1" destOrd="0" presId="urn:microsoft.com/office/officeart/2008/layout/LinedList"/>
    <dgm:cxn modelId="{CA3BC8E9-10DB-4420-BD7A-8FF3C4C41735}" type="presParOf" srcId="{F26E9409-BE7A-44A6-A294-F1CEC87BC63B}" destId="{2B68C362-D5FA-454B-A08D-E2AEC68A03CB}" srcOrd="4" destOrd="0" presId="urn:microsoft.com/office/officeart/2008/layout/LinedList"/>
    <dgm:cxn modelId="{BE8A43E8-DC20-4449-85A9-5610B1865B29}" type="presParOf" srcId="{F26E9409-BE7A-44A6-A294-F1CEC87BC63B}" destId="{44549BE1-85C4-41AA-BBCC-F639D4F27BD5}" srcOrd="5" destOrd="0" presId="urn:microsoft.com/office/officeart/2008/layout/LinedList"/>
    <dgm:cxn modelId="{3FDAE5A2-DFAA-46CD-A86C-AA70BA240E10}" type="presParOf" srcId="{44549BE1-85C4-41AA-BBCC-F639D4F27BD5}" destId="{C5121492-9E80-4AE1-82FA-684796F932D1}" srcOrd="0" destOrd="0" presId="urn:microsoft.com/office/officeart/2008/layout/LinedList"/>
    <dgm:cxn modelId="{2AA3CC06-8950-4BFB-B6DC-1A30E829C324}" type="presParOf" srcId="{44549BE1-85C4-41AA-BBCC-F639D4F27BD5}" destId="{D6D90E09-E915-4607-A03C-F118B177BBFB}" srcOrd="1" destOrd="0" presId="urn:microsoft.com/office/officeart/2008/layout/LinedList"/>
    <dgm:cxn modelId="{DE8DA071-1CA9-4B93-83E8-658BEF376010}" type="presParOf" srcId="{F26E9409-BE7A-44A6-A294-F1CEC87BC63B}" destId="{89C4398A-F23B-4A65-BCB6-BEEED46AF397}" srcOrd="6" destOrd="0" presId="urn:microsoft.com/office/officeart/2008/layout/LinedList"/>
    <dgm:cxn modelId="{58264283-AD87-49D0-85DB-78BC14E0C553}" type="presParOf" srcId="{F26E9409-BE7A-44A6-A294-F1CEC87BC63B}" destId="{B94DA5E5-62BE-4312-BDB0-B4D542B28C8A}" srcOrd="7" destOrd="0" presId="urn:microsoft.com/office/officeart/2008/layout/LinedList"/>
    <dgm:cxn modelId="{08419F90-2535-4C10-BFC8-46017B227E1E}" type="presParOf" srcId="{B94DA5E5-62BE-4312-BDB0-B4D542B28C8A}" destId="{6EEE3385-F2F7-4ADC-B541-A85544F55ABF}" srcOrd="0" destOrd="0" presId="urn:microsoft.com/office/officeart/2008/layout/LinedList"/>
    <dgm:cxn modelId="{1E7349AC-BAFD-4BE7-9C6A-162FFE2E6C03}" type="presParOf" srcId="{B94DA5E5-62BE-4312-BDB0-B4D542B28C8A}" destId="{5E276C08-0668-4838-A3DC-94CF070474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850647-DC58-41DF-89BE-BB7CDAEC71F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2DDA319-4730-42CE-8C96-B626BEAAA387}">
      <dgm:prSet/>
      <dgm:spPr/>
      <dgm:t>
        <a:bodyPr/>
        <a:lstStyle/>
        <a:p>
          <a:r>
            <a:rPr lang="en-US" b="1" i="0" dirty="0"/>
            <a:t>Reactive</a:t>
          </a:r>
          <a:r>
            <a:rPr lang="en-US" b="0" i="0" dirty="0"/>
            <a:t> – these are substances that, under certain conditions or exposure to other chemicals or elements, can cause severe physical hazards such as fires or explosions.</a:t>
          </a:r>
          <a:endParaRPr lang="en-US" dirty="0"/>
        </a:p>
      </dgm:t>
    </dgm:pt>
    <dgm:pt modelId="{D67B5EB3-9F77-4B7E-8618-EAA94C2D55A5}" type="parTrans" cxnId="{9CD98588-DC55-4F2F-BE07-F4588F7621E8}">
      <dgm:prSet/>
      <dgm:spPr/>
      <dgm:t>
        <a:bodyPr/>
        <a:lstStyle/>
        <a:p>
          <a:endParaRPr lang="en-US"/>
        </a:p>
      </dgm:t>
    </dgm:pt>
    <dgm:pt modelId="{91EE1E5C-5937-42B1-8FB9-DDB89C37CDDD}" type="sibTrans" cxnId="{9CD98588-DC55-4F2F-BE07-F4588F7621E8}">
      <dgm:prSet/>
      <dgm:spPr/>
      <dgm:t>
        <a:bodyPr/>
        <a:lstStyle/>
        <a:p>
          <a:endParaRPr lang="en-US"/>
        </a:p>
      </dgm:t>
    </dgm:pt>
    <dgm:pt modelId="{3CA4FBF0-0B3E-446E-877E-E77E80D99F2C}">
      <dgm:prSet/>
      <dgm:spPr/>
      <dgm:t>
        <a:bodyPr/>
        <a:lstStyle/>
        <a:p>
          <a:r>
            <a:rPr lang="en-US" b="1" i="0" dirty="0"/>
            <a:t>Flammable</a:t>
          </a:r>
          <a:r>
            <a:rPr lang="en-US" b="0" i="0" dirty="0"/>
            <a:t> – these are chemical substances or materials that can ignite once exposed to air and other elements.</a:t>
          </a:r>
          <a:endParaRPr lang="en-US" dirty="0"/>
        </a:p>
      </dgm:t>
    </dgm:pt>
    <dgm:pt modelId="{014E02BF-994D-4CA4-81EB-11B4151995ED}" type="parTrans" cxnId="{1983305F-4D59-4CBB-AF56-DC58F5BA947F}">
      <dgm:prSet/>
      <dgm:spPr/>
      <dgm:t>
        <a:bodyPr/>
        <a:lstStyle/>
        <a:p>
          <a:endParaRPr lang="en-US"/>
        </a:p>
      </dgm:t>
    </dgm:pt>
    <dgm:pt modelId="{2F32FE77-582E-4BE4-A781-1B6EDBC7F413}" type="sibTrans" cxnId="{1983305F-4D59-4CBB-AF56-DC58F5BA947F}">
      <dgm:prSet/>
      <dgm:spPr/>
      <dgm:t>
        <a:bodyPr/>
        <a:lstStyle/>
        <a:p>
          <a:endParaRPr lang="en-US"/>
        </a:p>
      </dgm:t>
    </dgm:pt>
    <dgm:pt modelId="{A2EAE9F0-D891-410D-AE49-B9EB18BDF248}">
      <dgm:prSet/>
      <dgm:spPr/>
      <dgm:t>
        <a:bodyPr/>
        <a:lstStyle/>
        <a:p>
          <a:r>
            <a:rPr lang="en-US" b="1" i="0" dirty="0"/>
            <a:t>Carcinogens</a:t>
          </a:r>
          <a:r>
            <a:rPr lang="en-US" b="0" i="0" dirty="0"/>
            <a:t> – carcinogens are substances that are known to be cancer-causing chemicals. They are categorized as either natural or manmade, but it is crucial to note that even a small amount of this type of chemical can severely damage human health.</a:t>
          </a:r>
          <a:endParaRPr lang="en-US" dirty="0"/>
        </a:p>
      </dgm:t>
    </dgm:pt>
    <dgm:pt modelId="{0CC846A4-EBEB-4934-BD5F-706F25670D58}" type="parTrans" cxnId="{CA393A0F-6DC6-4782-B0BD-7BDF7C8FE320}">
      <dgm:prSet/>
      <dgm:spPr/>
      <dgm:t>
        <a:bodyPr/>
        <a:lstStyle/>
        <a:p>
          <a:endParaRPr lang="en-US"/>
        </a:p>
      </dgm:t>
    </dgm:pt>
    <dgm:pt modelId="{C6591808-4B7C-4AC4-851E-F0EACC99DBB4}" type="sibTrans" cxnId="{CA393A0F-6DC6-4782-B0BD-7BDF7C8FE320}">
      <dgm:prSet/>
      <dgm:spPr/>
      <dgm:t>
        <a:bodyPr/>
        <a:lstStyle/>
        <a:p>
          <a:endParaRPr lang="en-US"/>
        </a:p>
      </dgm:t>
    </dgm:pt>
    <dgm:pt modelId="{729C185C-5CC3-424C-ABE1-7B9764205027}">
      <dgm:prSet/>
      <dgm:spPr/>
      <dgm:t>
        <a:bodyPr/>
        <a:lstStyle/>
        <a:p>
          <a:r>
            <a:rPr lang="en-US" b="1" i="0" dirty="0"/>
            <a:t>Teratogens</a:t>
          </a:r>
          <a:r>
            <a:rPr lang="en-US" b="0" i="0" dirty="0"/>
            <a:t> – these are chemicals that can cause physiological development abnormalities or birth defects.</a:t>
          </a:r>
          <a:endParaRPr lang="en-US" dirty="0"/>
        </a:p>
      </dgm:t>
    </dgm:pt>
    <dgm:pt modelId="{F09E2C75-764F-45F0-889F-D74AF6701D9D}" type="parTrans" cxnId="{5C042DDF-2248-4963-A2F8-296761D8A895}">
      <dgm:prSet/>
      <dgm:spPr/>
      <dgm:t>
        <a:bodyPr/>
        <a:lstStyle/>
        <a:p>
          <a:endParaRPr lang="en-US"/>
        </a:p>
      </dgm:t>
    </dgm:pt>
    <dgm:pt modelId="{77A9D8FB-11AD-482B-8450-C05D5DFC8D73}" type="sibTrans" cxnId="{5C042DDF-2248-4963-A2F8-296761D8A895}">
      <dgm:prSet/>
      <dgm:spPr/>
      <dgm:t>
        <a:bodyPr/>
        <a:lstStyle/>
        <a:p>
          <a:endParaRPr lang="en-US"/>
        </a:p>
      </dgm:t>
    </dgm:pt>
    <dgm:pt modelId="{BAA2AA05-9E81-4F90-A9A0-B9FDA6C6E628}" type="pres">
      <dgm:prSet presAssocID="{0A850647-DC58-41DF-89BE-BB7CDAEC71F4}" presName="vert0" presStyleCnt="0">
        <dgm:presLayoutVars>
          <dgm:dir/>
          <dgm:animOne val="branch"/>
          <dgm:animLvl val="lvl"/>
        </dgm:presLayoutVars>
      </dgm:prSet>
      <dgm:spPr/>
    </dgm:pt>
    <dgm:pt modelId="{A4030E7B-FD00-42E5-8D45-D2604235447C}" type="pres">
      <dgm:prSet presAssocID="{C2DDA319-4730-42CE-8C96-B626BEAAA387}" presName="thickLine" presStyleLbl="alignNode1" presStyleIdx="0" presStyleCnt="4"/>
      <dgm:spPr/>
    </dgm:pt>
    <dgm:pt modelId="{A09AB1AA-0F8D-41C3-A1DC-2DA1FBBAA13D}" type="pres">
      <dgm:prSet presAssocID="{C2DDA319-4730-42CE-8C96-B626BEAAA387}" presName="horz1" presStyleCnt="0"/>
      <dgm:spPr/>
    </dgm:pt>
    <dgm:pt modelId="{239D7D13-675D-47F6-9A4D-7DC90446089B}" type="pres">
      <dgm:prSet presAssocID="{C2DDA319-4730-42CE-8C96-B626BEAAA387}" presName="tx1" presStyleLbl="revTx" presStyleIdx="0" presStyleCnt="4"/>
      <dgm:spPr/>
    </dgm:pt>
    <dgm:pt modelId="{804313F8-1B56-48DB-ABCD-3D23CBAAB683}" type="pres">
      <dgm:prSet presAssocID="{C2DDA319-4730-42CE-8C96-B626BEAAA387}" presName="vert1" presStyleCnt="0"/>
      <dgm:spPr/>
    </dgm:pt>
    <dgm:pt modelId="{D396E3E0-E06B-4213-ABE9-461975750D1F}" type="pres">
      <dgm:prSet presAssocID="{3CA4FBF0-0B3E-446E-877E-E77E80D99F2C}" presName="thickLine" presStyleLbl="alignNode1" presStyleIdx="1" presStyleCnt="4"/>
      <dgm:spPr/>
    </dgm:pt>
    <dgm:pt modelId="{3C344941-0199-4472-81AC-F4D15C1A06BE}" type="pres">
      <dgm:prSet presAssocID="{3CA4FBF0-0B3E-446E-877E-E77E80D99F2C}" presName="horz1" presStyleCnt="0"/>
      <dgm:spPr/>
    </dgm:pt>
    <dgm:pt modelId="{5D1F52F6-939F-4A7D-AA2B-4CEC95BF7BFF}" type="pres">
      <dgm:prSet presAssocID="{3CA4FBF0-0B3E-446E-877E-E77E80D99F2C}" presName="tx1" presStyleLbl="revTx" presStyleIdx="1" presStyleCnt="4"/>
      <dgm:spPr/>
    </dgm:pt>
    <dgm:pt modelId="{0E7A5B29-D42B-4FAF-819C-B40BBF37B1F3}" type="pres">
      <dgm:prSet presAssocID="{3CA4FBF0-0B3E-446E-877E-E77E80D99F2C}" presName="vert1" presStyleCnt="0"/>
      <dgm:spPr/>
    </dgm:pt>
    <dgm:pt modelId="{AE0499DB-BBBB-4F94-9086-7F784C07D1D2}" type="pres">
      <dgm:prSet presAssocID="{A2EAE9F0-D891-410D-AE49-B9EB18BDF248}" presName="thickLine" presStyleLbl="alignNode1" presStyleIdx="2" presStyleCnt="4"/>
      <dgm:spPr/>
    </dgm:pt>
    <dgm:pt modelId="{CBB46C54-86D7-40B8-B905-199DFF86310C}" type="pres">
      <dgm:prSet presAssocID="{A2EAE9F0-D891-410D-AE49-B9EB18BDF248}" presName="horz1" presStyleCnt="0"/>
      <dgm:spPr/>
    </dgm:pt>
    <dgm:pt modelId="{2A51188E-91B5-4A29-9E46-93CA53A5FDC2}" type="pres">
      <dgm:prSet presAssocID="{A2EAE9F0-D891-410D-AE49-B9EB18BDF248}" presName="tx1" presStyleLbl="revTx" presStyleIdx="2" presStyleCnt="4"/>
      <dgm:spPr/>
    </dgm:pt>
    <dgm:pt modelId="{E73068F9-4244-4B07-9452-9F5EF3754C82}" type="pres">
      <dgm:prSet presAssocID="{A2EAE9F0-D891-410D-AE49-B9EB18BDF248}" presName="vert1" presStyleCnt="0"/>
      <dgm:spPr/>
    </dgm:pt>
    <dgm:pt modelId="{EB8CA6B5-765F-470C-8AAE-191068C61CCB}" type="pres">
      <dgm:prSet presAssocID="{729C185C-5CC3-424C-ABE1-7B9764205027}" presName="thickLine" presStyleLbl="alignNode1" presStyleIdx="3" presStyleCnt="4"/>
      <dgm:spPr/>
    </dgm:pt>
    <dgm:pt modelId="{F20D016E-9721-4CE5-B38D-DC889DD99A32}" type="pres">
      <dgm:prSet presAssocID="{729C185C-5CC3-424C-ABE1-7B9764205027}" presName="horz1" presStyleCnt="0"/>
      <dgm:spPr/>
    </dgm:pt>
    <dgm:pt modelId="{F2D810FA-3E90-4EFC-A847-C716CC79EE02}" type="pres">
      <dgm:prSet presAssocID="{729C185C-5CC3-424C-ABE1-7B9764205027}" presName="tx1" presStyleLbl="revTx" presStyleIdx="3" presStyleCnt="4"/>
      <dgm:spPr/>
    </dgm:pt>
    <dgm:pt modelId="{43D5099F-D1C6-45A8-AFF6-C311688D9EBC}" type="pres">
      <dgm:prSet presAssocID="{729C185C-5CC3-424C-ABE1-7B9764205027}" presName="vert1" presStyleCnt="0"/>
      <dgm:spPr/>
    </dgm:pt>
  </dgm:ptLst>
  <dgm:cxnLst>
    <dgm:cxn modelId="{CA393A0F-6DC6-4782-B0BD-7BDF7C8FE320}" srcId="{0A850647-DC58-41DF-89BE-BB7CDAEC71F4}" destId="{A2EAE9F0-D891-410D-AE49-B9EB18BDF248}" srcOrd="2" destOrd="0" parTransId="{0CC846A4-EBEB-4934-BD5F-706F25670D58}" sibTransId="{C6591808-4B7C-4AC4-851E-F0EACC99DBB4}"/>
    <dgm:cxn modelId="{7CD8BC29-590A-4490-B571-A359E9ED6992}" type="presOf" srcId="{0A850647-DC58-41DF-89BE-BB7CDAEC71F4}" destId="{BAA2AA05-9E81-4F90-A9A0-B9FDA6C6E628}" srcOrd="0" destOrd="0" presId="urn:microsoft.com/office/officeart/2008/layout/LinedList"/>
    <dgm:cxn modelId="{9C557539-15EB-46B7-893F-5F6B6F024F73}" type="presOf" srcId="{3CA4FBF0-0B3E-446E-877E-E77E80D99F2C}" destId="{5D1F52F6-939F-4A7D-AA2B-4CEC95BF7BFF}" srcOrd="0" destOrd="0" presId="urn:microsoft.com/office/officeart/2008/layout/LinedList"/>
    <dgm:cxn modelId="{1983305F-4D59-4CBB-AF56-DC58F5BA947F}" srcId="{0A850647-DC58-41DF-89BE-BB7CDAEC71F4}" destId="{3CA4FBF0-0B3E-446E-877E-E77E80D99F2C}" srcOrd="1" destOrd="0" parTransId="{014E02BF-994D-4CA4-81EB-11B4151995ED}" sibTransId="{2F32FE77-582E-4BE4-A781-1B6EDBC7F413}"/>
    <dgm:cxn modelId="{255FFC67-678D-4260-9E99-078F00330759}" type="presOf" srcId="{A2EAE9F0-D891-410D-AE49-B9EB18BDF248}" destId="{2A51188E-91B5-4A29-9E46-93CA53A5FDC2}" srcOrd="0" destOrd="0" presId="urn:microsoft.com/office/officeart/2008/layout/LinedList"/>
    <dgm:cxn modelId="{9CD98588-DC55-4F2F-BE07-F4588F7621E8}" srcId="{0A850647-DC58-41DF-89BE-BB7CDAEC71F4}" destId="{C2DDA319-4730-42CE-8C96-B626BEAAA387}" srcOrd="0" destOrd="0" parTransId="{D67B5EB3-9F77-4B7E-8618-EAA94C2D55A5}" sibTransId="{91EE1E5C-5937-42B1-8FB9-DDB89C37CDDD}"/>
    <dgm:cxn modelId="{8D98CEB1-B159-4630-8C53-632B1ED49897}" type="presOf" srcId="{729C185C-5CC3-424C-ABE1-7B9764205027}" destId="{F2D810FA-3E90-4EFC-A847-C716CC79EE02}" srcOrd="0" destOrd="0" presId="urn:microsoft.com/office/officeart/2008/layout/LinedList"/>
    <dgm:cxn modelId="{5C042DDF-2248-4963-A2F8-296761D8A895}" srcId="{0A850647-DC58-41DF-89BE-BB7CDAEC71F4}" destId="{729C185C-5CC3-424C-ABE1-7B9764205027}" srcOrd="3" destOrd="0" parTransId="{F09E2C75-764F-45F0-889F-D74AF6701D9D}" sibTransId="{77A9D8FB-11AD-482B-8450-C05D5DFC8D73}"/>
    <dgm:cxn modelId="{3659D9EA-E161-4879-9412-7B92EB6C671D}" type="presOf" srcId="{C2DDA319-4730-42CE-8C96-B626BEAAA387}" destId="{239D7D13-675D-47F6-9A4D-7DC90446089B}" srcOrd="0" destOrd="0" presId="urn:microsoft.com/office/officeart/2008/layout/LinedList"/>
    <dgm:cxn modelId="{D8A43BA6-8A2D-4391-AE7D-DC50143B3951}" type="presParOf" srcId="{BAA2AA05-9E81-4F90-A9A0-B9FDA6C6E628}" destId="{A4030E7B-FD00-42E5-8D45-D2604235447C}" srcOrd="0" destOrd="0" presId="urn:microsoft.com/office/officeart/2008/layout/LinedList"/>
    <dgm:cxn modelId="{E938F2D7-91C7-4C72-94B1-BDF2B98A7F16}" type="presParOf" srcId="{BAA2AA05-9E81-4F90-A9A0-B9FDA6C6E628}" destId="{A09AB1AA-0F8D-41C3-A1DC-2DA1FBBAA13D}" srcOrd="1" destOrd="0" presId="urn:microsoft.com/office/officeart/2008/layout/LinedList"/>
    <dgm:cxn modelId="{76EF29D6-4B52-4787-BABF-33B1648CCC0A}" type="presParOf" srcId="{A09AB1AA-0F8D-41C3-A1DC-2DA1FBBAA13D}" destId="{239D7D13-675D-47F6-9A4D-7DC90446089B}" srcOrd="0" destOrd="0" presId="urn:microsoft.com/office/officeart/2008/layout/LinedList"/>
    <dgm:cxn modelId="{633FD2D2-35CA-4487-8B53-D66389E1A434}" type="presParOf" srcId="{A09AB1AA-0F8D-41C3-A1DC-2DA1FBBAA13D}" destId="{804313F8-1B56-48DB-ABCD-3D23CBAAB683}" srcOrd="1" destOrd="0" presId="urn:microsoft.com/office/officeart/2008/layout/LinedList"/>
    <dgm:cxn modelId="{BD94C34C-DCB5-45CE-953F-0B42DA2894BA}" type="presParOf" srcId="{BAA2AA05-9E81-4F90-A9A0-B9FDA6C6E628}" destId="{D396E3E0-E06B-4213-ABE9-461975750D1F}" srcOrd="2" destOrd="0" presId="urn:microsoft.com/office/officeart/2008/layout/LinedList"/>
    <dgm:cxn modelId="{F2803094-219C-43FE-BD45-7077D1E1422F}" type="presParOf" srcId="{BAA2AA05-9E81-4F90-A9A0-B9FDA6C6E628}" destId="{3C344941-0199-4472-81AC-F4D15C1A06BE}" srcOrd="3" destOrd="0" presId="urn:microsoft.com/office/officeart/2008/layout/LinedList"/>
    <dgm:cxn modelId="{01BCBE1D-4AB9-4536-AEB2-A80A761413D2}" type="presParOf" srcId="{3C344941-0199-4472-81AC-F4D15C1A06BE}" destId="{5D1F52F6-939F-4A7D-AA2B-4CEC95BF7BFF}" srcOrd="0" destOrd="0" presId="urn:microsoft.com/office/officeart/2008/layout/LinedList"/>
    <dgm:cxn modelId="{4DF7AD33-D002-489E-8568-7AB5BD60F71B}" type="presParOf" srcId="{3C344941-0199-4472-81AC-F4D15C1A06BE}" destId="{0E7A5B29-D42B-4FAF-819C-B40BBF37B1F3}" srcOrd="1" destOrd="0" presId="urn:microsoft.com/office/officeart/2008/layout/LinedList"/>
    <dgm:cxn modelId="{B2301652-7115-4D7B-8ED5-62FC2A3BB088}" type="presParOf" srcId="{BAA2AA05-9E81-4F90-A9A0-B9FDA6C6E628}" destId="{AE0499DB-BBBB-4F94-9086-7F784C07D1D2}" srcOrd="4" destOrd="0" presId="urn:microsoft.com/office/officeart/2008/layout/LinedList"/>
    <dgm:cxn modelId="{6F6618E0-6D32-4AE1-B05A-8E2DF5A5900B}" type="presParOf" srcId="{BAA2AA05-9E81-4F90-A9A0-B9FDA6C6E628}" destId="{CBB46C54-86D7-40B8-B905-199DFF86310C}" srcOrd="5" destOrd="0" presId="urn:microsoft.com/office/officeart/2008/layout/LinedList"/>
    <dgm:cxn modelId="{82A89755-30D7-4565-9147-4FD58A4561CE}" type="presParOf" srcId="{CBB46C54-86D7-40B8-B905-199DFF86310C}" destId="{2A51188E-91B5-4A29-9E46-93CA53A5FDC2}" srcOrd="0" destOrd="0" presId="urn:microsoft.com/office/officeart/2008/layout/LinedList"/>
    <dgm:cxn modelId="{165225F8-78EB-4218-8E65-4409AA73927C}" type="presParOf" srcId="{CBB46C54-86D7-40B8-B905-199DFF86310C}" destId="{E73068F9-4244-4B07-9452-9F5EF3754C82}" srcOrd="1" destOrd="0" presId="urn:microsoft.com/office/officeart/2008/layout/LinedList"/>
    <dgm:cxn modelId="{4006251A-125D-412B-9141-9568F46C8A6A}" type="presParOf" srcId="{BAA2AA05-9E81-4F90-A9A0-B9FDA6C6E628}" destId="{EB8CA6B5-765F-470C-8AAE-191068C61CCB}" srcOrd="6" destOrd="0" presId="urn:microsoft.com/office/officeart/2008/layout/LinedList"/>
    <dgm:cxn modelId="{C20AB422-2281-4848-92CC-00786A604CDD}" type="presParOf" srcId="{BAA2AA05-9E81-4F90-A9A0-B9FDA6C6E628}" destId="{F20D016E-9721-4CE5-B38D-DC889DD99A32}" srcOrd="7" destOrd="0" presId="urn:microsoft.com/office/officeart/2008/layout/LinedList"/>
    <dgm:cxn modelId="{DE4A6132-BCC8-4299-8324-5DD85C553EA2}" type="presParOf" srcId="{F20D016E-9721-4CE5-B38D-DC889DD99A32}" destId="{F2D810FA-3E90-4EFC-A847-C716CC79EE02}" srcOrd="0" destOrd="0" presId="urn:microsoft.com/office/officeart/2008/layout/LinedList"/>
    <dgm:cxn modelId="{5345BE8E-1815-405D-81FE-0C12F9C6C075}" type="presParOf" srcId="{F20D016E-9721-4CE5-B38D-DC889DD99A32}" destId="{43D5099F-D1C6-45A8-AFF6-C311688D9E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BD4C0D-FF06-4CE6-B0BB-2DC58CE388A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E7E185F-96D3-4F7F-B219-52C3605B6810}">
      <dgm:prSet/>
      <dgm:spPr/>
      <dgm:t>
        <a:bodyPr/>
        <a:lstStyle/>
        <a:p>
          <a:r>
            <a:rPr lang="en-US" b="0" i="0"/>
            <a:t>The Occupational Safety and Health Administration (</a:t>
          </a:r>
          <a:r>
            <a:rPr lang="en-US" b="0" i="0">
              <a:hlinkClick xmlns:r="http://schemas.openxmlformats.org/officeDocument/2006/relationships" r:id="rId1"/>
            </a:rPr>
            <a:t>OSHA</a:t>
          </a:r>
          <a:r>
            <a:rPr lang="en-US" b="0" i="0"/>
            <a:t>) guides employers to </a:t>
          </a:r>
          <a:r>
            <a:rPr lang="en-US" b="0" i="0">
              <a:hlinkClick xmlns:r="http://schemas.openxmlformats.org/officeDocument/2006/relationships" r:id="rId2"/>
            </a:rPr>
            <a:t>protect employees in the workplace from chemical hazards</a:t>
          </a:r>
          <a:r>
            <a:rPr lang="en-US" b="0" i="0"/>
            <a:t>. Using the strategy of the </a:t>
          </a:r>
          <a:r>
            <a:rPr lang="en-US" b="0" i="0">
              <a:hlinkClick xmlns:r="http://schemas.openxmlformats.org/officeDocument/2006/relationships" r:id="rId3"/>
            </a:rPr>
            <a:t>Hierarchy of Controls</a:t>
          </a:r>
          <a:r>
            <a:rPr lang="en-US" b="0" i="0"/>
            <a:t>, developed by the National Institute for Occupational Safety and Health (</a:t>
          </a:r>
          <a:r>
            <a:rPr lang="en-US" b="0" i="0">
              <a:hlinkClick xmlns:r="http://schemas.openxmlformats.org/officeDocument/2006/relationships" r:id="rId4"/>
            </a:rPr>
            <a:t>NIOSH</a:t>
          </a:r>
          <a:r>
            <a:rPr lang="en-US" b="0" i="0"/>
            <a:t>), the recommendations from the most effective to the least effective ways to control chemical hazards are as follows:</a:t>
          </a:r>
          <a:endParaRPr lang="en-US"/>
        </a:p>
      </dgm:t>
    </dgm:pt>
    <dgm:pt modelId="{352D99ED-BBFE-4BC5-9236-F8B125D823F0}" type="parTrans" cxnId="{127D0320-399B-4425-8D98-A5525680BE1B}">
      <dgm:prSet/>
      <dgm:spPr/>
      <dgm:t>
        <a:bodyPr/>
        <a:lstStyle/>
        <a:p>
          <a:endParaRPr lang="en-US"/>
        </a:p>
      </dgm:t>
    </dgm:pt>
    <dgm:pt modelId="{60D0E0A4-2B81-4D6C-BF95-8D4E2F91E4FC}" type="sibTrans" cxnId="{127D0320-399B-4425-8D98-A5525680BE1B}">
      <dgm:prSet/>
      <dgm:spPr/>
      <dgm:t>
        <a:bodyPr/>
        <a:lstStyle/>
        <a:p>
          <a:endParaRPr lang="en-US"/>
        </a:p>
      </dgm:t>
    </dgm:pt>
    <dgm:pt modelId="{1D0AC05C-8B52-4D5B-94E1-67AD421CC8B0}">
      <dgm:prSet/>
      <dgm:spPr/>
      <dgm:t>
        <a:bodyPr/>
        <a:lstStyle/>
        <a:p>
          <a:r>
            <a:rPr lang="en-US" b="1" i="0"/>
            <a:t>Elimination/Substitution</a:t>
          </a:r>
          <a:r>
            <a:rPr lang="en-US" b="0" i="0"/>
            <a:t> – where the need for hazardous chemical usage is completely removed or an alternate less or non-hazardous chemical is used.</a:t>
          </a:r>
          <a:endParaRPr lang="en-US"/>
        </a:p>
      </dgm:t>
    </dgm:pt>
    <dgm:pt modelId="{DAC0E612-C560-46D0-A177-CDFAAA3C19FE}" type="parTrans" cxnId="{96B2C857-1E6F-4AC3-A58B-A0835A60664E}">
      <dgm:prSet/>
      <dgm:spPr/>
      <dgm:t>
        <a:bodyPr/>
        <a:lstStyle/>
        <a:p>
          <a:endParaRPr lang="en-US"/>
        </a:p>
      </dgm:t>
    </dgm:pt>
    <dgm:pt modelId="{7B70968D-7685-4DE3-8966-2200535263D4}" type="sibTrans" cxnId="{96B2C857-1E6F-4AC3-A58B-A0835A60664E}">
      <dgm:prSet/>
      <dgm:spPr/>
      <dgm:t>
        <a:bodyPr/>
        <a:lstStyle/>
        <a:p>
          <a:endParaRPr lang="en-US"/>
        </a:p>
      </dgm:t>
    </dgm:pt>
    <dgm:pt modelId="{AE15A592-1A94-4A56-8E47-43FEF3D73BE4}">
      <dgm:prSet/>
      <dgm:spPr/>
      <dgm:t>
        <a:bodyPr/>
        <a:lstStyle/>
        <a:p>
          <a:r>
            <a:rPr lang="en-US" b="1" i="0"/>
            <a:t>Engineering Controls</a:t>
          </a:r>
          <a:r>
            <a:rPr lang="en-US" b="0" i="0"/>
            <a:t> – where employers must implement changes that are physical to the workplace that helps to reduce exposure to the chemical hazard on the workers using or handling hazardous chemical substances.</a:t>
          </a:r>
          <a:endParaRPr lang="en-US"/>
        </a:p>
      </dgm:t>
    </dgm:pt>
    <dgm:pt modelId="{1ADE0D81-43A2-446C-A536-37FD259B7504}" type="parTrans" cxnId="{6BFDFC17-0AE0-4562-8029-F94A01EE6CE9}">
      <dgm:prSet/>
      <dgm:spPr/>
      <dgm:t>
        <a:bodyPr/>
        <a:lstStyle/>
        <a:p>
          <a:endParaRPr lang="en-US"/>
        </a:p>
      </dgm:t>
    </dgm:pt>
    <dgm:pt modelId="{2CA41DD9-FA26-4511-8FBB-9F3357F13ED9}" type="sibTrans" cxnId="{6BFDFC17-0AE0-4562-8029-F94A01EE6CE9}">
      <dgm:prSet/>
      <dgm:spPr/>
      <dgm:t>
        <a:bodyPr/>
        <a:lstStyle/>
        <a:p>
          <a:endParaRPr lang="en-US"/>
        </a:p>
      </dgm:t>
    </dgm:pt>
    <dgm:pt modelId="{4799FA32-585E-4F1B-A944-5E2CC8E817DD}">
      <dgm:prSet/>
      <dgm:spPr/>
      <dgm:t>
        <a:bodyPr/>
        <a:lstStyle/>
        <a:p>
          <a:r>
            <a:rPr lang="en-US" b="1" i="0"/>
            <a:t>Administrative and Work Practice Controls</a:t>
          </a:r>
          <a:r>
            <a:rPr lang="en-US" b="0" i="0"/>
            <a:t> – changing how a work task is performed or establishing efficient workplace policies, protocols, processes, and control and monitoring mechanisms.</a:t>
          </a:r>
          <a:endParaRPr lang="en-US"/>
        </a:p>
      </dgm:t>
    </dgm:pt>
    <dgm:pt modelId="{F53AE334-2E46-4405-ABA5-74B73B2D624F}" type="parTrans" cxnId="{E8BBB963-C957-45DB-AAD8-D03252AA1469}">
      <dgm:prSet/>
      <dgm:spPr/>
      <dgm:t>
        <a:bodyPr/>
        <a:lstStyle/>
        <a:p>
          <a:endParaRPr lang="en-US"/>
        </a:p>
      </dgm:t>
    </dgm:pt>
    <dgm:pt modelId="{05ECF70C-1829-44C0-B879-9D40BBFB5617}" type="sibTrans" cxnId="{E8BBB963-C957-45DB-AAD8-D03252AA1469}">
      <dgm:prSet/>
      <dgm:spPr/>
      <dgm:t>
        <a:bodyPr/>
        <a:lstStyle/>
        <a:p>
          <a:endParaRPr lang="en-US"/>
        </a:p>
      </dgm:t>
    </dgm:pt>
    <dgm:pt modelId="{2FA43015-B523-4B52-83DE-5D897A2FF3EE}">
      <dgm:prSet/>
      <dgm:spPr/>
      <dgm:t>
        <a:bodyPr/>
        <a:lstStyle/>
        <a:p>
          <a:r>
            <a:rPr lang="en-US" b="1" i="0"/>
            <a:t>Personal Protective Equipment (PPE) </a:t>
          </a:r>
          <a:r>
            <a:rPr lang="en-US" b="0" i="0"/>
            <a:t>– using PPE such as respirators, gloves, protective full-body suits, etc., can help in reducing the workers’ direct contact with the hazardous chemical.</a:t>
          </a:r>
          <a:endParaRPr lang="en-US"/>
        </a:p>
      </dgm:t>
    </dgm:pt>
    <dgm:pt modelId="{52B963ED-1E5A-4E95-ACBA-75BC539D3AA4}" type="parTrans" cxnId="{E7463ED5-3AFD-4067-9BD3-5E96AD6593FD}">
      <dgm:prSet/>
      <dgm:spPr/>
      <dgm:t>
        <a:bodyPr/>
        <a:lstStyle/>
        <a:p>
          <a:endParaRPr lang="en-US"/>
        </a:p>
      </dgm:t>
    </dgm:pt>
    <dgm:pt modelId="{D2E84743-D1F1-464A-966F-CC6D860C198D}" type="sibTrans" cxnId="{E7463ED5-3AFD-4067-9BD3-5E96AD6593FD}">
      <dgm:prSet/>
      <dgm:spPr/>
      <dgm:t>
        <a:bodyPr/>
        <a:lstStyle/>
        <a:p>
          <a:endParaRPr lang="en-US"/>
        </a:p>
      </dgm:t>
    </dgm:pt>
    <dgm:pt modelId="{DE455610-705C-45D4-95DE-FC0316B00982}" type="pres">
      <dgm:prSet presAssocID="{3EBD4C0D-FF06-4CE6-B0BB-2DC58CE388A1}" presName="linear" presStyleCnt="0">
        <dgm:presLayoutVars>
          <dgm:animLvl val="lvl"/>
          <dgm:resizeHandles val="exact"/>
        </dgm:presLayoutVars>
      </dgm:prSet>
      <dgm:spPr/>
    </dgm:pt>
    <dgm:pt modelId="{457B3A8C-1504-468F-8ACB-93F70F3F068A}" type="pres">
      <dgm:prSet presAssocID="{7E7E185F-96D3-4F7F-B219-52C3605B6810}" presName="parentText" presStyleLbl="node1" presStyleIdx="0" presStyleCnt="5">
        <dgm:presLayoutVars>
          <dgm:chMax val="0"/>
          <dgm:bulletEnabled val="1"/>
        </dgm:presLayoutVars>
      </dgm:prSet>
      <dgm:spPr/>
    </dgm:pt>
    <dgm:pt modelId="{AB7C19F8-90C6-4267-AF57-2C60427F69CD}" type="pres">
      <dgm:prSet presAssocID="{60D0E0A4-2B81-4D6C-BF95-8D4E2F91E4FC}" presName="spacer" presStyleCnt="0"/>
      <dgm:spPr/>
    </dgm:pt>
    <dgm:pt modelId="{BAD33B2F-CA85-4C2B-8EFD-ABF3AA5C0269}" type="pres">
      <dgm:prSet presAssocID="{1D0AC05C-8B52-4D5B-94E1-67AD421CC8B0}" presName="parentText" presStyleLbl="node1" presStyleIdx="1" presStyleCnt="5">
        <dgm:presLayoutVars>
          <dgm:chMax val="0"/>
          <dgm:bulletEnabled val="1"/>
        </dgm:presLayoutVars>
      </dgm:prSet>
      <dgm:spPr/>
    </dgm:pt>
    <dgm:pt modelId="{6C5B61B8-200D-46EF-B30E-FC970FF2B507}" type="pres">
      <dgm:prSet presAssocID="{7B70968D-7685-4DE3-8966-2200535263D4}" presName="spacer" presStyleCnt="0"/>
      <dgm:spPr/>
    </dgm:pt>
    <dgm:pt modelId="{8E49F68F-4AF7-40AD-A581-772973AF5566}" type="pres">
      <dgm:prSet presAssocID="{AE15A592-1A94-4A56-8E47-43FEF3D73BE4}" presName="parentText" presStyleLbl="node1" presStyleIdx="2" presStyleCnt="5">
        <dgm:presLayoutVars>
          <dgm:chMax val="0"/>
          <dgm:bulletEnabled val="1"/>
        </dgm:presLayoutVars>
      </dgm:prSet>
      <dgm:spPr/>
    </dgm:pt>
    <dgm:pt modelId="{0CE793D9-1BDB-4E9C-A5A8-654842D75801}" type="pres">
      <dgm:prSet presAssocID="{2CA41DD9-FA26-4511-8FBB-9F3357F13ED9}" presName="spacer" presStyleCnt="0"/>
      <dgm:spPr/>
    </dgm:pt>
    <dgm:pt modelId="{ABE17753-2C30-4672-A9AA-7080372B5814}" type="pres">
      <dgm:prSet presAssocID="{4799FA32-585E-4F1B-A944-5E2CC8E817DD}" presName="parentText" presStyleLbl="node1" presStyleIdx="3" presStyleCnt="5">
        <dgm:presLayoutVars>
          <dgm:chMax val="0"/>
          <dgm:bulletEnabled val="1"/>
        </dgm:presLayoutVars>
      </dgm:prSet>
      <dgm:spPr/>
    </dgm:pt>
    <dgm:pt modelId="{1A392C16-54C7-4941-B7AE-2D0E1CBEE8CB}" type="pres">
      <dgm:prSet presAssocID="{05ECF70C-1829-44C0-B879-9D40BBFB5617}" presName="spacer" presStyleCnt="0"/>
      <dgm:spPr/>
    </dgm:pt>
    <dgm:pt modelId="{548FE2CD-F137-4DCB-B7EF-6850CA9ECB02}" type="pres">
      <dgm:prSet presAssocID="{2FA43015-B523-4B52-83DE-5D897A2FF3EE}" presName="parentText" presStyleLbl="node1" presStyleIdx="4" presStyleCnt="5">
        <dgm:presLayoutVars>
          <dgm:chMax val="0"/>
          <dgm:bulletEnabled val="1"/>
        </dgm:presLayoutVars>
      </dgm:prSet>
      <dgm:spPr/>
    </dgm:pt>
  </dgm:ptLst>
  <dgm:cxnLst>
    <dgm:cxn modelId="{FBF1FF0A-88BC-4DE3-B3C4-BD802CBE69B4}" type="presOf" srcId="{3EBD4C0D-FF06-4CE6-B0BB-2DC58CE388A1}" destId="{DE455610-705C-45D4-95DE-FC0316B00982}" srcOrd="0" destOrd="0" presId="urn:microsoft.com/office/officeart/2005/8/layout/vList2"/>
    <dgm:cxn modelId="{6BFDFC17-0AE0-4562-8029-F94A01EE6CE9}" srcId="{3EBD4C0D-FF06-4CE6-B0BB-2DC58CE388A1}" destId="{AE15A592-1A94-4A56-8E47-43FEF3D73BE4}" srcOrd="2" destOrd="0" parTransId="{1ADE0D81-43A2-446C-A536-37FD259B7504}" sibTransId="{2CA41DD9-FA26-4511-8FBB-9F3357F13ED9}"/>
    <dgm:cxn modelId="{127D0320-399B-4425-8D98-A5525680BE1B}" srcId="{3EBD4C0D-FF06-4CE6-B0BB-2DC58CE388A1}" destId="{7E7E185F-96D3-4F7F-B219-52C3605B6810}" srcOrd="0" destOrd="0" parTransId="{352D99ED-BBFE-4BC5-9236-F8B125D823F0}" sibTransId="{60D0E0A4-2B81-4D6C-BF95-8D4E2F91E4FC}"/>
    <dgm:cxn modelId="{71B2172F-DBC5-46B7-A3BB-1762804A855C}" type="presOf" srcId="{7E7E185F-96D3-4F7F-B219-52C3605B6810}" destId="{457B3A8C-1504-468F-8ACB-93F70F3F068A}" srcOrd="0" destOrd="0" presId="urn:microsoft.com/office/officeart/2005/8/layout/vList2"/>
    <dgm:cxn modelId="{E8BBB963-C957-45DB-AAD8-D03252AA1469}" srcId="{3EBD4C0D-FF06-4CE6-B0BB-2DC58CE388A1}" destId="{4799FA32-585E-4F1B-A944-5E2CC8E817DD}" srcOrd="3" destOrd="0" parTransId="{F53AE334-2E46-4405-ABA5-74B73B2D624F}" sibTransId="{05ECF70C-1829-44C0-B879-9D40BBFB5617}"/>
    <dgm:cxn modelId="{96B2C857-1E6F-4AC3-A58B-A0835A60664E}" srcId="{3EBD4C0D-FF06-4CE6-B0BB-2DC58CE388A1}" destId="{1D0AC05C-8B52-4D5B-94E1-67AD421CC8B0}" srcOrd="1" destOrd="0" parTransId="{DAC0E612-C560-46D0-A177-CDFAAA3C19FE}" sibTransId="{7B70968D-7685-4DE3-8966-2200535263D4}"/>
    <dgm:cxn modelId="{D28CF8AE-D571-4479-95B4-79326192C6C8}" type="presOf" srcId="{1D0AC05C-8B52-4D5B-94E1-67AD421CC8B0}" destId="{BAD33B2F-CA85-4C2B-8EFD-ABF3AA5C0269}" srcOrd="0" destOrd="0" presId="urn:microsoft.com/office/officeart/2005/8/layout/vList2"/>
    <dgm:cxn modelId="{7B88AFB4-69C1-40D8-9E7E-717FBA9EAB47}" type="presOf" srcId="{AE15A592-1A94-4A56-8E47-43FEF3D73BE4}" destId="{8E49F68F-4AF7-40AD-A581-772973AF5566}" srcOrd="0" destOrd="0" presId="urn:microsoft.com/office/officeart/2005/8/layout/vList2"/>
    <dgm:cxn modelId="{655155C7-B4A2-4403-8522-AFED3F57A1B3}" type="presOf" srcId="{4799FA32-585E-4F1B-A944-5E2CC8E817DD}" destId="{ABE17753-2C30-4672-A9AA-7080372B5814}" srcOrd="0" destOrd="0" presId="urn:microsoft.com/office/officeart/2005/8/layout/vList2"/>
    <dgm:cxn modelId="{E7463ED5-3AFD-4067-9BD3-5E96AD6593FD}" srcId="{3EBD4C0D-FF06-4CE6-B0BB-2DC58CE388A1}" destId="{2FA43015-B523-4B52-83DE-5D897A2FF3EE}" srcOrd="4" destOrd="0" parTransId="{52B963ED-1E5A-4E95-ACBA-75BC539D3AA4}" sibTransId="{D2E84743-D1F1-464A-966F-CC6D860C198D}"/>
    <dgm:cxn modelId="{C16BFFEA-8BB2-4CAA-89BA-8F8318BAEAF7}" type="presOf" srcId="{2FA43015-B523-4B52-83DE-5D897A2FF3EE}" destId="{548FE2CD-F137-4DCB-B7EF-6850CA9ECB02}" srcOrd="0" destOrd="0" presId="urn:microsoft.com/office/officeart/2005/8/layout/vList2"/>
    <dgm:cxn modelId="{6ECA71C2-B75F-43E1-8CE6-1AA08C95AD73}" type="presParOf" srcId="{DE455610-705C-45D4-95DE-FC0316B00982}" destId="{457B3A8C-1504-468F-8ACB-93F70F3F068A}" srcOrd="0" destOrd="0" presId="urn:microsoft.com/office/officeart/2005/8/layout/vList2"/>
    <dgm:cxn modelId="{AEDC8FDF-B72F-4EA5-8B01-74E436B7EB21}" type="presParOf" srcId="{DE455610-705C-45D4-95DE-FC0316B00982}" destId="{AB7C19F8-90C6-4267-AF57-2C60427F69CD}" srcOrd="1" destOrd="0" presId="urn:microsoft.com/office/officeart/2005/8/layout/vList2"/>
    <dgm:cxn modelId="{153B7D9B-E7ED-4FAD-9FD4-E733E981DAAF}" type="presParOf" srcId="{DE455610-705C-45D4-95DE-FC0316B00982}" destId="{BAD33B2F-CA85-4C2B-8EFD-ABF3AA5C0269}" srcOrd="2" destOrd="0" presId="urn:microsoft.com/office/officeart/2005/8/layout/vList2"/>
    <dgm:cxn modelId="{4F6DE51F-558C-45C2-8410-6D82BC9C8D56}" type="presParOf" srcId="{DE455610-705C-45D4-95DE-FC0316B00982}" destId="{6C5B61B8-200D-46EF-B30E-FC970FF2B507}" srcOrd="3" destOrd="0" presId="urn:microsoft.com/office/officeart/2005/8/layout/vList2"/>
    <dgm:cxn modelId="{888F91BE-273E-4BE0-ACF8-6F0E8823BA4F}" type="presParOf" srcId="{DE455610-705C-45D4-95DE-FC0316B00982}" destId="{8E49F68F-4AF7-40AD-A581-772973AF5566}" srcOrd="4" destOrd="0" presId="urn:microsoft.com/office/officeart/2005/8/layout/vList2"/>
    <dgm:cxn modelId="{2B7DC1D3-73F0-4C2A-9454-B426AF86F495}" type="presParOf" srcId="{DE455610-705C-45D4-95DE-FC0316B00982}" destId="{0CE793D9-1BDB-4E9C-A5A8-654842D75801}" srcOrd="5" destOrd="0" presId="urn:microsoft.com/office/officeart/2005/8/layout/vList2"/>
    <dgm:cxn modelId="{C2BC45A7-D558-402B-BA70-9F586EB6A064}" type="presParOf" srcId="{DE455610-705C-45D4-95DE-FC0316B00982}" destId="{ABE17753-2C30-4672-A9AA-7080372B5814}" srcOrd="6" destOrd="0" presId="urn:microsoft.com/office/officeart/2005/8/layout/vList2"/>
    <dgm:cxn modelId="{E35E4CD8-D748-418B-822A-0B0CB9C09FD3}" type="presParOf" srcId="{DE455610-705C-45D4-95DE-FC0316B00982}" destId="{1A392C16-54C7-4941-B7AE-2D0E1CBEE8CB}" srcOrd="7" destOrd="0" presId="urn:microsoft.com/office/officeart/2005/8/layout/vList2"/>
    <dgm:cxn modelId="{D663C205-C646-4B22-88B4-CE7E15A7F99D}" type="presParOf" srcId="{DE455610-705C-45D4-95DE-FC0316B00982}" destId="{548FE2CD-F137-4DCB-B7EF-6850CA9ECB0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4EA9CD-B8EB-41B0-98D1-E277667AB5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B09DEA8-0944-46FC-81CF-8B306AB57C60}">
      <dgm:prSet/>
      <dgm:spPr/>
      <dgm:t>
        <a:bodyPr/>
        <a:lstStyle/>
        <a:p>
          <a:r>
            <a:rPr lang="en-US"/>
            <a:t>M</a:t>
          </a:r>
          <a:r>
            <a:rPr lang="en-US" b="0" i="0"/>
            <a:t>any chemicals are inherently hazardous or even deadly when they’re not used in a properly controlled manner, or when accidents occur. </a:t>
          </a:r>
          <a:endParaRPr lang="en-US"/>
        </a:p>
      </dgm:t>
    </dgm:pt>
    <dgm:pt modelId="{B81CBB54-F7BF-4510-842E-ACDE792DE4F1}" type="parTrans" cxnId="{60323FB0-A7D2-4092-9609-AF73E522E3B4}">
      <dgm:prSet/>
      <dgm:spPr/>
      <dgm:t>
        <a:bodyPr/>
        <a:lstStyle/>
        <a:p>
          <a:endParaRPr lang="en-US"/>
        </a:p>
      </dgm:t>
    </dgm:pt>
    <dgm:pt modelId="{C3B9D9BD-FE83-4A91-9D01-1B1F7506562B}" type="sibTrans" cxnId="{60323FB0-A7D2-4092-9609-AF73E522E3B4}">
      <dgm:prSet/>
      <dgm:spPr/>
      <dgm:t>
        <a:bodyPr/>
        <a:lstStyle/>
        <a:p>
          <a:endParaRPr lang="en-US"/>
        </a:p>
      </dgm:t>
    </dgm:pt>
    <dgm:pt modelId="{1DF40800-3755-475E-B304-F0214D1186AB}">
      <dgm:prSet/>
      <dgm:spPr/>
      <dgm:t>
        <a:bodyPr/>
        <a:lstStyle/>
        <a:p>
          <a:r>
            <a:rPr lang="en-US" b="0" i="0" dirty="0"/>
            <a:t>chemicals are used to some degree at nearly every workplace. </a:t>
          </a:r>
          <a:endParaRPr lang="en-US" dirty="0"/>
        </a:p>
      </dgm:t>
    </dgm:pt>
    <dgm:pt modelId="{4D623FA9-1203-43BD-9F50-1CAC01A10B8A}" type="parTrans" cxnId="{4D57C1A8-77F1-4987-B556-96D203BDDD7D}">
      <dgm:prSet/>
      <dgm:spPr/>
      <dgm:t>
        <a:bodyPr/>
        <a:lstStyle/>
        <a:p>
          <a:endParaRPr lang="en-US"/>
        </a:p>
      </dgm:t>
    </dgm:pt>
    <dgm:pt modelId="{C93C7E4D-B242-4682-928F-96F4E591EAE5}" type="sibTrans" cxnId="{4D57C1A8-77F1-4987-B556-96D203BDDD7D}">
      <dgm:prSet/>
      <dgm:spPr/>
      <dgm:t>
        <a:bodyPr/>
        <a:lstStyle/>
        <a:p>
          <a:endParaRPr lang="en-US"/>
        </a:p>
      </dgm:t>
    </dgm:pt>
    <dgm:pt modelId="{E6C28292-EC7A-4803-8ECD-D50061AC66DC}">
      <dgm:prSet/>
      <dgm:spPr/>
      <dgm:t>
        <a:bodyPr/>
        <a:lstStyle/>
        <a:p>
          <a:r>
            <a:rPr lang="en-US" b="0" i="0" dirty="0">
              <a:solidFill>
                <a:srgbClr val="000000"/>
              </a:solidFill>
              <a:effectLst/>
              <a:latin typeface="Arimo"/>
            </a:rPr>
            <a:t>Some are highly corrosive or toxic and others are flammable, may oxidize quickly, or may react with other substances to create a deadly situation. </a:t>
          </a:r>
          <a:endParaRPr lang="en-US" dirty="0"/>
        </a:p>
      </dgm:t>
    </dgm:pt>
    <dgm:pt modelId="{76924424-AD85-4190-90CE-92C890BB1510}" type="parTrans" cxnId="{063DC8DE-E066-4BC8-891A-070FB1123DA1}">
      <dgm:prSet/>
      <dgm:spPr/>
      <dgm:t>
        <a:bodyPr/>
        <a:lstStyle/>
        <a:p>
          <a:endParaRPr lang="en-US"/>
        </a:p>
      </dgm:t>
    </dgm:pt>
    <dgm:pt modelId="{815F3ED7-4DBC-4A8C-B0B4-BAEBD91E6619}" type="sibTrans" cxnId="{063DC8DE-E066-4BC8-891A-070FB1123DA1}">
      <dgm:prSet/>
      <dgm:spPr/>
      <dgm:t>
        <a:bodyPr/>
        <a:lstStyle/>
        <a:p>
          <a:endParaRPr lang="en-US"/>
        </a:p>
      </dgm:t>
    </dgm:pt>
    <dgm:pt modelId="{A3534224-82FE-485D-80BB-8A305019A56C}">
      <dgm:prSet/>
      <dgm:spPr/>
      <dgm:t>
        <a:bodyPr/>
        <a:lstStyle/>
        <a:p>
          <a:r>
            <a:rPr lang="en-US" b="0" i="0" dirty="0">
              <a:solidFill>
                <a:srgbClr val="000000"/>
              </a:solidFill>
              <a:effectLst/>
              <a:latin typeface="Arimo"/>
            </a:rPr>
            <a:t>When chemicals are stored or handled properly, the inherent risk is minimized. </a:t>
          </a:r>
          <a:endParaRPr lang="en-US" dirty="0"/>
        </a:p>
      </dgm:t>
    </dgm:pt>
    <dgm:pt modelId="{0BC897BF-91D1-448A-9550-126D6C88F1BA}" type="parTrans" cxnId="{FD10182F-ED61-4AD9-9F23-60612C5E5B03}">
      <dgm:prSet/>
      <dgm:spPr/>
      <dgm:t>
        <a:bodyPr/>
        <a:lstStyle/>
        <a:p>
          <a:endParaRPr lang="en-US"/>
        </a:p>
      </dgm:t>
    </dgm:pt>
    <dgm:pt modelId="{E4EE8098-0F62-4F15-9885-06F0E33792AA}" type="sibTrans" cxnId="{FD10182F-ED61-4AD9-9F23-60612C5E5B03}">
      <dgm:prSet/>
      <dgm:spPr/>
      <dgm:t>
        <a:bodyPr/>
        <a:lstStyle/>
        <a:p>
          <a:endParaRPr lang="en-US"/>
        </a:p>
      </dgm:t>
    </dgm:pt>
    <dgm:pt modelId="{FC0874AF-770C-4936-809A-D73FE6BAF9FE}" type="pres">
      <dgm:prSet presAssocID="{2B4EA9CD-B8EB-41B0-98D1-E277667AB515}" presName="linear" presStyleCnt="0">
        <dgm:presLayoutVars>
          <dgm:animLvl val="lvl"/>
          <dgm:resizeHandles val="exact"/>
        </dgm:presLayoutVars>
      </dgm:prSet>
      <dgm:spPr/>
    </dgm:pt>
    <dgm:pt modelId="{10940F08-1534-4C70-98B9-D1F889577335}" type="pres">
      <dgm:prSet presAssocID="{6B09DEA8-0944-46FC-81CF-8B306AB57C60}" presName="parentText" presStyleLbl="node1" presStyleIdx="0" presStyleCnt="4">
        <dgm:presLayoutVars>
          <dgm:chMax val="0"/>
          <dgm:bulletEnabled val="1"/>
        </dgm:presLayoutVars>
      </dgm:prSet>
      <dgm:spPr/>
    </dgm:pt>
    <dgm:pt modelId="{CD281D9E-5FBA-4DDC-A943-3C3161BEA508}" type="pres">
      <dgm:prSet presAssocID="{C3B9D9BD-FE83-4A91-9D01-1B1F7506562B}" presName="spacer" presStyleCnt="0"/>
      <dgm:spPr/>
    </dgm:pt>
    <dgm:pt modelId="{A7DB7E97-B1E3-4468-8010-4381C764B9DD}" type="pres">
      <dgm:prSet presAssocID="{1DF40800-3755-475E-B304-F0214D1186AB}" presName="parentText" presStyleLbl="node1" presStyleIdx="1" presStyleCnt="4">
        <dgm:presLayoutVars>
          <dgm:chMax val="0"/>
          <dgm:bulletEnabled val="1"/>
        </dgm:presLayoutVars>
      </dgm:prSet>
      <dgm:spPr/>
    </dgm:pt>
    <dgm:pt modelId="{E4F208BE-988F-4EFB-84AA-14D9E7F647E7}" type="pres">
      <dgm:prSet presAssocID="{C93C7E4D-B242-4682-928F-96F4E591EAE5}" presName="spacer" presStyleCnt="0"/>
      <dgm:spPr/>
    </dgm:pt>
    <dgm:pt modelId="{CCD97183-E020-4EF0-9EFE-0EFD1E08D04D}" type="pres">
      <dgm:prSet presAssocID="{E6C28292-EC7A-4803-8ECD-D50061AC66DC}" presName="parentText" presStyleLbl="node1" presStyleIdx="2" presStyleCnt="4">
        <dgm:presLayoutVars>
          <dgm:chMax val="0"/>
          <dgm:bulletEnabled val="1"/>
        </dgm:presLayoutVars>
      </dgm:prSet>
      <dgm:spPr/>
    </dgm:pt>
    <dgm:pt modelId="{D697FF5B-4073-446F-8F69-CE4C08951542}" type="pres">
      <dgm:prSet presAssocID="{815F3ED7-4DBC-4A8C-B0B4-BAEBD91E6619}" presName="spacer" presStyleCnt="0"/>
      <dgm:spPr/>
    </dgm:pt>
    <dgm:pt modelId="{5D199B8C-CAC0-4F9E-9787-38F28EB9A378}" type="pres">
      <dgm:prSet presAssocID="{A3534224-82FE-485D-80BB-8A305019A56C}" presName="parentText" presStyleLbl="node1" presStyleIdx="3" presStyleCnt="4">
        <dgm:presLayoutVars>
          <dgm:chMax val="0"/>
          <dgm:bulletEnabled val="1"/>
        </dgm:presLayoutVars>
      </dgm:prSet>
      <dgm:spPr/>
    </dgm:pt>
  </dgm:ptLst>
  <dgm:cxnLst>
    <dgm:cxn modelId="{476A8B01-243F-44B2-B87E-3CC6E19BB8A2}" type="presOf" srcId="{2B4EA9CD-B8EB-41B0-98D1-E277667AB515}" destId="{FC0874AF-770C-4936-809A-D73FE6BAF9FE}" srcOrd="0" destOrd="0" presId="urn:microsoft.com/office/officeart/2005/8/layout/vList2"/>
    <dgm:cxn modelId="{8CA83105-4557-4818-BCA1-FF27DD03E144}" type="presOf" srcId="{E6C28292-EC7A-4803-8ECD-D50061AC66DC}" destId="{CCD97183-E020-4EF0-9EFE-0EFD1E08D04D}" srcOrd="0" destOrd="0" presId="urn:microsoft.com/office/officeart/2005/8/layout/vList2"/>
    <dgm:cxn modelId="{7A92DB16-983C-4E65-B317-EB5814EEF789}" type="presOf" srcId="{6B09DEA8-0944-46FC-81CF-8B306AB57C60}" destId="{10940F08-1534-4C70-98B9-D1F889577335}" srcOrd="0" destOrd="0" presId="urn:microsoft.com/office/officeart/2005/8/layout/vList2"/>
    <dgm:cxn modelId="{FD10182F-ED61-4AD9-9F23-60612C5E5B03}" srcId="{2B4EA9CD-B8EB-41B0-98D1-E277667AB515}" destId="{A3534224-82FE-485D-80BB-8A305019A56C}" srcOrd="3" destOrd="0" parTransId="{0BC897BF-91D1-448A-9550-126D6C88F1BA}" sibTransId="{E4EE8098-0F62-4F15-9885-06F0E33792AA}"/>
    <dgm:cxn modelId="{25417C7F-ED7C-457E-8B3D-C8CB3FBABE99}" type="presOf" srcId="{A3534224-82FE-485D-80BB-8A305019A56C}" destId="{5D199B8C-CAC0-4F9E-9787-38F28EB9A378}" srcOrd="0" destOrd="0" presId="urn:microsoft.com/office/officeart/2005/8/layout/vList2"/>
    <dgm:cxn modelId="{37C13E9D-2F02-4E0F-9778-74BE50E55510}" type="presOf" srcId="{1DF40800-3755-475E-B304-F0214D1186AB}" destId="{A7DB7E97-B1E3-4468-8010-4381C764B9DD}" srcOrd="0" destOrd="0" presId="urn:microsoft.com/office/officeart/2005/8/layout/vList2"/>
    <dgm:cxn modelId="{4D57C1A8-77F1-4987-B556-96D203BDDD7D}" srcId="{2B4EA9CD-B8EB-41B0-98D1-E277667AB515}" destId="{1DF40800-3755-475E-B304-F0214D1186AB}" srcOrd="1" destOrd="0" parTransId="{4D623FA9-1203-43BD-9F50-1CAC01A10B8A}" sibTransId="{C93C7E4D-B242-4682-928F-96F4E591EAE5}"/>
    <dgm:cxn modelId="{60323FB0-A7D2-4092-9609-AF73E522E3B4}" srcId="{2B4EA9CD-B8EB-41B0-98D1-E277667AB515}" destId="{6B09DEA8-0944-46FC-81CF-8B306AB57C60}" srcOrd="0" destOrd="0" parTransId="{B81CBB54-F7BF-4510-842E-ACDE792DE4F1}" sibTransId="{C3B9D9BD-FE83-4A91-9D01-1B1F7506562B}"/>
    <dgm:cxn modelId="{063DC8DE-E066-4BC8-891A-070FB1123DA1}" srcId="{2B4EA9CD-B8EB-41B0-98D1-E277667AB515}" destId="{E6C28292-EC7A-4803-8ECD-D50061AC66DC}" srcOrd="2" destOrd="0" parTransId="{76924424-AD85-4190-90CE-92C890BB1510}" sibTransId="{815F3ED7-4DBC-4A8C-B0B4-BAEBD91E6619}"/>
    <dgm:cxn modelId="{06E628FB-FA3D-4C5A-8F3C-FE65102EDA31}" type="presParOf" srcId="{FC0874AF-770C-4936-809A-D73FE6BAF9FE}" destId="{10940F08-1534-4C70-98B9-D1F889577335}" srcOrd="0" destOrd="0" presId="urn:microsoft.com/office/officeart/2005/8/layout/vList2"/>
    <dgm:cxn modelId="{92C18146-63C0-488C-BCEE-F17C19CC882A}" type="presParOf" srcId="{FC0874AF-770C-4936-809A-D73FE6BAF9FE}" destId="{CD281D9E-5FBA-4DDC-A943-3C3161BEA508}" srcOrd="1" destOrd="0" presId="urn:microsoft.com/office/officeart/2005/8/layout/vList2"/>
    <dgm:cxn modelId="{91C25819-0D3B-42A3-A57B-859EAB97B2F7}" type="presParOf" srcId="{FC0874AF-770C-4936-809A-D73FE6BAF9FE}" destId="{A7DB7E97-B1E3-4468-8010-4381C764B9DD}" srcOrd="2" destOrd="0" presId="urn:microsoft.com/office/officeart/2005/8/layout/vList2"/>
    <dgm:cxn modelId="{2412648D-DAA2-4BD9-A8C6-27A99F3CEA62}" type="presParOf" srcId="{FC0874AF-770C-4936-809A-D73FE6BAF9FE}" destId="{E4F208BE-988F-4EFB-84AA-14D9E7F647E7}" srcOrd="3" destOrd="0" presId="urn:microsoft.com/office/officeart/2005/8/layout/vList2"/>
    <dgm:cxn modelId="{405AF3B4-76A9-4568-9A96-B69F7877609C}" type="presParOf" srcId="{FC0874AF-770C-4936-809A-D73FE6BAF9FE}" destId="{CCD97183-E020-4EF0-9EFE-0EFD1E08D04D}" srcOrd="4" destOrd="0" presId="urn:microsoft.com/office/officeart/2005/8/layout/vList2"/>
    <dgm:cxn modelId="{27E88D1D-97B7-42D6-A5D8-0FC1D72246C8}" type="presParOf" srcId="{FC0874AF-770C-4936-809A-D73FE6BAF9FE}" destId="{D697FF5B-4073-446F-8F69-CE4C08951542}" srcOrd="5" destOrd="0" presId="urn:microsoft.com/office/officeart/2005/8/layout/vList2"/>
    <dgm:cxn modelId="{B5CACE52-B76B-4FB0-9CBB-DA9DBC54F5D4}" type="presParOf" srcId="{FC0874AF-770C-4936-809A-D73FE6BAF9FE}" destId="{5D199B8C-CAC0-4F9E-9787-38F28EB9A37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4290D-7547-4313-B43E-F952167DA6F4}">
      <dsp:nvSpPr>
        <dsp:cNvPr id="0" name=""/>
        <dsp:cNvSpPr/>
      </dsp:nvSpPr>
      <dsp:spPr>
        <a:xfrm>
          <a:off x="0" y="164230"/>
          <a:ext cx="8877874" cy="122435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Industrial development and increasing demand for diverse goods and services chemicals being utilized in many products and processes. </a:t>
          </a:r>
          <a:endParaRPr lang="en-US" sz="1800" kern="1200"/>
        </a:p>
      </dsp:txBody>
      <dsp:txXfrm>
        <a:off x="59768" y="223998"/>
        <a:ext cx="8758338" cy="1104823"/>
      </dsp:txXfrm>
    </dsp:sp>
    <dsp:sp modelId="{B1F7DA90-BB0F-4472-A63D-77836D2ABE95}">
      <dsp:nvSpPr>
        <dsp:cNvPr id="0" name=""/>
        <dsp:cNvSpPr/>
      </dsp:nvSpPr>
      <dsp:spPr>
        <a:xfrm>
          <a:off x="0" y="1440430"/>
          <a:ext cx="8877874" cy="122435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This has increased the chemical exposure of people, both at home and in the workplace. </a:t>
          </a:r>
          <a:endParaRPr lang="en-US" sz="1800" kern="1200" dirty="0"/>
        </a:p>
      </dsp:txBody>
      <dsp:txXfrm>
        <a:off x="59768" y="1500198"/>
        <a:ext cx="8758338" cy="1104823"/>
      </dsp:txXfrm>
    </dsp:sp>
    <dsp:sp modelId="{A30F2DA8-E438-4092-A5DA-EBD2CA5AEE66}">
      <dsp:nvSpPr>
        <dsp:cNvPr id="0" name=""/>
        <dsp:cNvSpPr/>
      </dsp:nvSpPr>
      <dsp:spPr>
        <a:xfrm>
          <a:off x="0" y="2716629"/>
          <a:ext cx="8877874" cy="122435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Exposure to chemicals and their harmful effects has spread across the globe at alarming rates causing a rise in health problems and negatively affecting worker safety.</a:t>
          </a:r>
          <a:endParaRPr lang="en-US" sz="1800" kern="1200" dirty="0"/>
        </a:p>
      </dsp:txBody>
      <dsp:txXfrm>
        <a:off x="59768" y="2776397"/>
        <a:ext cx="8758338" cy="1104823"/>
      </dsp:txXfrm>
    </dsp:sp>
    <dsp:sp modelId="{83612C80-B93F-479A-8258-DEB9AEE6B1AD}">
      <dsp:nvSpPr>
        <dsp:cNvPr id="0" name=""/>
        <dsp:cNvSpPr/>
      </dsp:nvSpPr>
      <dsp:spPr>
        <a:xfrm>
          <a:off x="0" y="3992828"/>
          <a:ext cx="8877874" cy="122435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According to the </a:t>
          </a:r>
          <a:r>
            <a:rPr lang="en-US" sz="1800" b="0" i="0" kern="1200">
              <a:hlinkClick xmlns:r="http://schemas.openxmlformats.org/officeDocument/2006/relationships" r:id="rId1"/>
            </a:rPr>
            <a:t>Hazard Communication Standard</a:t>
          </a:r>
          <a:r>
            <a:rPr lang="en-US" sz="1800" b="0" i="0" kern="1200"/>
            <a:t> (HCS) of the Occupational Safety and Health Administration (OSHA), it is important that employees are aware of the risks and hazards associated with their daily work. Hazard recognition also reduces the chance of exposure to hazardous chemicals and the injuries they can bring.</a:t>
          </a:r>
          <a:endParaRPr lang="en-US" sz="1800" kern="1200"/>
        </a:p>
      </dsp:txBody>
      <dsp:txXfrm>
        <a:off x="59768" y="4052596"/>
        <a:ext cx="8758338" cy="1104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7EF2C-B7A5-43BB-B0E4-D3964D627A46}">
      <dsp:nvSpPr>
        <dsp:cNvPr id="0" name=""/>
        <dsp:cNvSpPr/>
      </dsp:nvSpPr>
      <dsp:spPr>
        <a:xfrm>
          <a:off x="0" y="3126"/>
          <a:ext cx="6628804"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744D617-05BA-401D-A0EE-31E8586794A9}">
      <dsp:nvSpPr>
        <dsp:cNvPr id="0" name=""/>
        <dsp:cNvSpPr/>
      </dsp:nvSpPr>
      <dsp:spPr>
        <a:xfrm>
          <a:off x="0" y="3126"/>
          <a:ext cx="6628804" cy="140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Asphyxiants</a:t>
          </a:r>
          <a:r>
            <a:rPr lang="en-US" sz="1800" b="0" i="0" kern="1200" dirty="0"/>
            <a:t> – these are chemicals or gasses that can cause difficulty in breathing, unconsciousness, or death by suffocation.</a:t>
          </a:r>
          <a:endParaRPr lang="en-US" sz="1800" kern="1200" dirty="0"/>
        </a:p>
      </dsp:txBody>
      <dsp:txXfrm>
        <a:off x="0" y="3126"/>
        <a:ext cx="6628804" cy="1401013"/>
      </dsp:txXfrm>
    </dsp:sp>
    <dsp:sp modelId="{B6571C29-583D-4377-A8E3-F5B3D1F2815D}">
      <dsp:nvSpPr>
        <dsp:cNvPr id="0" name=""/>
        <dsp:cNvSpPr/>
      </dsp:nvSpPr>
      <dsp:spPr>
        <a:xfrm>
          <a:off x="0" y="1404139"/>
          <a:ext cx="6628804"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C2308FD-4264-40F0-87CE-83CCC820420F}">
      <dsp:nvSpPr>
        <dsp:cNvPr id="0" name=""/>
        <dsp:cNvSpPr/>
      </dsp:nvSpPr>
      <dsp:spPr>
        <a:xfrm>
          <a:off x="0" y="1404139"/>
          <a:ext cx="6628804" cy="8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Corrosives</a:t>
          </a:r>
          <a:r>
            <a:rPr lang="en-US" sz="1800" b="0" i="0" kern="1200" dirty="0"/>
            <a:t> – these are chemicals that can cause severe skin burns and damages in tissue once contacted with.</a:t>
          </a:r>
          <a:endParaRPr lang="en-US" sz="1800" kern="1200" dirty="0"/>
        </a:p>
      </dsp:txBody>
      <dsp:txXfrm>
        <a:off x="0" y="1404139"/>
        <a:ext cx="6628804" cy="851157"/>
      </dsp:txXfrm>
    </dsp:sp>
    <dsp:sp modelId="{2B68C362-D5FA-454B-A08D-E2AEC68A03CB}">
      <dsp:nvSpPr>
        <dsp:cNvPr id="0" name=""/>
        <dsp:cNvSpPr/>
      </dsp:nvSpPr>
      <dsp:spPr>
        <a:xfrm>
          <a:off x="0" y="2255297"/>
          <a:ext cx="6628804"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5121492-9E80-4AE1-82FA-684796F932D1}">
      <dsp:nvSpPr>
        <dsp:cNvPr id="0" name=""/>
        <dsp:cNvSpPr/>
      </dsp:nvSpPr>
      <dsp:spPr>
        <a:xfrm>
          <a:off x="0" y="2255297"/>
          <a:ext cx="6628804" cy="140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Irritants</a:t>
          </a:r>
          <a:r>
            <a:rPr lang="en-US" sz="1800" b="0" i="0" kern="1200"/>
            <a:t> – these chemicals usually cause redness, rashes, or inflammation of the affected area. Although the presence of symptoms are normally short-term, there are still instances where they create long-lasting effects on others.</a:t>
          </a:r>
          <a:endParaRPr lang="en-US" sz="1800" kern="1200"/>
        </a:p>
      </dsp:txBody>
      <dsp:txXfrm>
        <a:off x="0" y="2255297"/>
        <a:ext cx="6628804" cy="1401013"/>
      </dsp:txXfrm>
    </dsp:sp>
    <dsp:sp modelId="{89C4398A-F23B-4A65-BCB6-BEEED46AF397}">
      <dsp:nvSpPr>
        <dsp:cNvPr id="0" name=""/>
        <dsp:cNvSpPr/>
      </dsp:nvSpPr>
      <dsp:spPr>
        <a:xfrm>
          <a:off x="0" y="3656311"/>
          <a:ext cx="6628804"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EEE3385-F2F7-4ADC-B541-A85544F55ABF}">
      <dsp:nvSpPr>
        <dsp:cNvPr id="0" name=""/>
        <dsp:cNvSpPr/>
      </dsp:nvSpPr>
      <dsp:spPr>
        <a:xfrm>
          <a:off x="0" y="3656311"/>
          <a:ext cx="6628804" cy="140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Sensitizers</a:t>
          </a:r>
          <a:r>
            <a:rPr lang="en-US" sz="1800" b="0" i="0" kern="1200"/>
            <a:t> – people or animals that are exposed to this type of chemical develop allergic reactions after a significant amount of time or repeated exposure to the specific chemical.</a:t>
          </a:r>
          <a:endParaRPr lang="en-US" sz="1800" kern="1200"/>
        </a:p>
      </dsp:txBody>
      <dsp:txXfrm>
        <a:off x="0" y="3656311"/>
        <a:ext cx="6628804" cy="14010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30E7B-FD00-42E5-8D45-D2604235447C}">
      <dsp:nvSpPr>
        <dsp:cNvPr id="0" name=""/>
        <dsp:cNvSpPr/>
      </dsp:nvSpPr>
      <dsp:spPr>
        <a:xfrm>
          <a:off x="0" y="0"/>
          <a:ext cx="6628804"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9D7D13-675D-47F6-9A4D-7DC90446089B}">
      <dsp:nvSpPr>
        <dsp:cNvPr id="0" name=""/>
        <dsp:cNvSpPr/>
      </dsp:nvSpPr>
      <dsp:spPr>
        <a:xfrm>
          <a:off x="0" y="0"/>
          <a:ext cx="6628804" cy="1296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dirty="0"/>
            <a:t>Reactive</a:t>
          </a:r>
          <a:r>
            <a:rPr lang="en-US" sz="1700" b="0" i="0" kern="1200" dirty="0"/>
            <a:t> – these are substances that, under certain conditions or exposure to other chemicals or elements, can cause severe physical hazards such as fires or explosions.</a:t>
          </a:r>
          <a:endParaRPr lang="en-US" sz="1700" kern="1200" dirty="0"/>
        </a:p>
      </dsp:txBody>
      <dsp:txXfrm>
        <a:off x="0" y="0"/>
        <a:ext cx="6628804" cy="1296791"/>
      </dsp:txXfrm>
    </dsp:sp>
    <dsp:sp modelId="{D396E3E0-E06B-4213-ABE9-461975750D1F}">
      <dsp:nvSpPr>
        <dsp:cNvPr id="0" name=""/>
        <dsp:cNvSpPr/>
      </dsp:nvSpPr>
      <dsp:spPr>
        <a:xfrm>
          <a:off x="0" y="1296791"/>
          <a:ext cx="6628804" cy="0"/>
        </a:xfrm>
        <a:prstGeom prst="line">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w="12700" cap="rnd" cmpd="sng" algn="ctr">
          <a:solidFill>
            <a:schemeClr val="accent2">
              <a:hueOff val="-988095"/>
              <a:satOff val="4733"/>
              <a:lumOff val="437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D1F52F6-939F-4A7D-AA2B-4CEC95BF7BFF}">
      <dsp:nvSpPr>
        <dsp:cNvPr id="0" name=""/>
        <dsp:cNvSpPr/>
      </dsp:nvSpPr>
      <dsp:spPr>
        <a:xfrm>
          <a:off x="0" y="1296791"/>
          <a:ext cx="6628804" cy="1296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dirty="0"/>
            <a:t>Flammable</a:t>
          </a:r>
          <a:r>
            <a:rPr lang="en-US" sz="1700" b="0" i="0" kern="1200" dirty="0"/>
            <a:t> – these are chemical substances or materials that can ignite once exposed to air and other elements.</a:t>
          </a:r>
          <a:endParaRPr lang="en-US" sz="1700" kern="1200" dirty="0"/>
        </a:p>
      </dsp:txBody>
      <dsp:txXfrm>
        <a:off x="0" y="1296791"/>
        <a:ext cx="6628804" cy="1296791"/>
      </dsp:txXfrm>
    </dsp:sp>
    <dsp:sp modelId="{AE0499DB-BBBB-4F94-9086-7F784C07D1D2}">
      <dsp:nvSpPr>
        <dsp:cNvPr id="0" name=""/>
        <dsp:cNvSpPr/>
      </dsp:nvSpPr>
      <dsp:spPr>
        <a:xfrm>
          <a:off x="0" y="2593582"/>
          <a:ext cx="6628804" cy="0"/>
        </a:xfrm>
        <a:prstGeom prst="line">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w="12700" cap="rnd" cmpd="sng" algn="ctr">
          <a:solidFill>
            <a:schemeClr val="accent2">
              <a:hueOff val="-1976191"/>
              <a:satOff val="9467"/>
              <a:lumOff val="875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A51188E-91B5-4A29-9E46-93CA53A5FDC2}">
      <dsp:nvSpPr>
        <dsp:cNvPr id="0" name=""/>
        <dsp:cNvSpPr/>
      </dsp:nvSpPr>
      <dsp:spPr>
        <a:xfrm>
          <a:off x="0" y="2593582"/>
          <a:ext cx="6628804" cy="1296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dirty="0"/>
            <a:t>Carcinogens</a:t>
          </a:r>
          <a:r>
            <a:rPr lang="en-US" sz="1700" b="0" i="0" kern="1200" dirty="0"/>
            <a:t> – carcinogens are substances that are known to be cancer-causing chemicals. They are categorized as either natural or manmade, but it is crucial to note that even a small amount of this type of chemical can severely damage human health.</a:t>
          </a:r>
          <a:endParaRPr lang="en-US" sz="1700" kern="1200" dirty="0"/>
        </a:p>
      </dsp:txBody>
      <dsp:txXfrm>
        <a:off x="0" y="2593582"/>
        <a:ext cx="6628804" cy="1296791"/>
      </dsp:txXfrm>
    </dsp:sp>
    <dsp:sp modelId="{EB8CA6B5-765F-470C-8AAE-191068C61CCB}">
      <dsp:nvSpPr>
        <dsp:cNvPr id="0" name=""/>
        <dsp:cNvSpPr/>
      </dsp:nvSpPr>
      <dsp:spPr>
        <a:xfrm>
          <a:off x="0" y="3890373"/>
          <a:ext cx="6628804" cy="0"/>
        </a:xfrm>
        <a:prstGeom prst="lin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2D810FA-3E90-4EFC-A847-C716CC79EE02}">
      <dsp:nvSpPr>
        <dsp:cNvPr id="0" name=""/>
        <dsp:cNvSpPr/>
      </dsp:nvSpPr>
      <dsp:spPr>
        <a:xfrm>
          <a:off x="0" y="3890373"/>
          <a:ext cx="6628804" cy="1296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dirty="0"/>
            <a:t>Teratogens</a:t>
          </a:r>
          <a:r>
            <a:rPr lang="en-US" sz="1700" b="0" i="0" kern="1200" dirty="0"/>
            <a:t> – these are chemicals that can cause physiological development abnormalities or birth defects.</a:t>
          </a:r>
          <a:endParaRPr lang="en-US" sz="1700" kern="1200" dirty="0"/>
        </a:p>
      </dsp:txBody>
      <dsp:txXfrm>
        <a:off x="0" y="3890373"/>
        <a:ext cx="6628804" cy="1296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B3A8C-1504-468F-8ACB-93F70F3F068A}">
      <dsp:nvSpPr>
        <dsp:cNvPr id="0" name=""/>
        <dsp:cNvSpPr/>
      </dsp:nvSpPr>
      <dsp:spPr>
        <a:xfrm>
          <a:off x="0" y="71196"/>
          <a:ext cx="6628804" cy="10951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Occupational Safety and Health Administration (</a:t>
          </a:r>
          <a:r>
            <a:rPr lang="en-US" sz="1300" b="0" i="0" kern="1200">
              <a:hlinkClick xmlns:r="http://schemas.openxmlformats.org/officeDocument/2006/relationships" r:id="rId1"/>
            </a:rPr>
            <a:t>OSHA</a:t>
          </a:r>
          <a:r>
            <a:rPr lang="en-US" sz="1300" b="0" i="0" kern="1200"/>
            <a:t>) guides employers to </a:t>
          </a:r>
          <a:r>
            <a:rPr lang="en-US" sz="1300" b="0" i="0" kern="1200">
              <a:hlinkClick xmlns:r="http://schemas.openxmlformats.org/officeDocument/2006/relationships" r:id="rId2"/>
            </a:rPr>
            <a:t>protect employees in the workplace from chemical hazards</a:t>
          </a:r>
          <a:r>
            <a:rPr lang="en-US" sz="1300" b="0" i="0" kern="1200"/>
            <a:t>. Using the strategy of the </a:t>
          </a:r>
          <a:r>
            <a:rPr lang="en-US" sz="1300" b="0" i="0" kern="1200">
              <a:hlinkClick xmlns:r="http://schemas.openxmlformats.org/officeDocument/2006/relationships" r:id="rId3"/>
            </a:rPr>
            <a:t>Hierarchy of Controls</a:t>
          </a:r>
          <a:r>
            <a:rPr lang="en-US" sz="1300" b="0" i="0" kern="1200"/>
            <a:t>, developed by the National Institute for Occupational Safety and Health (</a:t>
          </a:r>
          <a:r>
            <a:rPr lang="en-US" sz="1300" b="0" i="0" kern="1200">
              <a:hlinkClick xmlns:r="http://schemas.openxmlformats.org/officeDocument/2006/relationships" r:id="rId4"/>
            </a:rPr>
            <a:t>NIOSH</a:t>
          </a:r>
          <a:r>
            <a:rPr lang="en-US" sz="1300" b="0" i="0" kern="1200"/>
            <a:t>), the recommendations from the most effective to the least effective ways to control chemical hazards are as follows:</a:t>
          </a:r>
          <a:endParaRPr lang="en-US" sz="1300" kern="1200"/>
        </a:p>
      </dsp:txBody>
      <dsp:txXfrm>
        <a:off x="53459" y="124655"/>
        <a:ext cx="6521886" cy="988202"/>
      </dsp:txXfrm>
    </dsp:sp>
    <dsp:sp modelId="{BAD33B2F-CA85-4C2B-8EFD-ABF3AA5C0269}">
      <dsp:nvSpPr>
        <dsp:cNvPr id="0" name=""/>
        <dsp:cNvSpPr/>
      </dsp:nvSpPr>
      <dsp:spPr>
        <a:xfrm>
          <a:off x="0" y="1203756"/>
          <a:ext cx="6628804" cy="109512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Elimination/Substitution</a:t>
          </a:r>
          <a:r>
            <a:rPr lang="en-US" sz="1300" b="0" i="0" kern="1200"/>
            <a:t> – where the need for hazardous chemical usage is completely removed or an alternate less or non-hazardous chemical is used.</a:t>
          </a:r>
          <a:endParaRPr lang="en-US" sz="1300" kern="1200"/>
        </a:p>
      </dsp:txBody>
      <dsp:txXfrm>
        <a:off x="53459" y="1257215"/>
        <a:ext cx="6521886" cy="988202"/>
      </dsp:txXfrm>
    </dsp:sp>
    <dsp:sp modelId="{8E49F68F-4AF7-40AD-A581-772973AF5566}">
      <dsp:nvSpPr>
        <dsp:cNvPr id="0" name=""/>
        <dsp:cNvSpPr/>
      </dsp:nvSpPr>
      <dsp:spPr>
        <a:xfrm>
          <a:off x="0" y="2336316"/>
          <a:ext cx="6628804" cy="109512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Engineering Controls</a:t>
          </a:r>
          <a:r>
            <a:rPr lang="en-US" sz="1300" b="0" i="0" kern="1200"/>
            <a:t> – where employers must implement changes that are physical to the workplace that helps to reduce exposure to the chemical hazard on the workers using or handling hazardous chemical substances.</a:t>
          </a:r>
          <a:endParaRPr lang="en-US" sz="1300" kern="1200"/>
        </a:p>
      </dsp:txBody>
      <dsp:txXfrm>
        <a:off x="53459" y="2389775"/>
        <a:ext cx="6521886" cy="988202"/>
      </dsp:txXfrm>
    </dsp:sp>
    <dsp:sp modelId="{ABE17753-2C30-4672-A9AA-7080372B5814}">
      <dsp:nvSpPr>
        <dsp:cNvPr id="0" name=""/>
        <dsp:cNvSpPr/>
      </dsp:nvSpPr>
      <dsp:spPr>
        <a:xfrm>
          <a:off x="0" y="3468876"/>
          <a:ext cx="6628804" cy="109512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Administrative and Work Practice Controls</a:t>
          </a:r>
          <a:r>
            <a:rPr lang="en-US" sz="1300" b="0" i="0" kern="1200"/>
            <a:t> – changing how a work task is performed or establishing efficient workplace policies, protocols, processes, and control and monitoring mechanisms.</a:t>
          </a:r>
          <a:endParaRPr lang="en-US" sz="1300" kern="1200"/>
        </a:p>
      </dsp:txBody>
      <dsp:txXfrm>
        <a:off x="53459" y="3522335"/>
        <a:ext cx="6521886" cy="988202"/>
      </dsp:txXfrm>
    </dsp:sp>
    <dsp:sp modelId="{548FE2CD-F137-4DCB-B7EF-6850CA9ECB02}">
      <dsp:nvSpPr>
        <dsp:cNvPr id="0" name=""/>
        <dsp:cNvSpPr/>
      </dsp:nvSpPr>
      <dsp:spPr>
        <a:xfrm>
          <a:off x="0" y="4601436"/>
          <a:ext cx="6628804" cy="10951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Personal Protective Equipment (PPE) </a:t>
          </a:r>
          <a:r>
            <a:rPr lang="en-US" sz="1300" b="0" i="0" kern="1200"/>
            <a:t>– using PPE such as respirators, gloves, protective full-body suits, etc., can help in reducing the workers’ direct contact with the hazardous chemical.</a:t>
          </a:r>
          <a:endParaRPr lang="en-US" sz="1300" kern="1200"/>
        </a:p>
      </dsp:txBody>
      <dsp:txXfrm>
        <a:off x="53459" y="4654895"/>
        <a:ext cx="6521886" cy="9882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40F08-1534-4C70-98B9-D1F889577335}">
      <dsp:nvSpPr>
        <dsp:cNvPr id="0" name=""/>
        <dsp:cNvSpPr/>
      </dsp:nvSpPr>
      <dsp:spPr>
        <a:xfrm>
          <a:off x="0" y="49564"/>
          <a:ext cx="6628804" cy="1174753"/>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t>
          </a:r>
          <a:r>
            <a:rPr lang="en-US" sz="2100" b="0" i="0" kern="1200"/>
            <a:t>any chemicals are inherently hazardous or even deadly when they’re not used in a properly controlled manner, or when accidents occur. </a:t>
          </a:r>
          <a:endParaRPr lang="en-US" sz="2100" kern="1200"/>
        </a:p>
      </dsp:txBody>
      <dsp:txXfrm>
        <a:off x="57347" y="106911"/>
        <a:ext cx="6514110" cy="1060059"/>
      </dsp:txXfrm>
    </dsp:sp>
    <dsp:sp modelId="{A7DB7E97-B1E3-4468-8010-4381C764B9DD}">
      <dsp:nvSpPr>
        <dsp:cNvPr id="0" name=""/>
        <dsp:cNvSpPr/>
      </dsp:nvSpPr>
      <dsp:spPr>
        <a:xfrm>
          <a:off x="0" y="1284797"/>
          <a:ext cx="6628804" cy="1174753"/>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chemicals are used to some degree at nearly every workplace. </a:t>
          </a:r>
          <a:endParaRPr lang="en-US" sz="2100" kern="1200" dirty="0"/>
        </a:p>
      </dsp:txBody>
      <dsp:txXfrm>
        <a:off x="57347" y="1342144"/>
        <a:ext cx="6514110" cy="1060059"/>
      </dsp:txXfrm>
    </dsp:sp>
    <dsp:sp modelId="{CCD97183-E020-4EF0-9EFE-0EFD1E08D04D}">
      <dsp:nvSpPr>
        <dsp:cNvPr id="0" name=""/>
        <dsp:cNvSpPr/>
      </dsp:nvSpPr>
      <dsp:spPr>
        <a:xfrm>
          <a:off x="0" y="2520030"/>
          <a:ext cx="6628804" cy="1174753"/>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000000"/>
              </a:solidFill>
              <a:effectLst/>
              <a:latin typeface="Arimo"/>
            </a:rPr>
            <a:t>Some are highly corrosive or toxic and others are flammable, may oxidize quickly, or may react with other substances to create a deadly situation. </a:t>
          </a:r>
          <a:endParaRPr lang="en-US" sz="2100" kern="1200" dirty="0"/>
        </a:p>
      </dsp:txBody>
      <dsp:txXfrm>
        <a:off x="57347" y="2577377"/>
        <a:ext cx="6514110" cy="1060059"/>
      </dsp:txXfrm>
    </dsp:sp>
    <dsp:sp modelId="{5D199B8C-CAC0-4F9E-9787-38F28EB9A378}">
      <dsp:nvSpPr>
        <dsp:cNvPr id="0" name=""/>
        <dsp:cNvSpPr/>
      </dsp:nvSpPr>
      <dsp:spPr>
        <a:xfrm>
          <a:off x="0" y="3755263"/>
          <a:ext cx="6628804" cy="1174753"/>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000000"/>
              </a:solidFill>
              <a:effectLst/>
              <a:latin typeface="Arimo"/>
            </a:rPr>
            <a:t>When chemicals are stored or handled properly, the inherent risk is minimized. </a:t>
          </a:r>
          <a:endParaRPr lang="en-US" sz="2100" kern="1200" dirty="0"/>
        </a:p>
      </dsp:txBody>
      <dsp:txXfrm>
        <a:off x="57347" y="3812610"/>
        <a:ext cx="6514110" cy="10600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93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7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368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07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1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40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05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90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467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6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2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07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1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6/1/2022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5303447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A4E7C-5046-7E24-D6F2-0FAA27CAB302}"/>
              </a:ext>
            </a:extLst>
          </p:cNvPr>
          <p:cNvPicPr>
            <a:picLocks noChangeAspect="1"/>
          </p:cNvPicPr>
          <p:nvPr/>
        </p:nvPicPr>
        <p:blipFill rotWithShape="1">
          <a:blip r:embed="rId2">
            <a:duotone>
              <a:schemeClr val="accent1">
                <a:shade val="45000"/>
                <a:satMod val="135000"/>
              </a:schemeClr>
              <a:prstClr val="white"/>
            </a:duotone>
          </a:blip>
          <a:srcRect l="9091" t="24204" b="24659"/>
          <a:stretch/>
        </p:blipFill>
        <p:spPr>
          <a:xfrm>
            <a:off x="-1" y="1"/>
            <a:ext cx="12192001" cy="6857999"/>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FB884-C22F-674F-2751-1670651E8123}"/>
              </a:ext>
            </a:extLst>
          </p:cNvPr>
          <p:cNvSpPr>
            <a:spLocks noGrp="1"/>
          </p:cNvSpPr>
          <p:nvPr>
            <p:ph type="ctrTitle"/>
          </p:nvPr>
        </p:nvSpPr>
        <p:spPr>
          <a:xfrm>
            <a:off x="4791450" y="1678665"/>
            <a:ext cx="4482553" cy="2369131"/>
          </a:xfrm>
        </p:spPr>
        <p:txBody>
          <a:bodyPr>
            <a:normAutofit/>
          </a:bodyPr>
          <a:lstStyle/>
          <a:p>
            <a:pPr>
              <a:lnSpc>
                <a:spcPct val="90000"/>
              </a:lnSpc>
            </a:pPr>
            <a:r>
              <a:rPr lang="en-US" dirty="0"/>
              <a:t>Preparing for Emergency Response </a:t>
            </a:r>
            <a:endParaRPr lang="en-US"/>
          </a:p>
        </p:txBody>
      </p:sp>
      <p:sp>
        <p:nvSpPr>
          <p:cNvPr id="3" name="Subtitle 2">
            <a:extLst>
              <a:ext uri="{FF2B5EF4-FFF2-40B4-BE49-F238E27FC236}">
                <a16:creationId xmlns:a16="http://schemas.microsoft.com/office/drawing/2014/main" id="{5DFED59C-8A42-EECB-88BC-675785A09B47}"/>
              </a:ext>
            </a:extLst>
          </p:cNvPr>
          <p:cNvSpPr>
            <a:spLocks noGrp="1"/>
          </p:cNvSpPr>
          <p:nvPr>
            <p:ph type="subTitle" idx="1"/>
          </p:nvPr>
        </p:nvSpPr>
        <p:spPr>
          <a:xfrm>
            <a:off x="4788276" y="4050832"/>
            <a:ext cx="4485725" cy="1096899"/>
          </a:xfrm>
        </p:spPr>
        <p:txBody>
          <a:bodyPr>
            <a:normAutofit/>
          </a:bodyPr>
          <a:lstStyle/>
          <a:p>
            <a:r>
              <a:rPr lang="en-US" dirty="0"/>
              <a:t>Lecture 11</a:t>
            </a:r>
          </a:p>
          <a:p>
            <a:endParaRPr lang="en-US"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6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BBF89F6-0868-B380-F100-4ECF5EA80E4F}"/>
              </a:ext>
            </a:extLst>
          </p:cNvPr>
          <p:cNvGraphicFramePr>
            <a:graphicFrameLocks noGrp="1"/>
          </p:cNvGraphicFramePr>
          <p:nvPr>
            <p:ph idx="1"/>
            <p:extLst>
              <p:ext uri="{D42A27DB-BD31-4B8C-83A1-F6EECF244321}">
                <p14:modId xmlns:p14="http://schemas.microsoft.com/office/powerpoint/2010/main" val="132603305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9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2119-638F-EB48-E892-052B35423942}"/>
              </a:ext>
            </a:extLst>
          </p:cNvPr>
          <p:cNvSpPr>
            <a:spLocks noGrp="1"/>
          </p:cNvSpPr>
          <p:nvPr>
            <p:ph type="title"/>
          </p:nvPr>
        </p:nvSpPr>
        <p:spPr/>
        <p:txBody>
          <a:bodyPr/>
          <a:lstStyle/>
          <a:p>
            <a:r>
              <a:rPr lang="en-US" b="1" i="0" dirty="0">
                <a:solidFill>
                  <a:srgbClr val="000000"/>
                </a:solidFill>
                <a:effectLst/>
                <a:latin typeface="Arimo"/>
              </a:rPr>
              <a:t>Prevention: the best solution</a:t>
            </a:r>
            <a:endParaRPr lang="en-US" dirty="0"/>
          </a:p>
        </p:txBody>
      </p:sp>
      <p:sp>
        <p:nvSpPr>
          <p:cNvPr id="3" name="Content Placeholder 2">
            <a:extLst>
              <a:ext uri="{FF2B5EF4-FFF2-40B4-BE49-F238E27FC236}">
                <a16:creationId xmlns:a16="http://schemas.microsoft.com/office/drawing/2014/main" id="{195F2876-5CDE-EA25-AEB5-336AF70A9A0B}"/>
              </a:ext>
            </a:extLst>
          </p:cNvPr>
          <p:cNvSpPr>
            <a:spLocks noGrp="1"/>
          </p:cNvSpPr>
          <p:nvPr>
            <p:ph idx="1"/>
          </p:nvPr>
        </p:nvSpPr>
        <p:spPr>
          <a:xfrm>
            <a:off x="677334" y="1555845"/>
            <a:ext cx="8596668" cy="4485517"/>
          </a:xfrm>
        </p:spPr>
        <p:txBody>
          <a:bodyPr>
            <a:normAutofit/>
          </a:bodyPr>
          <a:lstStyle/>
          <a:p>
            <a:r>
              <a:rPr lang="en-US" b="0" i="0" dirty="0">
                <a:solidFill>
                  <a:srgbClr val="000000"/>
                </a:solidFill>
                <a:effectLst/>
                <a:latin typeface="Arimo"/>
              </a:rPr>
              <a:t>The key is to follow proper procedures for storing, transferring, handling, using, and disposing of chemicals. All workers on a jobsite should be trained to recognize the hazards and proper procedures associated with every chemical they may encounter, including the actions they need to take when a spill occurs. </a:t>
            </a:r>
          </a:p>
          <a:p>
            <a:r>
              <a:rPr lang="en-US" b="0" i="0" dirty="0">
                <a:solidFill>
                  <a:srgbClr val="000000"/>
                </a:solidFill>
                <a:effectLst/>
                <a:latin typeface="Arimo"/>
              </a:rPr>
              <a:t>Chemicals should be stored and transported properly, as noted in the MSDS. For example, some chemicals should not be exposed to excessive heat. Others must be stored in fireproof containers. Still others cannot be jostled while they are being moved.</a:t>
            </a:r>
          </a:p>
          <a:p>
            <a:r>
              <a:rPr lang="en-US" b="0" i="0" dirty="0">
                <a:solidFill>
                  <a:srgbClr val="000000"/>
                </a:solidFill>
                <a:effectLst/>
                <a:latin typeface="Arimo"/>
              </a:rPr>
              <a:t> Workers using the chemicals must wear the proper personal protective equipment (PPE) to minimize the chance of injury, because even a small splash in the eyes can create a traumatic injury. </a:t>
            </a:r>
            <a:br>
              <a:rPr lang="en-US" dirty="0"/>
            </a:br>
            <a:br>
              <a:rPr lang="en-US" dirty="0"/>
            </a:br>
            <a:endParaRPr lang="en-US" dirty="0"/>
          </a:p>
        </p:txBody>
      </p:sp>
    </p:spTree>
    <p:extLst>
      <p:ext uri="{BB962C8B-B14F-4D97-AF65-F5344CB8AC3E}">
        <p14:creationId xmlns:p14="http://schemas.microsoft.com/office/powerpoint/2010/main" val="144010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2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2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3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3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3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4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B9FBBAA6-536F-4C25-D14A-77D04A5BF396}"/>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BHOPAL Tragedy</a:t>
            </a:r>
          </a:p>
        </p:txBody>
      </p:sp>
      <p:sp>
        <p:nvSpPr>
          <p:cNvPr id="58" name="Freeform: Shape 4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D8079C00-5BA1-060C-6785-BE9DA1CF1D78}"/>
              </a:ext>
            </a:extLst>
          </p:cNvPr>
          <p:cNvSpPr>
            <a:spLocks noGrp="1"/>
          </p:cNvSpPr>
          <p:nvPr>
            <p:ph idx="1"/>
          </p:nvPr>
        </p:nvSpPr>
        <p:spPr>
          <a:xfrm>
            <a:off x="5463155" y="609601"/>
            <a:ext cx="6164225" cy="5819334"/>
          </a:xfrm>
        </p:spPr>
        <p:txBody>
          <a:bodyPr anchor="ctr">
            <a:normAutofit/>
          </a:bodyPr>
          <a:lstStyle/>
          <a:p>
            <a:pPr>
              <a:lnSpc>
                <a:spcPct val="90000"/>
              </a:lnSpc>
            </a:pPr>
            <a:r>
              <a:rPr lang="en-US" b="0" i="0" dirty="0">
                <a:solidFill>
                  <a:srgbClr val="FFFFFF"/>
                </a:solidFill>
                <a:effectLst/>
                <a:latin typeface="open-sans"/>
              </a:rPr>
              <a:t>In the predawn hours of December 3, 1984, a toxic cloud of methyl isocyanate gas escaped from the Union Carbide pesticide plant in Bhopal, India, and quickly spread throughout the city. Vomiting and gasping for air, those who didn’t die in their sleep poured into unprepared area hospitals or desperately attempted to outrun the fumes. Dog, bird, cow and water buffalo corpses reportedly lined the streets. Investigations later uncovered a slew of safety violations at the plant, including broken and outdated equipment. Though estimates vary, roughly 15,000 Bhopal residents are believed to have died in what’s often referred to as history’s worst industrial accident. Hundreds of thousands of additional inhabitants suffered afflictions ranging from memory loss and nerve damage to blindness and organ failure. To this day, the site of the plant, now owned by Dow Chemical Company, remains highly contaminated.</a:t>
            </a:r>
            <a:endParaRPr lang="en-US" dirty="0">
              <a:solidFill>
                <a:srgbClr val="FFFFFF"/>
              </a:solidFill>
            </a:endParaRPr>
          </a:p>
        </p:txBody>
      </p:sp>
    </p:spTree>
    <p:extLst>
      <p:ext uri="{BB962C8B-B14F-4D97-AF65-F5344CB8AC3E}">
        <p14:creationId xmlns:p14="http://schemas.microsoft.com/office/powerpoint/2010/main" val="38485291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6C6739-389B-714E-63EC-26AA6037A5DF}"/>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CHERNOBYL </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B79391-BA65-F268-B249-E60B59E8C0FB}"/>
              </a:ext>
            </a:extLst>
          </p:cNvPr>
          <p:cNvSpPr>
            <a:spLocks noGrp="1"/>
          </p:cNvSpPr>
          <p:nvPr>
            <p:ph idx="1"/>
          </p:nvPr>
        </p:nvSpPr>
        <p:spPr>
          <a:xfrm>
            <a:off x="5856266" y="609601"/>
            <a:ext cx="5771114" cy="5650522"/>
          </a:xfrm>
        </p:spPr>
        <p:txBody>
          <a:bodyPr anchor="ctr">
            <a:normAutofit/>
          </a:bodyPr>
          <a:lstStyle/>
          <a:p>
            <a:pPr>
              <a:lnSpc>
                <a:spcPct val="90000"/>
              </a:lnSpc>
            </a:pPr>
            <a:r>
              <a:rPr lang="en-US" b="0" i="0" dirty="0">
                <a:solidFill>
                  <a:srgbClr val="FFFFFF"/>
                </a:solidFill>
                <a:effectLst/>
                <a:latin typeface="open-sans"/>
              </a:rPr>
              <a:t>On April 26, 1986, a turbine test on one of the reactors at the Chernobyl nuclear power station went horribly awry, leading to a series of explosions that spewed massive amounts of radioactive material into the atmosphere. The accident, which the Soviet authorities attempted to cover up, initially claimed only 31 lives: two plant workers who died in the blasts, a third who reportedly keeled over of a heart attack and 28 first responders who contracted acute radiation syndrome during the frantic early stages of the cleanup. However, Chernobyl also unleashed a thyroid cancer epidemic and likely caused additional cancer cases as well. In 2005, a United Nations-backed panel calculated the eventual death toll at up to 4,000, whereas other organizations put this number significantly higher. For perhaps centuries to come, an exclusion zone, set up around the plant following the forced evacuation of tens of thousands of area residents, will be off limits to human habitation.</a:t>
            </a:r>
            <a:endParaRPr lang="en-US" dirty="0">
              <a:solidFill>
                <a:srgbClr val="FFFFFF"/>
              </a:solidFill>
            </a:endParaRPr>
          </a:p>
        </p:txBody>
      </p:sp>
    </p:spTree>
    <p:extLst>
      <p:ext uri="{BB962C8B-B14F-4D97-AF65-F5344CB8AC3E}">
        <p14:creationId xmlns:p14="http://schemas.microsoft.com/office/powerpoint/2010/main" val="37500822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770BC58-E23F-493A-540A-8BF3347E19A6}"/>
              </a:ext>
            </a:extLst>
          </p:cNvPr>
          <p:cNvPicPr>
            <a:picLocks noChangeAspect="1"/>
          </p:cNvPicPr>
          <p:nvPr/>
        </p:nvPicPr>
        <p:blipFill rotWithShape="1">
          <a:blip r:embed="rId2"/>
          <a:srcRect l="9091" t="14437" b="3745"/>
          <a:stretch/>
        </p:blipFill>
        <p:spPr>
          <a:xfrm>
            <a:off x="20" y="10"/>
            <a:ext cx="12191980" cy="6857989"/>
          </a:xfrm>
          <a:prstGeom prst="rect">
            <a:avLst/>
          </a:prstGeom>
        </p:spPr>
      </p:pic>
      <p:sp>
        <p:nvSpPr>
          <p:cNvPr id="22" name="Isosceles Triangle 21">
            <a:extLst>
              <a:ext uri="{FF2B5EF4-FFF2-40B4-BE49-F238E27FC236}">
                <a16:creationId xmlns:a16="http://schemas.microsoft.com/office/drawing/2014/main" id="{3167F201-EA3A-41F3-8305-5985A44A9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Parallelogram 23">
            <a:extLst>
              <a:ext uri="{FF2B5EF4-FFF2-40B4-BE49-F238E27FC236}">
                <a16:creationId xmlns:a16="http://schemas.microsoft.com/office/drawing/2014/main" id="{FFD44D11-B1C5-420A-9591-370DC8BAA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bg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FF46BC6-C78D-47E7-87CF-A1DD38B02B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E3C958F-F320-49F4-9AB7-FD2F51A771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1C4DC544-6AEA-484E-A978-32384E2F9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A1F1470C-B594-449D-A8CD-EB7BC15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B809F8B1-FE88-427F-98C6-1B8CFED8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19D13E-58B6-405F-A5F6-F982A8091A19}"/>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lnSpc>
                <a:spcPct val="90000"/>
              </a:lnSpc>
            </a:pPr>
            <a:r>
              <a:rPr lang="en-US" sz="5400" cap="all" spc="390" baseline="0"/>
              <a:t>CHEMICAL SPILLS/ Hazards</a:t>
            </a:r>
          </a:p>
        </p:txBody>
      </p:sp>
      <p:sp>
        <p:nvSpPr>
          <p:cNvPr id="3" name="Content Placeholder 2">
            <a:extLst>
              <a:ext uri="{FF2B5EF4-FFF2-40B4-BE49-F238E27FC236}">
                <a16:creationId xmlns:a16="http://schemas.microsoft.com/office/drawing/2014/main" id="{1EA02947-5F84-07E2-553D-7D6EAC872416}"/>
              </a:ext>
            </a:extLst>
          </p:cNvPr>
          <p:cNvSpPr>
            <a:spLocks noGrp="1"/>
          </p:cNvSpPr>
          <p:nvPr>
            <p:ph type="body" idx="1"/>
          </p:nvPr>
        </p:nvSpPr>
        <p:spPr>
          <a:xfrm>
            <a:off x="4700964" y="4050832"/>
            <a:ext cx="4573037" cy="1096899"/>
          </a:xfrm>
        </p:spPr>
        <p:txBody>
          <a:bodyPr vert="horz" lIns="91440" tIns="45720" rIns="91440" bIns="45720" rtlCol="0" anchor="t">
            <a:normAutofit/>
          </a:bodyPr>
          <a:lstStyle/>
          <a:p>
            <a:pPr algn="r"/>
            <a:endParaRPr lang="en-US" sz="1800" dirty="0"/>
          </a:p>
        </p:txBody>
      </p:sp>
      <p:sp>
        <p:nvSpPr>
          <p:cNvPr id="36" name="Rectangle 27">
            <a:extLst>
              <a:ext uri="{FF2B5EF4-FFF2-40B4-BE49-F238E27FC236}">
                <a16:creationId xmlns:a16="http://schemas.microsoft.com/office/drawing/2014/main" id="{2050D290-680D-48D7-9488-498F59E54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E8C81616-E276-41D8-92C5-1C891FE99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86BBDB21-2BF1-4C2F-A790-19FBC789C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E78FF87C-9F4A-4F75-998D-3ECB6543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555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4" name="Straight Connector 1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2BF5D380-4229-F1F9-53A6-7267FC8922A4}"/>
              </a:ext>
            </a:extLst>
          </p:cNvPr>
          <p:cNvGraphicFramePr>
            <a:graphicFrameLocks noGrp="1"/>
          </p:cNvGraphicFramePr>
          <p:nvPr>
            <p:ph idx="1"/>
            <p:extLst>
              <p:ext uri="{D42A27DB-BD31-4B8C-83A1-F6EECF244321}">
                <p14:modId xmlns:p14="http://schemas.microsoft.com/office/powerpoint/2010/main" val="2867378853"/>
              </p:ext>
            </p:extLst>
          </p:nvPr>
        </p:nvGraphicFramePr>
        <p:xfrm>
          <a:off x="2836333" y="719770"/>
          <a:ext cx="8877874" cy="538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82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10B2D4-2D90-0A7E-D836-EBECA29D95A7}"/>
              </a:ext>
            </a:extLst>
          </p:cNvPr>
          <p:cNvSpPr>
            <a:spLocks noGrp="1"/>
          </p:cNvSpPr>
          <p:nvPr>
            <p:ph type="title"/>
          </p:nvPr>
        </p:nvSpPr>
        <p:spPr/>
        <p:txBody>
          <a:bodyPr>
            <a:normAutofit/>
          </a:bodyPr>
          <a:lstStyle/>
          <a:p>
            <a:br>
              <a:rPr lang="en-US" dirty="0"/>
            </a:br>
            <a:r>
              <a:rPr lang="en-US" b="1" i="0" dirty="0">
                <a:solidFill>
                  <a:srgbClr val="081833"/>
                </a:solidFill>
                <a:effectLst/>
                <a:latin typeface="Mont"/>
              </a:rPr>
              <a:t>Types of Chemical Hazards</a:t>
            </a:r>
            <a:endParaRPr lang="en-US" dirty="0"/>
          </a:p>
        </p:txBody>
      </p:sp>
      <p:sp>
        <p:nvSpPr>
          <p:cNvPr id="5" name="Text Placeholder 4">
            <a:extLst>
              <a:ext uri="{FF2B5EF4-FFF2-40B4-BE49-F238E27FC236}">
                <a16:creationId xmlns:a16="http://schemas.microsoft.com/office/drawing/2014/main" id="{90585B3F-6459-60BA-B545-ABCA2D83C7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265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A9A3CFB-FBD3-D23D-CD46-A3C1DFD48410}"/>
              </a:ext>
            </a:extLst>
          </p:cNvPr>
          <p:cNvPicPr>
            <a:picLocks noChangeAspect="1"/>
          </p:cNvPicPr>
          <p:nvPr/>
        </p:nvPicPr>
        <p:blipFill rotWithShape="1">
          <a:blip r:embed="rId2"/>
          <a:srcRect t="604" r="1" b="9099"/>
          <a:stretch/>
        </p:blipFill>
        <p:spPr>
          <a:xfrm>
            <a:off x="568452" y="571500"/>
            <a:ext cx="11055096" cy="5715000"/>
          </a:xfrm>
          <a:prstGeom prst="rect">
            <a:avLst/>
          </a:prstGeom>
        </p:spPr>
      </p:pic>
    </p:spTree>
    <p:extLst>
      <p:ext uri="{BB962C8B-B14F-4D97-AF65-F5344CB8AC3E}">
        <p14:creationId xmlns:p14="http://schemas.microsoft.com/office/powerpoint/2010/main" val="6572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3" name="Straight Connector 2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3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93E2F20B-FA8F-4D3A-E65A-A8C45E69E426}"/>
              </a:ext>
            </a:extLst>
          </p:cNvPr>
          <p:cNvGraphicFramePr>
            <a:graphicFrameLocks noGrp="1"/>
          </p:cNvGraphicFramePr>
          <p:nvPr>
            <p:ph idx="1"/>
            <p:extLst>
              <p:ext uri="{D42A27DB-BD31-4B8C-83A1-F6EECF244321}">
                <p14:modId xmlns:p14="http://schemas.microsoft.com/office/powerpoint/2010/main" val="1373007499"/>
              </p:ext>
            </p:extLst>
          </p:nvPr>
        </p:nvGraphicFramePr>
        <p:xfrm>
          <a:off x="4916553" y="944563"/>
          <a:ext cx="6628804" cy="5060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52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2" name="Straight Connector 3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2" name="Rectangle 4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4F7D63BB-E255-EBC1-4F36-45B922F9E2D2}"/>
              </a:ext>
            </a:extLst>
          </p:cNvPr>
          <p:cNvGraphicFramePr>
            <a:graphicFrameLocks noGrp="1"/>
          </p:cNvGraphicFramePr>
          <p:nvPr>
            <p:ph idx="1"/>
            <p:extLst>
              <p:ext uri="{D42A27DB-BD31-4B8C-83A1-F6EECF244321}">
                <p14:modId xmlns:p14="http://schemas.microsoft.com/office/powerpoint/2010/main" val="3338346090"/>
              </p:ext>
            </p:extLst>
          </p:nvPr>
        </p:nvGraphicFramePr>
        <p:xfrm>
          <a:off x="4916553" y="736979"/>
          <a:ext cx="6628804" cy="5187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14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AF972-D977-B27C-FB8D-84EB9C407DC8}"/>
              </a:ext>
            </a:extLst>
          </p:cNvPr>
          <p:cNvSpPr>
            <a:spLocks noGrp="1"/>
          </p:cNvSpPr>
          <p:nvPr>
            <p:ph type="title"/>
          </p:nvPr>
        </p:nvSpPr>
        <p:spPr>
          <a:xfrm>
            <a:off x="652481" y="1382486"/>
            <a:ext cx="3547581" cy="4093028"/>
          </a:xfrm>
        </p:spPr>
        <p:txBody>
          <a:bodyPr anchor="ctr">
            <a:normAutofit/>
          </a:bodyPr>
          <a:lstStyle/>
          <a:p>
            <a:r>
              <a:rPr lang="en-US" sz="4400" b="0" i="0">
                <a:effectLst/>
                <a:latin typeface="Arial" panose="020B0604020202020204" pitchFamily="34" charset="0"/>
              </a:rPr>
              <a:t>Managing Workplace Chemical Hazards</a:t>
            </a: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84A837-D715-B1CB-C40B-D45FE50CB87F}"/>
              </a:ext>
            </a:extLst>
          </p:cNvPr>
          <p:cNvGraphicFramePr>
            <a:graphicFrameLocks noGrp="1"/>
          </p:cNvGraphicFramePr>
          <p:nvPr>
            <p:ph idx="1"/>
            <p:extLst>
              <p:ext uri="{D42A27DB-BD31-4B8C-83A1-F6EECF244321}">
                <p14:modId xmlns:p14="http://schemas.microsoft.com/office/powerpoint/2010/main" val="407431215"/>
              </p:ext>
            </p:extLst>
          </p:nvPr>
        </p:nvGraphicFramePr>
        <p:xfrm>
          <a:off x="4916553" y="562708"/>
          <a:ext cx="6628804" cy="5767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442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EDC8D47-2F34-7FAE-8DBC-551C9BA0DDF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CHEMICAL SPILLS</a:t>
            </a:r>
          </a:p>
        </p:txBody>
      </p:sp>
      <p:sp>
        <p:nvSpPr>
          <p:cNvPr id="6" name="Text Placeholder 5">
            <a:extLst>
              <a:ext uri="{FF2B5EF4-FFF2-40B4-BE49-F238E27FC236}">
                <a16:creationId xmlns:a16="http://schemas.microsoft.com/office/drawing/2014/main" id="{9E1745AF-53CD-0E0F-6ECA-9F7953AC867D}"/>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6000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668</TotalTime>
  <Words>1095</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Arimo</vt:lpstr>
      <vt:lpstr>Mont</vt:lpstr>
      <vt:lpstr>open-sans</vt:lpstr>
      <vt:lpstr>Trebuchet MS</vt:lpstr>
      <vt:lpstr>Wingdings 3</vt:lpstr>
      <vt:lpstr>Facet</vt:lpstr>
      <vt:lpstr>Preparing for Emergency Response </vt:lpstr>
      <vt:lpstr>CHEMICAL SPILLS/ Hazards</vt:lpstr>
      <vt:lpstr>PowerPoint Presentation</vt:lpstr>
      <vt:lpstr> Types of Chemical Hazards</vt:lpstr>
      <vt:lpstr>PowerPoint Presentation</vt:lpstr>
      <vt:lpstr>PowerPoint Presentation</vt:lpstr>
      <vt:lpstr>PowerPoint Presentation</vt:lpstr>
      <vt:lpstr>Managing Workplace Chemical Hazards</vt:lpstr>
      <vt:lpstr>CHEMICAL SPILLS</vt:lpstr>
      <vt:lpstr>PowerPoint Presentation</vt:lpstr>
      <vt:lpstr>Prevention: the best solution</vt:lpstr>
      <vt:lpstr>BHOPAL Tragedy</vt:lpstr>
      <vt:lpstr>CHERNOBYL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Minimizing the Risks from Hazards </dc:title>
  <dc:creator>Syed Haider Hussain</dc:creator>
  <cp:lastModifiedBy>Syed Haider Hussain</cp:lastModifiedBy>
  <cp:revision>11</cp:revision>
  <dcterms:created xsi:type="dcterms:W3CDTF">2022-05-18T15:38:09Z</dcterms:created>
  <dcterms:modified xsi:type="dcterms:W3CDTF">2022-06-01T19:44:31Z</dcterms:modified>
</cp:coreProperties>
</file>