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87" r:id="rId3"/>
    <p:sldId id="294" r:id="rId4"/>
    <p:sldId id="288" r:id="rId5"/>
    <p:sldId id="289" r:id="rId6"/>
    <p:sldId id="290" r:id="rId7"/>
    <p:sldId id="291" r:id="rId8"/>
    <p:sldId id="292" r:id="rId9"/>
    <p:sldId id="293" r:id="rId10"/>
    <p:sldId id="279" r:id="rId11"/>
    <p:sldId id="278" r:id="rId12"/>
    <p:sldId id="280" r:id="rId13"/>
    <p:sldId id="281" r:id="rId14"/>
    <p:sldId id="282" r:id="rId15"/>
    <p:sldId id="284" r:id="rId16"/>
    <p:sldId id="28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B50BC2-9A37-4E0E-9450-F64BF700C97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D08E41C-07C2-4228-8E52-C8DCDFE63196}">
      <dgm:prSet/>
      <dgm:spPr/>
      <dgm:t>
        <a:bodyPr/>
        <a:lstStyle/>
        <a:p>
          <a:r>
            <a:rPr lang="en-US"/>
            <a:t>As per WHO</a:t>
          </a:r>
        </a:p>
      </dgm:t>
    </dgm:pt>
    <dgm:pt modelId="{5463991A-B070-4A4A-A3DE-6E37D90F9568}" type="parTrans" cxnId="{9E7423AE-3915-47CF-9EA6-1C3AB5EDF265}">
      <dgm:prSet/>
      <dgm:spPr/>
      <dgm:t>
        <a:bodyPr/>
        <a:lstStyle/>
        <a:p>
          <a:endParaRPr lang="en-US"/>
        </a:p>
      </dgm:t>
    </dgm:pt>
    <dgm:pt modelId="{57A67863-45A7-44BF-A36D-97355D5CA605}" type="sibTrans" cxnId="{9E7423AE-3915-47CF-9EA6-1C3AB5EDF265}">
      <dgm:prSet/>
      <dgm:spPr/>
      <dgm:t>
        <a:bodyPr/>
        <a:lstStyle/>
        <a:p>
          <a:endParaRPr lang="en-US"/>
        </a:p>
      </dgm:t>
    </dgm:pt>
    <dgm:pt modelId="{E333FDAA-2956-4975-90B3-F17BE1EB9474}">
      <dgm:prSet/>
      <dgm:spPr/>
      <dgm:t>
        <a:bodyPr/>
        <a:lstStyle/>
        <a:p>
          <a:r>
            <a:rPr lang="en-US"/>
            <a:t>Emergency is a state in which normal procedures are suspended and</a:t>
          </a:r>
          <a:br>
            <a:rPr lang="en-US"/>
          </a:br>
          <a:r>
            <a:rPr lang="en-US"/>
            <a:t>extra-ordinary measures are taken in order to avert a disaster</a:t>
          </a:r>
        </a:p>
      </dgm:t>
    </dgm:pt>
    <dgm:pt modelId="{6B822FD7-4D0F-4295-896D-FAA01EBB2039}" type="parTrans" cxnId="{88F0FC41-FA1D-4FEE-8E72-0F400C7E7D52}">
      <dgm:prSet/>
      <dgm:spPr/>
      <dgm:t>
        <a:bodyPr/>
        <a:lstStyle/>
        <a:p>
          <a:endParaRPr lang="en-US"/>
        </a:p>
      </dgm:t>
    </dgm:pt>
    <dgm:pt modelId="{05FA4F67-E3BD-4651-B4EF-591A10E4B932}" type="sibTrans" cxnId="{88F0FC41-FA1D-4FEE-8E72-0F400C7E7D52}">
      <dgm:prSet/>
      <dgm:spPr/>
      <dgm:t>
        <a:bodyPr/>
        <a:lstStyle/>
        <a:p>
          <a:endParaRPr lang="en-US"/>
        </a:p>
      </dgm:t>
    </dgm:pt>
    <dgm:pt modelId="{1F2324D7-7580-44AD-9472-93A4FFDEEB1B}" type="pres">
      <dgm:prSet presAssocID="{F2B50BC2-9A37-4E0E-9450-F64BF700C974}" presName="linear" presStyleCnt="0">
        <dgm:presLayoutVars>
          <dgm:animLvl val="lvl"/>
          <dgm:resizeHandles val="exact"/>
        </dgm:presLayoutVars>
      </dgm:prSet>
      <dgm:spPr/>
    </dgm:pt>
    <dgm:pt modelId="{6FA41DBE-519B-491A-8C01-CEC69FC61EFB}" type="pres">
      <dgm:prSet presAssocID="{6D08E41C-07C2-4228-8E52-C8DCDFE63196}" presName="parentText" presStyleLbl="node1" presStyleIdx="0" presStyleCnt="2">
        <dgm:presLayoutVars>
          <dgm:chMax val="0"/>
          <dgm:bulletEnabled val="1"/>
        </dgm:presLayoutVars>
      </dgm:prSet>
      <dgm:spPr/>
    </dgm:pt>
    <dgm:pt modelId="{114ACFD6-8090-488D-8713-5B5465BEBE3D}" type="pres">
      <dgm:prSet presAssocID="{57A67863-45A7-44BF-A36D-97355D5CA605}" presName="spacer" presStyleCnt="0"/>
      <dgm:spPr/>
    </dgm:pt>
    <dgm:pt modelId="{5CB77A60-F7D6-4930-9D91-6E7A92DCB3DC}" type="pres">
      <dgm:prSet presAssocID="{E333FDAA-2956-4975-90B3-F17BE1EB9474}" presName="parentText" presStyleLbl="node1" presStyleIdx="1" presStyleCnt="2">
        <dgm:presLayoutVars>
          <dgm:chMax val="0"/>
          <dgm:bulletEnabled val="1"/>
        </dgm:presLayoutVars>
      </dgm:prSet>
      <dgm:spPr/>
    </dgm:pt>
  </dgm:ptLst>
  <dgm:cxnLst>
    <dgm:cxn modelId="{9219292D-5D5C-4932-A3E0-08AE95AE112D}" type="presOf" srcId="{F2B50BC2-9A37-4E0E-9450-F64BF700C974}" destId="{1F2324D7-7580-44AD-9472-93A4FFDEEB1B}" srcOrd="0" destOrd="0" presId="urn:microsoft.com/office/officeart/2005/8/layout/vList2"/>
    <dgm:cxn modelId="{88F0FC41-FA1D-4FEE-8E72-0F400C7E7D52}" srcId="{F2B50BC2-9A37-4E0E-9450-F64BF700C974}" destId="{E333FDAA-2956-4975-90B3-F17BE1EB9474}" srcOrd="1" destOrd="0" parTransId="{6B822FD7-4D0F-4295-896D-FAA01EBB2039}" sibTransId="{05FA4F67-E3BD-4651-B4EF-591A10E4B932}"/>
    <dgm:cxn modelId="{BA54BF55-D674-488E-80C1-5070A97DF406}" type="presOf" srcId="{6D08E41C-07C2-4228-8E52-C8DCDFE63196}" destId="{6FA41DBE-519B-491A-8C01-CEC69FC61EFB}" srcOrd="0" destOrd="0" presId="urn:microsoft.com/office/officeart/2005/8/layout/vList2"/>
    <dgm:cxn modelId="{9E7423AE-3915-47CF-9EA6-1C3AB5EDF265}" srcId="{F2B50BC2-9A37-4E0E-9450-F64BF700C974}" destId="{6D08E41C-07C2-4228-8E52-C8DCDFE63196}" srcOrd="0" destOrd="0" parTransId="{5463991A-B070-4A4A-A3DE-6E37D90F9568}" sibTransId="{57A67863-45A7-44BF-A36D-97355D5CA605}"/>
    <dgm:cxn modelId="{AF2D11DD-18A1-4D91-8EF9-5D1043C2D190}" type="presOf" srcId="{E333FDAA-2956-4975-90B3-F17BE1EB9474}" destId="{5CB77A60-F7D6-4930-9D91-6E7A92DCB3DC}" srcOrd="0" destOrd="0" presId="urn:microsoft.com/office/officeart/2005/8/layout/vList2"/>
    <dgm:cxn modelId="{BE2A81F2-BFC7-4DFA-8EE7-0BCE2A0D526D}" type="presParOf" srcId="{1F2324D7-7580-44AD-9472-93A4FFDEEB1B}" destId="{6FA41DBE-519B-491A-8C01-CEC69FC61EFB}" srcOrd="0" destOrd="0" presId="urn:microsoft.com/office/officeart/2005/8/layout/vList2"/>
    <dgm:cxn modelId="{1985D85A-FE23-4410-8168-F209040745F0}" type="presParOf" srcId="{1F2324D7-7580-44AD-9472-93A4FFDEEB1B}" destId="{114ACFD6-8090-488D-8713-5B5465BEBE3D}" srcOrd="1" destOrd="0" presId="urn:microsoft.com/office/officeart/2005/8/layout/vList2"/>
    <dgm:cxn modelId="{420D3D18-BC5E-4F04-B847-DED863F638EB}" type="presParOf" srcId="{1F2324D7-7580-44AD-9472-93A4FFDEEB1B}" destId="{5CB77A60-F7D6-4930-9D91-6E7A92DCB3D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05F907-320F-42C5-AD75-B75B0041A69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AD7FC91-3011-45E5-BE94-5B32C3764630}">
      <dgm:prSet/>
      <dgm:spPr/>
      <dgm:t>
        <a:bodyPr/>
        <a:lstStyle/>
        <a:p>
          <a:r>
            <a:rPr lang="en-US"/>
            <a:t>Develop</a:t>
          </a:r>
        </a:p>
      </dgm:t>
    </dgm:pt>
    <dgm:pt modelId="{5702DCD8-B236-4588-B0D8-EB5B0F96D4CB}" type="parTrans" cxnId="{4016ADBF-89D6-414F-B2F4-0B9298BC090A}">
      <dgm:prSet/>
      <dgm:spPr/>
      <dgm:t>
        <a:bodyPr/>
        <a:lstStyle/>
        <a:p>
          <a:endParaRPr lang="en-US"/>
        </a:p>
      </dgm:t>
    </dgm:pt>
    <dgm:pt modelId="{69949303-C6F2-4390-A3A5-08FCDF602C1C}" type="sibTrans" cxnId="{4016ADBF-89D6-414F-B2F4-0B9298BC090A}">
      <dgm:prSet/>
      <dgm:spPr/>
      <dgm:t>
        <a:bodyPr/>
        <a:lstStyle/>
        <a:p>
          <a:endParaRPr lang="en-US"/>
        </a:p>
      </dgm:t>
    </dgm:pt>
    <dgm:pt modelId="{38B31BED-7816-4F12-89AE-B7639BC2E115}">
      <dgm:prSet/>
      <dgm:spPr/>
      <dgm:t>
        <a:bodyPr/>
        <a:lstStyle/>
        <a:p>
          <a:r>
            <a:rPr lang="en-US"/>
            <a:t>Develop Emergency Plans</a:t>
          </a:r>
        </a:p>
      </dgm:t>
    </dgm:pt>
    <dgm:pt modelId="{85ABCA46-E273-4234-A1EE-52CDCFCF0E28}" type="parTrans" cxnId="{E171C59F-4F43-410E-8B81-45B734F5C4AF}">
      <dgm:prSet/>
      <dgm:spPr/>
      <dgm:t>
        <a:bodyPr/>
        <a:lstStyle/>
        <a:p>
          <a:endParaRPr lang="en-US"/>
        </a:p>
      </dgm:t>
    </dgm:pt>
    <dgm:pt modelId="{466B1725-4EC2-43BA-8846-EE3AEDE930E6}" type="sibTrans" cxnId="{E171C59F-4F43-410E-8B81-45B734F5C4AF}">
      <dgm:prSet/>
      <dgm:spPr/>
      <dgm:t>
        <a:bodyPr/>
        <a:lstStyle/>
        <a:p>
          <a:endParaRPr lang="en-US"/>
        </a:p>
      </dgm:t>
    </dgm:pt>
    <dgm:pt modelId="{BC21F7C1-77BF-4E80-8F1B-ACE279310621}">
      <dgm:prSet/>
      <dgm:spPr/>
      <dgm:t>
        <a:bodyPr/>
        <a:lstStyle/>
        <a:p>
          <a:r>
            <a:rPr lang="en-US"/>
            <a:t>The emergency plans should be based on the actions you want your</a:t>
          </a:r>
          <a:br>
            <a:rPr lang="en-US"/>
          </a:br>
          <a:r>
            <a:rPr lang="en-US"/>
            <a:t>employees and visitors to perform regardless of the emergency. </a:t>
          </a:r>
        </a:p>
      </dgm:t>
    </dgm:pt>
    <dgm:pt modelId="{D2ED53DA-CD56-4085-948B-C6E38D7AE0D1}" type="parTrans" cxnId="{74EF4A6D-A355-4378-946B-149012BE7789}">
      <dgm:prSet/>
      <dgm:spPr/>
      <dgm:t>
        <a:bodyPr/>
        <a:lstStyle/>
        <a:p>
          <a:endParaRPr lang="en-US"/>
        </a:p>
      </dgm:t>
    </dgm:pt>
    <dgm:pt modelId="{4419300C-0A75-4CE3-8BBD-DC42304B85D8}" type="sibTrans" cxnId="{74EF4A6D-A355-4378-946B-149012BE7789}">
      <dgm:prSet/>
      <dgm:spPr/>
      <dgm:t>
        <a:bodyPr/>
        <a:lstStyle/>
        <a:p>
          <a:endParaRPr lang="en-US"/>
        </a:p>
      </dgm:t>
    </dgm:pt>
    <dgm:pt modelId="{F9667114-4D4C-4D82-A7E0-28C779278487}">
      <dgm:prSet/>
      <dgm:spPr/>
      <dgm:t>
        <a:bodyPr/>
        <a:lstStyle/>
        <a:p>
          <a:r>
            <a:rPr lang="en-US"/>
            <a:t>Train</a:t>
          </a:r>
        </a:p>
      </dgm:t>
    </dgm:pt>
    <dgm:pt modelId="{6EC705D7-0EB2-4F5C-A0CC-B9D4E5DDDEE7}" type="parTrans" cxnId="{8907F381-7F3F-4125-99FB-858D3A91FFB4}">
      <dgm:prSet/>
      <dgm:spPr/>
      <dgm:t>
        <a:bodyPr/>
        <a:lstStyle/>
        <a:p>
          <a:endParaRPr lang="en-US"/>
        </a:p>
      </dgm:t>
    </dgm:pt>
    <dgm:pt modelId="{17AC4DDB-A01F-4318-AE65-90A96405EDC7}" type="sibTrans" cxnId="{8907F381-7F3F-4125-99FB-858D3A91FFB4}">
      <dgm:prSet/>
      <dgm:spPr/>
      <dgm:t>
        <a:bodyPr/>
        <a:lstStyle/>
        <a:p>
          <a:endParaRPr lang="en-US"/>
        </a:p>
      </dgm:t>
    </dgm:pt>
    <dgm:pt modelId="{600090DA-4FB2-448F-90A0-E07A49EFAA06}">
      <dgm:prSet/>
      <dgm:spPr/>
      <dgm:t>
        <a:bodyPr/>
        <a:lstStyle/>
        <a:p>
          <a:r>
            <a:rPr lang="en-US"/>
            <a:t>Train All Employees</a:t>
          </a:r>
        </a:p>
      </dgm:t>
    </dgm:pt>
    <dgm:pt modelId="{99959A11-7D02-4B1F-977C-F758CF22381E}" type="parTrans" cxnId="{A68727D4-043D-4EE9-A697-1DCBEF629716}">
      <dgm:prSet/>
      <dgm:spPr/>
      <dgm:t>
        <a:bodyPr/>
        <a:lstStyle/>
        <a:p>
          <a:endParaRPr lang="en-US"/>
        </a:p>
      </dgm:t>
    </dgm:pt>
    <dgm:pt modelId="{8A47B39D-A975-4913-A82F-77276C6AC4B4}" type="sibTrans" cxnId="{A68727D4-043D-4EE9-A697-1DCBEF629716}">
      <dgm:prSet/>
      <dgm:spPr/>
      <dgm:t>
        <a:bodyPr/>
        <a:lstStyle/>
        <a:p>
          <a:endParaRPr lang="en-US"/>
        </a:p>
      </dgm:t>
    </dgm:pt>
    <dgm:pt modelId="{FA07AD0C-72FE-467C-BBB7-75A9A3EC3A04}">
      <dgm:prSet/>
      <dgm:spPr/>
      <dgm:t>
        <a:bodyPr/>
        <a:lstStyle/>
        <a:p>
          <a:r>
            <a:rPr lang="en-US"/>
            <a:t>All employees should be trained at least annually on the emergency response plans and guides and on their roles within the plans..</a:t>
          </a:r>
        </a:p>
      </dgm:t>
    </dgm:pt>
    <dgm:pt modelId="{F6A0F72F-D52E-4E5E-B21E-E77EF02A526C}" type="parTrans" cxnId="{38D74C76-9975-472B-B49A-E1B12A83DA1A}">
      <dgm:prSet/>
      <dgm:spPr/>
      <dgm:t>
        <a:bodyPr/>
        <a:lstStyle/>
        <a:p>
          <a:endParaRPr lang="en-US"/>
        </a:p>
      </dgm:t>
    </dgm:pt>
    <dgm:pt modelId="{0739B1CC-CDF2-43A5-A513-839B2D6A3FF0}" type="sibTrans" cxnId="{38D74C76-9975-472B-B49A-E1B12A83DA1A}">
      <dgm:prSet/>
      <dgm:spPr/>
      <dgm:t>
        <a:bodyPr/>
        <a:lstStyle/>
        <a:p>
          <a:endParaRPr lang="en-US"/>
        </a:p>
      </dgm:t>
    </dgm:pt>
    <dgm:pt modelId="{DF08AE32-EED5-4F6F-8B67-F843F0512DDF}" type="pres">
      <dgm:prSet presAssocID="{1305F907-320F-42C5-AD75-B75B0041A69E}" presName="linear" presStyleCnt="0">
        <dgm:presLayoutVars>
          <dgm:animLvl val="lvl"/>
          <dgm:resizeHandles val="exact"/>
        </dgm:presLayoutVars>
      </dgm:prSet>
      <dgm:spPr/>
    </dgm:pt>
    <dgm:pt modelId="{7AB623A3-CB90-4E63-B6AA-41B7C55E3418}" type="pres">
      <dgm:prSet presAssocID="{5AD7FC91-3011-45E5-BE94-5B32C3764630}" presName="parentText" presStyleLbl="node1" presStyleIdx="0" presStyleCnt="2">
        <dgm:presLayoutVars>
          <dgm:chMax val="0"/>
          <dgm:bulletEnabled val="1"/>
        </dgm:presLayoutVars>
      </dgm:prSet>
      <dgm:spPr/>
    </dgm:pt>
    <dgm:pt modelId="{7D79B82C-3121-4904-9C55-DCCCDDFE8A40}" type="pres">
      <dgm:prSet presAssocID="{5AD7FC91-3011-45E5-BE94-5B32C3764630}" presName="childText" presStyleLbl="revTx" presStyleIdx="0" presStyleCnt="2">
        <dgm:presLayoutVars>
          <dgm:bulletEnabled val="1"/>
        </dgm:presLayoutVars>
      </dgm:prSet>
      <dgm:spPr/>
    </dgm:pt>
    <dgm:pt modelId="{8726CCCD-D284-44E2-8778-BD28277F61B3}" type="pres">
      <dgm:prSet presAssocID="{F9667114-4D4C-4D82-A7E0-28C779278487}" presName="parentText" presStyleLbl="node1" presStyleIdx="1" presStyleCnt="2">
        <dgm:presLayoutVars>
          <dgm:chMax val="0"/>
          <dgm:bulletEnabled val="1"/>
        </dgm:presLayoutVars>
      </dgm:prSet>
      <dgm:spPr/>
    </dgm:pt>
    <dgm:pt modelId="{D8881292-4D18-4419-965F-C8DFF7C0528D}" type="pres">
      <dgm:prSet presAssocID="{F9667114-4D4C-4D82-A7E0-28C779278487}" presName="childText" presStyleLbl="revTx" presStyleIdx="1" presStyleCnt="2">
        <dgm:presLayoutVars>
          <dgm:bulletEnabled val="1"/>
        </dgm:presLayoutVars>
      </dgm:prSet>
      <dgm:spPr/>
    </dgm:pt>
  </dgm:ptLst>
  <dgm:cxnLst>
    <dgm:cxn modelId="{68E2B829-4FB4-4DA5-989E-D7D7061D399C}" type="presOf" srcId="{BC21F7C1-77BF-4E80-8F1B-ACE279310621}" destId="{7D79B82C-3121-4904-9C55-DCCCDDFE8A40}" srcOrd="0" destOrd="1" presId="urn:microsoft.com/office/officeart/2005/8/layout/vList2"/>
    <dgm:cxn modelId="{5D794366-43A6-42A5-91CC-2BC54ED5F59E}" type="presOf" srcId="{600090DA-4FB2-448F-90A0-E07A49EFAA06}" destId="{D8881292-4D18-4419-965F-C8DFF7C0528D}" srcOrd="0" destOrd="0" presId="urn:microsoft.com/office/officeart/2005/8/layout/vList2"/>
    <dgm:cxn modelId="{2326086D-0CAF-4F92-89B8-4EF9368D9268}" type="presOf" srcId="{F9667114-4D4C-4D82-A7E0-28C779278487}" destId="{8726CCCD-D284-44E2-8778-BD28277F61B3}" srcOrd="0" destOrd="0" presId="urn:microsoft.com/office/officeart/2005/8/layout/vList2"/>
    <dgm:cxn modelId="{74EF4A6D-A355-4378-946B-149012BE7789}" srcId="{38B31BED-7816-4F12-89AE-B7639BC2E115}" destId="{BC21F7C1-77BF-4E80-8F1B-ACE279310621}" srcOrd="0" destOrd="0" parTransId="{D2ED53DA-CD56-4085-948B-C6E38D7AE0D1}" sibTransId="{4419300C-0A75-4CE3-8BBD-DC42304B85D8}"/>
    <dgm:cxn modelId="{6F11186F-D3B3-4293-BBC3-2588B708FF5D}" type="presOf" srcId="{38B31BED-7816-4F12-89AE-B7639BC2E115}" destId="{7D79B82C-3121-4904-9C55-DCCCDDFE8A40}" srcOrd="0" destOrd="0" presId="urn:microsoft.com/office/officeart/2005/8/layout/vList2"/>
    <dgm:cxn modelId="{38D74C76-9975-472B-B49A-E1B12A83DA1A}" srcId="{600090DA-4FB2-448F-90A0-E07A49EFAA06}" destId="{FA07AD0C-72FE-467C-BBB7-75A9A3EC3A04}" srcOrd="0" destOrd="0" parTransId="{F6A0F72F-D52E-4E5E-B21E-E77EF02A526C}" sibTransId="{0739B1CC-CDF2-43A5-A513-839B2D6A3FF0}"/>
    <dgm:cxn modelId="{8907F381-7F3F-4125-99FB-858D3A91FFB4}" srcId="{1305F907-320F-42C5-AD75-B75B0041A69E}" destId="{F9667114-4D4C-4D82-A7E0-28C779278487}" srcOrd="1" destOrd="0" parTransId="{6EC705D7-0EB2-4F5C-A0CC-B9D4E5DDDEE7}" sibTransId="{17AC4DDB-A01F-4318-AE65-90A96405EDC7}"/>
    <dgm:cxn modelId="{6F2A7E99-434B-4E18-A99E-61CE4E30F0F7}" type="presOf" srcId="{5AD7FC91-3011-45E5-BE94-5B32C3764630}" destId="{7AB623A3-CB90-4E63-B6AA-41B7C55E3418}" srcOrd="0" destOrd="0" presId="urn:microsoft.com/office/officeart/2005/8/layout/vList2"/>
    <dgm:cxn modelId="{E171C59F-4F43-410E-8B81-45B734F5C4AF}" srcId="{5AD7FC91-3011-45E5-BE94-5B32C3764630}" destId="{38B31BED-7816-4F12-89AE-B7639BC2E115}" srcOrd="0" destOrd="0" parTransId="{85ABCA46-E273-4234-A1EE-52CDCFCF0E28}" sibTransId="{466B1725-4EC2-43BA-8846-EE3AEDE930E6}"/>
    <dgm:cxn modelId="{BE0A77A5-07AB-4038-910A-5FC400A634A9}" type="presOf" srcId="{FA07AD0C-72FE-467C-BBB7-75A9A3EC3A04}" destId="{D8881292-4D18-4419-965F-C8DFF7C0528D}" srcOrd="0" destOrd="1" presId="urn:microsoft.com/office/officeart/2005/8/layout/vList2"/>
    <dgm:cxn modelId="{4016ADBF-89D6-414F-B2F4-0B9298BC090A}" srcId="{1305F907-320F-42C5-AD75-B75B0041A69E}" destId="{5AD7FC91-3011-45E5-BE94-5B32C3764630}" srcOrd="0" destOrd="0" parTransId="{5702DCD8-B236-4588-B0D8-EB5B0F96D4CB}" sibTransId="{69949303-C6F2-4390-A3A5-08FCDF602C1C}"/>
    <dgm:cxn modelId="{A68727D4-043D-4EE9-A697-1DCBEF629716}" srcId="{F9667114-4D4C-4D82-A7E0-28C779278487}" destId="{600090DA-4FB2-448F-90A0-E07A49EFAA06}" srcOrd="0" destOrd="0" parTransId="{99959A11-7D02-4B1F-977C-F758CF22381E}" sibTransId="{8A47B39D-A975-4913-A82F-77276C6AC4B4}"/>
    <dgm:cxn modelId="{65B422E9-18D4-496B-8092-5D2D9E67A971}" type="presOf" srcId="{1305F907-320F-42C5-AD75-B75B0041A69E}" destId="{DF08AE32-EED5-4F6F-8B67-F843F0512DDF}" srcOrd="0" destOrd="0" presId="urn:microsoft.com/office/officeart/2005/8/layout/vList2"/>
    <dgm:cxn modelId="{6FA3331F-2E6E-4DB0-A99F-C06260DF235A}" type="presParOf" srcId="{DF08AE32-EED5-4F6F-8B67-F843F0512DDF}" destId="{7AB623A3-CB90-4E63-B6AA-41B7C55E3418}" srcOrd="0" destOrd="0" presId="urn:microsoft.com/office/officeart/2005/8/layout/vList2"/>
    <dgm:cxn modelId="{8F068E74-ACD6-4A01-8D59-E6D6B99D5A49}" type="presParOf" srcId="{DF08AE32-EED5-4F6F-8B67-F843F0512DDF}" destId="{7D79B82C-3121-4904-9C55-DCCCDDFE8A40}" srcOrd="1" destOrd="0" presId="urn:microsoft.com/office/officeart/2005/8/layout/vList2"/>
    <dgm:cxn modelId="{620A504D-DCA3-4395-B7A6-559652C63414}" type="presParOf" srcId="{DF08AE32-EED5-4F6F-8B67-F843F0512DDF}" destId="{8726CCCD-D284-44E2-8778-BD28277F61B3}" srcOrd="2" destOrd="0" presId="urn:microsoft.com/office/officeart/2005/8/layout/vList2"/>
    <dgm:cxn modelId="{59392A83-38A4-480A-97D8-63C3114851A1}" type="presParOf" srcId="{DF08AE32-EED5-4F6F-8B67-F843F0512DDF}" destId="{D8881292-4D18-4419-965F-C8DFF7C0528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3BA450-3005-4046-AA44-5CAE7BB2C30A}"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en-US"/>
        </a:p>
      </dgm:t>
    </dgm:pt>
    <dgm:pt modelId="{A6CCF3CE-6880-42D2-926D-C4B7F4CAB90F}">
      <dgm:prSet/>
      <dgm:spPr/>
      <dgm:t>
        <a:bodyPr/>
        <a:lstStyle/>
        <a:p>
          <a:r>
            <a:rPr lang="en-US" b="0" i="0"/>
            <a:t>It is a requirement of OSHA that employees be given a safe and healthy workplace that is reasonably free of occupational hazards. </a:t>
          </a:r>
          <a:endParaRPr lang="en-US"/>
        </a:p>
      </dgm:t>
    </dgm:pt>
    <dgm:pt modelId="{574C5BBC-A8E9-4892-9795-CCAEBF429A3B}" type="parTrans" cxnId="{4989026B-3299-46F9-816E-655CB607DD42}">
      <dgm:prSet/>
      <dgm:spPr/>
      <dgm:t>
        <a:bodyPr/>
        <a:lstStyle/>
        <a:p>
          <a:endParaRPr lang="en-US"/>
        </a:p>
      </dgm:t>
    </dgm:pt>
    <dgm:pt modelId="{8F270165-4678-49A3-90E5-D68E98AF4A4E}" type="sibTrans" cxnId="{4989026B-3299-46F9-816E-655CB607DD42}">
      <dgm:prSet/>
      <dgm:spPr/>
      <dgm:t>
        <a:bodyPr/>
        <a:lstStyle/>
        <a:p>
          <a:endParaRPr lang="en-US"/>
        </a:p>
      </dgm:t>
    </dgm:pt>
    <dgm:pt modelId="{80FF22F0-033A-446E-84D8-9B25FC162256}">
      <dgm:prSet/>
      <dgm:spPr/>
      <dgm:t>
        <a:bodyPr/>
        <a:lstStyle/>
        <a:p>
          <a:r>
            <a:rPr lang="en-US"/>
            <a:t>I</a:t>
          </a:r>
          <a:r>
            <a:rPr lang="en-US" b="0" i="0"/>
            <a:t>t is unrealistic to expect accidents not to happen.  </a:t>
          </a:r>
          <a:endParaRPr lang="en-US"/>
        </a:p>
      </dgm:t>
    </dgm:pt>
    <dgm:pt modelId="{CE46F163-EFD2-4798-85C0-CD2F8A3B710D}" type="parTrans" cxnId="{DF07A0A3-F57E-4150-976F-FAEE8555ED74}">
      <dgm:prSet/>
      <dgm:spPr/>
      <dgm:t>
        <a:bodyPr/>
        <a:lstStyle/>
        <a:p>
          <a:endParaRPr lang="en-US"/>
        </a:p>
      </dgm:t>
    </dgm:pt>
    <dgm:pt modelId="{F01F50A7-467A-4337-BEC4-610E2766E25D}" type="sibTrans" cxnId="{DF07A0A3-F57E-4150-976F-FAEE8555ED74}">
      <dgm:prSet/>
      <dgm:spPr/>
      <dgm:t>
        <a:bodyPr/>
        <a:lstStyle/>
        <a:p>
          <a:endParaRPr lang="en-US"/>
        </a:p>
      </dgm:t>
    </dgm:pt>
    <dgm:pt modelId="{5ABDD11B-59BF-40A2-8599-CBA29AD10222}">
      <dgm:prSet/>
      <dgm:spPr/>
      <dgm:t>
        <a:bodyPr/>
        <a:lstStyle/>
        <a:p>
          <a:r>
            <a:rPr lang="en-US" b="0" i="0"/>
            <a:t>Employers are required to provide medical and first aid personnel and supplies commensurate with the hazards of the workplace. </a:t>
          </a:r>
          <a:endParaRPr lang="en-US"/>
        </a:p>
      </dgm:t>
    </dgm:pt>
    <dgm:pt modelId="{1D8B6E15-29EA-4243-BE3C-93989A7456E4}" type="parTrans" cxnId="{364D46C5-820B-453F-A2EA-C9955EDD594F}">
      <dgm:prSet/>
      <dgm:spPr/>
      <dgm:t>
        <a:bodyPr/>
        <a:lstStyle/>
        <a:p>
          <a:endParaRPr lang="en-US"/>
        </a:p>
      </dgm:t>
    </dgm:pt>
    <dgm:pt modelId="{53255D60-06A5-417C-9EC8-EC9BD93B08F9}" type="sibTrans" cxnId="{364D46C5-820B-453F-A2EA-C9955EDD594F}">
      <dgm:prSet/>
      <dgm:spPr/>
      <dgm:t>
        <a:bodyPr/>
        <a:lstStyle/>
        <a:p>
          <a:endParaRPr lang="en-US"/>
        </a:p>
      </dgm:t>
    </dgm:pt>
    <dgm:pt modelId="{20167081-CF64-4F28-B0ED-59C816C66EB4}">
      <dgm:prSet/>
      <dgm:spPr/>
      <dgm:t>
        <a:bodyPr/>
        <a:lstStyle/>
        <a:p>
          <a:r>
            <a:rPr lang="en-US" b="0" i="0"/>
            <a:t>The details of a workplace medical and first aid program are dependent on the circumstances of each workplace and employer.</a:t>
          </a:r>
          <a:endParaRPr lang="en-US"/>
        </a:p>
      </dgm:t>
    </dgm:pt>
    <dgm:pt modelId="{B8CFA6F9-578B-4DA6-BBF3-26AA7806DC5B}" type="parTrans" cxnId="{FC40F6E9-4EE2-4022-A68C-581597CF5CE5}">
      <dgm:prSet/>
      <dgm:spPr/>
      <dgm:t>
        <a:bodyPr/>
        <a:lstStyle/>
        <a:p>
          <a:endParaRPr lang="en-US"/>
        </a:p>
      </dgm:t>
    </dgm:pt>
    <dgm:pt modelId="{9337C334-1469-4B31-85F5-CFC0B118DAAA}" type="sibTrans" cxnId="{FC40F6E9-4EE2-4022-A68C-581597CF5CE5}">
      <dgm:prSet/>
      <dgm:spPr/>
      <dgm:t>
        <a:bodyPr/>
        <a:lstStyle/>
        <a:p>
          <a:endParaRPr lang="en-US"/>
        </a:p>
      </dgm:t>
    </dgm:pt>
    <dgm:pt modelId="{5EA5163D-7598-4B6B-957F-0F9DF8B12B74}" type="pres">
      <dgm:prSet presAssocID="{063BA450-3005-4046-AA44-5CAE7BB2C30A}" presName="linear" presStyleCnt="0">
        <dgm:presLayoutVars>
          <dgm:animLvl val="lvl"/>
          <dgm:resizeHandles val="exact"/>
        </dgm:presLayoutVars>
      </dgm:prSet>
      <dgm:spPr/>
    </dgm:pt>
    <dgm:pt modelId="{3D336DC2-EB88-40AF-B01C-D95A586A940C}" type="pres">
      <dgm:prSet presAssocID="{A6CCF3CE-6880-42D2-926D-C4B7F4CAB90F}" presName="parentText" presStyleLbl="node1" presStyleIdx="0" presStyleCnt="4">
        <dgm:presLayoutVars>
          <dgm:chMax val="0"/>
          <dgm:bulletEnabled val="1"/>
        </dgm:presLayoutVars>
      </dgm:prSet>
      <dgm:spPr/>
    </dgm:pt>
    <dgm:pt modelId="{D907E55D-A5BA-41A9-AA26-950A44938DDE}" type="pres">
      <dgm:prSet presAssocID="{8F270165-4678-49A3-90E5-D68E98AF4A4E}" presName="spacer" presStyleCnt="0"/>
      <dgm:spPr/>
    </dgm:pt>
    <dgm:pt modelId="{AE0CD6B2-3153-45C4-9AF5-A3A9EB514EA0}" type="pres">
      <dgm:prSet presAssocID="{80FF22F0-033A-446E-84D8-9B25FC162256}" presName="parentText" presStyleLbl="node1" presStyleIdx="1" presStyleCnt="4">
        <dgm:presLayoutVars>
          <dgm:chMax val="0"/>
          <dgm:bulletEnabled val="1"/>
        </dgm:presLayoutVars>
      </dgm:prSet>
      <dgm:spPr/>
    </dgm:pt>
    <dgm:pt modelId="{4A5B9D4D-1105-4939-8E1C-B16D45F51076}" type="pres">
      <dgm:prSet presAssocID="{F01F50A7-467A-4337-BEC4-610E2766E25D}" presName="spacer" presStyleCnt="0"/>
      <dgm:spPr/>
    </dgm:pt>
    <dgm:pt modelId="{87DDF10D-57BE-4AA7-BB7B-425C4A6C13CE}" type="pres">
      <dgm:prSet presAssocID="{5ABDD11B-59BF-40A2-8599-CBA29AD10222}" presName="parentText" presStyleLbl="node1" presStyleIdx="2" presStyleCnt="4">
        <dgm:presLayoutVars>
          <dgm:chMax val="0"/>
          <dgm:bulletEnabled val="1"/>
        </dgm:presLayoutVars>
      </dgm:prSet>
      <dgm:spPr/>
    </dgm:pt>
    <dgm:pt modelId="{2CD9C8B4-1139-4A78-A433-A21C835142BA}" type="pres">
      <dgm:prSet presAssocID="{53255D60-06A5-417C-9EC8-EC9BD93B08F9}" presName="spacer" presStyleCnt="0"/>
      <dgm:spPr/>
    </dgm:pt>
    <dgm:pt modelId="{AB94134B-A563-4936-AECF-DCA56C6A42B3}" type="pres">
      <dgm:prSet presAssocID="{20167081-CF64-4F28-B0ED-59C816C66EB4}" presName="parentText" presStyleLbl="node1" presStyleIdx="3" presStyleCnt="4">
        <dgm:presLayoutVars>
          <dgm:chMax val="0"/>
          <dgm:bulletEnabled val="1"/>
        </dgm:presLayoutVars>
      </dgm:prSet>
      <dgm:spPr/>
    </dgm:pt>
  </dgm:ptLst>
  <dgm:cxnLst>
    <dgm:cxn modelId="{9F72D125-6BCA-4750-8E7C-D097C7C5BC6B}" type="presOf" srcId="{80FF22F0-033A-446E-84D8-9B25FC162256}" destId="{AE0CD6B2-3153-45C4-9AF5-A3A9EB514EA0}" srcOrd="0" destOrd="0" presId="urn:microsoft.com/office/officeart/2005/8/layout/vList2"/>
    <dgm:cxn modelId="{20FE013D-10E0-4E3A-B36B-17A3B0366599}" type="presOf" srcId="{5ABDD11B-59BF-40A2-8599-CBA29AD10222}" destId="{87DDF10D-57BE-4AA7-BB7B-425C4A6C13CE}" srcOrd="0" destOrd="0" presId="urn:microsoft.com/office/officeart/2005/8/layout/vList2"/>
    <dgm:cxn modelId="{E18A5340-6C5A-4FA9-8D09-88BA6B0ED55D}" type="presOf" srcId="{A6CCF3CE-6880-42D2-926D-C4B7F4CAB90F}" destId="{3D336DC2-EB88-40AF-B01C-D95A586A940C}" srcOrd="0" destOrd="0" presId="urn:microsoft.com/office/officeart/2005/8/layout/vList2"/>
    <dgm:cxn modelId="{FF27C841-9D14-4CF5-9156-E9D818A618A4}" type="presOf" srcId="{20167081-CF64-4F28-B0ED-59C816C66EB4}" destId="{AB94134B-A563-4936-AECF-DCA56C6A42B3}" srcOrd="0" destOrd="0" presId="urn:microsoft.com/office/officeart/2005/8/layout/vList2"/>
    <dgm:cxn modelId="{4989026B-3299-46F9-816E-655CB607DD42}" srcId="{063BA450-3005-4046-AA44-5CAE7BB2C30A}" destId="{A6CCF3CE-6880-42D2-926D-C4B7F4CAB90F}" srcOrd="0" destOrd="0" parTransId="{574C5BBC-A8E9-4892-9795-CCAEBF429A3B}" sibTransId="{8F270165-4678-49A3-90E5-D68E98AF4A4E}"/>
    <dgm:cxn modelId="{72EC6280-E6A0-4D54-8401-331DF84F525C}" type="presOf" srcId="{063BA450-3005-4046-AA44-5CAE7BB2C30A}" destId="{5EA5163D-7598-4B6B-957F-0F9DF8B12B74}" srcOrd="0" destOrd="0" presId="urn:microsoft.com/office/officeart/2005/8/layout/vList2"/>
    <dgm:cxn modelId="{DF07A0A3-F57E-4150-976F-FAEE8555ED74}" srcId="{063BA450-3005-4046-AA44-5CAE7BB2C30A}" destId="{80FF22F0-033A-446E-84D8-9B25FC162256}" srcOrd="1" destOrd="0" parTransId="{CE46F163-EFD2-4798-85C0-CD2F8A3B710D}" sibTransId="{F01F50A7-467A-4337-BEC4-610E2766E25D}"/>
    <dgm:cxn modelId="{364D46C5-820B-453F-A2EA-C9955EDD594F}" srcId="{063BA450-3005-4046-AA44-5CAE7BB2C30A}" destId="{5ABDD11B-59BF-40A2-8599-CBA29AD10222}" srcOrd="2" destOrd="0" parTransId="{1D8B6E15-29EA-4243-BE3C-93989A7456E4}" sibTransId="{53255D60-06A5-417C-9EC8-EC9BD93B08F9}"/>
    <dgm:cxn modelId="{FC40F6E9-4EE2-4022-A68C-581597CF5CE5}" srcId="{063BA450-3005-4046-AA44-5CAE7BB2C30A}" destId="{20167081-CF64-4F28-B0ED-59C816C66EB4}" srcOrd="3" destOrd="0" parTransId="{B8CFA6F9-578B-4DA6-BBF3-26AA7806DC5B}" sibTransId="{9337C334-1469-4B31-85F5-CFC0B118DAAA}"/>
    <dgm:cxn modelId="{D6CA9199-E217-4B16-8E57-D9B02157E1EF}" type="presParOf" srcId="{5EA5163D-7598-4B6B-957F-0F9DF8B12B74}" destId="{3D336DC2-EB88-40AF-B01C-D95A586A940C}" srcOrd="0" destOrd="0" presId="urn:microsoft.com/office/officeart/2005/8/layout/vList2"/>
    <dgm:cxn modelId="{7A85DC82-1FE7-45D5-B9B1-BE9AEA7C7400}" type="presParOf" srcId="{5EA5163D-7598-4B6B-957F-0F9DF8B12B74}" destId="{D907E55D-A5BA-41A9-AA26-950A44938DDE}" srcOrd="1" destOrd="0" presId="urn:microsoft.com/office/officeart/2005/8/layout/vList2"/>
    <dgm:cxn modelId="{31CA1B23-9AEB-429A-B1C4-D687A4F155AA}" type="presParOf" srcId="{5EA5163D-7598-4B6B-957F-0F9DF8B12B74}" destId="{AE0CD6B2-3153-45C4-9AF5-A3A9EB514EA0}" srcOrd="2" destOrd="0" presId="urn:microsoft.com/office/officeart/2005/8/layout/vList2"/>
    <dgm:cxn modelId="{EA372E09-8CB7-4DD9-966B-6B836FF26258}" type="presParOf" srcId="{5EA5163D-7598-4B6B-957F-0F9DF8B12B74}" destId="{4A5B9D4D-1105-4939-8E1C-B16D45F51076}" srcOrd="3" destOrd="0" presId="urn:microsoft.com/office/officeart/2005/8/layout/vList2"/>
    <dgm:cxn modelId="{9A2A2B2E-E11D-4B2F-9F13-03226567E2A3}" type="presParOf" srcId="{5EA5163D-7598-4B6B-957F-0F9DF8B12B74}" destId="{87DDF10D-57BE-4AA7-BB7B-425C4A6C13CE}" srcOrd="4" destOrd="0" presId="urn:microsoft.com/office/officeart/2005/8/layout/vList2"/>
    <dgm:cxn modelId="{F19D3082-F36B-4AC7-B8A9-DC03EE29A9F8}" type="presParOf" srcId="{5EA5163D-7598-4B6B-957F-0F9DF8B12B74}" destId="{2CD9C8B4-1139-4A78-A433-A21C835142BA}" srcOrd="5" destOrd="0" presId="urn:microsoft.com/office/officeart/2005/8/layout/vList2"/>
    <dgm:cxn modelId="{5CBFA3B9-C17D-423F-87B5-D36C2C3CB0C5}" type="presParOf" srcId="{5EA5163D-7598-4B6B-957F-0F9DF8B12B74}" destId="{AB94134B-A563-4936-AECF-DCA56C6A42B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231A28-AB10-49AE-832B-3BC349C0B494}"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BF5880E8-DF12-4433-AA5D-99F8C83790CB}">
      <dgm:prSet/>
      <dgm:spPr/>
      <dgm:t>
        <a:bodyPr/>
        <a:lstStyle/>
        <a:p>
          <a:r>
            <a:rPr lang="en-US"/>
            <a:t>Preserve</a:t>
          </a:r>
        </a:p>
      </dgm:t>
    </dgm:pt>
    <dgm:pt modelId="{5C2D6126-2324-446B-A72D-C92DDA8EEC7D}" type="parTrans" cxnId="{F55F4B61-03FC-4F11-90F0-A8C7C66C966F}">
      <dgm:prSet/>
      <dgm:spPr/>
      <dgm:t>
        <a:bodyPr/>
        <a:lstStyle/>
        <a:p>
          <a:endParaRPr lang="en-US"/>
        </a:p>
      </dgm:t>
    </dgm:pt>
    <dgm:pt modelId="{F1D19E58-E879-4ED4-B6A3-5E6E9F055B44}" type="sibTrans" cxnId="{F55F4B61-03FC-4F11-90F0-A8C7C66C966F}">
      <dgm:prSet/>
      <dgm:spPr/>
      <dgm:t>
        <a:bodyPr/>
        <a:lstStyle/>
        <a:p>
          <a:endParaRPr lang="en-US"/>
        </a:p>
      </dgm:t>
    </dgm:pt>
    <dgm:pt modelId="{C7CCDF3C-4739-4DB3-AE6A-85F2C3C2F291}">
      <dgm:prSet/>
      <dgm:spPr/>
      <dgm:t>
        <a:bodyPr/>
        <a:lstStyle/>
        <a:p>
          <a:r>
            <a:rPr lang="en-US"/>
            <a:t>Preserve Life</a:t>
          </a:r>
        </a:p>
      </dgm:t>
    </dgm:pt>
    <dgm:pt modelId="{6E0A025E-8BBF-4BD0-A549-CB38C39DF04F}" type="parTrans" cxnId="{EAFC5081-3D58-4F07-A96B-9B961AFC558B}">
      <dgm:prSet/>
      <dgm:spPr/>
      <dgm:t>
        <a:bodyPr/>
        <a:lstStyle/>
        <a:p>
          <a:endParaRPr lang="en-US"/>
        </a:p>
      </dgm:t>
    </dgm:pt>
    <dgm:pt modelId="{5CA7519B-1D6F-4786-81BF-DF549D68C8AD}" type="sibTrans" cxnId="{EAFC5081-3D58-4F07-A96B-9B961AFC558B}">
      <dgm:prSet/>
      <dgm:spPr/>
      <dgm:t>
        <a:bodyPr/>
        <a:lstStyle/>
        <a:p>
          <a:endParaRPr lang="en-US"/>
        </a:p>
      </dgm:t>
    </dgm:pt>
    <dgm:pt modelId="{5B364F00-1B87-4E25-8F5B-7B3931ECA9A9}">
      <dgm:prSet/>
      <dgm:spPr/>
      <dgm:t>
        <a:bodyPr/>
        <a:lstStyle/>
        <a:p>
          <a:r>
            <a:rPr lang="en-US"/>
            <a:t>Prevent</a:t>
          </a:r>
        </a:p>
      </dgm:t>
    </dgm:pt>
    <dgm:pt modelId="{B938E71D-6650-45A7-AC01-3031E35D5DB4}" type="parTrans" cxnId="{2B9ECDBD-B589-47F1-8DB7-0C49A6877698}">
      <dgm:prSet/>
      <dgm:spPr/>
      <dgm:t>
        <a:bodyPr/>
        <a:lstStyle/>
        <a:p>
          <a:endParaRPr lang="en-US"/>
        </a:p>
      </dgm:t>
    </dgm:pt>
    <dgm:pt modelId="{E175C0AB-AB22-4523-A6A6-6524FE294A9D}" type="sibTrans" cxnId="{2B9ECDBD-B589-47F1-8DB7-0C49A6877698}">
      <dgm:prSet/>
      <dgm:spPr/>
      <dgm:t>
        <a:bodyPr/>
        <a:lstStyle/>
        <a:p>
          <a:endParaRPr lang="en-US"/>
        </a:p>
      </dgm:t>
    </dgm:pt>
    <dgm:pt modelId="{20CED420-28AE-469E-91A2-0224C700F5A0}">
      <dgm:prSet/>
      <dgm:spPr/>
      <dgm:t>
        <a:bodyPr/>
        <a:lstStyle/>
        <a:p>
          <a:r>
            <a:rPr lang="en-US"/>
            <a:t>Prevent Worsening</a:t>
          </a:r>
        </a:p>
      </dgm:t>
    </dgm:pt>
    <dgm:pt modelId="{6974F6DD-A6DF-4582-A1AF-61589ABA6DFA}" type="parTrans" cxnId="{5668BCEA-B862-4D11-ABCF-1C5AA378CCB4}">
      <dgm:prSet/>
      <dgm:spPr/>
      <dgm:t>
        <a:bodyPr/>
        <a:lstStyle/>
        <a:p>
          <a:endParaRPr lang="en-US"/>
        </a:p>
      </dgm:t>
    </dgm:pt>
    <dgm:pt modelId="{7F30CF93-BFE9-4022-8027-ED4302D4FA04}" type="sibTrans" cxnId="{5668BCEA-B862-4D11-ABCF-1C5AA378CCB4}">
      <dgm:prSet/>
      <dgm:spPr/>
      <dgm:t>
        <a:bodyPr/>
        <a:lstStyle/>
        <a:p>
          <a:endParaRPr lang="en-US"/>
        </a:p>
      </dgm:t>
    </dgm:pt>
    <dgm:pt modelId="{FDAAC5F4-C6E4-4560-BD08-8238A05FC498}">
      <dgm:prSet/>
      <dgm:spPr/>
      <dgm:t>
        <a:bodyPr/>
        <a:lstStyle/>
        <a:p>
          <a:r>
            <a:rPr lang="en-US"/>
            <a:t>Promote</a:t>
          </a:r>
        </a:p>
      </dgm:t>
    </dgm:pt>
    <dgm:pt modelId="{0D60338C-2093-4550-B6C8-4DA360E62C43}" type="parTrans" cxnId="{FA87E87A-2D34-4864-8E04-0F0E6D372883}">
      <dgm:prSet/>
      <dgm:spPr/>
      <dgm:t>
        <a:bodyPr/>
        <a:lstStyle/>
        <a:p>
          <a:endParaRPr lang="en-US"/>
        </a:p>
      </dgm:t>
    </dgm:pt>
    <dgm:pt modelId="{2F1AD6F4-26D8-4676-86CC-8003C2C11596}" type="sibTrans" cxnId="{FA87E87A-2D34-4864-8E04-0F0E6D372883}">
      <dgm:prSet/>
      <dgm:spPr/>
      <dgm:t>
        <a:bodyPr/>
        <a:lstStyle/>
        <a:p>
          <a:endParaRPr lang="en-US"/>
        </a:p>
      </dgm:t>
    </dgm:pt>
    <dgm:pt modelId="{FAC6ACB5-3A49-4599-8E33-A65142B44407}">
      <dgm:prSet/>
      <dgm:spPr/>
      <dgm:t>
        <a:bodyPr/>
        <a:lstStyle/>
        <a:p>
          <a:r>
            <a:rPr lang="en-US"/>
            <a:t>Promote Recovery</a:t>
          </a:r>
        </a:p>
      </dgm:t>
    </dgm:pt>
    <dgm:pt modelId="{CC4164ED-84DE-4AFD-A537-16C3A3DD55C6}" type="parTrans" cxnId="{7F9D3CC3-1443-4288-96CE-11B7AEDA1C0B}">
      <dgm:prSet/>
      <dgm:spPr/>
      <dgm:t>
        <a:bodyPr/>
        <a:lstStyle/>
        <a:p>
          <a:endParaRPr lang="en-US"/>
        </a:p>
      </dgm:t>
    </dgm:pt>
    <dgm:pt modelId="{A169EEC4-3932-42EF-AAE3-0D1278252180}" type="sibTrans" cxnId="{7F9D3CC3-1443-4288-96CE-11B7AEDA1C0B}">
      <dgm:prSet/>
      <dgm:spPr/>
      <dgm:t>
        <a:bodyPr/>
        <a:lstStyle/>
        <a:p>
          <a:endParaRPr lang="en-US"/>
        </a:p>
      </dgm:t>
    </dgm:pt>
    <dgm:pt modelId="{D64D6652-F408-4770-A058-096ADE0E7FE3}" type="pres">
      <dgm:prSet presAssocID="{8B231A28-AB10-49AE-832B-3BC349C0B494}" presName="Name0" presStyleCnt="0">
        <dgm:presLayoutVars>
          <dgm:dir/>
          <dgm:animLvl val="lvl"/>
          <dgm:resizeHandles val="exact"/>
        </dgm:presLayoutVars>
      </dgm:prSet>
      <dgm:spPr/>
    </dgm:pt>
    <dgm:pt modelId="{6B7337B6-381F-4FCF-B10F-A31A925D70B3}" type="pres">
      <dgm:prSet presAssocID="{FDAAC5F4-C6E4-4560-BD08-8238A05FC498}" presName="boxAndChildren" presStyleCnt="0"/>
      <dgm:spPr/>
    </dgm:pt>
    <dgm:pt modelId="{D14D9D71-0C1F-4A59-8DF7-3363FCD5445F}" type="pres">
      <dgm:prSet presAssocID="{FDAAC5F4-C6E4-4560-BD08-8238A05FC498}" presName="parentTextBox" presStyleLbl="alignNode1" presStyleIdx="0" presStyleCnt="3"/>
      <dgm:spPr/>
    </dgm:pt>
    <dgm:pt modelId="{872A42AA-F491-4B10-BED0-302E49136833}" type="pres">
      <dgm:prSet presAssocID="{FDAAC5F4-C6E4-4560-BD08-8238A05FC498}" presName="descendantBox" presStyleLbl="bgAccFollowNode1" presStyleIdx="0" presStyleCnt="3"/>
      <dgm:spPr/>
    </dgm:pt>
    <dgm:pt modelId="{29706D7D-97C0-4380-A963-D3BCE907F136}" type="pres">
      <dgm:prSet presAssocID="{E175C0AB-AB22-4523-A6A6-6524FE294A9D}" presName="sp" presStyleCnt="0"/>
      <dgm:spPr/>
    </dgm:pt>
    <dgm:pt modelId="{CBC5EA85-8DA9-471B-8507-CBAA52C3B04D}" type="pres">
      <dgm:prSet presAssocID="{5B364F00-1B87-4E25-8F5B-7B3931ECA9A9}" presName="arrowAndChildren" presStyleCnt="0"/>
      <dgm:spPr/>
    </dgm:pt>
    <dgm:pt modelId="{521B8267-73DB-4416-86E2-6CDD2BA37BD5}" type="pres">
      <dgm:prSet presAssocID="{5B364F00-1B87-4E25-8F5B-7B3931ECA9A9}" presName="parentTextArrow" presStyleLbl="node1" presStyleIdx="0" presStyleCnt="0"/>
      <dgm:spPr/>
    </dgm:pt>
    <dgm:pt modelId="{755464AF-6C59-486D-B310-392C10EAEC12}" type="pres">
      <dgm:prSet presAssocID="{5B364F00-1B87-4E25-8F5B-7B3931ECA9A9}" presName="arrow" presStyleLbl="alignNode1" presStyleIdx="1" presStyleCnt="3"/>
      <dgm:spPr/>
    </dgm:pt>
    <dgm:pt modelId="{14AC6E8E-3100-48DC-B086-AD3FF16811EC}" type="pres">
      <dgm:prSet presAssocID="{5B364F00-1B87-4E25-8F5B-7B3931ECA9A9}" presName="descendantArrow" presStyleLbl="bgAccFollowNode1" presStyleIdx="1" presStyleCnt="3"/>
      <dgm:spPr/>
    </dgm:pt>
    <dgm:pt modelId="{0FACA05B-C994-4F4A-A791-1E71A6929B48}" type="pres">
      <dgm:prSet presAssocID="{F1D19E58-E879-4ED4-B6A3-5E6E9F055B44}" presName="sp" presStyleCnt="0"/>
      <dgm:spPr/>
    </dgm:pt>
    <dgm:pt modelId="{D5E2770C-413E-4021-941E-878A4652551D}" type="pres">
      <dgm:prSet presAssocID="{BF5880E8-DF12-4433-AA5D-99F8C83790CB}" presName="arrowAndChildren" presStyleCnt="0"/>
      <dgm:spPr/>
    </dgm:pt>
    <dgm:pt modelId="{15CE273E-6968-45AE-BD1D-1E58E8F5498D}" type="pres">
      <dgm:prSet presAssocID="{BF5880E8-DF12-4433-AA5D-99F8C83790CB}" presName="parentTextArrow" presStyleLbl="node1" presStyleIdx="0" presStyleCnt="0"/>
      <dgm:spPr/>
    </dgm:pt>
    <dgm:pt modelId="{78393A37-CEFA-4531-A438-C2DF2B14145E}" type="pres">
      <dgm:prSet presAssocID="{BF5880E8-DF12-4433-AA5D-99F8C83790CB}" presName="arrow" presStyleLbl="alignNode1" presStyleIdx="2" presStyleCnt="3"/>
      <dgm:spPr/>
    </dgm:pt>
    <dgm:pt modelId="{C56E9A52-35CA-4E55-9E29-2E9020DF770E}" type="pres">
      <dgm:prSet presAssocID="{BF5880E8-DF12-4433-AA5D-99F8C83790CB}" presName="descendantArrow" presStyleLbl="bgAccFollowNode1" presStyleIdx="2" presStyleCnt="3"/>
      <dgm:spPr/>
    </dgm:pt>
  </dgm:ptLst>
  <dgm:cxnLst>
    <dgm:cxn modelId="{21D44409-0D0B-43DD-BCD4-3C70DC2C30FB}" type="presOf" srcId="{FDAAC5F4-C6E4-4560-BD08-8238A05FC498}" destId="{D14D9D71-0C1F-4A59-8DF7-3363FCD5445F}" srcOrd="0" destOrd="0" presId="urn:microsoft.com/office/officeart/2016/7/layout/VerticalDownArrowProcess"/>
    <dgm:cxn modelId="{6DAB652A-2D42-4268-B3FC-014B41B34ABA}" type="presOf" srcId="{C7CCDF3C-4739-4DB3-AE6A-85F2C3C2F291}" destId="{C56E9A52-35CA-4E55-9E29-2E9020DF770E}" srcOrd="0" destOrd="0" presId="urn:microsoft.com/office/officeart/2016/7/layout/VerticalDownArrowProcess"/>
    <dgm:cxn modelId="{F55F4B61-03FC-4F11-90F0-A8C7C66C966F}" srcId="{8B231A28-AB10-49AE-832B-3BC349C0B494}" destId="{BF5880E8-DF12-4433-AA5D-99F8C83790CB}" srcOrd="0" destOrd="0" parTransId="{5C2D6126-2324-446B-A72D-C92DDA8EEC7D}" sibTransId="{F1D19E58-E879-4ED4-B6A3-5E6E9F055B44}"/>
    <dgm:cxn modelId="{FA87E87A-2D34-4864-8E04-0F0E6D372883}" srcId="{8B231A28-AB10-49AE-832B-3BC349C0B494}" destId="{FDAAC5F4-C6E4-4560-BD08-8238A05FC498}" srcOrd="2" destOrd="0" parTransId="{0D60338C-2093-4550-B6C8-4DA360E62C43}" sibTransId="{2F1AD6F4-26D8-4676-86CC-8003C2C11596}"/>
    <dgm:cxn modelId="{EAFC5081-3D58-4F07-A96B-9B961AFC558B}" srcId="{BF5880E8-DF12-4433-AA5D-99F8C83790CB}" destId="{C7CCDF3C-4739-4DB3-AE6A-85F2C3C2F291}" srcOrd="0" destOrd="0" parTransId="{6E0A025E-8BBF-4BD0-A549-CB38C39DF04F}" sibTransId="{5CA7519B-1D6F-4786-81BF-DF549D68C8AD}"/>
    <dgm:cxn modelId="{C5CA6C97-278B-4EB0-B0C3-10BE5C147B43}" type="presOf" srcId="{5B364F00-1B87-4E25-8F5B-7B3931ECA9A9}" destId="{521B8267-73DB-4416-86E2-6CDD2BA37BD5}" srcOrd="0" destOrd="0" presId="urn:microsoft.com/office/officeart/2016/7/layout/VerticalDownArrowProcess"/>
    <dgm:cxn modelId="{FEF504A1-5ECF-479B-9887-0D162DA66790}" type="presOf" srcId="{8B231A28-AB10-49AE-832B-3BC349C0B494}" destId="{D64D6652-F408-4770-A058-096ADE0E7FE3}" srcOrd="0" destOrd="0" presId="urn:microsoft.com/office/officeart/2016/7/layout/VerticalDownArrowProcess"/>
    <dgm:cxn modelId="{375382B1-1531-4DCA-BC48-4C4069EE653B}" type="presOf" srcId="{BF5880E8-DF12-4433-AA5D-99F8C83790CB}" destId="{78393A37-CEFA-4531-A438-C2DF2B14145E}" srcOrd="1" destOrd="0" presId="urn:microsoft.com/office/officeart/2016/7/layout/VerticalDownArrowProcess"/>
    <dgm:cxn modelId="{2B9ECDBD-B589-47F1-8DB7-0C49A6877698}" srcId="{8B231A28-AB10-49AE-832B-3BC349C0B494}" destId="{5B364F00-1B87-4E25-8F5B-7B3931ECA9A9}" srcOrd="1" destOrd="0" parTransId="{B938E71D-6650-45A7-AC01-3031E35D5DB4}" sibTransId="{E175C0AB-AB22-4523-A6A6-6524FE294A9D}"/>
    <dgm:cxn modelId="{7F9D3CC3-1443-4288-96CE-11B7AEDA1C0B}" srcId="{FDAAC5F4-C6E4-4560-BD08-8238A05FC498}" destId="{FAC6ACB5-3A49-4599-8E33-A65142B44407}" srcOrd="0" destOrd="0" parTransId="{CC4164ED-84DE-4AFD-A537-16C3A3DD55C6}" sibTransId="{A169EEC4-3932-42EF-AAE3-0D1278252180}"/>
    <dgm:cxn modelId="{867A09C6-A4AA-4927-AC94-8BAA5E130A72}" type="presOf" srcId="{BF5880E8-DF12-4433-AA5D-99F8C83790CB}" destId="{15CE273E-6968-45AE-BD1D-1E58E8F5498D}" srcOrd="0" destOrd="0" presId="urn:microsoft.com/office/officeart/2016/7/layout/VerticalDownArrowProcess"/>
    <dgm:cxn modelId="{39A2D4DC-4F00-4D4E-8325-2B3EED084BB9}" type="presOf" srcId="{FAC6ACB5-3A49-4599-8E33-A65142B44407}" destId="{872A42AA-F491-4B10-BED0-302E49136833}" srcOrd="0" destOrd="0" presId="urn:microsoft.com/office/officeart/2016/7/layout/VerticalDownArrowProcess"/>
    <dgm:cxn modelId="{1B7D9FE2-B5F2-40FA-84B4-89538D323E4E}" type="presOf" srcId="{20CED420-28AE-469E-91A2-0224C700F5A0}" destId="{14AC6E8E-3100-48DC-B086-AD3FF16811EC}" srcOrd="0" destOrd="0" presId="urn:microsoft.com/office/officeart/2016/7/layout/VerticalDownArrowProcess"/>
    <dgm:cxn modelId="{5668BCEA-B862-4D11-ABCF-1C5AA378CCB4}" srcId="{5B364F00-1B87-4E25-8F5B-7B3931ECA9A9}" destId="{20CED420-28AE-469E-91A2-0224C700F5A0}" srcOrd="0" destOrd="0" parTransId="{6974F6DD-A6DF-4582-A1AF-61589ABA6DFA}" sibTransId="{7F30CF93-BFE9-4022-8027-ED4302D4FA04}"/>
    <dgm:cxn modelId="{D239BDED-8109-4D60-8C02-2A1AB3C9D5B2}" type="presOf" srcId="{5B364F00-1B87-4E25-8F5B-7B3931ECA9A9}" destId="{755464AF-6C59-486D-B310-392C10EAEC12}" srcOrd="1" destOrd="0" presId="urn:microsoft.com/office/officeart/2016/7/layout/VerticalDownArrowProcess"/>
    <dgm:cxn modelId="{E47A4160-755B-4E83-B0F9-CB47BA66D260}" type="presParOf" srcId="{D64D6652-F408-4770-A058-096ADE0E7FE3}" destId="{6B7337B6-381F-4FCF-B10F-A31A925D70B3}" srcOrd="0" destOrd="0" presId="urn:microsoft.com/office/officeart/2016/7/layout/VerticalDownArrowProcess"/>
    <dgm:cxn modelId="{D0E9AAB4-70D2-4ADE-895F-754D6419DAA4}" type="presParOf" srcId="{6B7337B6-381F-4FCF-B10F-A31A925D70B3}" destId="{D14D9D71-0C1F-4A59-8DF7-3363FCD5445F}" srcOrd="0" destOrd="0" presId="urn:microsoft.com/office/officeart/2016/7/layout/VerticalDownArrowProcess"/>
    <dgm:cxn modelId="{B68D2B56-2DCD-4307-A0B2-F95348A7B8CA}" type="presParOf" srcId="{6B7337B6-381F-4FCF-B10F-A31A925D70B3}" destId="{872A42AA-F491-4B10-BED0-302E49136833}" srcOrd="1" destOrd="0" presId="urn:microsoft.com/office/officeart/2016/7/layout/VerticalDownArrowProcess"/>
    <dgm:cxn modelId="{69945CCB-31CB-4A7B-B435-3ABBDB7012F3}" type="presParOf" srcId="{D64D6652-F408-4770-A058-096ADE0E7FE3}" destId="{29706D7D-97C0-4380-A963-D3BCE907F136}" srcOrd="1" destOrd="0" presId="urn:microsoft.com/office/officeart/2016/7/layout/VerticalDownArrowProcess"/>
    <dgm:cxn modelId="{F1FE89BD-59F5-48A0-A653-C0CAD38929D7}" type="presParOf" srcId="{D64D6652-F408-4770-A058-096ADE0E7FE3}" destId="{CBC5EA85-8DA9-471B-8507-CBAA52C3B04D}" srcOrd="2" destOrd="0" presId="urn:microsoft.com/office/officeart/2016/7/layout/VerticalDownArrowProcess"/>
    <dgm:cxn modelId="{E19B6F48-CB8E-4FF4-B7E2-2DE26C3FE995}" type="presParOf" srcId="{CBC5EA85-8DA9-471B-8507-CBAA52C3B04D}" destId="{521B8267-73DB-4416-86E2-6CDD2BA37BD5}" srcOrd="0" destOrd="0" presId="urn:microsoft.com/office/officeart/2016/7/layout/VerticalDownArrowProcess"/>
    <dgm:cxn modelId="{8242A882-398D-47BF-A563-AC62A96C4B57}" type="presParOf" srcId="{CBC5EA85-8DA9-471B-8507-CBAA52C3B04D}" destId="{755464AF-6C59-486D-B310-392C10EAEC12}" srcOrd="1" destOrd="0" presId="urn:microsoft.com/office/officeart/2016/7/layout/VerticalDownArrowProcess"/>
    <dgm:cxn modelId="{5A370697-4EED-425D-9CAF-AE8D13F672BB}" type="presParOf" srcId="{CBC5EA85-8DA9-471B-8507-CBAA52C3B04D}" destId="{14AC6E8E-3100-48DC-B086-AD3FF16811EC}" srcOrd="2" destOrd="0" presId="urn:microsoft.com/office/officeart/2016/7/layout/VerticalDownArrowProcess"/>
    <dgm:cxn modelId="{B7A4D7F5-96ED-4553-9BC0-CDFF9A629DCC}" type="presParOf" srcId="{D64D6652-F408-4770-A058-096ADE0E7FE3}" destId="{0FACA05B-C994-4F4A-A791-1E71A6929B48}" srcOrd="3" destOrd="0" presId="urn:microsoft.com/office/officeart/2016/7/layout/VerticalDownArrowProcess"/>
    <dgm:cxn modelId="{B7D95BCE-A622-4196-A0ED-8F291EB08A58}" type="presParOf" srcId="{D64D6652-F408-4770-A058-096ADE0E7FE3}" destId="{D5E2770C-413E-4021-941E-878A4652551D}" srcOrd="4" destOrd="0" presId="urn:microsoft.com/office/officeart/2016/7/layout/VerticalDownArrowProcess"/>
    <dgm:cxn modelId="{F79B4C7E-6CD7-4075-8273-CB49D94F3E9E}" type="presParOf" srcId="{D5E2770C-413E-4021-941E-878A4652551D}" destId="{15CE273E-6968-45AE-BD1D-1E58E8F5498D}" srcOrd="0" destOrd="0" presId="urn:microsoft.com/office/officeart/2016/7/layout/VerticalDownArrowProcess"/>
    <dgm:cxn modelId="{F1E2CC23-900A-487A-A1C5-A68503357D8C}" type="presParOf" srcId="{D5E2770C-413E-4021-941E-878A4652551D}" destId="{78393A37-CEFA-4531-A438-C2DF2B14145E}" srcOrd="1" destOrd="0" presId="urn:microsoft.com/office/officeart/2016/7/layout/VerticalDownArrowProcess"/>
    <dgm:cxn modelId="{4CA87DE2-F9AA-4EC1-8947-13CE1C9FA9D7}" type="presParOf" srcId="{D5E2770C-413E-4021-941E-878A4652551D}" destId="{C56E9A52-35CA-4E55-9E29-2E9020DF770E}"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41DBE-519B-491A-8C01-CEC69FC61EFB}">
      <dsp:nvSpPr>
        <dsp:cNvPr id="0" name=""/>
        <dsp:cNvSpPr/>
      </dsp:nvSpPr>
      <dsp:spPr>
        <a:xfrm>
          <a:off x="0" y="454642"/>
          <a:ext cx="6628804" cy="1993387"/>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As per WHO</a:t>
          </a:r>
        </a:p>
      </dsp:txBody>
      <dsp:txXfrm>
        <a:off x="97309" y="551951"/>
        <a:ext cx="6434186" cy="1798769"/>
      </dsp:txXfrm>
    </dsp:sp>
    <dsp:sp modelId="{5CB77A60-F7D6-4930-9D91-6E7A92DCB3DC}">
      <dsp:nvSpPr>
        <dsp:cNvPr id="0" name=""/>
        <dsp:cNvSpPr/>
      </dsp:nvSpPr>
      <dsp:spPr>
        <a:xfrm>
          <a:off x="0" y="2531550"/>
          <a:ext cx="6628804" cy="1993387"/>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Emergency is a state in which normal procedures are suspended and</a:t>
          </a:r>
          <a:br>
            <a:rPr lang="en-US" sz="2900" kern="1200"/>
          </a:br>
          <a:r>
            <a:rPr lang="en-US" sz="2900" kern="1200"/>
            <a:t>extra-ordinary measures are taken in order to avert a disaster</a:t>
          </a:r>
        </a:p>
      </dsp:txBody>
      <dsp:txXfrm>
        <a:off x="97309" y="2628859"/>
        <a:ext cx="6434186" cy="1798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623A3-CB90-4E63-B6AA-41B7C55E3418}">
      <dsp:nvSpPr>
        <dsp:cNvPr id="0" name=""/>
        <dsp:cNvSpPr/>
      </dsp:nvSpPr>
      <dsp:spPr>
        <a:xfrm>
          <a:off x="0" y="111090"/>
          <a:ext cx="6628804" cy="7020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Develop</a:t>
          </a:r>
        </a:p>
      </dsp:txBody>
      <dsp:txXfrm>
        <a:off x="34269" y="145359"/>
        <a:ext cx="6560266" cy="633462"/>
      </dsp:txXfrm>
    </dsp:sp>
    <dsp:sp modelId="{7D79B82C-3121-4904-9C55-DCCCDDFE8A40}">
      <dsp:nvSpPr>
        <dsp:cNvPr id="0" name=""/>
        <dsp:cNvSpPr/>
      </dsp:nvSpPr>
      <dsp:spPr>
        <a:xfrm>
          <a:off x="0" y="813090"/>
          <a:ext cx="6628804" cy="1676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Develop Emergency Plans</a:t>
          </a:r>
        </a:p>
        <a:p>
          <a:pPr marL="457200" lvl="2" indent="-228600" algn="l" defTabSz="1022350">
            <a:lnSpc>
              <a:spcPct val="90000"/>
            </a:lnSpc>
            <a:spcBef>
              <a:spcPct val="0"/>
            </a:spcBef>
            <a:spcAft>
              <a:spcPct val="20000"/>
            </a:spcAft>
            <a:buChar char="•"/>
          </a:pPr>
          <a:r>
            <a:rPr lang="en-US" sz="2300" kern="1200"/>
            <a:t>The emergency plans should be based on the actions you want your</a:t>
          </a:r>
          <a:br>
            <a:rPr lang="en-US" sz="2300" kern="1200"/>
          </a:br>
          <a:r>
            <a:rPr lang="en-US" sz="2300" kern="1200"/>
            <a:t>employees and visitors to perform regardless of the emergency. </a:t>
          </a:r>
        </a:p>
      </dsp:txBody>
      <dsp:txXfrm>
        <a:off x="0" y="813090"/>
        <a:ext cx="6628804" cy="1676700"/>
      </dsp:txXfrm>
    </dsp:sp>
    <dsp:sp modelId="{8726CCCD-D284-44E2-8778-BD28277F61B3}">
      <dsp:nvSpPr>
        <dsp:cNvPr id="0" name=""/>
        <dsp:cNvSpPr/>
      </dsp:nvSpPr>
      <dsp:spPr>
        <a:xfrm>
          <a:off x="0" y="2489790"/>
          <a:ext cx="6628804" cy="7020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Train</a:t>
          </a:r>
        </a:p>
      </dsp:txBody>
      <dsp:txXfrm>
        <a:off x="34269" y="2524059"/>
        <a:ext cx="6560266" cy="633462"/>
      </dsp:txXfrm>
    </dsp:sp>
    <dsp:sp modelId="{D8881292-4D18-4419-965F-C8DFF7C0528D}">
      <dsp:nvSpPr>
        <dsp:cNvPr id="0" name=""/>
        <dsp:cNvSpPr/>
      </dsp:nvSpPr>
      <dsp:spPr>
        <a:xfrm>
          <a:off x="0" y="3191790"/>
          <a:ext cx="6628804" cy="1676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Train All Employees</a:t>
          </a:r>
        </a:p>
        <a:p>
          <a:pPr marL="457200" lvl="2" indent="-228600" algn="l" defTabSz="1022350">
            <a:lnSpc>
              <a:spcPct val="90000"/>
            </a:lnSpc>
            <a:spcBef>
              <a:spcPct val="0"/>
            </a:spcBef>
            <a:spcAft>
              <a:spcPct val="20000"/>
            </a:spcAft>
            <a:buChar char="•"/>
          </a:pPr>
          <a:r>
            <a:rPr lang="en-US" sz="2300" kern="1200"/>
            <a:t>All employees should be trained at least annually on the emergency response plans and guides and on their roles within the plans..</a:t>
          </a:r>
        </a:p>
      </dsp:txBody>
      <dsp:txXfrm>
        <a:off x="0" y="3191790"/>
        <a:ext cx="6628804" cy="1676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36DC2-EB88-40AF-B01C-D95A586A940C}">
      <dsp:nvSpPr>
        <dsp:cNvPr id="0" name=""/>
        <dsp:cNvSpPr/>
      </dsp:nvSpPr>
      <dsp:spPr>
        <a:xfrm>
          <a:off x="0" y="89781"/>
          <a:ext cx="9618133" cy="926639"/>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It is a requirement of OSHA that employees be given a safe and healthy workplace that is reasonably free of occupational hazards. </a:t>
          </a:r>
          <a:endParaRPr lang="en-US" sz="2400" kern="1200"/>
        </a:p>
      </dsp:txBody>
      <dsp:txXfrm>
        <a:off x="45235" y="135016"/>
        <a:ext cx="9527663" cy="836169"/>
      </dsp:txXfrm>
    </dsp:sp>
    <dsp:sp modelId="{AE0CD6B2-3153-45C4-9AF5-A3A9EB514EA0}">
      <dsp:nvSpPr>
        <dsp:cNvPr id="0" name=""/>
        <dsp:cNvSpPr/>
      </dsp:nvSpPr>
      <dsp:spPr>
        <a:xfrm>
          <a:off x="0" y="1085541"/>
          <a:ext cx="9618133" cy="926639"/>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a:t>
          </a:r>
          <a:r>
            <a:rPr lang="en-US" sz="2400" b="0" i="0" kern="1200"/>
            <a:t>t is unrealistic to expect accidents not to happen.  </a:t>
          </a:r>
          <a:endParaRPr lang="en-US" sz="2400" kern="1200"/>
        </a:p>
      </dsp:txBody>
      <dsp:txXfrm>
        <a:off x="45235" y="1130776"/>
        <a:ext cx="9527663" cy="836169"/>
      </dsp:txXfrm>
    </dsp:sp>
    <dsp:sp modelId="{87DDF10D-57BE-4AA7-BB7B-425C4A6C13CE}">
      <dsp:nvSpPr>
        <dsp:cNvPr id="0" name=""/>
        <dsp:cNvSpPr/>
      </dsp:nvSpPr>
      <dsp:spPr>
        <a:xfrm>
          <a:off x="0" y="2081301"/>
          <a:ext cx="9618133" cy="926639"/>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Employers are required to provide medical and first aid personnel and supplies commensurate with the hazards of the workplace. </a:t>
          </a:r>
          <a:endParaRPr lang="en-US" sz="2400" kern="1200"/>
        </a:p>
      </dsp:txBody>
      <dsp:txXfrm>
        <a:off x="45235" y="2126536"/>
        <a:ext cx="9527663" cy="836169"/>
      </dsp:txXfrm>
    </dsp:sp>
    <dsp:sp modelId="{AB94134B-A563-4936-AECF-DCA56C6A42B3}">
      <dsp:nvSpPr>
        <dsp:cNvPr id="0" name=""/>
        <dsp:cNvSpPr/>
      </dsp:nvSpPr>
      <dsp:spPr>
        <a:xfrm>
          <a:off x="0" y="3077061"/>
          <a:ext cx="9618133" cy="926639"/>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The details of a workplace medical and first aid program are dependent on the circumstances of each workplace and employer.</a:t>
          </a:r>
          <a:endParaRPr lang="en-US" sz="2400" kern="1200"/>
        </a:p>
      </dsp:txBody>
      <dsp:txXfrm>
        <a:off x="45235" y="3122296"/>
        <a:ext cx="9527663" cy="836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D9D71-0C1F-4A59-8DF7-3363FCD5445F}">
      <dsp:nvSpPr>
        <dsp:cNvPr id="0" name=""/>
        <dsp:cNvSpPr/>
      </dsp:nvSpPr>
      <dsp:spPr>
        <a:xfrm>
          <a:off x="0" y="3081380"/>
          <a:ext cx="2404533" cy="1011377"/>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010" tIns="256032" rIns="171010" bIns="256032" numCol="1" spcCol="1270" anchor="ctr" anchorCtr="0">
          <a:noAutofit/>
        </a:bodyPr>
        <a:lstStyle/>
        <a:p>
          <a:pPr marL="0" lvl="0" indent="0" algn="ctr" defTabSz="1600200">
            <a:lnSpc>
              <a:spcPct val="90000"/>
            </a:lnSpc>
            <a:spcBef>
              <a:spcPct val="0"/>
            </a:spcBef>
            <a:spcAft>
              <a:spcPct val="35000"/>
            </a:spcAft>
            <a:buNone/>
          </a:pPr>
          <a:r>
            <a:rPr lang="en-US" sz="3600" kern="1200"/>
            <a:t>Promote</a:t>
          </a:r>
        </a:p>
      </dsp:txBody>
      <dsp:txXfrm>
        <a:off x="0" y="3081380"/>
        <a:ext cx="2404533" cy="1011377"/>
      </dsp:txXfrm>
    </dsp:sp>
    <dsp:sp modelId="{872A42AA-F491-4B10-BED0-302E49136833}">
      <dsp:nvSpPr>
        <dsp:cNvPr id="0" name=""/>
        <dsp:cNvSpPr/>
      </dsp:nvSpPr>
      <dsp:spPr>
        <a:xfrm>
          <a:off x="2404533" y="3081380"/>
          <a:ext cx="7213599" cy="101137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326" tIns="304800" rIns="146326" bIns="304800" numCol="1" spcCol="1270" anchor="ctr" anchorCtr="0">
          <a:noAutofit/>
        </a:bodyPr>
        <a:lstStyle/>
        <a:p>
          <a:pPr marL="0" lvl="0" indent="0" algn="l" defTabSz="1066800">
            <a:lnSpc>
              <a:spcPct val="90000"/>
            </a:lnSpc>
            <a:spcBef>
              <a:spcPct val="0"/>
            </a:spcBef>
            <a:spcAft>
              <a:spcPct val="35000"/>
            </a:spcAft>
            <a:buNone/>
          </a:pPr>
          <a:r>
            <a:rPr lang="en-US" sz="2400" kern="1200"/>
            <a:t>Promote Recovery</a:t>
          </a:r>
        </a:p>
      </dsp:txBody>
      <dsp:txXfrm>
        <a:off x="2404533" y="3081380"/>
        <a:ext cx="7213599" cy="1011377"/>
      </dsp:txXfrm>
    </dsp:sp>
    <dsp:sp modelId="{755464AF-6C59-486D-B310-392C10EAEC12}">
      <dsp:nvSpPr>
        <dsp:cNvPr id="0" name=""/>
        <dsp:cNvSpPr/>
      </dsp:nvSpPr>
      <dsp:spPr>
        <a:xfrm rot="10800000">
          <a:off x="0" y="1541052"/>
          <a:ext cx="2404533" cy="1555499"/>
        </a:xfrm>
        <a:prstGeom prst="upArrowCallout">
          <a:avLst>
            <a:gd name="adj1" fmla="val 5000"/>
            <a:gd name="adj2" fmla="val 10000"/>
            <a:gd name="adj3" fmla="val 15000"/>
            <a:gd name="adj4" fmla="val 64977"/>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010" tIns="256032" rIns="171010" bIns="256032" numCol="1" spcCol="1270" anchor="ctr" anchorCtr="0">
          <a:noAutofit/>
        </a:bodyPr>
        <a:lstStyle/>
        <a:p>
          <a:pPr marL="0" lvl="0" indent="0" algn="ctr" defTabSz="1600200">
            <a:lnSpc>
              <a:spcPct val="90000"/>
            </a:lnSpc>
            <a:spcBef>
              <a:spcPct val="0"/>
            </a:spcBef>
            <a:spcAft>
              <a:spcPct val="35000"/>
            </a:spcAft>
            <a:buNone/>
          </a:pPr>
          <a:r>
            <a:rPr lang="en-US" sz="3600" kern="1200"/>
            <a:t>Prevent</a:t>
          </a:r>
        </a:p>
      </dsp:txBody>
      <dsp:txXfrm rot="-10800000">
        <a:off x="0" y="1541052"/>
        <a:ext cx="2404533" cy="1011074"/>
      </dsp:txXfrm>
    </dsp:sp>
    <dsp:sp modelId="{14AC6E8E-3100-48DC-B086-AD3FF16811EC}">
      <dsp:nvSpPr>
        <dsp:cNvPr id="0" name=""/>
        <dsp:cNvSpPr/>
      </dsp:nvSpPr>
      <dsp:spPr>
        <a:xfrm>
          <a:off x="2404533" y="1541052"/>
          <a:ext cx="7213599" cy="1011074"/>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326" tIns="304800" rIns="146326" bIns="304800" numCol="1" spcCol="1270" anchor="ctr" anchorCtr="0">
          <a:noAutofit/>
        </a:bodyPr>
        <a:lstStyle/>
        <a:p>
          <a:pPr marL="0" lvl="0" indent="0" algn="l" defTabSz="1066800">
            <a:lnSpc>
              <a:spcPct val="90000"/>
            </a:lnSpc>
            <a:spcBef>
              <a:spcPct val="0"/>
            </a:spcBef>
            <a:spcAft>
              <a:spcPct val="35000"/>
            </a:spcAft>
            <a:buNone/>
          </a:pPr>
          <a:r>
            <a:rPr lang="en-US" sz="2400" kern="1200"/>
            <a:t>Prevent Worsening</a:t>
          </a:r>
        </a:p>
      </dsp:txBody>
      <dsp:txXfrm>
        <a:off x="2404533" y="1541052"/>
        <a:ext cx="7213599" cy="1011074"/>
      </dsp:txXfrm>
    </dsp:sp>
    <dsp:sp modelId="{78393A37-CEFA-4531-A438-C2DF2B14145E}">
      <dsp:nvSpPr>
        <dsp:cNvPr id="0" name=""/>
        <dsp:cNvSpPr/>
      </dsp:nvSpPr>
      <dsp:spPr>
        <a:xfrm rot="10800000">
          <a:off x="0" y="723"/>
          <a:ext cx="2404533" cy="1555499"/>
        </a:xfrm>
        <a:prstGeom prst="upArrowCallout">
          <a:avLst>
            <a:gd name="adj1" fmla="val 5000"/>
            <a:gd name="adj2" fmla="val 10000"/>
            <a:gd name="adj3" fmla="val 15000"/>
            <a:gd name="adj4" fmla="val 64977"/>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010" tIns="256032" rIns="171010" bIns="256032" numCol="1" spcCol="1270" anchor="ctr" anchorCtr="0">
          <a:noAutofit/>
        </a:bodyPr>
        <a:lstStyle/>
        <a:p>
          <a:pPr marL="0" lvl="0" indent="0" algn="ctr" defTabSz="1600200">
            <a:lnSpc>
              <a:spcPct val="90000"/>
            </a:lnSpc>
            <a:spcBef>
              <a:spcPct val="0"/>
            </a:spcBef>
            <a:spcAft>
              <a:spcPct val="35000"/>
            </a:spcAft>
            <a:buNone/>
          </a:pPr>
          <a:r>
            <a:rPr lang="en-US" sz="3600" kern="1200"/>
            <a:t>Preserve</a:t>
          </a:r>
        </a:p>
      </dsp:txBody>
      <dsp:txXfrm rot="-10800000">
        <a:off x="0" y="723"/>
        <a:ext cx="2404533" cy="1011074"/>
      </dsp:txXfrm>
    </dsp:sp>
    <dsp:sp modelId="{C56E9A52-35CA-4E55-9E29-2E9020DF770E}">
      <dsp:nvSpPr>
        <dsp:cNvPr id="0" name=""/>
        <dsp:cNvSpPr/>
      </dsp:nvSpPr>
      <dsp:spPr>
        <a:xfrm>
          <a:off x="2404533" y="723"/>
          <a:ext cx="7213599" cy="1011074"/>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326" tIns="304800" rIns="146326" bIns="304800" numCol="1" spcCol="1270" anchor="ctr" anchorCtr="0">
          <a:noAutofit/>
        </a:bodyPr>
        <a:lstStyle/>
        <a:p>
          <a:pPr marL="0" lvl="0" indent="0" algn="l" defTabSz="1066800">
            <a:lnSpc>
              <a:spcPct val="90000"/>
            </a:lnSpc>
            <a:spcBef>
              <a:spcPct val="0"/>
            </a:spcBef>
            <a:spcAft>
              <a:spcPct val="35000"/>
            </a:spcAft>
            <a:buNone/>
          </a:pPr>
          <a:r>
            <a:rPr lang="en-US" sz="2400" kern="1200"/>
            <a:t>Preserve Life</a:t>
          </a:r>
        </a:p>
      </dsp:txBody>
      <dsp:txXfrm>
        <a:off x="2404533" y="723"/>
        <a:ext cx="7213599" cy="10110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6937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5788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3686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00762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9715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76670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8735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640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0054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5903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939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6/22/2022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54677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6/22/2022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56527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6/22/2022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4022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8079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1510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85584D-7D79-4248-9986-4CA35242F944}" type="datetimeFigureOut">
              <a:rPr lang="en-US" smtClean="0"/>
              <a:t>6/22/2022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53034473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4A4E7C-5046-7E24-D6F2-0FAA27CAB302}"/>
              </a:ext>
            </a:extLst>
          </p:cNvPr>
          <p:cNvPicPr>
            <a:picLocks noChangeAspect="1"/>
          </p:cNvPicPr>
          <p:nvPr/>
        </p:nvPicPr>
        <p:blipFill rotWithShape="1">
          <a:blip r:embed="rId2">
            <a:duotone>
              <a:schemeClr val="accent1">
                <a:shade val="45000"/>
                <a:satMod val="135000"/>
              </a:schemeClr>
              <a:prstClr val="white"/>
            </a:duotone>
          </a:blip>
          <a:srcRect l="9091" t="24204" b="24659"/>
          <a:stretch/>
        </p:blipFill>
        <p:spPr>
          <a:xfrm>
            <a:off x="-1" y="1"/>
            <a:ext cx="12192001" cy="6857999"/>
          </a:xfrm>
          <a:prstGeom prst="rect">
            <a:avLst/>
          </a:prstGeom>
        </p:spPr>
      </p:pic>
      <p:sp>
        <p:nvSpPr>
          <p:cNvPr id="9" name="Isosceles Triangle 8">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Parallelogram 10">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24FB884-C22F-674F-2751-1670651E8123}"/>
              </a:ext>
            </a:extLst>
          </p:cNvPr>
          <p:cNvSpPr>
            <a:spLocks noGrp="1"/>
          </p:cNvSpPr>
          <p:nvPr>
            <p:ph type="ctrTitle"/>
          </p:nvPr>
        </p:nvSpPr>
        <p:spPr>
          <a:xfrm>
            <a:off x="4791450" y="1678665"/>
            <a:ext cx="4482553" cy="2369131"/>
          </a:xfrm>
        </p:spPr>
        <p:txBody>
          <a:bodyPr>
            <a:normAutofit/>
          </a:bodyPr>
          <a:lstStyle/>
          <a:p>
            <a:pPr>
              <a:lnSpc>
                <a:spcPct val="90000"/>
              </a:lnSpc>
            </a:pPr>
            <a:r>
              <a:rPr lang="en-US" dirty="0"/>
              <a:t>Preparing for Emergency Response </a:t>
            </a:r>
            <a:endParaRPr lang="en-US"/>
          </a:p>
        </p:txBody>
      </p:sp>
      <p:sp>
        <p:nvSpPr>
          <p:cNvPr id="3" name="Subtitle 2">
            <a:extLst>
              <a:ext uri="{FF2B5EF4-FFF2-40B4-BE49-F238E27FC236}">
                <a16:creationId xmlns:a16="http://schemas.microsoft.com/office/drawing/2014/main" id="{5DFED59C-8A42-EECB-88BC-675785A09B47}"/>
              </a:ext>
            </a:extLst>
          </p:cNvPr>
          <p:cNvSpPr>
            <a:spLocks noGrp="1"/>
          </p:cNvSpPr>
          <p:nvPr>
            <p:ph type="subTitle" idx="1"/>
          </p:nvPr>
        </p:nvSpPr>
        <p:spPr>
          <a:xfrm>
            <a:off x="4788276" y="4050832"/>
            <a:ext cx="4485725" cy="1096899"/>
          </a:xfrm>
        </p:spPr>
        <p:txBody>
          <a:bodyPr>
            <a:normAutofit/>
          </a:bodyPr>
          <a:lstStyle/>
          <a:p>
            <a:r>
              <a:rPr lang="en-US" dirty="0"/>
              <a:t>Lecture 12</a:t>
            </a:r>
          </a:p>
          <a:p>
            <a:endParaRPr lang="en-US" dirty="0"/>
          </a:p>
        </p:txBody>
      </p:sp>
      <p:sp>
        <p:nvSpPr>
          <p:cNvPr id="23"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5963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descr="Top view of emergency medical kit on a dark wood">
            <a:extLst>
              <a:ext uri="{FF2B5EF4-FFF2-40B4-BE49-F238E27FC236}">
                <a16:creationId xmlns:a16="http://schemas.microsoft.com/office/drawing/2014/main" id="{942D3AE1-E63D-09C1-783E-9C44F4238F85}"/>
              </a:ext>
            </a:extLst>
          </p:cNvPr>
          <p:cNvPicPr>
            <a:picLocks noChangeAspect="1"/>
          </p:cNvPicPr>
          <p:nvPr/>
        </p:nvPicPr>
        <p:blipFill rotWithShape="1">
          <a:blip r:embed="rId2"/>
          <a:srcRect l="45483" r="2007"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178EC7AD-3F76-B4B2-BE8D-6F4047247BF7}"/>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a:t>FIRST AID</a:t>
            </a:r>
          </a:p>
        </p:txBody>
      </p:sp>
      <p:sp>
        <p:nvSpPr>
          <p:cNvPr id="3" name="Text Placeholder 2">
            <a:extLst>
              <a:ext uri="{FF2B5EF4-FFF2-40B4-BE49-F238E27FC236}">
                <a16:creationId xmlns:a16="http://schemas.microsoft.com/office/drawing/2014/main" id="{79AE8D35-17DF-AE76-EA93-15A7485961CE}"/>
              </a:ext>
            </a:extLst>
          </p:cNvPr>
          <p:cNvSpPr>
            <a:spLocks noGrp="1"/>
          </p:cNvSpPr>
          <p:nvPr>
            <p:ph type="body" idx="1"/>
          </p:nvPr>
        </p:nvSpPr>
        <p:spPr>
          <a:xfrm>
            <a:off x="5380563" y="4050833"/>
            <a:ext cx="3893440" cy="1096899"/>
          </a:xfrm>
        </p:spPr>
        <p:txBody>
          <a:bodyPr vert="horz" lIns="91440" tIns="45720" rIns="91440" bIns="45720" rtlCol="0" anchor="t">
            <a:normAutofit/>
          </a:bodyPr>
          <a:lstStyle/>
          <a:p>
            <a:pPr algn="r"/>
            <a:endParaRPr lang="en-US" sz="1800"/>
          </a:p>
        </p:txBody>
      </p:sp>
    </p:spTree>
    <p:extLst>
      <p:ext uri="{BB962C8B-B14F-4D97-AF65-F5344CB8AC3E}">
        <p14:creationId xmlns:p14="http://schemas.microsoft.com/office/powerpoint/2010/main" val="424152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666FA87-B6A0-A319-86BD-9FEDFCA30B32}"/>
              </a:ext>
            </a:extLst>
          </p:cNvPr>
          <p:cNvSpPr>
            <a:spLocks noGrp="1"/>
          </p:cNvSpPr>
          <p:nvPr>
            <p:ph type="title"/>
          </p:nvPr>
        </p:nvSpPr>
        <p:spPr>
          <a:xfrm>
            <a:off x="1286933" y="609600"/>
            <a:ext cx="10197494" cy="1099457"/>
          </a:xfrm>
        </p:spPr>
        <p:txBody>
          <a:bodyPr>
            <a:normAutofit/>
          </a:bodyPr>
          <a:lstStyle/>
          <a:p>
            <a:r>
              <a:rPr lang="en-US" dirty="0"/>
              <a:t>First Aid</a:t>
            </a:r>
          </a:p>
        </p:txBody>
      </p:sp>
      <p:sp>
        <p:nvSpPr>
          <p:cNvPr id="31" name="Isosceles Triangle 3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4">
            <a:extLst>
              <a:ext uri="{FF2B5EF4-FFF2-40B4-BE49-F238E27FC236}">
                <a16:creationId xmlns:a16="http://schemas.microsoft.com/office/drawing/2014/main" id="{CF9954BE-C4D9-3B98-52DB-72F59B55153E}"/>
              </a:ext>
            </a:extLst>
          </p:cNvPr>
          <p:cNvGraphicFramePr>
            <a:graphicFrameLocks noGrp="1"/>
          </p:cNvGraphicFramePr>
          <p:nvPr>
            <p:ph idx="1"/>
            <p:extLst>
              <p:ext uri="{D42A27DB-BD31-4B8C-83A1-F6EECF244321}">
                <p14:modId xmlns:p14="http://schemas.microsoft.com/office/powerpoint/2010/main" val="96432927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9388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C9EA-FB6E-DF41-C53F-DC05445D118F}"/>
              </a:ext>
            </a:extLst>
          </p:cNvPr>
          <p:cNvSpPr>
            <a:spLocks noGrp="1"/>
          </p:cNvSpPr>
          <p:nvPr>
            <p:ph type="title"/>
          </p:nvPr>
        </p:nvSpPr>
        <p:spPr/>
        <p:txBody>
          <a:bodyPr/>
          <a:lstStyle/>
          <a:p>
            <a:r>
              <a:rPr lang="en-GB" sz="3600" dirty="0">
                <a:solidFill>
                  <a:srgbClr val="002060"/>
                </a:solidFill>
                <a:effectLst/>
                <a:latin typeface="Calibri" charset="0"/>
              </a:rPr>
              <a:t>The role of the first aider</a:t>
            </a:r>
            <a:endParaRPr lang="en-US" dirty="0"/>
          </a:p>
        </p:txBody>
      </p:sp>
      <p:sp>
        <p:nvSpPr>
          <p:cNvPr id="3" name="Content Placeholder 2">
            <a:extLst>
              <a:ext uri="{FF2B5EF4-FFF2-40B4-BE49-F238E27FC236}">
                <a16:creationId xmlns:a16="http://schemas.microsoft.com/office/drawing/2014/main" id="{84FFDB4B-E007-B0BB-8E5D-B8E762154925}"/>
              </a:ext>
            </a:extLst>
          </p:cNvPr>
          <p:cNvSpPr>
            <a:spLocks noGrp="1"/>
          </p:cNvSpPr>
          <p:nvPr>
            <p:ph idx="1"/>
          </p:nvPr>
        </p:nvSpPr>
        <p:spPr>
          <a:xfrm>
            <a:off x="677334" y="1930400"/>
            <a:ext cx="4457374" cy="4317999"/>
          </a:xfrm>
        </p:spPr>
        <p:txBody>
          <a:bodyPr>
            <a:normAutofit fontScale="85000" lnSpcReduction="20000"/>
          </a:bodyPr>
          <a:lstStyle/>
          <a:p>
            <a:pPr algn="l" eaLnBrk="1" hangingPunct="1">
              <a:spcBef>
                <a:spcPts val="400"/>
              </a:spcBef>
            </a:pPr>
            <a:r>
              <a:rPr lang="en-GB" sz="1900" dirty="0">
                <a:solidFill>
                  <a:srgbClr val="CD1E86"/>
                </a:solidFill>
                <a:effectLst/>
                <a:latin typeface="Arial" charset="0"/>
                <a:cs typeface="Arial" charset="0"/>
              </a:rPr>
              <a:t>Assessing the situation</a:t>
            </a:r>
          </a:p>
          <a:p>
            <a:pPr marL="0" indent="0" algn="l" eaLnBrk="1" hangingPunct="1">
              <a:spcBef>
                <a:spcPts val="400"/>
              </a:spcBef>
              <a:buNone/>
            </a:pPr>
            <a:r>
              <a:rPr lang="en-GB" sz="1900" dirty="0">
                <a:solidFill>
                  <a:srgbClr val="002060"/>
                </a:solidFill>
                <a:effectLst/>
                <a:latin typeface="Arial" charset="0"/>
                <a:cs typeface="Arial" charset="0"/>
              </a:rPr>
              <a:t>What happened</a:t>
            </a:r>
            <a:br>
              <a:rPr lang="en-GB" sz="1900" dirty="0">
                <a:solidFill>
                  <a:srgbClr val="002060"/>
                </a:solidFill>
                <a:effectLst/>
                <a:latin typeface="Arial" charset="0"/>
                <a:cs typeface="Arial" charset="0"/>
              </a:rPr>
            </a:br>
            <a:r>
              <a:rPr lang="en-GB" sz="1900" dirty="0">
                <a:solidFill>
                  <a:srgbClr val="002060"/>
                </a:solidFill>
                <a:effectLst/>
                <a:latin typeface="Arial" charset="0"/>
                <a:cs typeface="Arial" charset="0"/>
              </a:rPr>
              <a:t>Number of casualties</a:t>
            </a:r>
            <a:br>
              <a:rPr lang="en-GB" sz="1900" dirty="0">
                <a:solidFill>
                  <a:srgbClr val="002060"/>
                </a:solidFill>
                <a:effectLst/>
                <a:latin typeface="Arial" charset="0"/>
                <a:cs typeface="Arial" charset="0"/>
              </a:rPr>
            </a:br>
            <a:r>
              <a:rPr lang="en-GB" sz="1900" dirty="0">
                <a:solidFill>
                  <a:srgbClr val="002060"/>
                </a:solidFill>
                <a:effectLst/>
                <a:latin typeface="Arial" charset="0"/>
                <a:cs typeface="Arial" charset="0"/>
              </a:rPr>
              <a:t>History, signs, symptoms</a:t>
            </a:r>
          </a:p>
          <a:p>
            <a:pPr algn="l" eaLnBrk="1" hangingPunct="1">
              <a:spcBef>
                <a:spcPct val="100000"/>
              </a:spcBef>
            </a:pPr>
            <a:r>
              <a:rPr lang="en-GB" sz="1900" dirty="0">
                <a:solidFill>
                  <a:srgbClr val="CD1E86"/>
                </a:solidFill>
                <a:effectLst/>
                <a:latin typeface="Arial" charset="0"/>
                <a:cs typeface="Arial" charset="0"/>
              </a:rPr>
              <a:t>Protecting from dangers</a:t>
            </a:r>
          </a:p>
          <a:p>
            <a:pPr marL="0" indent="0" algn="l" eaLnBrk="1" hangingPunct="1">
              <a:spcBef>
                <a:spcPts val="400"/>
              </a:spcBef>
              <a:buNone/>
            </a:pPr>
            <a:r>
              <a:rPr lang="en-GB" sz="1900" dirty="0">
                <a:solidFill>
                  <a:srgbClr val="002060"/>
                </a:solidFill>
                <a:effectLst/>
                <a:latin typeface="Arial" charset="0"/>
                <a:cs typeface="Arial" charset="0"/>
              </a:rPr>
              <a:t>Assess for further danger</a:t>
            </a:r>
            <a:br>
              <a:rPr lang="en-GB" sz="1900" dirty="0">
                <a:solidFill>
                  <a:srgbClr val="002060"/>
                </a:solidFill>
                <a:effectLst/>
                <a:latin typeface="Arial" charset="0"/>
                <a:cs typeface="Arial" charset="0"/>
              </a:rPr>
            </a:br>
            <a:r>
              <a:rPr lang="en-GB" sz="1900" dirty="0">
                <a:solidFill>
                  <a:srgbClr val="002060"/>
                </a:solidFill>
                <a:effectLst/>
                <a:latin typeface="Arial" charset="0"/>
                <a:cs typeface="Arial" charset="0"/>
              </a:rPr>
              <a:t>Protect yourself first</a:t>
            </a:r>
          </a:p>
          <a:p>
            <a:pPr algn="l" eaLnBrk="1" hangingPunct="1">
              <a:spcBef>
                <a:spcPct val="100000"/>
              </a:spcBef>
            </a:pPr>
            <a:r>
              <a:rPr lang="en-GB" sz="1900" dirty="0">
                <a:solidFill>
                  <a:srgbClr val="CD1E86"/>
                </a:solidFill>
                <a:effectLst/>
                <a:latin typeface="Arial" charset="0"/>
                <a:cs typeface="Arial" charset="0"/>
              </a:rPr>
              <a:t>Getting help</a:t>
            </a:r>
          </a:p>
          <a:p>
            <a:pPr marL="0" indent="0" algn="l" eaLnBrk="1" hangingPunct="1">
              <a:spcBef>
                <a:spcPts val="400"/>
              </a:spcBef>
              <a:buNone/>
            </a:pPr>
            <a:r>
              <a:rPr lang="en-GB" sz="1900" dirty="0">
                <a:solidFill>
                  <a:srgbClr val="002060"/>
                </a:solidFill>
                <a:effectLst/>
                <a:latin typeface="Arial" charset="0"/>
                <a:cs typeface="Arial" charset="0"/>
              </a:rPr>
              <a:t>Ask bystanders</a:t>
            </a:r>
            <a:br>
              <a:rPr lang="en-GB" sz="1900" dirty="0">
                <a:solidFill>
                  <a:srgbClr val="002060"/>
                </a:solidFill>
                <a:effectLst/>
                <a:latin typeface="Arial" charset="0"/>
                <a:cs typeface="Arial" charset="0"/>
              </a:rPr>
            </a:br>
            <a:r>
              <a:rPr lang="en-GB" sz="1900" dirty="0">
                <a:solidFill>
                  <a:srgbClr val="002060"/>
                </a:solidFill>
                <a:effectLst/>
                <a:latin typeface="Arial" charset="0"/>
                <a:cs typeface="Arial" charset="0"/>
              </a:rPr>
              <a:t>Which emergency services?</a:t>
            </a:r>
            <a:br>
              <a:rPr lang="en-GB" sz="1900" dirty="0">
                <a:solidFill>
                  <a:srgbClr val="595959"/>
                </a:solidFill>
                <a:effectLst/>
                <a:latin typeface="Arial" charset="0"/>
                <a:cs typeface="Arial" charset="0"/>
              </a:rPr>
            </a:br>
            <a:r>
              <a:rPr lang="en-GB" sz="1900" dirty="0">
                <a:solidFill>
                  <a:srgbClr val="002060"/>
                </a:solidFill>
                <a:effectLst/>
                <a:latin typeface="Arial" charset="0"/>
                <a:cs typeface="Arial" charset="0"/>
              </a:rPr>
              <a:t>Recognise your limitations</a:t>
            </a:r>
          </a:p>
          <a:p>
            <a:pPr algn="l" eaLnBrk="1" hangingPunct="1">
              <a:spcBef>
                <a:spcPct val="100000"/>
              </a:spcBef>
            </a:pPr>
            <a:r>
              <a:rPr lang="en-GB" sz="1900" dirty="0">
                <a:solidFill>
                  <a:srgbClr val="CD1E86"/>
                </a:solidFill>
                <a:effectLst/>
                <a:latin typeface="Arial" charset="0"/>
                <a:cs typeface="Arial" charset="0"/>
              </a:rPr>
              <a:t>Prioritising treatment</a:t>
            </a:r>
          </a:p>
          <a:p>
            <a:pPr marL="0" indent="0" algn="l" eaLnBrk="1" hangingPunct="1">
              <a:spcBef>
                <a:spcPts val="400"/>
              </a:spcBef>
              <a:buNone/>
            </a:pPr>
            <a:r>
              <a:rPr lang="en-GB" sz="1900" dirty="0">
                <a:solidFill>
                  <a:srgbClr val="002060"/>
                </a:solidFill>
                <a:effectLst/>
                <a:latin typeface="Arial" charset="0"/>
                <a:cs typeface="Arial" charset="0"/>
              </a:rPr>
              <a:t>Most urgent thing first</a:t>
            </a:r>
            <a:br>
              <a:rPr lang="en-GB" sz="1900" dirty="0">
                <a:solidFill>
                  <a:srgbClr val="002060"/>
                </a:solidFill>
                <a:effectLst/>
                <a:latin typeface="Arial" charset="0"/>
                <a:cs typeface="Arial" charset="0"/>
              </a:rPr>
            </a:br>
            <a:r>
              <a:rPr lang="en-GB" sz="1900" dirty="0">
                <a:solidFill>
                  <a:srgbClr val="002060"/>
                </a:solidFill>
                <a:effectLst/>
                <a:latin typeface="Arial" charset="0"/>
                <a:cs typeface="Arial" charset="0"/>
              </a:rPr>
              <a:t>Most urgent person first</a:t>
            </a:r>
            <a:br>
              <a:rPr lang="en-GB" sz="1900" dirty="0">
                <a:solidFill>
                  <a:srgbClr val="002060"/>
                </a:solidFill>
                <a:effectLst/>
                <a:latin typeface="Arial" charset="0"/>
                <a:cs typeface="Arial" charset="0"/>
              </a:rPr>
            </a:br>
            <a:r>
              <a:rPr lang="en-GB" sz="1900" dirty="0">
                <a:solidFill>
                  <a:srgbClr val="002060"/>
                </a:solidFill>
                <a:effectLst/>
                <a:latin typeface="Arial" charset="0"/>
                <a:cs typeface="Arial" charset="0"/>
              </a:rPr>
              <a:t>Offer support and comfort</a:t>
            </a:r>
          </a:p>
          <a:p>
            <a:endParaRPr lang="en-US" dirty="0"/>
          </a:p>
        </p:txBody>
      </p:sp>
      <p:sp>
        <p:nvSpPr>
          <p:cNvPr id="5" name="TextBox 4">
            <a:extLst>
              <a:ext uri="{FF2B5EF4-FFF2-40B4-BE49-F238E27FC236}">
                <a16:creationId xmlns:a16="http://schemas.microsoft.com/office/drawing/2014/main" id="{79E6AE81-2A7A-2C28-0822-B957541B6F09}"/>
              </a:ext>
            </a:extLst>
          </p:cNvPr>
          <p:cNvSpPr txBox="1"/>
          <p:nvPr/>
        </p:nvSpPr>
        <p:spPr>
          <a:xfrm>
            <a:off x="5429919" y="2310228"/>
            <a:ext cx="6107372" cy="2913618"/>
          </a:xfrm>
          <a:prstGeom prst="rect">
            <a:avLst/>
          </a:prstGeom>
          <a:noFill/>
        </p:spPr>
        <p:txBody>
          <a:bodyPr wrap="square">
            <a:spAutoFit/>
          </a:bodyPr>
          <a:lstStyle/>
          <a:p>
            <a:pPr algn="l"/>
            <a:r>
              <a:rPr lang="en-GB" dirty="0">
                <a:solidFill>
                  <a:srgbClr val="CD1E86"/>
                </a:solidFill>
                <a:effectLst/>
                <a:latin typeface="Arial" charset="0"/>
                <a:cs typeface="Arial" charset="0"/>
              </a:rPr>
              <a:t>Minimising infection risks</a:t>
            </a:r>
          </a:p>
          <a:p>
            <a:pPr algn="l">
              <a:spcBef>
                <a:spcPts val="400"/>
              </a:spcBef>
            </a:pPr>
            <a:r>
              <a:rPr lang="en-GB" sz="1800" dirty="0">
                <a:solidFill>
                  <a:srgbClr val="002060"/>
                </a:solidFill>
                <a:effectLst/>
                <a:latin typeface="Arial" charset="0"/>
                <a:cs typeface="Arial" charset="0"/>
              </a:rPr>
              <a:t>Wash hands before and after giving help </a:t>
            </a:r>
          </a:p>
          <a:p>
            <a:pPr algn="l"/>
            <a:r>
              <a:rPr lang="en-GB" sz="1800" dirty="0">
                <a:solidFill>
                  <a:srgbClr val="002060"/>
                </a:solidFill>
                <a:effectLst/>
                <a:latin typeface="Arial" charset="0"/>
                <a:cs typeface="Arial" charset="0"/>
              </a:rPr>
              <a:t>Wear disposable gloves</a:t>
            </a:r>
            <a:br>
              <a:rPr lang="en-GB" sz="1800" dirty="0">
                <a:solidFill>
                  <a:srgbClr val="002060"/>
                </a:solidFill>
                <a:effectLst/>
                <a:latin typeface="Arial" charset="0"/>
                <a:cs typeface="Arial" charset="0"/>
              </a:rPr>
            </a:br>
            <a:r>
              <a:rPr lang="en-GB" sz="1800" dirty="0">
                <a:solidFill>
                  <a:srgbClr val="002060"/>
                </a:solidFill>
                <a:effectLst/>
                <a:latin typeface="Arial" charset="0"/>
                <a:cs typeface="Arial" charset="0"/>
              </a:rPr>
              <a:t>Wear protective clothing if needed</a:t>
            </a:r>
            <a:br>
              <a:rPr lang="en-GB" sz="1800" dirty="0">
                <a:solidFill>
                  <a:srgbClr val="002060"/>
                </a:solidFill>
                <a:effectLst/>
                <a:latin typeface="Arial" charset="0"/>
                <a:cs typeface="Arial" charset="0"/>
              </a:rPr>
            </a:br>
            <a:r>
              <a:rPr lang="en-GB" sz="1800" dirty="0">
                <a:solidFill>
                  <a:srgbClr val="002060"/>
                </a:solidFill>
                <a:effectLst/>
                <a:latin typeface="Arial" charset="0"/>
                <a:cs typeface="Arial" charset="0"/>
              </a:rPr>
              <a:t>Cover your own cuts with a plaster </a:t>
            </a:r>
          </a:p>
          <a:p>
            <a:pPr algn="l"/>
            <a:r>
              <a:rPr lang="en-GB" sz="1800" dirty="0">
                <a:solidFill>
                  <a:srgbClr val="002060"/>
                </a:solidFill>
                <a:effectLst/>
                <a:latin typeface="Arial" charset="0"/>
                <a:cs typeface="Arial" charset="0"/>
              </a:rPr>
              <a:t>Dispose of contaminated waste carefully</a:t>
            </a:r>
            <a:br>
              <a:rPr lang="en-GB" sz="1800" dirty="0">
                <a:solidFill>
                  <a:srgbClr val="002060"/>
                </a:solidFill>
                <a:effectLst/>
                <a:latin typeface="Arial" charset="0"/>
                <a:cs typeface="Arial" charset="0"/>
              </a:rPr>
            </a:br>
            <a:r>
              <a:rPr lang="en-GB" sz="1800" dirty="0">
                <a:solidFill>
                  <a:srgbClr val="002060"/>
                </a:solidFill>
                <a:effectLst/>
                <a:latin typeface="Arial" charset="0"/>
                <a:cs typeface="Arial" charset="0"/>
              </a:rPr>
              <a:t>Use sterile, undamaged, in-date dressings </a:t>
            </a:r>
          </a:p>
          <a:p>
            <a:pPr algn="l" eaLnBrk="1" hangingPunct="1">
              <a:spcBef>
                <a:spcPct val="100000"/>
              </a:spcBef>
            </a:pPr>
            <a:br>
              <a:rPr lang="en-GB" dirty="0">
                <a:solidFill>
                  <a:srgbClr val="595959"/>
                </a:solidFill>
                <a:effectLst/>
                <a:latin typeface="Arial" charset="0"/>
                <a:cs typeface="Arial" charset="0"/>
              </a:rPr>
            </a:br>
            <a:endParaRPr lang="en-GB" dirty="0">
              <a:solidFill>
                <a:srgbClr val="595959"/>
              </a:solidFill>
              <a:effectLst/>
              <a:latin typeface="Arial" charset="0"/>
              <a:cs typeface="Arial" charset="0"/>
            </a:endParaRPr>
          </a:p>
        </p:txBody>
      </p:sp>
    </p:spTree>
    <p:extLst>
      <p:ext uri="{BB962C8B-B14F-4D97-AF65-F5344CB8AC3E}">
        <p14:creationId xmlns:p14="http://schemas.microsoft.com/office/powerpoint/2010/main" val="719848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D6C9E-DF11-9548-52DA-243AF632C97E}"/>
              </a:ext>
            </a:extLst>
          </p:cNvPr>
          <p:cNvSpPr>
            <a:spLocks noGrp="1"/>
          </p:cNvSpPr>
          <p:nvPr>
            <p:ph type="title"/>
          </p:nvPr>
        </p:nvSpPr>
        <p:spPr>
          <a:xfrm>
            <a:off x="1286933" y="609600"/>
            <a:ext cx="10197494" cy="1099457"/>
          </a:xfrm>
        </p:spPr>
        <p:txBody>
          <a:bodyPr>
            <a:normAutofit/>
          </a:bodyPr>
          <a:lstStyle/>
          <a:p>
            <a:r>
              <a:rPr lang="en-GB">
                <a:effectLst/>
                <a:latin typeface="Calibri" charset="0"/>
              </a:rPr>
              <a:t>The aims of first aid</a:t>
            </a:r>
            <a:endParaRPr lang="en-US" dirty="0"/>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5" name="Content Placeholder 2">
            <a:extLst>
              <a:ext uri="{FF2B5EF4-FFF2-40B4-BE49-F238E27FC236}">
                <a16:creationId xmlns:a16="http://schemas.microsoft.com/office/drawing/2014/main" id="{AB7084E4-FA9A-0C1D-D139-45339E15CC14}"/>
              </a:ext>
            </a:extLst>
          </p:cNvPr>
          <p:cNvGraphicFramePr/>
          <p:nvPr>
            <p:extLst>
              <p:ext uri="{D42A27DB-BD31-4B8C-83A1-F6EECF244321}">
                <p14:modId xmlns:p14="http://schemas.microsoft.com/office/powerpoint/2010/main" val="1725795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175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6EC5-7BD4-54E9-7881-482CE79517D6}"/>
              </a:ext>
            </a:extLst>
          </p:cNvPr>
          <p:cNvSpPr>
            <a:spLocks noGrp="1"/>
          </p:cNvSpPr>
          <p:nvPr>
            <p:ph type="title"/>
          </p:nvPr>
        </p:nvSpPr>
        <p:spPr/>
        <p:txBody>
          <a:bodyPr/>
          <a:lstStyle/>
          <a:p>
            <a:r>
              <a:rPr lang="en-GB" sz="3600" dirty="0">
                <a:solidFill>
                  <a:srgbClr val="002060"/>
                </a:solidFill>
                <a:effectLst/>
                <a:latin typeface="Calibri" charset="0"/>
              </a:rPr>
              <a:t>First aid kits</a:t>
            </a:r>
            <a:endParaRPr lang="en-US" dirty="0"/>
          </a:p>
        </p:txBody>
      </p:sp>
      <p:pic>
        <p:nvPicPr>
          <p:cNvPr id="4" name="Picture 3">
            <a:extLst>
              <a:ext uri="{FF2B5EF4-FFF2-40B4-BE49-F238E27FC236}">
                <a16:creationId xmlns:a16="http://schemas.microsoft.com/office/drawing/2014/main" id="{F6FDF7FF-78BD-F544-29B5-B6E6D55BAD65}"/>
              </a:ext>
            </a:extLst>
          </p:cNvPr>
          <p:cNvPicPr>
            <a:picLocks noChangeAspect="1"/>
          </p:cNvPicPr>
          <p:nvPr/>
        </p:nvPicPr>
        <p:blipFill>
          <a:blip r:embed="rId2"/>
          <a:stretch>
            <a:fillRect/>
          </a:stretch>
        </p:blipFill>
        <p:spPr>
          <a:xfrm>
            <a:off x="213168" y="1276057"/>
            <a:ext cx="9525000" cy="5581943"/>
          </a:xfrm>
          <a:prstGeom prst="rect">
            <a:avLst/>
          </a:prstGeom>
        </p:spPr>
      </p:pic>
    </p:spTree>
    <p:extLst>
      <p:ext uri="{BB962C8B-B14F-4D97-AF65-F5344CB8AC3E}">
        <p14:creationId xmlns:p14="http://schemas.microsoft.com/office/powerpoint/2010/main" val="4101564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F12F-744D-2F34-463D-C1CFA5A0A957}"/>
              </a:ext>
            </a:extLst>
          </p:cNvPr>
          <p:cNvSpPr>
            <a:spLocks noGrp="1"/>
          </p:cNvSpPr>
          <p:nvPr>
            <p:ph type="title"/>
          </p:nvPr>
        </p:nvSpPr>
        <p:spPr/>
        <p:txBody>
          <a:bodyPr/>
          <a:lstStyle/>
          <a:p>
            <a:r>
              <a:rPr lang="en-GB" sz="3600" dirty="0">
                <a:solidFill>
                  <a:srgbClr val="002060"/>
                </a:solidFill>
                <a:effectLst/>
                <a:latin typeface="Calibri" charset="0"/>
              </a:rPr>
              <a:t>Chain of survival</a:t>
            </a:r>
            <a:br>
              <a:rPr lang="en-GB" sz="3600" dirty="0">
                <a:solidFill>
                  <a:srgbClr val="002060"/>
                </a:solidFill>
                <a:effectLst/>
                <a:latin typeface="Calibri" charset="0"/>
              </a:rPr>
            </a:br>
            <a:endParaRPr lang="en-US" dirty="0"/>
          </a:p>
        </p:txBody>
      </p:sp>
      <p:pic>
        <p:nvPicPr>
          <p:cNvPr id="5" name="Picture 26" descr="Chain of Survival Diagram">
            <a:extLst>
              <a:ext uri="{FF2B5EF4-FFF2-40B4-BE49-F238E27FC236}">
                <a16:creationId xmlns:a16="http://schemas.microsoft.com/office/drawing/2014/main" id="{A9637A0E-4F28-3EEE-7A5E-717730B3252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77333" y="2001839"/>
            <a:ext cx="10084451" cy="2925762"/>
          </a:xfrm>
          <a:prstGeom prst="rect">
            <a:avLst/>
          </a:prstGeom>
          <a:pattFill prst="ltHorz">
            <a:fgClr>
              <a:srgbClr val="002060"/>
            </a:fgClr>
            <a:bgClr>
              <a:srgbClr val="002060"/>
            </a:bgClr>
          </a:pattFill>
          <a:ln>
            <a:noFill/>
          </a:ln>
        </p:spPr>
      </p:pic>
    </p:spTree>
    <p:extLst>
      <p:ext uri="{BB962C8B-B14F-4D97-AF65-F5344CB8AC3E}">
        <p14:creationId xmlns:p14="http://schemas.microsoft.com/office/powerpoint/2010/main" val="143915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BA7EC-C242-A3C8-2208-0A71202C172D}"/>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477974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2" name="Straight Connector 6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2" name="Picture 41" descr="Fire extinguisher and hose reel in hotel corridor">
            <a:extLst>
              <a:ext uri="{FF2B5EF4-FFF2-40B4-BE49-F238E27FC236}">
                <a16:creationId xmlns:a16="http://schemas.microsoft.com/office/drawing/2014/main" id="{A1B86A83-299E-C5C1-901C-DB73AE768F18}"/>
              </a:ext>
            </a:extLst>
          </p:cNvPr>
          <p:cNvPicPr>
            <a:picLocks noChangeAspect="1"/>
          </p:cNvPicPr>
          <p:nvPr/>
        </p:nvPicPr>
        <p:blipFill rotWithShape="1">
          <a:blip r:embed="rId2"/>
          <a:srcRect l="9091" t="12020" b="11372"/>
          <a:stretch/>
        </p:blipFill>
        <p:spPr>
          <a:xfrm>
            <a:off x="1" y="10"/>
            <a:ext cx="12191999" cy="6857990"/>
          </a:xfrm>
          <a:prstGeom prst="rect">
            <a:avLst/>
          </a:prstGeom>
        </p:spPr>
      </p:pic>
      <p:sp>
        <p:nvSpPr>
          <p:cNvPr id="73" name="Isosceles Triangle 72">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Parallelogram 74">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1"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A2605DF4-A933-7FCD-7167-6AADA657FDF1}"/>
              </a:ext>
            </a:extLst>
          </p:cNvPr>
          <p:cNvSpPr>
            <a:spLocks noGrp="1"/>
          </p:cNvSpPr>
          <p:nvPr>
            <p:ph type="title"/>
          </p:nvPr>
        </p:nvSpPr>
        <p:spPr>
          <a:xfrm>
            <a:off x="4704200" y="1678665"/>
            <a:ext cx="4569803" cy="2369131"/>
          </a:xfrm>
        </p:spPr>
        <p:txBody>
          <a:bodyPr vert="horz" lIns="91440" tIns="45720" rIns="91440" bIns="45720" rtlCol="0" anchor="b">
            <a:normAutofit/>
          </a:bodyPr>
          <a:lstStyle/>
          <a:p>
            <a:pPr algn="r">
              <a:lnSpc>
                <a:spcPct val="90000"/>
              </a:lnSpc>
            </a:pPr>
            <a:r>
              <a:rPr lang="en-US" sz="3000" dirty="0">
                <a:effectLst/>
              </a:rPr>
              <a:t>First Aid and Safety drills/Training</a:t>
            </a:r>
            <a:br>
              <a:rPr lang="en-US" sz="3000" dirty="0">
                <a:effectLst/>
              </a:rPr>
            </a:br>
            <a:r>
              <a:rPr lang="en-US" sz="3000" dirty="0">
                <a:effectLst/>
              </a:rPr>
              <a:t> (Firefighting, Evacuation in case of  Emergency)</a:t>
            </a:r>
            <a:endParaRPr lang="en-US" sz="3000" dirty="0"/>
          </a:p>
        </p:txBody>
      </p:sp>
      <p:sp>
        <p:nvSpPr>
          <p:cNvPr id="5" name="Text Placeholder 4">
            <a:extLst>
              <a:ext uri="{FF2B5EF4-FFF2-40B4-BE49-F238E27FC236}">
                <a16:creationId xmlns:a16="http://schemas.microsoft.com/office/drawing/2014/main" id="{F5366FE0-1907-C064-E07D-67A3706B6AF8}"/>
              </a:ext>
            </a:extLst>
          </p:cNvPr>
          <p:cNvSpPr>
            <a:spLocks noGrp="1"/>
          </p:cNvSpPr>
          <p:nvPr>
            <p:ph type="body" idx="1"/>
          </p:nvPr>
        </p:nvSpPr>
        <p:spPr>
          <a:xfrm>
            <a:off x="4700964" y="4050832"/>
            <a:ext cx="4573037" cy="1096899"/>
          </a:xfrm>
        </p:spPr>
        <p:txBody>
          <a:bodyPr vert="horz" lIns="91440" tIns="45720" rIns="91440" bIns="45720" rtlCol="0" anchor="t">
            <a:normAutofit/>
          </a:bodyPr>
          <a:lstStyle/>
          <a:p>
            <a:pPr algn="r"/>
            <a:endParaRPr lang="en-US" sz="1800">
              <a:solidFill>
                <a:schemeClr val="bg1"/>
              </a:solidFill>
            </a:endParaRPr>
          </a:p>
        </p:txBody>
      </p:sp>
      <p:sp>
        <p:nvSpPr>
          <p:cNvPr id="87"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1840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7C50E40-AD6C-1269-DAD8-B9558C805E3A}"/>
              </a:ext>
            </a:extLst>
          </p:cNvPr>
          <p:cNvSpPr>
            <a:spLocks noGrp="1"/>
          </p:cNvSpPr>
          <p:nvPr>
            <p:ph type="title"/>
          </p:nvPr>
        </p:nvSpPr>
        <p:spPr>
          <a:xfrm>
            <a:off x="652481" y="1382486"/>
            <a:ext cx="3547581" cy="4093028"/>
          </a:xfrm>
        </p:spPr>
        <p:txBody>
          <a:bodyPr anchor="ctr">
            <a:normAutofit/>
          </a:bodyPr>
          <a:lstStyle/>
          <a:p>
            <a:r>
              <a:rPr lang="en-US" sz="4400"/>
              <a:t>Emergency</a:t>
            </a:r>
            <a:r>
              <a:rPr lang="en-US" sz="4400">
                <a:effectLst/>
                <a:latin typeface="Arial" panose="020B0604020202020204" pitchFamily="34" charset="0"/>
              </a:rPr>
              <a:t> </a:t>
            </a:r>
            <a:endParaRPr lang="en-US" sz="4400"/>
          </a:p>
        </p:txBody>
      </p:sp>
      <p:grpSp>
        <p:nvGrpSpPr>
          <p:cNvPr id="13" name="Group 1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4" name="Straight Connector 1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4" name="Rectangle 2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17F10EF8-D545-4266-9CF2-C8072B367576}"/>
              </a:ext>
            </a:extLst>
          </p:cNvPr>
          <p:cNvGraphicFramePr>
            <a:graphicFrameLocks noGrp="1"/>
          </p:cNvGraphicFramePr>
          <p:nvPr>
            <p:ph idx="1"/>
            <p:extLst>
              <p:ext uri="{D42A27DB-BD31-4B8C-83A1-F6EECF244321}">
                <p14:modId xmlns:p14="http://schemas.microsoft.com/office/powerpoint/2010/main" val="320925284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563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0FF470-2127-AAEC-8169-47C56F64F248}"/>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1CDF9BC-74E8-4CD4-12E4-D3DD04D7F990}"/>
              </a:ext>
            </a:extLst>
          </p:cNvPr>
          <p:cNvSpPr>
            <a:spLocks noGrp="1"/>
          </p:cNvSpPr>
          <p:nvPr>
            <p:ph idx="1"/>
          </p:nvPr>
        </p:nvSpPr>
        <p:spPr/>
        <p:txBody>
          <a:bodyPr/>
          <a:lstStyle/>
          <a:p>
            <a:r>
              <a:rPr lang="en-US" dirty="0">
                <a:effectLst/>
                <a:latin typeface="Calibri" panose="020F0502020204030204" pitchFamily="34" charset="0"/>
                <a:cs typeface="Calibri" panose="020F0502020204030204" pitchFamily="34" charset="0"/>
              </a:rPr>
              <a:t>Emergency drills and practice exercises are important for preparing for emergency situations.</a:t>
            </a:r>
          </a:p>
          <a:p>
            <a:r>
              <a:rPr lang="en-US" dirty="0">
                <a:effectLst/>
                <a:latin typeface="Calibri" panose="020F0502020204030204" pitchFamily="34" charset="0"/>
                <a:cs typeface="Calibri" panose="020F0502020204030204" pitchFamily="34" charset="0"/>
              </a:rPr>
              <a:t>An organization should follow these six steps to successfully  conduct emergency drills and exercises:</a:t>
            </a:r>
            <a:br>
              <a:rPr lang="en-US" dirty="0">
                <a:latin typeface="Calibri" panose="020F0502020204030204" pitchFamily="34" charset="0"/>
                <a:cs typeface="Calibri" panose="020F0502020204030204" pitchFamily="34" charset="0"/>
              </a:rPr>
            </a:br>
            <a:r>
              <a:rPr lang="en-US" dirty="0">
                <a:effectLst/>
                <a:latin typeface="Calibri" panose="020F0502020204030204" pitchFamily="34" charset="0"/>
                <a:cs typeface="Calibri" panose="020F0502020204030204" pitchFamily="34" charset="0"/>
              </a:rPr>
              <a:t>1. Develop emergency plans</a:t>
            </a:r>
            <a:br>
              <a:rPr lang="en-US" dirty="0">
                <a:latin typeface="Calibri" panose="020F0502020204030204" pitchFamily="34" charset="0"/>
                <a:cs typeface="Calibri" panose="020F0502020204030204" pitchFamily="34" charset="0"/>
              </a:rPr>
            </a:br>
            <a:r>
              <a:rPr lang="en-US" dirty="0">
                <a:effectLst/>
                <a:latin typeface="Calibri" panose="020F0502020204030204" pitchFamily="34" charset="0"/>
                <a:cs typeface="Calibri" panose="020F0502020204030204" pitchFamily="34" charset="0"/>
              </a:rPr>
              <a:t>2. Train employees</a:t>
            </a:r>
            <a:br>
              <a:rPr lang="en-US" dirty="0">
                <a:latin typeface="Calibri" panose="020F0502020204030204" pitchFamily="34" charset="0"/>
                <a:cs typeface="Calibri" panose="020F0502020204030204" pitchFamily="34" charset="0"/>
              </a:rPr>
            </a:br>
            <a:r>
              <a:rPr lang="en-US" dirty="0">
                <a:effectLst/>
                <a:latin typeface="Calibri" panose="020F0502020204030204" pitchFamily="34" charset="0"/>
                <a:cs typeface="Calibri" panose="020F0502020204030204" pitchFamily="34" charset="0"/>
              </a:rPr>
              <a:t>3. Conduct tabletop exercises</a:t>
            </a:r>
            <a:br>
              <a:rPr lang="en-US" dirty="0">
                <a:latin typeface="Calibri" panose="020F0502020204030204" pitchFamily="34" charset="0"/>
                <a:cs typeface="Calibri" panose="020F0502020204030204" pitchFamily="34" charset="0"/>
              </a:rPr>
            </a:br>
            <a:r>
              <a:rPr lang="en-US" dirty="0">
                <a:effectLst/>
                <a:latin typeface="Calibri" panose="020F0502020204030204" pitchFamily="34" charset="0"/>
                <a:cs typeface="Calibri" panose="020F0502020204030204" pitchFamily="34" charset="0"/>
              </a:rPr>
              <a:t>4. Conduct drills</a:t>
            </a:r>
            <a:br>
              <a:rPr lang="en-US" dirty="0">
                <a:latin typeface="Calibri" panose="020F0502020204030204" pitchFamily="34" charset="0"/>
                <a:cs typeface="Calibri" panose="020F0502020204030204" pitchFamily="34" charset="0"/>
              </a:rPr>
            </a:br>
            <a:r>
              <a:rPr lang="en-US" dirty="0">
                <a:effectLst/>
                <a:latin typeface="Calibri" panose="020F0502020204030204" pitchFamily="34" charset="0"/>
                <a:cs typeface="Calibri" panose="020F0502020204030204" pitchFamily="34" charset="0"/>
              </a:rPr>
              <a:t>5. Conduct functional exercises</a:t>
            </a:r>
            <a:br>
              <a:rPr lang="en-US" dirty="0">
                <a:latin typeface="Calibri" panose="020F0502020204030204" pitchFamily="34" charset="0"/>
                <a:cs typeface="Calibri" panose="020F0502020204030204" pitchFamily="34" charset="0"/>
              </a:rPr>
            </a:br>
            <a:r>
              <a:rPr lang="en-US" dirty="0">
                <a:effectLst/>
                <a:latin typeface="Calibri" panose="020F0502020204030204" pitchFamily="34" charset="0"/>
                <a:cs typeface="Calibri" panose="020F0502020204030204" pitchFamily="34" charset="0"/>
              </a:rPr>
              <a:t>6. Conduct full-scale exercises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355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365D0-7B4C-0AB8-9EAC-83476B7455D4}"/>
              </a:ext>
            </a:extLst>
          </p:cNvPr>
          <p:cNvSpPr>
            <a:spLocks noGrp="1"/>
          </p:cNvSpPr>
          <p:nvPr>
            <p:ph type="title"/>
          </p:nvPr>
        </p:nvSpPr>
        <p:spPr>
          <a:xfrm>
            <a:off x="652481" y="1382486"/>
            <a:ext cx="3547581" cy="4093028"/>
          </a:xfrm>
        </p:spPr>
        <p:txBody>
          <a:bodyPr anchor="ctr">
            <a:normAutofit/>
          </a:bodyPr>
          <a:lstStyle/>
          <a:p>
            <a:endParaRPr lang="en-US" sz="4400"/>
          </a:p>
        </p:txBody>
      </p:sp>
      <p:grpSp>
        <p:nvGrpSpPr>
          <p:cNvPr id="30" name="Group 29">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1" name="Straight Connector 30">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1" name="Rectangle 40">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4DEE80EC-A354-0D4C-0A84-D9044A6D5465}"/>
              </a:ext>
            </a:extLst>
          </p:cNvPr>
          <p:cNvGraphicFramePr/>
          <p:nvPr>
            <p:extLst>
              <p:ext uri="{D42A27DB-BD31-4B8C-83A1-F6EECF244321}">
                <p14:modId xmlns:p14="http://schemas.microsoft.com/office/powerpoint/2010/main" val="2834196347"/>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4195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DE4E4C4A-572D-8688-08E7-1BA81C516A9C}"/>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effectLst/>
                <a:latin typeface="Arial" panose="020B0604020202020204" pitchFamily="34" charset="0"/>
              </a:rPr>
              <a:t>Step 3: Conduct Tabletop Exercises</a:t>
            </a:r>
            <a:br>
              <a:rPr lang="en-US">
                <a:solidFill>
                  <a:schemeClr val="tx1">
                    <a:lumMod val="85000"/>
                    <a:lumOff val="15000"/>
                  </a:schemeClr>
                </a:solidFill>
              </a:rPr>
            </a:br>
            <a:endParaRPr lang="en-US">
              <a:solidFill>
                <a:schemeClr val="tx1">
                  <a:lumMod val="85000"/>
                  <a:lumOff val="15000"/>
                </a:schemeClr>
              </a:solidFill>
            </a:endParaRPr>
          </a:p>
        </p:txBody>
      </p:sp>
      <p:sp>
        <p:nvSpPr>
          <p:cNvPr id="29" name="Freeform: Shape 2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5">
            <a:extLst>
              <a:ext uri="{FF2B5EF4-FFF2-40B4-BE49-F238E27FC236}">
                <a16:creationId xmlns:a16="http://schemas.microsoft.com/office/drawing/2014/main" id="{24733885-2AD1-56C0-0AB9-77CB90471BA6}"/>
              </a:ext>
            </a:extLst>
          </p:cNvPr>
          <p:cNvSpPr>
            <a:spLocks noGrp="1"/>
          </p:cNvSpPr>
          <p:nvPr>
            <p:ph idx="1"/>
          </p:nvPr>
        </p:nvSpPr>
        <p:spPr>
          <a:xfrm>
            <a:off x="6116084" y="609601"/>
            <a:ext cx="5511296" cy="5175624"/>
          </a:xfrm>
        </p:spPr>
        <p:txBody>
          <a:bodyPr anchor="ctr">
            <a:normAutofit/>
          </a:bodyPr>
          <a:lstStyle/>
          <a:p>
            <a:r>
              <a:rPr lang="en-US">
                <a:solidFill>
                  <a:srgbClr val="FFFFFF"/>
                </a:solidFill>
                <a:effectLst/>
                <a:latin typeface="Calibri" panose="020F0502020204030204" pitchFamily="34" charset="0"/>
                <a:cs typeface="Calibri" panose="020F0502020204030204" pitchFamily="34" charset="0"/>
              </a:rPr>
              <a:t>Tabletop exercises allow organizations to test their emergency plans and individuals’ knowledge of their roles and responsibilities using hypothetical situations, without causing disruption to the business day.</a:t>
            </a:r>
            <a:br>
              <a:rPr lang="en-US">
                <a:solidFill>
                  <a:srgbClr val="FFFFFF"/>
                </a:solidFill>
                <a:latin typeface="Calibri" panose="020F0502020204030204" pitchFamily="34" charset="0"/>
                <a:cs typeface="Calibri" panose="020F0502020204030204" pitchFamily="34" charset="0"/>
              </a:rPr>
            </a:br>
            <a:endParaRPr lang="en-US">
              <a:solidFill>
                <a:srgbClr val="FFFFFF"/>
              </a:solidFill>
              <a:latin typeface="Calibri" panose="020F0502020204030204" pitchFamily="34" charset="0"/>
              <a:cs typeface="Calibri" panose="020F0502020204030204" pitchFamily="34" charset="0"/>
            </a:endParaRPr>
          </a:p>
          <a:p>
            <a:r>
              <a:rPr lang="en-US">
                <a:solidFill>
                  <a:srgbClr val="FFFFFF"/>
                </a:solidFill>
                <a:effectLst/>
                <a:latin typeface="Calibri" panose="020F0502020204030204" pitchFamily="34" charset="0"/>
                <a:cs typeface="Calibri" panose="020F0502020204030204" pitchFamily="34" charset="0"/>
              </a:rPr>
              <a:t>Example participants may include:</a:t>
            </a:r>
            <a:br>
              <a:rPr lang="en-US">
                <a:solidFill>
                  <a:srgbClr val="FFFFFF"/>
                </a:solidFill>
                <a:latin typeface="Calibri" panose="020F0502020204030204" pitchFamily="34" charset="0"/>
                <a:cs typeface="Calibri" panose="020F0502020204030204" pitchFamily="34" charset="0"/>
              </a:rPr>
            </a:br>
            <a:r>
              <a:rPr lang="en-US">
                <a:solidFill>
                  <a:srgbClr val="FFFFFF"/>
                </a:solidFill>
                <a:effectLst/>
                <a:latin typeface="Calibri" panose="020F0502020204030204" pitchFamily="34" charset="0"/>
                <a:cs typeface="Calibri" panose="020F0502020204030204" pitchFamily="34" charset="0"/>
              </a:rPr>
              <a:t>• Management</a:t>
            </a:r>
            <a:br>
              <a:rPr lang="en-US">
                <a:solidFill>
                  <a:srgbClr val="FFFFFF"/>
                </a:solidFill>
                <a:latin typeface="Calibri" panose="020F0502020204030204" pitchFamily="34" charset="0"/>
                <a:cs typeface="Calibri" panose="020F0502020204030204" pitchFamily="34" charset="0"/>
              </a:rPr>
            </a:br>
            <a:r>
              <a:rPr lang="en-US">
                <a:solidFill>
                  <a:srgbClr val="FFFFFF"/>
                </a:solidFill>
                <a:effectLst/>
                <a:latin typeface="Calibri" panose="020F0502020204030204" pitchFamily="34" charset="0"/>
                <a:cs typeface="Calibri" panose="020F0502020204030204" pitchFamily="34" charset="0"/>
              </a:rPr>
              <a:t>• Employees</a:t>
            </a:r>
            <a:br>
              <a:rPr lang="en-US">
                <a:solidFill>
                  <a:srgbClr val="FFFFFF"/>
                </a:solidFill>
                <a:latin typeface="Calibri" panose="020F0502020204030204" pitchFamily="34" charset="0"/>
                <a:cs typeface="Calibri" panose="020F0502020204030204" pitchFamily="34" charset="0"/>
              </a:rPr>
            </a:br>
            <a:r>
              <a:rPr lang="en-US">
                <a:solidFill>
                  <a:srgbClr val="FFFFFF"/>
                </a:solidFill>
                <a:effectLst/>
                <a:latin typeface="Calibri" panose="020F0502020204030204" pitchFamily="34" charset="0"/>
                <a:cs typeface="Calibri" panose="020F0502020204030204" pitchFamily="34" charset="0"/>
              </a:rPr>
              <a:t>• Maintenance staff</a:t>
            </a:r>
            <a:br>
              <a:rPr lang="en-US">
                <a:solidFill>
                  <a:srgbClr val="FFFFFF"/>
                </a:solidFill>
                <a:latin typeface="Calibri" panose="020F0502020204030204" pitchFamily="34" charset="0"/>
                <a:cs typeface="Calibri" panose="020F0502020204030204" pitchFamily="34" charset="0"/>
              </a:rPr>
            </a:br>
            <a:r>
              <a:rPr lang="en-US">
                <a:solidFill>
                  <a:srgbClr val="FFFFFF"/>
                </a:solidFill>
                <a:effectLst/>
                <a:latin typeface="Calibri" panose="020F0502020204030204" pitchFamily="34" charset="0"/>
                <a:cs typeface="Calibri" panose="020F0502020204030204" pitchFamily="34" charset="0"/>
              </a:rPr>
              <a:t>• Transportation staff</a:t>
            </a:r>
            <a:br>
              <a:rPr lang="en-US">
                <a:solidFill>
                  <a:srgbClr val="FFFFFF"/>
                </a:solidFill>
                <a:latin typeface="Calibri" panose="020F0502020204030204" pitchFamily="34" charset="0"/>
                <a:cs typeface="Calibri" panose="020F0502020204030204" pitchFamily="34" charset="0"/>
              </a:rPr>
            </a:br>
            <a:r>
              <a:rPr lang="en-US">
                <a:solidFill>
                  <a:srgbClr val="FFFFFF"/>
                </a:solidFill>
                <a:effectLst/>
                <a:latin typeface="Calibri" panose="020F0502020204030204" pitchFamily="34" charset="0"/>
                <a:cs typeface="Calibri" panose="020F0502020204030204" pitchFamily="34" charset="0"/>
              </a:rPr>
              <a:t>• Safety/Security personnel</a:t>
            </a:r>
            <a:br>
              <a:rPr lang="en-US">
                <a:solidFill>
                  <a:srgbClr val="FFFFFF"/>
                </a:solidFill>
                <a:latin typeface="Calibri" panose="020F0502020204030204" pitchFamily="34" charset="0"/>
                <a:cs typeface="Calibri" panose="020F0502020204030204" pitchFamily="34" charset="0"/>
              </a:rPr>
            </a:br>
            <a:r>
              <a:rPr lang="en-US">
                <a:solidFill>
                  <a:srgbClr val="FFFFFF"/>
                </a:solidFill>
                <a:effectLst/>
                <a:latin typeface="Calibri" panose="020F0502020204030204" pitchFamily="34" charset="0"/>
                <a:cs typeface="Calibri" panose="020F0502020204030204" pitchFamily="34" charset="0"/>
              </a:rPr>
              <a:t>• Fire department/EMS</a:t>
            </a:r>
            <a:br>
              <a:rPr lang="en-US">
                <a:solidFill>
                  <a:srgbClr val="FFFFFF"/>
                </a:solidFill>
                <a:latin typeface="Calibri" panose="020F0502020204030204" pitchFamily="34" charset="0"/>
                <a:cs typeface="Calibri" panose="020F0502020204030204" pitchFamily="34" charset="0"/>
              </a:rPr>
            </a:br>
            <a:r>
              <a:rPr lang="en-US">
                <a:solidFill>
                  <a:srgbClr val="FFFFFF"/>
                </a:solidFill>
                <a:effectLst/>
                <a:latin typeface="Calibri" panose="020F0502020204030204" pitchFamily="34" charset="0"/>
                <a:cs typeface="Calibri" panose="020F0502020204030204" pitchFamily="34" charset="0"/>
              </a:rPr>
              <a:t>• Law enforcement</a:t>
            </a:r>
            <a:br>
              <a:rPr lang="en-US">
                <a:solidFill>
                  <a:srgbClr val="FFFFFF"/>
                </a:solidFill>
                <a:latin typeface="Calibri" panose="020F0502020204030204" pitchFamily="34" charset="0"/>
                <a:cs typeface="Calibri" panose="020F0502020204030204" pitchFamily="34" charset="0"/>
              </a:rPr>
            </a:br>
            <a:r>
              <a:rPr lang="en-US">
                <a:solidFill>
                  <a:srgbClr val="FFFFFF"/>
                </a:solidFill>
                <a:effectLst/>
                <a:latin typeface="Calibri" panose="020F0502020204030204" pitchFamily="34" charset="0"/>
                <a:cs typeface="Calibri" panose="020F0502020204030204" pitchFamily="34" charset="0"/>
              </a:rPr>
              <a:t>• Emergency management</a:t>
            </a:r>
            <a:br>
              <a:rPr lang="en-US">
                <a:solidFill>
                  <a:srgbClr val="FFFFFF"/>
                </a:solidFill>
                <a:latin typeface="Calibri" panose="020F0502020204030204" pitchFamily="34" charset="0"/>
                <a:cs typeface="Calibri" panose="020F0502020204030204" pitchFamily="34" charset="0"/>
              </a:rPr>
            </a:br>
            <a:r>
              <a:rPr lang="en-US">
                <a:solidFill>
                  <a:srgbClr val="FFFFFF"/>
                </a:solidFill>
                <a:effectLst/>
                <a:latin typeface="Calibri" panose="020F0502020204030204" pitchFamily="34" charset="0"/>
                <a:cs typeface="Calibri" panose="020F0502020204030204" pitchFamily="34" charset="0"/>
              </a:rPr>
              <a:t>• Crisis team members</a:t>
            </a:r>
            <a:br>
              <a:rPr lang="en-US">
                <a:solidFill>
                  <a:srgbClr val="FFFFFF"/>
                </a:solidFill>
                <a:latin typeface="Calibri" panose="020F0502020204030204" pitchFamily="34" charset="0"/>
                <a:cs typeface="Calibri" panose="020F0502020204030204" pitchFamily="34" charset="0"/>
              </a:rPr>
            </a:br>
            <a:r>
              <a:rPr lang="en-US">
                <a:solidFill>
                  <a:srgbClr val="FFFFFF"/>
                </a:solidFill>
                <a:effectLst/>
                <a:latin typeface="Calibri" panose="020F0502020204030204" pitchFamily="34" charset="0"/>
                <a:cs typeface="Calibri" panose="020F0502020204030204" pitchFamily="34" charset="0"/>
              </a:rPr>
              <a:t>• Nurse</a:t>
            </a:r>
            <a:endParaRPr lang="en-US">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093368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FE5E3A1-999C-360C-5C51-E123AE43C705}"/>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effectLst/>
                <a:latin typeface="Arial" panose="020B0604020202020204" pitchFamily="34" charset="0"/>
              </a:rPr>
              <a:t>Conduct Drills</a:t>
            </a:r>
            <a:endParaRPr lang="en-US">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EC635FB-6188-AA71-A827-4D11683ADEC5}"/>
              </a:ext>
            </a:extLst>
          </p:cNvPr>
          <p:cNvSpPr>
            <a:spLocks noGrp="1"/>
          </p:cNvSpPr>
          <p:nvPr>
            <p:ph idx="1"/>
          </p:nvPr>
        </p:nvSpPr>
        <p:spPr>
          <a:xfrm>
            <a:off x="6116084" y="609601"/>
            <a:ext cx="5511296" cy="5175624"/>
          </a:xfrm>
        </p:spPr>
        <p:txBody>
          <a:bodyPr anchor="ctr">
            <a:normAutofit/>
          </a:bodyPr>
          <a:lstStyle/>
          <a:p>
            <a:r>
              <a:rPr lang="en-US">
                <a:solidFill>
                  <a:srgbClr val="FFFFFF"/>
                </a:solidFill>
                <a:effectLst/>
                <a:latin typeface="Arial" panose="020B0604020202020204" pitchFamily="34" charset="0"/>
              </a:rPr>
              <a:t>Many organizations already conduct drills during the year.</a:t>
            </a:r>
          </a:p>
          <a:p>
            <a:r>
              <a:rPr lang="en-US">
                <a:solidFill>
                  <a:srgbClr val="FFFFFF"/>
                </a:solidFill>
                <a:effectLst/>
                <a:latin typeface="Arial" panose="020B0604020202020204" pitchFamily="34" charset="0"/>
              </a:rPr>
              <a:t>Emergency drills for responses such as lockdown, shelter-in-place or employee injury provide the training and route memorization of the skill sets necessary for emergency situations.</a:t>
            </a:r>
          </a:p>
          <a:p>
            <a:r>
              <a:rPr lang="en-US">
                <a:solidFill>
                  <a:srgbClr val="FFFFFF"/>
                </a:solidFill>
                <a:effectLst/>
                <a:latin typeface="Arial" panose="020B0604020202020204" pitchFamily="34" charset="0"/>
              </a:rPr>
              <a:t>Drills should be unannounced and performed under varying and nonideal conditions (e.g., different times of day, different weather conditions, different times during the year or during absence of key personnel).</a:t>
            </a:r>
            <a:br>
              <a:rPr lang="en-US">
                <a:solidFill>
                  <a:srgbClr val="FFFFFF"/>
                </a:solidFill>
              </a:rPr>
            </a:br>
            <a:endParaRPr lang="en-US">
              <a:solidFill>
                <a:srgbClr val="FFFFFF"/>
              </a:solidFill>
            </a:endParaRPr>
          </a:p>
          <a:p>
            <a:r>
              <a:rPr lang="en-US">
                <a:solidFill>
                  <a:srgbClr val="FFFFFF"/>
                </a:solidFill>
                <a:effectLst/>
                <a:latin typeface="Arial" panose="020B0604020202020204" pitchFamily="34" charset="0"/>
              </a:rPr>
              <a:t>All employees should be trained prior to any drill to make sure they know what is expected. Invite local emergency responders to observe the drill.</a:t>
            </a:r>
            <a:endParaRPr lang="en-US">
              <a:solidFill>
                <a:srgbClr val="FFFFFF"/>
              </a:solidFill>
            </a:endParaRPr>
          </a:p>
        </p:txBody>
      </p:sp>
    </p:spTree>
    <p:extLst>
      <p:ext uri="{BB962C8B-B14F-4D97-AF65-F5344CB8AC3E}">
        <p14:creationId xmlns:p14="http://schemas.microsoft.com/office/powerpoint/2010/main" val="154866972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19F799-05AA-3378-AFC2-0F24A983A3E9}"/>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effectLst/>
                <a:latin typeface="Arial" panose="020B0604020202020204" pitchFamily="34" charset="0"/>
              </a:rPr>
              <a:t>Step 5: Conduct Functional Exercise</a:t>
            </a:r>
            <a:endParaRPr lang="en-US">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5ECCB93-C615-5E54-ECC5-BB12327A035F}"/>
              </a:ext>
            </a:extLst>
          </p:cNvPr>
          <p:cNvSpPr>
            <a:spLocks noGrp="1"/>
          </p:cNvSpPr>
          <p:nvPr>
            <p:ph idx="1"/>
          </p:nvPr>
        </p:nvSpPr>
        <p:spPr>
          <a:xfrm>
            <a:off x="6116084" y="609601"/>
            <a:ext cx="5511296" cy="5175624"/>
          </a:xfrm>
        </p:spPr>
        <p:txBody>
          <a:bodyPr anchor="ctr">
            <a:normAutofit/>
          </a:bodyPr>
          <a:lstStyle/>
          <a:p>
            <a:r>
              <a:rPr lang="en-US">
                <a:solidFill>
                  <a:srgbClr val="FFFFFF"/>
                </a:solidFill>
                <a:effectLst/>
                <a:latin typeface="Calibri" panose="020F0502020204030204" pitchFamily="34" charset="0"/>
                <a:cs typeface="Calibri" panose="020F0502020204030204" pitchFamily="34" charset="0"/>
              </a:rPr>
              <a:t>After you have performed a number of drills for specific procedures, the next step is functional exercises. </a:t>
            </a:r>
          </a:p>
          <a:p>
            <a:r>
              <a:rPr lang="en-US">
                <a:solidFill>
                  <a:srgbClr val="FFFFFF"/>
                </a:solidFill>
                <a:effectLst/>
                <a:latin typeface="Calibri" panose="020F0502020204030204" pitchFamily="34" charset="0"/>
                <a:cs typeface="Calibri" panose="020F0502020204030204" pitchFamily="34" charset="0"/>
              </a:rPr>
              <a:t>These exercises help you understand how your emergency plans integrate with local emergency responders’ plans, how your incident command structure operates and how you communicate with emergency responders during an emergency</a:t>
            </a:r>
            <a:r>
              <a:rPr lang="en-US">
                <a:solidFill>
                  <a:srgbClr val="FFFFFF"/>
                </a:solidFill>
                <a:effectLst/>
                <a:latin typeface="Arial" panose="020B0604020202020204" pitchFamily="34" charset="0"/>
              </a:rPr>
              <a:t>.</a:t>
            </a:r>
            <a:endParaRPr lang="en-US">
              <a:solidFill>
                <a:srgbClr val="FFFFFF"/>
              </a:solidFill>
            </a:endParaRPr>
          </a:p>
        </p:txBody>
      </p:sp>
    </p:spTree>
    <p:extLst>
      <p:ext uri="{BB962C8B-B14F-4D97-AF65-F5344CB8AC3E}">
        <p14:creationId xmlns:p14="http://schemas.microsoft.com/office/powerpoint/2010/main" val="160577886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A7E25F-D46C-0852-3BA5-EA8C56487F2D}"/>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effectLst/>
                <a:latin typeface="Arial" panose="020B0604020202020204" pitchFamily="34" charset="0"/>
              </a:rPr>
              <a:t>Step 6: Conduct Full-Scale Exercises</a:t>
            </a:r>
            <a:endParaRPr lang="en-US">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D1265AE-ED7B-A9A8-328F-7CAF7198EB2A}"/>
              </a:ext>
            </a:extLst>
          </p:cNvPr>
          <p:cNvSpPr>
            <a:spLocks noGrp="1"/>
          </p:cNvSpPr>
          <p:nvPr>
            <p:ph idx="1"/>
          </p:nvPr>
        </p:nvSpPr>
        <p:spPr>
          <a:xfrm>
            <a:off x="6116084" y="609601"/>
            <a:ext cx="5511296" cy="5175624"/>
          </a:xfrm>
        </p:spPr>
        <p:txBody>
          <a:bodyPr anchor="ctr">
            <a:normAutofit/>
          </a:bodyPr>
          <a:lstStyle/>
          <a:p>
            <a:pPr>
              <a:lnSpc>
                <a:spcPct val="90000"/>
              </a:lnSpc>
            </a:pPr>
            <a:r>
              <a:rPr lang="en-US">
                <a:solidFill>
                  <a:srgbClr val="FFFFFF"/>
                </a:solidFill>
                <a:effectLst/>
                <a:latin typeface="Calibri" panose="020F0502020204030204" pitchFamily="34" charset="0"/>
                <a:cs typeface="Calibri" panose="020F0502020204030204" pitchFamily="34" charset="0"/>
              </a:rPr>
              <a:t>A full-scale exercise is a complex, multiagency, multijurisdictional, multiorganizational exercise</a:t>
            </a:r>
            <a:r>
              <a:rPr lang="en-US">
                <a:solidFill>
                  <a:srgbClr val="FFFFFF"/>
                </a:solidFill>
                <a:latin typeface="Calibri" panose="020F0502020204030204" pitchFamily="34" charset="0"/>
                <a:cs typeface="Calibri" panose="020F0502020204030204" pitchFamily="34" charset="0"/>
              </a:rPr>
              <a:t> </a:t>
            </a:r>
            <a:r>
              <a:rPr lang="en-US">
                <a:solidFill>
                  <a:srgbClr val="FFFFFF"/>
                </a:solidFill>
                <a:effectLst/>
                <a:latin typeface="Calibri" panose="020F0502020204030204" pitchFamily="34" charset="0"/>
                <a:cs typeface="Calibri" panose="020F0502020204030204" pitchFamily="34" charset="0"/>
              </a:rPr>
              <a:t>designed to validate many facets of emergency plans and preparedness. </a:t>
            </a:r>
          </a:p>
          <a:p>
            <a:pPr>
              <a:lnSpc>
                <a:spcPct val="90000"/>
              </a:lnSpc>
            </a:pPr>
            <a:r>
              <a:rPr lang="en-US">
                <a:solidFill>
                  <a:srgbClr val="FFFFFF"/>
                </a:solidFill>
                <a:effectLst/>
                <a:latin typeface="Calibri" panose="020F0502020204030204" pitchFamily="34" charset="0"/>
                <a:cs typeface="Calibri" panose="020F0502020204030204" pitchFamily="34" charset="0"/>
              </a:rPr>
              <a:t>They not only test the organization’s emergency plans, but also the plans</a:t>
            </a:r>
            <a:br>
              <a:rPr lang="en-US">
                <a:solidFill>
                  <a:srgbClr val="FFFFFF"/>
                </a:solidFill>
                <a:latin typeface="Calibri" panose="020F0502020204030204" pitchFamily="34" charset="0"/>
                <a:cs typeface="Calibri" panose="020F0502020204030204" pitchFamily="34" charset="0"/>
              </a:rPr>
            </a:br>
            <a:r>
              <a:rPr lang="en-US">
                <a:solidFill>
                  <a:srgbClr val="FFFFFF"/>
                </a:solidFill>
                <a:effectLst/>
                <a:latin typeface="Calibri" panose="020F0502020204030204" pitchFamily="34" charset="0"/>
                <a:cs typeface="Calibri" panose="020F0502020204030204" pitchFamily="34" charset="0"/>
              </a:rPr>
              <a:t>of the responding agencies. </a:t>
            </a:r>
          </a:p>
          <a:p>
            <a:pPr>
              <a:lnSpc>
                <a:spcPct val="90000"/>
              </a:lnSpc>
            </a:pPr>
            <a:r>
              <a:rPr lang="en-US">
                <a:solidFill>
                  <a:srgbClr val="FFFFFF"/>
                </a:solidFill>
                <a:effectLst/>
                <a:latin typeface="Calibri" panose="020F0502020204030204" pitchFamily="34" charset="0"/>
                <a:cs typeface="Calibri" panose="020F0502020204030204" pitchFamily="34" charset="0"/>
              </a:rPr>
              <a:t>Very few organizations ever perform this type of exercise due to time requirements (six to eight months of planning), coordination and expense involved. </a:t>
            </a:r>
          </a:p>
          <a:p>
            <a:pPr>
              <a:lnSpc>
                <a:spcPct val="90000"/>
              </a:lnSpc>
            </a:pPr>
            <a:r>
              <a:rPr lang="en-US">
                <a:solidFill>
                  <a:srgbClr val="FFFFFF"/>
                </a:solidFill>
                <a:effectLst/>
                <a:latin typeface="Calibri" panose="020F0502020204030204" pitchFamily="34" charset="0"/>
                <a:cs typeface="Calibri" panose="020F0502020204030204" pitchFamily="34" charset="0"/>
              </a:rPr>
              <a:t>Full-scale exercises are conducted in real time, creating a stressful, time-constrained environment that closely mirrors real events in a safe manner.</a:t>
            </a:r>
          </a:p>
          <a:p>
            <a:pPr>
              <a:lnSpc>
                <a:spcPct val="90000"/>
              </a:lnSpc>
            </a:pPr>
            <a:r>
              <a:rPr lang="en-US">
                <a:solidFill>
                  <a:srgbClr val="FFFFFF"/>
                </a:solidFill>
                <a:effectLst/>
                <a:latin typeface="Calibri" panose="020F0502020204030204" pitchFamily="34" charset="0"/>
                <a:cs typeface="Calibri" panose="020F0502020204030204" pitchFamily="34" charset="0"/>
              </a:rPr>
              <a:t>This may include simulated building damage, human casualties, active search and rescue, mass transportation and other activities, depending on the scenario</a:t>
            </a:r>
            <a:endParaRPr lang="en-US">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025292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9741</TotalTime>
  <Words>738</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Preparing for Emergency Response </vt:lpstr>
      <vt:lpstr>First Aid and Safety drills/Training  (Firefighting, Evacuation in case of  Emergency)</vt:lpstr>
      <vt:lpstr>Emergency </vt:lpstr>
      <vt:lpstr>PowerPoint Presentation</vt:lpstr>
      <vt:lpstr>PowerPoint Presentation</vt:lpstr>
      <vt:lpstr>Step 3: Conduct Tabletop Exercises </vt:lpstr>
      <vt:lpstr>Conduct Drills</vt:lpstr>
      <vt:lpstr>Step 5: Conduct Functional Exercise</vt:lpstr>
      <vt:lpstr>Step 6: Conduct Full-Scale Exercises</vt:lpstr>
      <vt:lpstr>FIRST AID</vt:lpstr>
      <vt:lpstr>First Aid</vt:lpstr>
      <vt:lpstr>The role of the first aider</vt:lpstr>
      <vt:lpstr>The aims of first aid</vt:lpstr>
      <vt:lpstr>First aid kits</vt:lpstr>
      <vt:lpstr>Chain of survival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and Minimizing the Risks from Hazards</dc:title>
  <dc:creator>Syed Haider Hussain</dc:creator>
  <cp:lastModifiedBy>Syed Haider Hussain</cp:lastModifiedBy>
  <cp:revision>22</cp:revision>
  <dcterms:created xsi:type="dcterms:W3CDTF">2022-05-18T15:38:09Z</dcterms:created>
  <dcterms:modified xsi:type="dcterms:W3CDTF">2022-06-22T18:29:52Z</dcterms:modified>
</cp:coreProperties>
</file>