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94" r:id="rId3"/>
    <p:sldId id="287" r:id="rId4"/>
    <p:sldId id="295" r:id="rId5"/>
    <p:sldId id="288" r:id="rId6"/>
    <p:sldId id="296" r:id="rId7"/>
    <p:sldId id="297" r:id="rId8"/>
    <p:sldId id="298" r:id="rId9"/>
    <p:sldId id="299" r:id="rId10"/>
    <p:sldId id="300" r:id="rId11"/>
    <p:sldId id="301" r:id="rId12"/>
    <p:sldId id="302" r:id="rId13"/>
    <p:sldId id="303" r:id="rId14"/>
    <p:sldId id="307" r:id="rId15"/>
    <p:sldId id="304" r:id="rId16"/>
    <p:sldId id="305" r:id="rId17"/>
    <p:sldId id="30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B50BC2-9A37-4E0E-9450-F64BF700C974}"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D08E41C-07C2-4228-8E52-C8DCDFE63196}">
      <dgm:prSet/>
      <dgm:spPr/>
      <dgm:t>
        <a:bodyPr/>
        <a:lstStyle/>
        <a:p>
          <a:r>
            <a:rPr lang="en-US" dirty="0"/>
            <a:t>Workplace stress is the harmful physical and emotional responses that can happen when there is a conflict between job demands on the employee and the amount of control an employee has over meeting these demands.</a:t>
          </a:r>
        </a:p>
        <a:p>
          <a:r>
            <a:rPr lang="en-US" dirty="0"/>
            <a:t>In general, the combination of high demands in a job and a low amount of control over the situation can lead to stress.</a:t>
          </a:r>
        </a:p>
      </dgm:t>
    </dgm:pt>
    <dgm:pt modelId="{5463991A-B070-4A4A-A3DE-6E37D90F9568}" type="parTrans" cxnId="{9E7423AE-3915-47CF-9EA6-1C3AB5EDF265}">
      <dgm:prSet/>
      <dgm:spPr/>
      <dgm:t>
        <a:bodyPr/>
        <a:lstStyle/>
        <a:p>
          <a:endParaRPr lang="en-US"/>
        </a:p>
      </dgm:t>
    </dgm:pt>
    <dgm:pt modelId="{57A67863-45A7-44BF-A36D-97355D5CA605}" type="sibTrans" cxnId="{9E7423AE-3915-47CF-9EA6-1C3AB5EDF265}">
      <dgm:prSet/>
      <dgm:spPr/>
      <dgm:t>
        <a:bodyPr/>
        <a:lstStyle/>
        <a:p>
          <a:endParaRPr lang="en-US"/>
        </a:p>
      </dgm:t>
    </dgm:pt>
    <dgm:pt modelId="{E333FDAA-2956-4975-90B3-F17BE1EB9474}">
      <dgm:prSet/>
      <dgm:spPr/>
      <dgm:t>
        <a:bodyPr/>
        <a:lstStyle/>
        <a:p>
          <a:r>
            <a:rPr lang="en-US" dirty="0"/>
            <a:t>Stress in the workplace can have many origins or come from one single event. </a:t>
          </a:r>
        </a:p>
        <a:p>
          <a:r>
            <a:rPr lang="en-US" dirty="0"/>
            <a:t>It can impact on both employees and employers alike.</a:t>
          </a:r>
        </a:p>
        <a:p>
          <a:r>
            <a:rPr lang="en-US" dirty="0"/>
            <a:t>It is generally believed that some stress is okay (sometimes referred to as “challenge” or “positive stress”) but when stress occurs in amounts that you cannot handle, both mental and physical changes may occur. </a:t>
          </a:r>
        </a:p>
      </dgm:t>
    </dgm:pt>
    <dgm:pt modelId="{6B822FD7-4D0F-4295-896D-FAA01EBB2039}" type="parTrans" cxnId="{88F0FC41-FA1D-4FEE-8E72-0F400C7E7D52}">
      <dgm:prSet/>
      <dgm:spPr/>
      <dgm:t>
        <a:bodyPr/>
        <a:lstStyle/>
        <a:p>
          <a:endParaRPr lang="en-US"/>
        </a:p>
      </dgm:t>
    </dgm:pt>
    <dgm:pt modelId="{05FA4F67-E3BD-4651-B4EF-591A10E4B932}" type="sibTrans" cxnId="{88F0FC41-FA1D-4FEE-8E72-0F400C7E7D52}">
      <dgm:prSet/>
      <dgm:spPr/>
      <dgm:t>
        <a:bodyPr/>
        <a:lstStyle/>
        <a:p>
          <a:endParaRPr lang="en-US"/>
        </a:p>
      </dgm:t>
    </dgm:pt>
    <dgm:pt modelId="{E4C19956-5A55-45DC-AFFF-896B3F1841D6}" type="pres">
      <dgm:prSet presAssocID="{F2B50BC2-9A37-4E0E-9450-F64BF700C974}" presName="outerComposite" presStyleCnt="0">
        <dgm:presLayoutVars>
          <dgm:chMax val="5"/>
          <dgm:dir/>
          <dgm:resizeHandles val="exact"/>
        </dgm:presLayoutVars>
      </dgm:prSet>
      <dgm:spPr/>
    </dgm:pt>
    <dgm:pt modelId="{F74AAC0B-E4AC-42B4-94C3-54D3EF4A0D8E}" type="pres">
      <dgm:prSet presAssocID="{F2B50BC2-9A37-4E0E-9450-F64BF700C974}" presName="dummyMaxCanvas" presStyleCnt="0">
        <dgm:presLayoutVars/>
      </dgm:prSet>
      <dgm:spPr/>
    </dgm:pt>
    <dgm:pt modelId="{64D3D69D-EE3A-437F-BEC5-3FFCC2025743}" type="pres">
      <dgm:prSet presAssocID="{F2B50BC2-9A37-4E0E-9450-F64BF700C974}" presName="TwoNodes_1" presStyleLbl="node1" presStyleIdx="0" presStyleCnt="2">
        <dgm:presLayoutVars>
          <dgm:bulletEnabled val="1"/>
        </dgm:presLayoutVars>
      </dgm:prSet>
      <dgm:spPr/>
    </dgm:pt>
    <dgm:pt modelId="{FBA811D2-DF10-497C-A132-04B8036F8264}" type="pres">
      <dgm:prSet presAssocID="{F2B50BC2-9A37-4E0E-9450-F64BF700C974}" presName="TwoNodes_2" presStyleLbl="node1" presStyleIdx="1" presStyleCnt="2">
        <dgm:presLayoutVars>
          <dgm:bulletEnabled val="1"/>
        </dgm:presLayoutVars>
      </dgm:prSet>
      <dgm:spPr/>
    </dgm:pt>
    <dgm:pt modelId="{ADFAE867-18BE-44A0-94AB-5549CCF85862}" type="pres">
      <dgm:prSet presAssocID="{F2B50BC2-9A37-4E0E-9450-F64BF700C974}" presName="TwoConn_1-2" presStyleLbl="fgAccFollowNode1" presStyleIdx="0" presStyleCnt="1">
        <dgm:presLayoutVars>
          <dgm:bulletEnabled val="1"/>
        </dgm:presLayoutVars>
      </dgm:prSet>
      <dgm:spPr/>
    </dgm:pt>
    <dgm:pt modelId="{F37C9441-5D01-4C80-B944-BACD6E48B701}" type="pres">
      <dgm:prSet presAssocID="{F2B50BC2-9A37-4E0E-9450-F64BF700C974}" presName="TwoNodes_1_text" presStyleLbl="node1" presStyleIdx="1" presStyleCnt="2">
        <dgm:presLayoutVars>
          <dgm:bulletEnabled val="1"/>
        </dgm:presLayoutVars>
      </dgm:prSet>
      <dgm:spPr/>
    </dgm:pt>
    <dgm:pt modelId="{5CA1C0E2-6D3B-4698-A8CF-176A79BB3977}" type="pres">
      <dgm:prSet presAssocID="{F2B50BC2-9A37-4E0E-9450-F64BF700C974}" presName="TwoNodes_2_text" presStyleLbl="node1" presStyleIdx="1" presStyleCnt="2">
        <dgm:presLayoutVars>
          <dgm:bulletEnabled val="1"/>
        </dgm:presLayoutVars>
      </dgm:prSet>
      <dgm:spPr/>
    </dgm:pt>
  </dgm:ptLst>
  <dgm:cxnLst>
    <dgm:cxn modelId="{88F0FC41-FA1D-4FEE-8E72-0F400C7E7D52}" srcId="{F2B50BC2-9A37-4E0E-9450-F64BF700C974}" destId="{E333FDAA-2956-4975-90B3-F17BE1EB9474}" srcOrd="1" destOrd="0" parTransId="{6B822FD7-4D0F-4295-896D-FAA01EBB2039}" sibTransId="{05FA4F67-E3BD-4651-B4EF-591A10E4B932}"/>
    <dgm:cxn modelId="{C9A67743-10E1-4225-AD85-4E1C1B2AE124}" type="presOf" srcId="{6D08E41C-07C2-4228-8E52-C8DCDFE63196}" destId="{64D3D69D-EE3A-437F-BEC5-3FFCC2025743}" srcOrd="0" destOrd="0" presId="urn:microsoft.com/office/officeart/2005/8/layout/vProcess5"/>
    <dgm:cxn modelId="{7C343C78-4ADD-4B82-A0BA-393BFE016961}" type="presOf" srcId="{F2B50BC2-9A37-4E0E-9450-F64BF700C974}" destId="{E4C19956-5A55-45DC-AFFF-896B3F1841D6}" srcOrd="0" destOrd="0" presId="urn:microsoft.com/office/officeart/2005/8/layout/vProcess5"/>
    <dgm:cxn modelId="{D5E5DC78-411D-4EF8-AA4B-992F1FB33B81}" type="presOf" srcId="{6D08E41C-07C2-4228-8E52-C8DCDFE63196}" destId="{F37C9441-5D01-4C80-B944-BACD6E48B701}" srcOrd="1" destOrd="0" presId="urn:microsoft.com/office/officeart/2005/8/layout/vProcess5"/>
    <dgm:cxn modelId="{AFFC739F-6264-4771-80B4-7BD59E0592DA}" type="presOf" srcId="{E333FDAA-2956-4975-90B3-F17BE1EB9474}" destId="{5CA1C0E2-6D3B-4698-A8CF-176A79BB3977}" srcOrd="1" destOrd="0" presId="urn:microsoft.com/office/officeart/2005/8/layout/vProcess5"/>
    <dgm:cxn modelId="{9E7423AE-3915-47CF-9EA6-1C3AB5EDF265}" srcId="{F2B50BC2-9A37-4E0E-9450-F64BF700C974}" destId="{6D08E41C-07C2-4228-8E52-C8DCDFE63196}" srcOrd="0" destOrd="0" parTransId="{5463991A-B070-4A4A-A3DE-6E37D90F9568}" sibTransId="{57A67863-45A7-44BF-A36D-97355D5CA605}"/>
    <dgm:cxn modelId="{47EFE8AF-FB82-43E2-9FC0-BDB971B42CDB}" type="presOf" srcId="{E333FDAA-2956-4975-90B3-F17BE1EB9474}" destId="{FBA811D2-DF10-497C-A132-04B8036F8264}" srcOrd="0" destOrd="0" presId="urn:microsoft.com/office/officeart/2005/8/layout/vProcess5"/>
    <dgm:cxn modelId="{D55351BA-D1B1-40AC-99B6-637E98A62F5C}" type="presOf" srcId="{57A67863-45A7-44BF-A36D-97355D5CA605}" destId="{ADFAE867-18BE-44A0-94AB-5549CCF85862}" srcOrd="0" destOrd="0" presId="urn:microsoft.com/office/officeart/2005/8/layout/vProcess5"/>
    <dgm:cxn modelId="{ED8A4678-FF9C-409A-B84F-BBE02C936D6B}" type="presParOf" srcId="{E4C19956-5A55-45DC-AFFF-896B3F1841D6}" destId="{F74AAC0B-E4AC-42B4-94C3-54D3EF4A0D8E}" srcOrd="0" destOrd="0" presId="urn:microsoft.com/office/officeart/2005/8/layout/vProcess5"/>
    <dgm:cxn modelId="{EB00364D-7AD7-4560-8CBB-DC94F1940371}" type="presParOf" srcId="{E4C19956-5A55-45DC-AFFF-896B3F1841D6}" destId="{64D3D69D-EE3A-437F-BEC5-3FFCC2025743}" srcOrd="1" destOrd="0" presId="urn:microsoft.com/office/officeart/2005/8/layout/vProcess5"/>
    <dgm:cxn modelId="{A8DF4722-26F7-40F6-B3AC-9BB1FAF34345}" type="presParOf" srcId="{E4C19956-5A55-45DC-AFFF-896B3F1841D6}" destId="{FBA811D2-DF10-497C-A132-04B8036F8264}" srcOrd="2" destOrd="0" presId="urn:microsoft.com/office/officeart/2005/8/layout/vProcess5"/>
    <dgm:cxn modelId="{77EDE2F4-E0AC-48ED-9453-69C9B7AC3644}" type="presParOf" srcId="{E4C19956-5A55-45DC-AFFF-896B3F1841D6}" destId="{ADFAE867-18BE-44A0-94AB-5549CCF85862}" srcOrd="3" destOrd="0" presId="urn:microsoft.com/office/officeart/2005/8/layout/vProcess5"/>
    <dgm:cxn modelId="{562644C7-6AEF-4F13-B6B9-12AB9021355E}" type="presParOf" srcId="{E4C19956-5A55-45DC-AFFF-896B3F1841D6}" destId="{F37C9441-5D01-4C80-B944-BACD6E48B701}" srcOrd="4" destOrd="0" presId="urn:microsoft.com/office/officeart/2005/8/layout/vProcess5"/>
    <dgm:cxn modelId="{3347773C-6C5A-4C32-B9D4-DAFE4F4A3B02}" type="presParOf" srcId="{E4C19956-5A55-45DC-AFFF-896B3F1841D6}" destId="{5CA1C0E2-6D3B-4698-A8CF-176A79BB3977}"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598EA0-AF51-490B-9267-FEF8AD71651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2C25D68-BA61-44A8-BDBD-343BC1E80D45}">
      <dgm:prSet/>
      <dgm:spPr/>
      <dgm:t>
        <a:bodyPr/>
        <a:lstStyle/>
        <a:p>
          <a:r>
            <a:rPr lang="en-US"/>
            <a:t>This includes heavy workload, infrequent breaks, long hours and shifts, unnecessary routine tasks, ignoring workers’ skills, and more.</a:t>
          </a:r>
        </a:p>
      </dgm:t>
    </dgm:pt>
    <dgm:pt modelId="{E21176CD-25D8-418A-9AC9-DA74CDBFC270}" type="parTrans" cxnId="{24180341-974F-46E5-ABEE-230C2425FB20}">
      <dgm:prSet/>
      <dgm:spPr/>
      <dgm:t>
        <a:bodyPr/>
        <a:lstStyle/>
        <a:p>
          <a:endParaRPr lang="en-US"/>
        </a:p>
      </dgm:t>
    </dgm:pt>
    <dgm:pt modelId="{A79F4142-C75A-4823-99C9-0B24C22ADDE3}" type="sibTrans" cxnId="{24180341-974F-46E5-ABEE-230C2425FB20}">
      <dgm:prSet/>
      <dgm:spPr/>
      <dgm:t>
        <a:bodyPr/>
        <a:lstStyle/>
        <a:p>
          <a:endParaRPr lang="en-US"/>
        </a:p>
      </dgm:t>
    </dgm:pt>
    <dgm:pt modelId="{E50C3B9F-73DC-4013-867E-46FDEC508C7D}">
      <dgm:prSet/>
      <dgm:spPr/>
      <dgm:t>
        <a:bodyPr/>
        <a:lstStyle/>
        <a:p>
          <a:r>
            <a:rPr lang="en-US"/>
            <a:t>When job expectations are uncertain or conflicting, employees feel they have too much responsibility and too many “hats to wear.”</a:t>
          </a:r>
        </a:p>
      </dgm:t>
    </dgm:pt>
    <dgm:pt modelId="{22EC301B-FF7A-49E7-8DA7-61636A306825}" type="parTrans" cxnId="{64C65485-0E07-4F51-8853-FA3D8796C544}">
      <dgm:prSet/>
      <dgm:spPr/>
      <dgm:t>
        <a:bodyPr/>
        <a:lstStyle/>
        <a:p>
          <a:endParaRPr lang="en-US"/>
        </a:p>
      </dgm:t>
    </dgm:pt>
    <dgm:pt modelId="{7801E301-71E8-43E7-9BB6-71EDC2C3DD86}" type="sibTrans" cxnId="{64C65485-0E07-4F51-8853-FA3D8796C544}">
      <dgm:prSet/>
      <dgm:spPr/>
      <dgm:t>
        <a:bodyPr/>
        <a:lstStyle/>
        <a:p>
          <a:endParaRPr lang="en-US"/>
        </a:p>
      </dgm:t>
    </dgm:pt>
    <dgm:pt modelId="{313ECA09-2C1F-4C50-B963-C3A66A8E012F}" type="pres">
      <dgm:prSet presAssocID="{A7598EA0-AF51-490B-9267-FEF8AD716516}" presName="linear" presStyleCnt="0">
        <dgm:presLayoutVars>
          <dgm:animLvl val="lvl"/>
          <dgm:resizeHandles val="exact"/>
        </dgm:presLayoutVars>
      </dgm:prSet>
      <dgm:spPr/>
    </dgm:pt>
    <dgm:pt modelId="{A29D5B3C-D1DC-4247-8D28-CD1C546EDD86}" type="pres">
      <dgm:prSet presAssocID="{A2C25D68-BA61-44A8-BDBD-343BC1E80D45}" presName="parentText" presStyleLbl="node1" presStyleIdx="0" presStyleCnt="2">
        <dgm:presLayoutVars>
          <dgm:chMax val="0"/>
          <dgm:bulletEnabled val="1"/>
        </dgm:presLayoutVars>
      </dgm:prSet>
      <dgm:spPr/>
    </dgm:pt>
    <dgm:pt modelId="{14CA5F1E-8862-40F0-8F49-1B778FDD5062}" type="pres">
      <dgm:prSet presAssocID="{A79F4142-C75A-4823-99C9-0B24C22ADDE3}" presName="spacer" presStyleCnt="0"/>
      <dgm:spPr/>
    </dgm:pt>
    <dgm:pt modelId="{9602ECEB-D513-42D4-9512-7DBB7F3FDBEC}" type="pres">
      <dgm:prSet presAssocID="{E50C3B9F-73DC-4013-867E-46FDEC508C7D}" presName="parentText" presStyleLbl="node1" presStyleIdx="1" presStyleCnt="2">
        <dgm:presLayoutVars>
          <dgm:chMax val="0"/>
          <dgm:bulletEnabled val="1"/>
        </dgm:presLayoutVars>
      </dgm:prSet>
      <dgm:spPr/>
    </dgm:pt>
  </dgm:ptLst>
  <dgm:cxnLst>
    <dgm:cxn modelId="{6A611513-0709-432C-891B-B263FCDFDDAA}" type="presOf" srcId="{A7598EA0-AF51-490B-9267-FEF8AD716516}" destId="{313ECA09-2C1F-4C50-B963-C3A66A8E012F}" srcOrd="0" destOrd="0" presId="urn:microsoft.com/office/officeart/2005/8/layout/vList2"/>
    <dgm:cxn modelId="{24180341-974F-46E5-ABEE-230C2425FB20}" srcId="{A7598EA0-AF51-490B-9267-FEF8AD716516}" destId="{A2C25D68-BA61-44A8-BDBD-343BC1E80D45}" srcOrd="0" destOrd="0" parTransId="{E21176CD-25D8-418A-9AC9-DA74CDBFC270}" sibTransId="{A79F4142-C75A-4823-99C9-0B24C22ADDE3}"/>
    <dgm:cxn modelId="{DB5CB341-CE79-4C06-AD91-168294532000}" type="presOf" srcId="{E50C3B9F-73DC-4013-867E-46FDEC508C7D}" destId="{9602ECEB-D513-42D4-9512-7DBB7F3FDBEC}" srcOrd="0" destOrd="0" presId="urn:microsoft.com/office/officeart/2005/8/layout/vList2"/>
    <dgm:cxn modelId="{D95B6D71-2A12-41BB-B37A-CB3123F4E0CE}" type="presOf" srcId="{A2C25D68-BA61-44A8-BDBD-343BC1E80D45}" destId="{A29D5B3C-D1DC-4247-8D28-CD1C546EDD86}" srcOrd="0" destOrd="0" presId="urn:microsoft.com/office/officeart/2005/8/layout/vList2"/>
    <dgm:cxn modelId="{64C65485-0E07-4F51-8853-FA3D8796C544}" srcId="{A7598EA0-AF51-490B-9267-FEF8AD716516}" destId="{E50C3B9F-73DC-4013-867E-46FDEC508C7D}" srcOrd="1" destOrd="0" parTransId="{22EC301B-FF7A-49E7-8DA7-61636A306825}" sibTransId="{7801E301-71E8-43E7-9BB6-71EDC2C3DD86}"/>
    <dgm:cxn modelId="{124196EE-5965-48DC-841D-0D25804563C5}" type="presParOf" srcId="{313ECA09-2C1F-4C50-B963-C3A66A8E012F}" destId="{A29D5B3C-D1DC-4247-8D28-CD1C546EDD86}" srcOrd="0" destOrd="0" presId="urn:microsoft.com/office/officeart/2005/8/layout/vList2"/>
    <dgm:cxn modelId="{31A2E839-926F-4865-B0C6-63296F3C4670}" type="presParOf" srcId="{313ECA09-2C1F-4C50-B963-C3A66A8E012F}" destId="{14CA5F1E-8862-40F0-8F49-1B778FDD5062}" srcOrd="1" destOrd="0" presId="urn:microsoft.com/office/officeart/2005/8/layout/vList2"/>
    <dgm:cxn modelId="{FCC410F6-0721-4D81-8229-312A227EBD6F}" type="presParOf" srcId="{313ECA09-2C1F-4C50-B963-C3A66A8E012F}" destId="{9602ECEB-D513-42D4-9512-7DBB7F3FDB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D5157F-6ECA-419A-AD16-FC01EB6AC02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C50E6EA-42C9-4B99-A240-D5E491E41DF7}">
      <dgm:prSet/>
      <dgm:spPr/>
      <dgm:t>
        <a:bodyPr/>
        <a:lstStyle/>
        <a:p>
          <a:r>
            <a:rPr lang="en-US"/>
            <a:t>Another factor in workplace stress is career concerns such as job insecurity or lack of advancement opportunities. </a:t>
          </a:r>
        </a:p>
      </dgm:t>
    </dgm:pt>
    <dgm:pt modelId="{086DFB2E-60DD-428E-B134-735718CC8BF7}" type="parTrans" cxnId="{06581862-5D91-42A9-8E7F-729D879CBF05}">
      <dgm:prSet/>
      <dgm:spPr/>
      <dgm:t>
        <a:bodyPr/>
        <a:lstStyle/>
        <a:p>
          <a:endParaRPr lang="en-US"/>
        </a:p>
      </dgm:t>
    </dgm:pt>
    <dgm:pt modelId="{B048DA9F-50D8-4DCA-9890-583DA338DD57}" type="sibTrans" cxnId="{06581862-5D91-42A9-8E7F-729D879CBF05}">
      <dgm:prSet/>
      <dgm:spPr/>
      <dgm:t>
        <a:bodyPr/>
        <a:lstStyle/>
        <a:p>
          <a:endParaRPr lang="en-US"/>
        </a:p>
      </dgm:t>
    </dgm:pt>
    <dgm:pt modelId="{AD2851B1-B8D9-4609-81DF-A9344062F8C2}">
      <dgm:prSet/>
      <dgm:spPr/>
      <dgm:t>
        <a:bodyPr/>
        <a:lstStyle/>
        <a:p>
          <a:r>
            <a:rPr lang="en-US"/>
            <a:t>Rapid changes with little or no learning curve are also identified by the CDC as problematic.</a:t>
          </a:r>
        </a:p>
      </dgm:t>
    </dgm:pt>
    <dgm:pt modelId="{C3B6CE99-A242-4F15-85F2-5A8A4371080D}" type="parTrans" cxnId="{26394068-5D14-4170-B106-DBE8C11D63F8}">
      <dgm:prSet/>
      <dgm:spPr/>
      <dgm:t>
        <a:bodyPr/>
        <a:lstStyle/>
        <a:p>
          <a:endParaRPr lang="en-US"/>
        </a:p>
      </dgm:t>
    </dgm:pt>
    <dgm:pt modelId="{2835756A-8278-44B6-8DEB-308F78176505}" type="sibTrans" cxnId="{26394068-5D14-4170-B106-DBE8C11D63F8}">
      <dgm:prSet/>
      <dgm:spPr/>
      <dgm:t>
        <a:bodyPr/>
        <a:lstStyle/>
        <a:p>
          <a:endParaRPr lang="en-US"/>
        </a:p>
      </dgm:t>
    </dgm:pt>
    <dgm:pt modelId="{2DD6DD45-F0A7-4535-9AAD-8ADA322BFD62}" type="pres">
      <dgm:prSet presAssocID="{1ED5157F-6ECA-419A-AD16-FC01EB6AC020}" presName="linear" presStyleCnt="0">
        <dgm:presLayoutVars>
          <dgm:animLvl val="lvl"/>
          <dgm:resizeHandles val="exact"/>
        </dgm:presLayoutVars>
      </dgm:prSet>
      <dgm:spPr/>
    </dgm:pt>
    <dgm:pt modelId="{364EFA59-4794-4714-9AE6-C87815A21C9F}" type="pres">
      <dgm:prSet presAssocID="{FC50E6EA-42C9-4B99-A240-D5E491E41DF7}" presName="parentText" presStyleLbl="node1" presStyleIdx="0" presStyleCnt="2">
        <dgm:presLayoutVars>
          <dgm:chMax val="0"/>
          <dgm:bulletEnabled val="1"/>
        </dgm:presLayoutVars>
      </dgm:prSet>
      <dgm:spPr/>
    </dgm:pt>
    <dgm:pt modelId="{4A91D51E-0995-4601-84FD-B04DCF629B5F}" type="pres">
      <dgm:prSet presAssocID="{B048DA9F-50D8-4DCA-9890-583DA338DD57}" presName="spacer" presStyleCnt="0"/>
      <dgm:spPr/>
    </dgm:pt>
    <dgm:pt modelId="{FA0B2015-761E-4CE1-9433-A59860A766CA}" type="pres">
      <dgm:prSet presAssocID="{AD2851B1-B8D9-4609-81DF-A9344062F8C2}" presName="parentText" presStyleLbl="node1" presStyleIdx="1" presStyleCnt="2">
        <dgm:presLayoutVars>
          <dgm:chMax val="0"/>
          <dgm:bulletEnabled val="1"/>
        </dgm:presLayoutVars>
      </dgm:prSet>
      <dgm:spPr/>
    </dgm:pt>
  </dgm:ptLst>
  <dgm:cxnLst>
    <dgm:cxn modelId="{ABBDA312-2256-495C-9F3F-3FBF0F50F5D3}" type="presOf" srcId="{1ED5157F-6ECA-419A-AD16-FC01EB6AC020}" destId="{2DD6DD45-F0A7-4535-9AAD-8ADA322BFD62}" srcOrd="0" destOrd="0" presId="urn:microsoft.com/office/officeart/2005/8/layout/vList2"/>
    <dgm:cxn modelId="{06581862-5D91-42A9-8E7F-729D879CBF05}" srcId="{1ED5157F-6ECA-419A-AD16-FC01EB6AC020}" destId="{FC50E6EA-42C9-4B99-A240-D5E491E41DF7}" srcOrd="0" destOrd="0" parTransId="{086DFB2E-60DD-428E-B134-735718CC8BF7}" sibTransId="{B048DA9F-50D8-4DCA-9890-583DA338DD57}"/>
    <dgm:cxn modelId="{26394068-5D14-4170-B106-DBE8C11D63F8}" srcId="{1ED5157F-6ECA-419A-AD16-FC01EB6AC020}" destId="{AD2851B1-B8D9-4609-81DF-A9344062F8C2}" srcOrd="1" destOrd="0" parTransId="{C3B6CE99-A242-4F15-85F2-5A8A4371080D}" sibTransId="{2835756A-8278-44B6-8DEB-308F78176505}"/>
    <dgm:cxn modelId="{E1FCB069-0599-4968-9E42-F4DA052DF198}" type="presOf" srcId="{FC50E6EA-42C9-4B99-A240-D5E491E41DF7}" destId="{364EFA59-4794-4714-9AE6-C87815A21C9F}" srcOrd="0" destOrd="0" presId="urn:microsoft.com/office/officeart/2005/8/layout/vList2"/>
    <dgm:cxn modelId="{D801A86A-ABDF-44B5-998E-3C7E4F6005C1}" type="presOf" srcId="{AD2851B1-B8D9-4609-81DF-A9344062F8C2}" destId="{FA0B2015-761E-4CE1-9433-A59860A766CA}" srcOrd="0" destOrd="0" presId="urn:microsoft.com/office/officeart/2005/8/layout/vList2"/>
    <dgm:cxn modelId="{6953849A-10BA-4038-82BD-338E10AC8244}" type="presParOf" srcId="{2DD6DD45-F0A7-4535-9AAD-8ADA322BFD62}" destId="{364EFA59-4794-4714-9AE6-C87815A21C9F}" srcOrd="0" destOrd="0" presId="urn:microsoft.com/office/officeart/2005/8/layout/vList2"/>
    <dgm:cxn modelId="{8829E697-8295-448A-ADD3-C3B636BFA036}" type="presParOf" srcId="{2DD6DD45-F0A7-4535-9AAD-8ADA322BFD62}" destId="{4A91D51E-0995-4601-84FD-B04DCF629B5F}" srcOrd="1" destOrd="0" presId="urn:microsoft.com/office/officeart/2005/8/layout/vList2"/>
    <dgm:cxn modelId="{7CB2A7E0-B2F6-4FD0-9C63-1651F4EFC59E}" type="presParOf" srcId="{2DD6DD45-F0A7-4535-9AAD-8ADA322BFD62}" destId="{FA0B2015-761E-4CE1-9433-A59860A766C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8C6E4C-0566-459B-BD88-E49FE48C43D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0502E03-7ADF-4EA4-81DD-94C459D4AC79}">
      <dgm:prSet/>
      <dgm:spPr/>
      <dgm:t>
        <a:bodyPr/>
        <a:lstStyle/>
        <a:p>
          <a:r>
            <a:rPr lang="en-US"/>
            <a:t>Most of the previous causes of workplace stress are emotional; however, a subpar work environment can create physical stress as well. </a:t>
          </a:r>
        </a:p>
      </dgm:t>
    </dgm:pt>
    <dgm:pt modelId="{B072E106-2303-437B-87A3-F2E1CD507980}" type="parTrans" cxnId="{C8DEC4AB-7139-40FB-AAF0-CAD3623C1D05}">
      <dgm:prSet/>
      <dgm:spPr/>
      <dgm:t>
        <a:bodyPr/>
        <a:lstStyle/>
        <a:p>
          <a:endParaRPr lang="en-US"/>
        </a:p>
      </dgm:t>
    </dgm:pt>
    <dgm:pt modelId="{F4FCD14D-3392-4C2E-8470-15282878FE65}" type="sibTrans" cxnId="{C8DEC4AB-7139-40FB-AAF0-CAD3623C1D05}">
      <dgm:prSet/>
      <dgm:spPr/>
      <dgm:t>
        <a:bodyPr/>
        <a:lstStyle/>
        <a:p>
          <a:endParaRPr lang="en-US"/>
        </a:p>
      </dgm:t>
    </dgm:pt>
    <dgm:pt modelId="{E4B9D640-FFDC-409E-B4F3-083F5765797E}">
      <dgm:prSet/>
      <dgm:spPr/>
      <dgm:t>
        <a:bodyPr/>
        <a:lstStyle/>
        <a:p>
          <a:r>
            <a:rPr lang="en-US"/>
            <a:t>Whether this is related to noise, lack of privacy, poor temperature control, or inadequate facilities, work setting is critical in lowering workplace stress.</a:t>
          </a:r>
        </a:p>
      </dgm:t>
    </dgm:pt>
    <dgm:pt modelId="{373E40C2-4C83-4809-BDF0-72DF659E22E2}" type="parTrans" cxnId="{45AD41AA-3B03-48E9-B29C-07B1764EDE3B}">
      <dgm:prSet/>
      <dgm:spPr/>
      <dgm:t>
        <a:bodyPr/>
        <a:lstStyle/>
        <a:p>
          <a:endParaRPr lang="en-US"/>
        </a:p>
      </dgm:t>
    </dgm:pt>
    <dgm:pt modelId="{BED5DFFD-5BB4-4120-BB23-E3A1992F2757}" type="sibTrans" cxnId="{45AD41AA-3B03-48E9-B29C-07B1764EDE3B}">
      <dgm:prSet/>
      <dgm:spPr/>
      <dgm:t>
        <a:bodyPr/>
        <a:lstStyle/>
        <a:p>
          <a:endParaRPr lang="en-US"/>
        </a:p>
      </dgm:t>
    </dgm:pt>
    <dgm:pt modelId="{F54E4828-D778-435E-A2AF-F6DA11312CA5}" type="pres">
      <dgm:prSet presAssocID="{B48C6E4C-0566-459B-BD88-E49FE48C43D6}" presName="linear" presStyleCnt="0">
        <dgm:presLayoutVars>
          <dgm:animLvl val="lvl"/>
          <dgm:resizeHandles val="exact"/>
        </dgm:presLayoutVars>
      </dgm:prSet>
      <dgm:spPr/>
    </dgm:pt>
    <dgm:pt modelId="{12F8A80A-50A2-4A1E-8567-717A45EE036C}" type="pres">
      <dgm:prSet presAssocID="{F0502E03-7ADF-4EA4-81DD-94C459D4AC79}" presName="parentText" presStyleLbl="node1" presStyleIdx="0" presStyleCnt="2">
        <dgm:presLayoutVars>
          <dgm:chMax val="0"/>
          <dgm:bulletEnabled val="1"/>
        </dgm:presLayoutVars>
      </dgm:prSet>
      <dgm:spPr/>
    </dgm:pt>
    <dgm:pt modelId="{C23A7C77-4C68-4EDB-BF47-366E855F1582}" type="pres">
      <dgm:prSet presAssocID="{F4FCD14D-3392-4C2E-8470-15282878FE65}" presName="spacer" presStyleCnt="0"/>
      <dgm:spPr/>
    </dgm:pt>
    <dgm:pt modelId="{742EB0F1-E3E1-48C0-B515-F25D3D6FA269}" type="pres">
      <dgm:prSet presAssocID="{E4B9D640-FFDC-409E-B4F3-083F5765797E}" presName="parentText" presStyleLbl="node1" presStyleIdx="1" presStyleCnt="2">
        <dgm:presLayoutVars>
          <dgm:chMax val="0"/>
          <dgm:bulletEnabled val="1"/>
        </dgm:presLayoutVars>
      </dgm:prSet>
      <dgm:spPr/>
    </dgm:pt>
  </dgm:ptLst>
  <dgm:cxnLst>
    <dgm:cxn modelId="{ADED4318-DDBF-4108-BF76-453DEC35DDCB}" type="presOf" srcId="{B48C6E4C-0566-459B-BD88-E49FE48C43D6}" destId="{F54E4828-D778-435E-A2AF-F6DA11312CA5}" srcOrd="0" destOrd="0" presId="urn:microsoft.com/office/officeart/2005/8/layout/vList2"/>
    <dgm:cxn modelId="{32D8634C-92E0-4CEA-A989-033BE5F65C49}" type="presOf" srcId="{E4B9D640-FFDC-409E-B4F3-083F5765797E}" destId="{742EB0F1-E3E1-48C0-B515-F25D3D6FA269}" srcOrd="0" destOrd="0" presId="urn:microsoft.com/office/officeart/2005/8/layout/vList2"/>
    <dgm:cxn modelId="{45AD41AA-3B03-48E9-B29C-07B1764EDE3B}" srcId="{B48C6E4C-0566-459B-BD88-E49FE48C43D6}" destId="{E4B9D640-FFDC-409E-B4F3-083F5765797E}" srcOrd="1" destOrd="0" parTransId="{373E40C2-4C83-4809-BDF0-72DF659E22E2}" sibTransId="{BED5DFFD-5BB4-4120-BB23-E3A1992F2757}"/>
    <dgm:cxn modelId="{C8DEC4AB-7139-40FB-AAF0-CAD3623C1D05}" srcId="{B48C6E4C-0566-459B-BD88-E49FE48C43D6}" destId="{F0502E03-7ADF-4EA4-81DD-94C459D4AC79}" srcOrd="0" destOrd="0" parTransId="{B072E106-2303-437B-87A3-F2E1CD507980}" sibTransId="{F4FCD14D-3392-4C2E-8470-15282878FE65}"/>
    <dgm:cxn modelId="{46B106F2-6545-4CE9-83F2-6CB827AB91EB}" type="presOf" srcId="{F0502E03-7ADF-4EA4-81DD-94C459D4AC79}" destId="{12F8A80A-50A2-4A1E-8567-717A45EE036C}" srcOrd="0" destOrd="0" presId="urn:microsoft.com/office/officeart/2005/8/layout/vList2"/>
    <dgm:cxn modelId="{64D9F313-4D68-492C-B2F1-DB8FF5BC7B68}" type="presParOf" srcId="{F54E4828-D778-435E-A2AF-F6DA11312CA5}" destId="{12F8A80A-50A2-4A1E-8567-717A45EE036C}" srcOrd="0" destOrd="0" presId="urn:microsoft.com/office/officeart/2005/8/layout/vList2"/>
    <dgm:cxn modelId="{F10C54C3-A887-4957-A480-5DEB8BB0953C}" type="presParOf" srcId="{F54E4828-D778-435E-A2AF-F6DA11312CA5}" destId="{C23A7C77-4C68-4EDB-BF47-366E855F1582}" srcOrd="1" destOrd="0" presId="urn:microsoft.com/office/officeart/2005/8/layout/vList2"/>
    <dgm:cxn modelId="{D5B63E32-B553-4BDC-8CBC-A1C71088798B}" type="presParOf" srcId="{F54E4828-D778-435E-A2AF-F6DA11312CA5}" destId="{742EB0F1-E3E1-48C0-B515-F25D3D6FA26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3D69D-EE3A-437F-BEC5-3FFCC2025743}">
      <dsp:nvSpPr>
        <dsp:cNvPr id="0" name=""/>
        <dsp:cNvSpPr/>
      </dsp:nvSpPr>
      <dsp:spPr>
        <a:xfrm>
          <a:off x="0" y="0"/>
          <a:ext cx="8175413" cy="18420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Workplace stress is the harmful physical and emotional responses that can happen when there is a conflict between job demands on the employee and the amount of control an employee has over meeting these demands.</a:t>
          </a:r>
        </a:p>
        <a:p>
          <a:pPr marL="0" lvl="0" indent="0" algn="l" defTabSz="666750">
            <a:lnSpc>
              <a:spcPct val="90000"/>
            </a:lnSpc>
            <a:spcBef>
              <a:spcPct val="0"/>
            </a:spcBef>
            <a:spcAft>
              <a:spcPct val="35000"/>
            </a:spcAft>
            <a:buNone/>
          </a:pPr>
          <a:r>
            <a:rPr lang="en-US" sz="1500" kern="1200" dirty="0"/>
            <a:t>In general, the combination of high demands in a job and a low amount of control over the situation can lead to stress.</a:t>
          </a:r>
        </a:p>
      </dsp:txBody>
      <dsp:txXfrm>
        <a:off x="53952" y="53952"/>
        <a:ext cx="6271493" cy="1734162"/>
      </dsp:txXfrm>
    </dsp:sp>
    <dsp:sp modelId="{FBA811D2-DF10-497C-A132-04B8036F8264}">
      <dsp:nvSpPr>
        <dsp:cNvPr id="0" name=""/>
        <dsp:cNvSpPr/>
      </dsp:nvSpPr>
      <dsp:spPr>
        <a:xfrm>
          <a:off x="1442719" y="2251415"/>
          <a:ext cx="8175413" cy="18420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Stress in the workplace can have many origins or come from one single event. </a:t>
          </a:r>
        </a:p>
        <a:p>
          <a:pPr marL="0" lvl="0" indent="0" algn="l" defTabSz="666750">
            <a:lnSpc>
              <a:spcPct val="90000"/>
            </a:lnSpc>
            <a:spcBef>
              <a:spcPct val="0"/>
            </a:spcBef>
            <a:spcAft>
              <a:spcPct val="35000"/>
            </a:spcAft>
            <a:buNone/>
          </a:pPr>
          <a:r>
            <a:rPr lang="en-US" sz="1500" kern="1200" dirty="0"/>
            <a:t>It can impact on both employees and employers alike.</a:t>
          </a:r>
        </a:p>
        <a:p>
          <a:pPr marL="0" lvl="0" indent="0" algn="l" defTabSz="666750">
            <a:lnSpc>
              <a:spcPct val="90000"/>
            </a:lnSpc>
            <a:spcBef>
              <a:spcPct val="0"/>
            </a:spcBef>
            <a:spcAft>
              <a:spcPct val="35000"/>
            </a:spcAft>
            <a:buNone/>
          </a:pPr>
          <a:r>
            <a:rPr lang="en-US" sz="1500" kern="1200" dirty="0"/>
            <a:t>It is generally believed that some stress is okay (sometimes referred to as “challenge” or “positive stress”) but when stress occurs in amounts that you cannot handle, both mental and physical changes may occur. </a:t>
          </a:r>
        </a:p>
      </dsp:txBody>
      <dsp:txXfrm>
        <a:off x="1496671" y="2305367"/>
        <a:ext cx="5427445" cy="1734162"/>
      </dsp:txXfrm>
    </dsp:sp>
    <dsp:sp modelId="{ADFAE867-18BE-44A0-94AB-5549CCF85862}">
      <dsp:nvSpPr>
        <dsp:cNvPr id="0" name=""/>
        <dsp:cNvSpPr/>
      </dsp:nvSpPr>
      <dsp:spPr>
        <a:xfrm>
          <a:off x="6978069" y="1448069"/>
          <a:ext cx="1197343" cy="119734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247471" y="1448069"/>
        <a:ext cx="658539" cy="9010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D5B3C-D1DC-4247-8D28-CD1C546EDD86}">
      <dsp:nvSpPr>
        <dsp:cNvPr id="0" name=""/>
        <dsp:cNvSpPr/>
      </dsp:nvSpPr>
      <dsp:spPr>
        <a:xfrm>
          <a:off x="0" y="480090"/>
          <a:ext cx="6628804" cy="19679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This includes heavy workload, infrequent breaks, long hours and shifts, unnecessary routine tasks, ignoring workers’ skills, and more.</a:t>
          </a:r>
        </a:p>
      </dsp:txBody>
      <dsp:txXfrm>
        <a:off x="96067" y="576157"/>
        <a:ext cx="6436670" cy="1775806"/>
      </dsp:txXfrm>
    </dsp:sp>
    <dsp:sp modelId="{9602ECEB-D513-42D4-9512-7DBB7F3FDBEC}">
      <dsp:nvSpPr>
        <dsp:cNvPr id="0" name=""/>
        <dsp:cNvSpPr/>
      </dsp:nvSpPr>
      <dsp:spPr>
        <a:xfrm>
          <a:off x="0" y="2531550"/>
          <a:ext cx="6628804" cy="196794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When job expectations are uncertain or conflicting, employees feel they have too much responsibility and too many “hats to wear.”</a:t>
          </a:r>
        </a:p>
      </dsp:txBody>
      <dsp:txXfrm>
        <a:off x="96067" y="2627617"/>
        <a:ext cx="6436670" cy="1775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EFA59-4794-4714-9AE6-C87815A21C9F}">
      <dsp:nvSpPr>
        <dsp:cNvPr id="0" name=""/>
        <dsp:cNvSpPr/>
      </dsp:nvSpPr>
      <dsp:spPr>
        <a:xfrm>
          <a:off x="0" y="64290"/>
          <a:ext cx="6628804" cy="23750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Another factor in workplace stress is career concerns such as job insecurity or lack of advancement opportunities. </a:t>
          </a:r>
        </a:p>
      </dsp:txBody>
      <dsp:txXfrm>
        <a:off x="115943" y="180233"/>
        <a:ext cx="6396918" cy="2143213"/>
      </dsp:txXfrm>
    </dsp:sp>
    <dsp:sp modelId="{FA0B2015-761E-4CE1-9433-A59860A766CA}">
      <dsp:nvSpPr>
        <dsp:cNvPr id="0" name=""/>
        <dsp:cNvSpPr/>
      </dsp:nvSpPr>
      <dsp:spPr>
        <a:xfrm>
          <a:off x="0" y="2540190"/>
          <a:ext cx="6628804" cy="23750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Rapid changes with little or no learning curve are also identified by the CDC as problematic.</a:t>
          </a:r>
        </a:p>
      </dsp:txBody>
      <dsp:txXfrm>
        <a:off x="115943" y="2656133"/>
        <a:ext cx="6396918" cy="21432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8A80A-50A2-4A1E-8567-717A45EE036C}">
      <dsp:nvSpPr>
        <dsp:cNvPr id="0" name=""/>
        <dsp:cNvSpPr/>
      </dsp:nvSpPr>
      <dsp:spPr>
        <a:xfrm>
          <a:off x="0" y="49603"/>
          <a:ext cx="6628804" cy="2398426"/>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Most of the previous causes of workplace stress are emotional; however, a subpar work environment can create physical stress as well. </a:t>
          </a:r>
        </a:p>
      </dsp:txBody>
      <dsp:txXfrm>
        <a:off x="117082" y="166685"/>
        <a:ext cx="6394640" cy="2164262"/>
      </dsp:txXfrm>
    </dsp:sp>
    <dsp:sp modelId="{742EB0F1-E3E1-48C0-B515-F25D3D6FA269}">
      <dsp:nvSpPr>
        <dsp:cNvPr id="0" name=""/>
        <dsp:cNvSpPr/>
      </dsp:nvSpPr>
      <dsp:spPr>
        <a:xfrm>
          <a:off x="0" y="2531550"/>
          <a:ext cx="6628804" cy="2398426"/>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Whether this is related to noise, lack of privacy, poor temperature control, or inadequate facilities, work setting is critical in lowering workplace stress.</a:t>
          </a:r>
        </a:p>
      </dsp:txBody>
      <dsp:txXfrm>
        <a:off x="117082" y="2648632"/>
        <a:ext cx="6394640" cy="216426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6937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578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3686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0076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9715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76670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8735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640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0054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5903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939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5467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5652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5584D-7D79-4248-9986-4CA35242F944}"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4022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8079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1510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85584D-7D79-4248-9986-4CA35242F944}" type="datetimeFigureOut">
              <a:rPr lang="en-US" smtClean="0"/>
              <a:t>6/23/2022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53034473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4A4E7C-5046-7E24-D6F2-0FAA27CAB302}"/>
              </a:ext>
            </a:extLst>
          </p:cNvPr>
          <p:cNvPicPr>
            <a:picLocks noChangeAspect="1"/>
          </p:cNvPicPr>
          <p:nvPr/>
        </p:nvPicPr>
        <p:blipFill rotWithShape="1">
          <a:blip r:embed="rId2">
            <a:duotone>
              <a:schemeClr val="accent1">
                <a:shade val="45000"/>
                <a:satMod val="135000"/>
              </a:schemeClr>
              <a:prstClr val="white"/>
            </a:duotone>
          </a:blip>
          <a:srcRect l="9091" t="24204" b="24659"/>
          <a:stretch/>
        </p:blipFill>
        <p:spPr>
          <a:xfrm>
            <a:off x="-1" y="1"/>
            <a:ext cx="12192001" cy="6857999"/>
          </a:xfrm>
          <a:prstGeom prst="rect">
            <a:avLst/>
          </a:prstGeom>
        </p:spPr>
      </p:pic>
      <p:sp>
        <p:nvSpPr>
          <p:cNvPr id="9"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4FB884-C22F-674F-2751-1670651E8123}"/>
              </a:ext>
            </a:extLst>
          </p:cNvPr>
          <p:cNvSpPr>
            <a:spLocks noGrp="1"/>
          </p:cNvSpPr>
          <p:nvPr>
            <p:ph type="ctrTitle"/>
          </p:nvPr>
        </p:nvSpPr>
        <p:spPr>
          <a:xfrm>
            <a:off x="4791450" y="1678665"/>
            <a:ext cx="4482553" cy="2369131"/>
          </a:xfrm>
        </p:spPr>
        <p:txBody>
          <a:bodyPr>
            <a:normAutofit fontScale="90000"/>
          </a:bodyPr>
          <a:lstStyle/>
          <a:p>
            <a:pPr>
              <a:lnSpc>
                <a:spcPct val="90000"/>
              </a:lnSpc>
            </a:pPr>
            <a:r>
              <a:rPr lang="en-US" dirty="0"/>
              <a:t>Stress and Safety at Work Environment</a:t>
            </a:r>
          </a:p>
        </p:txBody>
      </p:sp>
      <p:sp>
        <p:nvSpPr>
          <p:cNvPr id="3" name="Subtitle 2">
            <a:extLst>
              <a:ext uri="{FF2B5EF4-FFF2-40B4-BE49-F238E27FC236}">
                <a16:creationId xmlns:a16="http://schemas.microsoft.com/office/drawing/2014/main" id="{5DFED59C-8A42-EECB-88BC-675785A09B47}"/>
              </a:ext>
            </a:extLst>
          </p:cNvPr>
          <p:cNvSpPr>
            <a:spLocks noGrp="1"/>
          </p:cNvSpPr>
          <p:nvPr>
            <p:ph type="subTitle" idx="1"/>
          </p:nvPr>
        </p:nvSpPr>
        <p:spPr>
          <a:xfrm>
            <a:off x="4788276" y="4050832"/>
            <a:ext cx="4485725" cy="1096899"/>
          </a:xfrm>
        </p:spPr>
        <p:txBody>
          <a:bodyPr>
            <a:normAutofit/>
          </a:bodyPr>
          <a:lstStyle/>
          <a:p>
            <a:r>
              <a:rPr lang="en-US" dirty="0"/>
              <a:t>Lecture 13</a:t>
            </a:r>
          </a:p>
          <a:p>
            <a:endParaRPr lang="en-US" dirty="0"/>
          </a:p>
        </p:txBody>
      </p:sp>
      <p:sp>
        <p:nvSpPr>
          <p:cNvPr id="23"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5963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0B856-C2CE-9137-3BBA-2D3DF38F8D7C}"/>
              </a:ext>
            </a:extLst>
          </p:cNvPr>
          <p:cNvSpPr>
            <a:spLocks noGrp="1"/>
          </p:cNvSpPr>
          <p:nvPr>
            <p:ph type="title"/>
          </p:nvPr>
        </p:nvSpPr>
        <p:spPr>
          <a:xfrm>
            <a:off x="652481" y="1382486"/>
            <a:ext cx="3547581" cy="4093028"/>
          </a:xfrm>
        </p:spPr>
        <p:txBody>
          <a:bodyPr anchor="ctr">
            <a:normAutofit/>
          </a:bodyPr>
          <a:lstStyle/>
          <a:p>
            <a:r>
              <a:rPr lang="en-US" sz="4100" b="1"/>
              <a:t>Work environment</a:t>
            </a:r>
            <a:endParaRPr lang="en-US" sz="41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46B12B0-E5CF-D2EB-6A72-F16280D61A16}"/>
              </a:ext>
            </a:extLst>
          </p:cNvPr>
          <p:cNvGraphicFramePr>
            <a:graphicFrameLocks noGrp="1"/>
          </p:cNvGraphicFramePr>
          <p:nvPr>
            <p:ph idx="1"/>
            <p:extLst>
              <p:ext uri="{D42A27DB-BD31-4B8C-83A1-F6EECF244321}">
                <p14:modId xmlns:p14="http://schemas.microsoft.com/office/powerpoint/2010/main" val="161402988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89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BBD28B-59E4-BBF4-0DF0-A71B89A4FBDE}"/>
              </a:ext>
            </a:extLst>
          </p:cNvPr>
          <p:cNvSpPr>
            <a:spLocks noGrp="1"/>
          </p:cNvSpPr>
          <p:nvPr>
            <p:ph type="title"/>
          </p:nvPr>
        </p:nvSpPr>
        <p:spPr>
          <a:xfrm>
            <a:off x="677334" y="609600"/>
            <a:ext cx="3843375" cy="5175624"/>
          </a:xfrm>
        </p:spPr>
        <p:txBody>
          <a:bodyPr anchor="ctr">
            <a:normAutofit/>
          </a:bodyPr>
          <a:lstStyle/>
          <a:p>
            <a:r>
              <a:rPr lang="en-US" b="1">
                <a:solidFill>
                  <a:schemeClr val="tx1">
                    <a:lumMod val="85000"/>
                    <a:lumOff val="15000"/>
                  </a:schemeClr>
                </a:solidFill>
              </a:rPr>
              <a:t>Work Stress Symptoms</a:t>
            </a:r>
            <a:br>
              <a:rPr lang="en-US" b="1">
                <a:solidFill>
                  <a:schemeClr val="tx1">
                    <a:lumMod val="85000"/>
                    <a:lumOff val="15000"/>
                  </a:schemeClr>
                </a:solidFill>
              </a:rPr>
            </a:br>
            <a:endParaRPr lang="en-US">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EE799A-9867-6000-2161-93E922B6EA18}"/>
              </a:ext>
            </a:extLst>
          </p:cNvPr>
          <p:cNvSpPr>
            <a:spLocks noGrp="1"/>
          </p:cNvSpPr>
          <p:nvPr>
            <p:ph idx="1"/>
          </p:nvPr>
        </p:nvSpPr>
        <p:spPr>
          <a:xfrm>
            <a:off x="6116084" y="609601"/>
            <a:ext cx="5511296" cy="5175624"/>
          </a:xfrm>
        </p:spPr>
        <p:txBody>
          <a:bodyPr anchor="ctr">
            <a:normAutofit/>
          </a:bodyPr>
          <a:lstStyle/>
          <a:p>
            <a:pPr>
              <a:lnSpc>
                <a:spcPct val="90000"/>
              </a:lnSpc>
            </a:pPr>
            <a:r>
              <a:rPr lang="en-US">
                <a:solidFill>
                  <a:srgbClr val="FFFFFF"/>
                </a:solidFill>
              </a:rPr>
              <a:t>According to the CDC, stress “sets off an alarm” in the brain that prepares the body to defend against the stressor. </a:t>
            </a:r>
          </a:p>
          <a:p>
            <a:pPr>
              <a:lnSpc>
                <a:spcPct val="90000"/>
              </a:lnSpc>
            </a:pPr>
            <a:r>
              <a:rPr lang="en-US">
                <a:solidFill>
                  <a:srgbClr val="FFFFFF"/>
                </a:solidFill>
              </a:rPr>
              <a:t>The nervous system is put on alert, and hormones are released that sharpen senses, increase pulse, deepen respiration, and tense muscles. </a:t>
            </a:r>
          </a:p>
          <a:p>
            <a:pPr>
              <a:lnSpc>
                <a:spcPct val="90000"/>
              </a:lnSpc>
            </a:pPr>
            <a:r>
              <a:rPr lang="en-US">
                <a:solidFill>
                  <a:srgbClr val="FFFFFF"/>
                </a:solidFill>
              </a:rPr>
              <a:t>This is commonly referred to as the “fight or flight” response. </a:t>
            </a:r>
          </a:p>
          <a:p>
            <a:pPr>
              <a:lnSpc>
                <a:spcPct val="90000"/>
              </a:lnSpc>
            </a:pPr>
            <a:r>
              <a:rPr lang="en-US">
                <a:solidFill>
                  <a:srgbClr val="FFFFFF"/>
                </a:solidFill>
              </a:rPr>
              <a:t>It is biologically programmed, which means humans have little or no control over it. </a:t>
            </a:r>
          </a:p>
          <a:p>
            <a:pPr>
              <a:lnSpc>
                <a:spcPct val="90000"/>
              </a:lnSpc>
            </a:pPr>
            <a:r>
              <a:rPr lang="en-US">
                <a:solidFill>
                  <a:srgbClr val="FFFFFF"/>
                </a:solidFill>
              </a:rPr>
              <a:t>When stressful situations are ongoing or unresolved, this response is constantly activated, causing wear and tear on different biological systems.</a:t>
            </a:r>
          </a:p>
          <a:p>
            <a:pPr>
              <a:lnSpc>
                <a:spcPct val="90000"/>
              </a:lnSpc>
            </a:pPr>
            <a:r>
              <a:rPr lang="en-US">
                <a:solidFill>
                  <a:srgbClr val="FFFFFF"/>
                </a:solidFill>
              </a:rPr>
              <a:t>Eventually, fatigue occurs and the immune system is weakened. This increases the risk of disease or injury.</a:t>
            </a:r>
          </a:p>
        </p:txBody>
      </p:sp>
    </p:spTree>
    <p:extLst>
      <p:ext uri="{BB962C8B-B14F-4D97-AF65-F5344CB8AC3E}">
        <p14:creationId xmlns:p14="http://schemas.microsoft.com/office/powerpoint/2010/main" val="205835187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840C55-84FF-45A2-A55C-A0D886960994}"/>
              </a:ext>
            </a:extLst>
          </p:cNvPr>
          <p:cNvSpPr>
            <a:spLocks noGrp="1"/>
          </p:cNvSpPr>
          <p:nvPr>
            <p:ph type="title"/>
          </p:nvPr>
        </p:nvSpPr>
        <p:spPr>
          <a:xfrm>
            <a:off x="677334" y="609600"/>
            <a:ext cx="3843375" cy="5175624"/>
          </a:xfrm>
        </p:spPr>
        <p:txBody>
          <a:bodyPr anchor="ctr">
            <a:normAutofit/>
          </a:bodyPr>
          <a:lstStyle/>
          <a:p>
            <a:r>
              <a:rPr lang="en-US" b="1">
                <a:solidFill>
                  <a:schemeClr val="tx1">
                    <a:lumMod val="85000"/>
                    <a:lumOff val="15000"/>
                  </a:schemeClr>
                </a:solidFill>
              </a:rPr>
              <a:t>Short term effects of stress</a:t>
            </a:r>
            <a:endParaRPr lang="en-US">
              <a:solidFill>
                <a:schemeClr val="tx1">
                  <a:lumMod val="85000"/>
                  <a:lumOff val="1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611631E-CCF2-B562-A912-F7FEBA34D9F0}"/>
              </a:ext>
            </a:extLst>
          </p:cNvPr>
          <p:cNvSpPr>
            <a:spLocks noGrp="1"/>
          </p:cNvSpPr>
          <p:nvPr>
            <p:ph idx="1"/>
          </p:nvPr>
        </p:nvSpPr>
        <p:spPr>
          <a:xfrm>
            <a:off x="6116084" y="609601"/>
            <a:ext cx="5511296" cy="5175624"/>
          </a:xfrm>
        </p:spPr>
        <p:txBody>
          <a:bodyPr anchor="ctr">
            <a:normAutofit/>
          </a:bodyPr>
          <a:lstStyle/>
          <a:p>
            <a:pPr>
              <a:buFont typeface="Arial" panose="020B0604020202020204" pitchFamily="34" charset="0"/>
              <a:buChar char="•"/>
            </a:pPr>
            <a:r>
              <a:rPr lang="en-US">
                <a:solidFill>
                  <a:srgbClr val="FFFFFF"/>
                </a:solidFill>
              </a:rPr>
              <a:t>Headaches</a:t>
            </a:r>
          </a:p>
          <a:p>
            <a:pPr>
              <a:buFont typeface="Arial" panose="020B0604020202020204" pitchFamily="34" charset="0"/>
              <a:buChar char="•"/>
            </a:pPr>
            <a:r>
              <a:rPr lang="en-US">
                <a:solidFill>
                  <a:srgbClr val="FFFFFF"/>
                </a:solidFill>
              </a:rPr>
              <a:t>High blood pressure</a:t>
            </a:r>
          </a:p>
          <a:p>
            <a:pPr>
              <a:buFont typeface="Arial" panose="020B0604020202020204" pitchFamily="34" charset="0"/>
              <a:buChar char="•"/>
            </a:pPr>
            <a:r>
              <a:rPr lang="en-US">
                <a:solidFill>
                  <a:srgbClr val="FFFFFF"/>
                </a:solidFill>
              </a:rPr>
              <a:t>Indigestion</a:t>
            </a:r>
          </a:p>
          <a:p>
            <a:pPr>
              <a:buFont typeface="Arial" panose="020B0604020202020204" pitchFamily="34" charset="0"/>
              <a:buChar char="•"/>
            </a:pPr>
            <a:r>
              <a:rPr lang="en-US">
                <a:solidFill>
                  <a:srgbClr val="FFFFFF"/>
                </a:solidFill>
              </a:rPr>
              <a:t>Insomnia</a:t>
            </a:r>
          </a:p>
          <a:p>
            <a:pPr>
              <a:buFont typeface="Arial" panose="020B0604020202020204" pitchFamily="34" charset="0"/>
              <a:buChar char="•"/>
            </a:pPr>
            <a:r>
              <a:rPr lang="en-US">
                <a:solidFill>
                  <a:srgbClr val="FFFFFF"/>
                </a:solidFill>
              </a:rPr>
              <a:t>Irritability</a:t>
            </a:r>
          </a:p>
          <a:p>
            <a:pPr>
              <a:buFont typeface="Arial" panose="020B0604020202020204" pitchFamily="34" charset="0"/>
              <a:buChar char="•"/>
            </a:pPr>
            <a:r>
              <a:rPr lang="en-US">
                <a:solidFill>
                  <a:srgbClr val="FFFFFF"/>
                </a:solidFill>
              </a:rPr>
              <a:t>Depression</a:t>
            </a:r>
          </a:p>
          <a:p>
            <a:pPr>
              <a:buFont typeface="Arial" panose="020B0604020202020204" pitchFamily="34" charset="0"/>
              <a:buChar char="•"/>
            </a:pPr>
            <a:r>
              <a:rPr lang="en-US">
                <a:solidFill>
                  <a:srgbClr val="FFFFFF"/>
                </a:solidFill>
              </a:rPr>
              <a:t>Short attention span</a:t>
            </a:r>
          </a:p>
          <a:p>
            <a:pPr>
              <a:buFont typeface="Arial" panose="020B0604020202020204" pitchFamily="34" charset="0"/>
              <a:buChar char="•"/>
            </a:pPr>
            <a:r>
              <a:rPr lang="en-US">
                <a:solidFill>
                  <a:srgbClr val="FFFFFF"/>
                </a:solidFill>
              </a:rPr>
              <a:t>Loss of appetite</a:t>
            </a:r>
          </a:p>
          <a:p>
            <a:pPr>
              <a:buFont typeface="Arial" panose="020B0604020202020204" pitchFamily="34" charset="0"/>
              <a:buChar char="•"/>
            </a:pPr>
            <a:r>
              <a:rPr lang="en-US">
                <a:solidFill>
                  <a:srgbClr val="FFFFFF"/>
                </a:solidFill>
              </a:rPr>
              <a:t>Procrastination</a:t>
            </a:r>
          </a:p>
          <a:p>
            <a:pPr>
              <a:buFont typeface="Arial" panose="020B0604020202020204" pitchFamily="34" charset="0"/>
              <a:buChar char="•"/>
            </a:pPr>
            <a:r>
              <a:rPr lang="en-US">
                <a:solidFill>
                  <a:srgbClr val="FFFFFF"/>
                </a:solidFill>
              </a:rPr>
              <a:t>Increased use of alcohol and drugs</a:t>
            </a:r>
          </a:p>
          <a:p>
            <a:pPr>
              <a:buFont typeface="Arial" panose="020B0604020202020204" pitchFamily="34" charset="0"/>
              <a:buChar char="•"/>
            </a:pPr>
            <a:r>
              <a:rPr lang="en-US">
                <a:solidFill>
                  <a:srgbClr val="FFFFFF"/>
                </a:solidFill>
              </a:rPr>
              <a:t>Poor job performance</a:t>
            </a:r>
          </a:p>
          <a:p>
            <a:endParaRPr lang="en-US">
              <a:solidFill>
                <a:srgbClr val="FFFFFF"/>
              </a:solidFill>
            </a:endParaRPr>
          </a:p>
        </p:txBody>
      </p:sp>
    </p:spTree>
    <p:extLst>
      <p:ext uri="{BB962C8B-B14F-4D97-AF65-F5344CB8AC3E}">
        <p14:creationId xmlns:p14="http://schemas.microsoft.com/office/powerpoint/2010/main" val="20862772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C3A39B4-A573-76DB-388A-08D8219C2C6B}"/>
              </a:ext>
            </a:extLst>
          </p:cNvPr>
          <p:cNvSpPr>
            <a:spLocks noGrp="1"/>
          </p:cNvSpPr>
          <p:nvPr>
            <p:ph type="title"/>
          </p:nvPr>
        </p:nvSpPr>
        <p:spPr>
          <a:xfrm>
            <a:off x="677334" y="609600"/>
            <a:ext cx="8596668" cy="1320800"/>
          </a:xfrm>
        </p:spPr>
        <p:txBody>
          <a:bodyPr>
            <a:normAutofit/>
          </a:bodyPr>
          <a:lstStyle/>
          <a:p>
            <a:r>
              <a:rPr lang="en-US"/>
              <a:t>Long-term negative effects of stress</a:t>
            </a:r>
          </a:p>
        </p:txBody>
      </p:sp>
      <p:sp>
        <p:nvSpPr>
          <p:cNvPr id="3" name="Content Placeholder 2">
            <a:extLst>
              <a:ext uri="{FF2B5EF4-FFF2-40B4-BE49-F238E27FC236}">
                <a16:creationId xmlns:a16="http://schemas.microsoft.com/office/drawing/2014/main" id="{5207E97C-DD05-D9BF-B6EC-FF860508EF57}"/>
              </a:ext>
            </a:extLst>
          </p:cNvPr>
          <p:cNvSpPr>
            <a:spLocks noGrp="1"/>
          </p:cNvSpPr>
          <p:nvPr>
            <p:ph idx="1"/>
          </p:nvPr>
        </p:nvSpPr>
        <p:spPr>
          <a:xfrm>
            <a:off x="677334" y="2160589"/>
            <a:ext cx="8596668" cy="3880773"/>
          </a:xfrm>
        </p:spPr>
        <p:txBody>
          <a:bodyPr>
            <a:normAutofit/>
          </a:bodyPr>
          <a:lstStyle/>
          <a:p>
            <a:pPr>
              <a:lnSpc>
                <a:spcPct val="90000"/>
              </a:lnSpc>
              <a:buFont typeface="Arial" panose="020B0604020202020204" pitchFamily="34" charset="0"/>
              <a:buChar char="•"/>
            </a:pPr>
            <a:r>
              <a:rPr lang="en-US" b="1"/>
              <a:t>Cardiovascular disease:</a:t>
            </a:r>
            <a:r>
              <a:rPr lang="en-US"/>
              <a:t> Psychologically demanding jobs that give employers little control over work processes increase the risk of cardiovascular disease, according to the Encyclopedia of Occupational Health and Safety.</a:t>
            </a:r>
          </a:p>
          <a:p>
            <a:pPr>
              <a:lnSpc>
                <a:spcPct val="90000"/>
              </a:lnSpc>
              <a:buFont typeface="Arial" panose="020B0604020202020204" pitchFamily="34" charset="0"/>
              <a:buChar char="•"/>
            </a:pPr>
            <a:r>
              <a:rPr lang="en-US" b="1"/>
              <a:t>Musculoskeletal disorders:</a:t>
            </a:r>
            <a:r>
              <a:rPr lang="en-US"/>
              <a:t> It is believed that stress increases the risk of back and upper-extremity musculoskeletal disorders.</a:t>
            </a:r>
          </a:p>
          <a:p>
            <a:pPr>
              <a:lnSpc>
                <a:spcPct val="90000"/>
              </a:lnSpc>
              <a:buFont typeface="Arial" panose="020B0604020202020204" pitchFamily="34" charset="0"/>
              <a:buChar char="•"/>
            </a:pPr>
            <a:r>
              <a:rPr lang="en-US" b="1"/>
              <a:t>Psychological disorders:</a:t>
            </a:r>
            <a:r>
              <a:rPr lang="en-US"/>
              <a:t> Several studies suggest that differences in mental health problems for various occupations are due to differences in job stress levels. Such problems include depression and burnout.</a:t>
            </a:r>
          </a:p>
          <a:p>
            <a:pPr>
              <a:lnSpc>
                <a:spcPct val="90000"/>
              </a:lnSpc>
              <a:buFont typeface="Arial" panose="020B0604020202020204" pitchFamily="34" charset="0"/>
              <a:buChar char="•"/>
            </a:pPr>
            <a:r>
              <a:rPr lang="en-US" b="1"/>
              <a:t>Workplace injury:</a:t>
            </a:r>
            <a:r>
              <a:rPr lang="en-US"/>
              <a:t> There is also a concern that stressful working conditions can interfere with safety practices and increase the risk of injury at work.</a:t>
            </a:r>
          </a:p>
          <a:p>
            <a:pPr>
              <a:lnSpc>
                <a:spcPct val="90000"/>
              </a:lnSpc>
              <a:buFont typeface="Arial" panose="020B0604020202020204" pitchFamily="34" charset="0"/>
              <a:buChar char="•"/>
            </a:pPr>
            <a:r>
              <a:rPr lang="en-US" b="1"/>
              <a:t>Suicide, cancer, ulcers, and immune function:</a:t>
            </a:r>
            <a:r>
              <a:rPr lang="en-US"/>
              <a:t> Some studies suggest that there is a relationship between workplace stress and these health problems, but more research is needed to draw firm conclusions.</a:t>
            </a:r>
          </a:p>
          <a:p>
            <a:pPr>
              <a:lnSpc>
                <a:spcPct val="90000"/>
              </a:lnSpc>
            </a:pPr>
            <a:endParaRPr lang="en-US"/>
          </a:p>
        </p:txBody>
      </p:sp>
    </p:spTree>
    <p:extLst>
      <p:ext uri="{BB962C8B-B14F-4D97-AF65-F5344CB8AC3E}">
        <p14:creationId xmlns:p14="http://schemas.microsoft.com/office/powerpoint/2010/main" val="31665110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3E40-7672-561D-2EA4-66F2D68AD05C}"/>
              </a:ext>
            </a:extLst>
          </p:cNvPr>
          <p:cNvSpPr>
            <a:spLocks noGrp="1"/>
          </p:cNvSpPr>
          <p:nvPr>
            <p:ph type="title"/>
          </p:nvPr>
        </p:nvSpPr>
        <p:spPr/>
        <p:txBody>
          <a:bodyPr>
            <a:normAutofit/>
          </a:bodyPr>
          <a:lstStyle/>
          <a:p>
            <a:r>
              <a:rPr lang="en-US" b="1" dirty="0"/>
              <a:t>Solutions for Managing Workplace Stressors</a:t>
            </a:r>
            <a:endParaRPr lang="en-US" dirty="0"/>
          </a:p>
        </p:txBody>
      </p:sp>
      <p:sp>
        <p:nvSpPr>
          <p:cNvPr id="3" name="Content Placeholder 2">
            <a:extLst>
              <a:ext uri="{FF2B5EF4-FFF2-40B4-BE49-F238E27FC236}">
                <a16:creationId xmlns:a16="http://schemas.microsoft.com/office/drawing/2014/main" id="{2E0D8679-C2DD-ACF4-FCA9-3A6CA11AB95B}"/>
              </a:ext>
            </a:extLst>
          </p:cNvPr>
          <p:cNvSpPr>
            <a:spLocks noGrp="1"/>
          </p:cNvSpPr>
          <p:nvPr>
            <p:ph idx="1"/>
          </p:nvPr>
        </p:nvSpPr>
        <p:spPr/>
        <p:txBody>
          <a:bodyPr/>
          <a:lstStyle/>
          <a:p>
            <a:r>
              <a:rPr lang="en-US" dirty="0"/>
              <a:t>A healthy workplace is defined as one that has low rates of illness, injury, and disability in its workforce while remaining competitive in the marketplace. Some characteristics of such organizations include:</a:t>
            </a:r>
          </a:p>
          <a:p>
            <a:pPr>
              <a:buFont typeface="Arial" panose="020B0604020202020204" pitchFamily="34" charset="0"/>
              <a:buChar char="•"/>
            </a:pPr>
            <a:r>
              <a:rPr lang="en-US" dirty="0"/>
              <a:t>Recognition of employees for good work performance.</a:t>
            </a:r>
          </a:p>
          <a:p>
            <a:pPr>
              <a:buFont typeface="Arial" panose="020B0604020202020204" pitchFamily="34" charset="0"/>
              <a:buChar char="•"/>
            </a:pPr>
            <a:r>
              <a:rPr lang="en-US" dirty="0"/>
              <a:t>Opportunities for career development.</a:t>
            </a:r>
          </a:p>
          <a:p>
            <a:pPr>
              <a:buFont typeface="Arial" panose="020B0604020202020204" pitchFamily="34" charset="0"/>
              <a:buChar char="•"/>
            </a:pPr>
            <a:r>
              <a:rPr lang="en-US" dirty="0"/>
              <a:t>An organizational culture that values the individual worker.</a:t>
            </a:r>
          </a:p>
          <a:p>
            <a:pPr>
              <a:buFont typeface="Arial" panose="020B0604020202020204" pitchFamily="34" charset="0"/>
              <a:buChar char="•"/>
            </a:pPr>
            <a:r>
              <a:rPr lang="en-US" dirty="0"/>
              <a:t>Management actions that are consistent with organizational values.</a:t>
            </a:r>
          </a:p>
          <a:p>
            <a:endParaRPr lang="en-US" dirty="0"/>
          </a:p>
        </p:txBody>
      </p:sp>
    </p:spTree>
    <p:extLst>
      <p:ext uri="{BB962C8B-B14F-4D97-AF65-F5344CB8AC3E}">
        <p14:creationId xmlns:p14="http://schemas.microsoft.com/office/powerpoint/2010/main" val="247860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36FE-50D7-4248-FAA0-0BA3E4C23041}"/>
              </a:ext>
            </a:extLst>
          </p:cNvPr>
          <p:cNvSpPr>
            <a:spLocks noGrp="1"/>
          </p:cNvSpPr>
          <p:nvPr>
            <p:ph type="title"/>
          </p:nvPr>
        </p:nvSpPr>
        <p:spPr/>
        <p:txBody>
          <a:bodyPr/>
          <a:lstStyle/>
          <a:p>
            <a:r>
              <a:rPr lang="en-US" dirty="0"/>
              <a:t>Leadership strategies for stress reduction</a:t>
            </a:r>
          </a:p>
        </p:txBody>
      </p:sp>
      <p:sp>
        <p:nvSpPr>
          <p:cNvPr id="3" name="Content Placeholder 2">
            <a:extLst>
              <a:ext uri="{FF2B5EF4-FFF2-40B4-BE49-F238E27FC236}">
                <a16:creationId xmlns:a16="http://schemas.microsoft.com/office/drawing/2014/main" id="{5357B59E-0570-899B-E480-1ED8CAE35D33}"/>
              </a:ext>
            </a:extLst>
          </p:cNvPr>
          <p:cNvSpPr>
            <a:spLocks noGrp="1"/>
          </p:cNvSpPr>
          <p:nvPr>
            <p:ph idx="1"/>
          </p:nvPr>
        </p:nvSpPr>
        <p:spPr/>
        <p:txBody>
          <a:bodyPr>
            <a:normAutofit/>
          </a:bodyPr>
          <a:lstStyle/>
          <a:p>
            <a:pPr>
              <a:buFont typeface="Arial" panose="020B0604020202020204" pitchFamily="34" charset="0"/>
              <a:buChar char="•"/>
            </a:pPr>
            <a:r>
              <a:rPr lang="en-US" dirty="0"/>
              <a:t>Ensuring that workload is aligned with employee capabilities and resources.</a:t>
            </a:r>
          </a:p>
          <a:p>
            <a:pPr>
              <a:buFont typeface="Arial" panose="020B0604020202020204" pitchFamily="34" charset="0"/>
              <a:buChar char="•"/>
            </a:pPr>
            <a:r>
              <a:rPr lang="en-US" dirty="0"/>
              <a:t>Designing jobs that provide meaning and opportunities for workers to succeed.</a:t>
            </a:r>
          </a:p>
          <a:p>
            <a:pPr>
              <a:buFont typeface="Arial" panose="020B0604020202020204" pitchFamily="34" charset="0"/>
              <a:buChar char="•"/>
            </a:pPr>
            <a:r>
              <a:rPr lang="en-US" dirty="0"/>
              <a:t>Clearly defining roles and responsibilities.</a:t>
            </a:r>
          </a:p>
          <a:p>
            <a:pPr>
              <a:buFont typeface="Arial" panose="020B0604020202020204" pitchFamily="34" charset="0"/>
              <a:buChar char="•"/>
            </a:pPr>
            <a:r>
              <a:rPr lang="en-US" dirty="0"/>
              <a:t>Providing opportunities for professional development and participation in decision-making.</a:t>
            </a:r>
          </a:p>
          <a:p>
            <a:pPr>
              <a:buFont typeface="Arial" panose="020B0604020202020204" pitchFamily="34" charset="0"/>
              <a:buChar char="•"/>
            </a:pPr>
            <a:r>
              <a:rPr lang="en-US" dirty="0"/>
              <a:t>Improving communication concerning the overall health of the company.</a:t>
            </a:r>
          </a:p>
          <a:p>
            <a:pPr>
              <a:buFont typeface="Arial" panose="020B0604020202020204" pitchFamily="34" charset="0"/>
              <a:buChar char="•"/>
            </a:pPr>
            <a:r>
              <a:rPr lang="en-US" dirty="0"/>
              <a:t>Providing opportunities for social interaction among workers.</a:t>
            </a:r>
          </a:p>
          <a:p>
            <a:pPr>
              <a:buFont typeface="Arial" panose="020B0604020202020204" pitchFamily="34" charset="0"/>
              <a:buChar char="•"/>
            </a:pPr>
            <a:r>
              <a:rPr lang="en-US" dirty="0"/>
              <a:t>Establishing schedules that make sense for demands and responsibilities outside of work (work-life balance).</a:t>
            </a:r>
          </a:p>
          <a:p>
            <a:endParaRPr lang="en-US" dirty="0"/>
          </a:p>
        </p:txBody>
      </p:sp>
    </p:spTree>
    <p:extLst>
      <p:ext uri="{BB962C8B-B14F-4D97-AF65-F5344CB8AC3E}">
        <p14:creationId xmlns:p14="http://schemas.microsoft.com/office/powerpoint/2010/main" val="288992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766E-F389-2300-0359-2FE50DF32038}"/>
              </a:ext>
            </a:extLst>
          </p:cNvPr>
          <p:cNvSpPr>
            <a:spLocks noGrp="1"/>
          </p:cNvSpPr>
          <p:nvPr>
            <p:ph type="title"/>
          </p:nvPr>
        </p:nvSpPr>
        <p:spPr/>
        <p:txBody>
          <a:bodyPr/>
          <a:lstStyle/>
          <a:p>
            <a:r>
              <a:rPr lang="en-US" dirty="0"/>
              <a:t>Measurement of Workplace stress</a:t>
            </a:r>
          </a:p>
        </p:txBody>
      </p:sp>
      <p:sp>
        <p:nvSpPr>
          <p:cNvPr id="3" name="Content Placeholder 2">
            <a:extLst>
              <a:ext uri="{FF2B5EF4-FFF2-40B4-BE49-F238E27FC236}">
                <a16:creationId xmlns:a16="http://schemas.microsoft.com/office/drawing/2014/main" id="{3FB0D2DF-5AC5-6A6C-6486-246410E283AA}"/>
              </a:ext>
            </a:extLst>
          </p:cNvPr>
          <p:cNvSpPr>
            <a:spLocks noGrp="1"/>
          </p:cNvSpPr>
          <p:nvPr>
            <p:ph idx="1"/>
          </p:nvPr>
        </p:nvSpPr>
        <p:spPr/>
        <p:txBody>
          <a:bodyPr/>
          <a:lstStyle/>
          <a:p>
            <a:pPr marL="0" indent="0">
              <a:buNone/>
            </a:pPr>
            <a:r>
              <a:rPr lang="en-US" dirty="0"/>
              <a:t>Job stress was measured on five subscales: </a:t>
            </a:r>
          </a:p>
          <a:p>
            <a:r>
              <a:rPr lang="en-US" dirty="0"/>
              <a:t>Employee empowerment</a:t>
            </a:r>
          </a:p>
          <a:p>
            <a:r>
              <a:rPr lang="en-US" dirty="0"/>
              <a:t> Role overload </a:t>
            </a:r>
          </a:p>
          <a:p>
            <a:r>
              <a:rPr lang="en-US" dirty="0"/>
              <a:t>Role ambiguity </a:t>
            </a:r>
          </a:p>
          <a:p>
            <a:r>
              <a:rPr lang="en-US" dirty="0"/>
              <a:t>Rule violation</a:t>
            </a:r>
          </a:p>
          <a:p>
            <a:r>
              <a:rPr lang="en-US" dirty="0"/>
              <a:t>Job hazard.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4876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DA75-F165-BCA8-A346-D2F6EC385F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2D22B7-C9D5-8AF9-F465-F15D33BC92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743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7C50E40-AD6C-1269-DAD8-B9558C805E3A}"/>
              </a:ext>
            </a:extLst>
          </p:cNvPr>
          <p:cNvSpPr>
            <a:spLocks noGrp="1"/>
          </p:cNvSpPr>
          <p:nvPr>
            <p:ph type="title"/>
          </p:nvPr>
        </p:nvSpPr>
        <p:spPr>
          <a:xfrm>
            <a:off x="1286933" y="609600"/>
            <a:ext cx="10197494" cy="1099457"/>
          </a:xfrm>
        </p:spPr>
        <p:txBody>
          <a:bodyPr>
            <a:normAutofit/>
          </a:bodyPr>
          <a:lstStyle/>
          <a:p>
            <a:r>
              <a:rPr lang="en-US"/>
              <a:t>Workplace Stress</a:t>
            </a:r>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4">
            <a:extLst>
              <a:ext uri="{FF2B5EF4-FFF2-40B4-BE49-F238E27FC236}">
                <a16:creationId xmlns:a16="http://schemas.microsoft.com/office/drawing/2014/main" id="{17F10EF8-D545-4266-9CF2-C8072B367576}"/>
              </a:ext>
            </a:extLst>
          </p:cNvPr>
          <p:cNvGraphicFramePr>
            <a:graphicFrameLocks noGrp="1"/>
          </p:cNvGraphicFramePr>
          <p:nvPr>
            <p:ph idx="1"/>
            <p:extLst>
              <p:ext uri="{D42A27DB-BD31-4B8C-83A1-F6EECF244321}">
                <p14:modId xmlns:p14="http://schemas.microsoft.com/office/powerpoint/2010/main" val="251373504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563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7" name="Straight Connector 116">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9"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Isosceles Triangle 120">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25">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12" name="Picture 111" descr="Sunlit desk">
            <a:extLst>
              <a:ext uri="{FF2B5EF4-FFF2-40B4-BE49-F238E27FC236}">
                <a16:creationId xmlns:a16="http://schemas.microsoft.com/office/drawing/2014/main" id="{4F713FC2-8A97-9CB9-C328-0C4D8F867C16}"/>
              </a:ext>
            </a:extLst>
          </p:cNvPr>
          <p:cNvPicPr>
            <a:picLocks noChangeAspect="1"/>
          </p:cNvPicPr>
          <p:nvPr/>
        </p:nvPicPr>
        <p:blipFill rotWithShape="1">
          <a:blip r:embed="rId2"/>
          <a:srcRect l="11969" r="1092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4" name="Title 3">
            <a:extLst>
              <a:ext uri="{FF2B5EF4-FFF2-40B4-BE49-F238E27FC236}">
                <a16:creationId xmlns:a16="http://schemas.microsoft.com/office/drawing/2014/main" id="{A2605DF4-A933-7FCD-7167-6AADA657FDF1}"/>
              </a:ext>
            </a:extLst>
          </p:cNvPr>
          <p:cNvSpPr>
            <a:spLocks noGrp="1"/>
          </p:cNvSpPr>
          <p:nvPr>
            <p:ph type="title"/>
          </p:nvPr>
        </p:nvSpPr>
        <p:spPr>
          <a:xfrm>
            <a:off x="668867" y="1678666"/>
            <a:ext cx="5085352" cy="2369093"/>
          </a:xfrm>
        </p:spPr>
        <p:txBody>
          <a:bodyPr vert="horz" lIns="91440" tIns="45720" rIns="91440" bIns="45720" rtlCol="0" anchor="b">
            <a:normAutofit/>
          </a:bodyPr>
          <a:lstStyle/>
          <a:p>
            <a:pPr>
              <a:lnSpc>
                <a:spcPct val="90000"/>
              </a:lnSpc>
            </a:pPr>
            <a:r>
              <a:rPr lang="en-US" sz="2600" dirty="0">
                <a:effectLst/>
              </a:rPr>
              <a:t>Workplace stress and sources</a:t>
            </a:r>
            <a:br>
              <a:rPr lang="en-US" sz="2600" dirty="0"/>
            </a:br>
            <a:r>
              <a:rPr lang="en-US" sz="2600" dirty="0">
                <a:effectLst/>
              </a:rPr>
              <a:t>Human reaction to workplace stress</a:t>
            </a:r>
            <a:br>
              <a:rPr lang="en-US" sz="2600" dirty="0">
                <a:effectLst/>
              </a:rPr>
            </a:br>
            <a:r>
              <a:rPr kumimoji="0" lang="en-US" altLang="en-US" sz="2600" b="0" i="0" u="none" strike="noStrike" cap="none" normalizeH="0" baseline="0" dirty="0">
                <a:ln>
                  <a:noFill/>
                </a:ln>
                <a:effectLst/>
              </a:rPr>
              <a:t>Measurement of workplace stress </a:t>
            </a:r>
            <a:endParaRPr lang="en-US" sz="2600" dirty="0">
              <a:effectLst/>
            </a:endParaRPr>
          </a:p>
        </p:txBody>
      </p:sp>
      <p:sp>
        <p:nvSpPr>
          <p:cNvPr id="5" name="Text Placeholder 4">
            <a:extLst>
              <a:ext uri="{FF2B5EF4-FFF2-40B4-BE49-F238E27FC236}">
                <a16:creationId xmlns:a16="http://schemas.microsoft.com/office/drawing/2014/main" id="{F5366FE0-1907-C064-E07D-67A3706B6AF8}"/>
              </a:ext>
            </a:extLst>
          </p:cNvPr>
          <p:cNvSpPr>
            <a:spLocks noGrp="1"/>
          </p:cNvSpPr>
          <p:nvPr>
            <p:ph type="body" idx="1"/>
          </p:nvPr>
        </p:nvSpPr>
        <p:spPr>
          <a:xfrm>
            <a:off x="677335" y="4050831"/>
            <a:ext cx="4079721" cy="1096901"/>
          </a:xfrm>
        </p:spPr>
        <p:txBody>
          <a:bodyPr vert="horz" lIns="91440" tIns="45720" rIns="91440" bIns="45720" rtlCol="0" anchor="t">
            <a:normAutofit/>
          </a:bodyPr>
          <a:lstStyle/>
          <a:p>
            <a:pPr algn="r"/>
            <a:endParaRPr lang="en-US" sz="1600"/>
          </a:p>
        </p:txBody>
      </p:sp>
      <p:cxnSp>
        <p:nvCxnSpPr>
          <p:cNvPr id="128" name="Straight Connector 127">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2"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4"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6"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8"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1840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44609322-DE97-439A-0F93-C321C3CD886B}"/>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Sources of Workplace Stress</a:t>
            </a:r>
          </a:p>
        </p:txBody>
      </p:sp>
      <p:sp>
        <p:nvSpPr>
          <p:cNvPr id="5" name="Text Placeholder 4">
            <a:extLst>
              <a:ext uri="{FF2B5EF4-FFF2-40B4-BE49-F238E27FC236}">
                <a16:creationId xmlns:a16="http://schemas.microsoft.com/office/drawing/2014/main" id="{B0D35D08-B204-F94F-46D5-0416CD493797}"/>
              </a:ext>
            </a:extLst>
          </p:cNvPr>
          <p:cNvSpPr>
            <a:spLocks noGrp="1"/>
          </p:cNvSpPr>
          <p:nvPr>
            <p:ph type="body" idx="1"/>
          </p:nvPr>
        </p:nvSpPr>
        <p:spPr>
          <a:xfrm>
            <a:off x="4974336" y="4514446"/>
            <a:ext cx="4299666" cy="871042"/>
          </a:xfrm>
        </p:spPr>
        <p:txBody>
          <a:bodyPr vert="horz" lIns="91440" tIns="45720" rIns="91440" bIns="45720" rtlCol="0" anchor="t">
            <a:normAutofit/>
          </a:bodyPr>
          <a:lstStyle/>
          <a:p>
            <a:endParaRPr lang="en-US" sz="1800"/>
          </a:p>
        </p:txBody>
      </p:sp>
      <p:sp>
        <p:nvSpPr>
          <p:cNvPr id="24" name="Isosceles Triangle 23">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Graphic 8" descr="Worried Face with No Fill">
            <a:extLst>
              <a:ext uri="{FF2B5EF4-FFF2-40B4-BE49-F238E27FC236}">
                <a16:creationId xmlns:a16="http://schemas.microsoft.com/office/drawing/2014/main" id="{A01ABE8A-2DAD-0148-88A3-F13DA7E914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53557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A0FF470-2127-AAEC-8169-47C56F64F248}"/>
              </a:ext>
            </a:extLst>
          </p:cNvPr>
          <p:cNvSpPr>
            <a:spLocks noGrp="1"/>
          </p:cNvSpPr>
          <p:nvPr>
            <p:ph type="title"/>
          </p:nvPr>
        </p:nvSpPr>
        <p:spPr>
          <a:xfrm>
            <a:off x="643467" y="816638"/>
            <a:ext cx="3367359" cy="5224724"/>
          </a:xfrm>
        </p:spPr>
        <p:txBody>
          <a:bodyPr anchor="ctr">
            <a:normAutofit/>
          </a:bodyPr>
          <a:lstStyle/>
          <a:p>
            <a:r>
              <a:rPr lang="en-US" b="1" dirty="0"/>
              <a:t>Low Morale</a:t>
            </a:r>
            <a:endParaRPr lang="en-US" dirty="0"/>
          </a:p>
        </p:txBody>
      </p:sp>
      <p:sp>
        <p:nvSpPr>
          <p:cNvPr id="5" name="Content Placeholder 4">
            <a:extLst>
              <a:ext uri="{FF2B5EF4-FFF2-40B4-BE49-F238E27FC236}">
                <a16:creationId xmlns:a16="http://schemas.microsoft.com/office/drawing/2014/main" id="{61CDF9BC-74E8-4CD4-12E4-D3DD04D7F990}"/>
              </a:ext>
            </a:extLst>
          </p:cNvPr>
          <p:cNvSpPr>
            <a:spLocks noGrp="1"/>
          </p:cNvSpPr>
          <p:nvPr>
            <p:ph idx="1"/>
          </p:nvPr>
        </p:nvSpPr>
        <p:spPr>
          <a:xfrm>
            <a:off x="4654295" y="816638"/>
            <a:ext cx="4619706" cy="5224724"/>
          </a:xfrm>
        </p:spPr>
        <p:txBody>
          <a:bodyPr anchor="ctr">
            <a:normAutofit/>
          </a:bodyPr>
          <a:lstStyle/>
          <a:p>
            <a:r>
              <a:rPr lang="en-US" dirty="0"/>
              <a:t>When morale is low, workers often feel powerless which makes them complacent, and productivity suffers.</a:t>
            </a:r>
          </a:p>
          <a:p>
            <a:r>
              <a:rPr lang="en-US" dirty="0"/>
              <a:t> Some of the most stressful jobs include secretary, waiter, middle manager, police officer, and editor. </a:t>
            </a:r>
          </a:p>
          <a:p>
            <a:r>
              <a:rPr lang="en-US" dirty="0"/>
              <a:t>Workplace stress arises when  professionals have to respond to the demands and timelines of others with little control over events. </a:t>
            </a:r>
          </a:p>
          <a:p>
            <a:r>
              <a:rPr lang="en-US" dirty="0"/>
              <a:t>Common to these types of careers are feelings of too little authority, unfair labor practices, and inadequate job descriptions.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355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8" name="Rectangle 3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Freeform: Shape 53">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3CECAF-9A48-CB5C-A659-7938A71AE7A0}"/>
              </a:ext>
            </a:extLst>
          </p:cNvPr>
          <p:cNvSpPr>
            <a:spLocks noGrp="1"/>
          </p:cNvSpPr>
          <p:nvPr>
            <p:ph type="title"/>
          </p:nvPr>
        </p:nvSpPr>
        <p:spPr>
          <a:xfrm>
            <a:off x="7181723" y="609600"/>
            <a:ext cx="4512989" cy="2227730"/>
          </a:xfrm>
        </p:spPr>
        <p:txBody>
          <a:bodyPr anchor="ctr">
            <a:normAutofit/>
          </a:bodyPr>
          <a:lstStyle/>
          <a:p>
            <a:r>
              <a:rPr lang="en-US" b="1">
                <a:solidFill>
                  <a:srgbClr val="FFFFFF"/>
                </a:solidFill>
              </a:rPr>
              <a:t>Management style</a:t>
            </a:r>
            <a:endParaRPr lang="en-US">
              <a:solidFill>
                <a:srgbClr val="FFFFFF"/>
              </a:solidFill>
            </a:endParaRPr>
          </a:p>
        </p:txBody>
      </p:sp>
      <p:pic>
        <p:nvPicPr>
          <p:cNvPr id="7" name="Graphic 6" descr="Cycle with People">
            <a:extLst>
              <a:ext uri="{FF2B5EF4-FFF2-40B4-BE49-F238E27FC236}">
                <a16:creationId xmlns:a16="http://schemas.microsoft.com/office/drawing/2014/main" id="{AB69016C-4C5A-B6B5-4AF0-C504B87378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51836C93-40C2-E11D-DFA6-DB6C554ABFD0}"/>
              </a:ext>
            </a:extLst>
          </p:cNvPr>
          <p:cNvSpPr>
            <a:spLocks noGrp="1"/>
          </p:cNvSpPr>
          <p:nvPr>
            <p:ph idx="1"/>
          </p:nvPr>
        </p:nvSpPr>
        <p:spPr>
          <a:xfrm>
            <a:off x="7181725" y="2837329"/>
            <a:ext cx="4512988" cy="3317938"/>
          </a:xfrm>
        </p:spPr>
        <p:txBody>
          <a:bodyPr anchor="t">
            <a:normAutofit/>
          </a:bodyPr>
          <a:lstStyle/>
          <a:p>
            <a:r>
              <a:rPr lang="en-US">
                <a:solidFill>
                  <a:srgbClr val="FFFFFF"/>
                </a:solidFill>
              </a:rPr>
              <a:t>Another factor in stressful work situations is management style. </a:t>
            </a:r>
          </a:p>
          <a:p>
            <a:r>
              <a:rPr lang="en-US">
                <a:solidFill>
                  <a:srgbClr val="FFFFFF"/>
                </a:solidFill>
              </a:rPr>
              <a:t>If a workplace has poor communication and employees are not included in decision-making processes, workers do not feel supported by their coworkers and employers. </a:t>
            </a:r>
          </a:p>
          <a:p>
            <a:r>
              <a:rPr lang="en-US">
                <a:solidFill>
                  <a:srgbClr val="FFFFFF"/>
                </a:solidFill>
              </a:rPr>
              <a:t>In addition, a lack of family-friendly policies can lead to increased stress due to effects on work-life balance.</a:t>
            </a:r>
          </a:p>
        </p:txBody>
      </p:sp>
    </p:spTree>
    <p:extLst>
      <p:ext uri="{BB962C8B-B14F-4D97-AF65-F5344CB8AC3E}">
        <p14:creationId xmlns:p14="http://schemas.microsoft.com/office/powerpoint/2010/main" val="104165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79C67-5FD7-B74A-57DE-17045C780872}"/>
              </a:ext>
            </a:extLst>
          </p:cNvPr>
          <p:cNvSpPr>
            <a:spLocks noGrp="1"/>
          </p:cNvSpPr>
          <p:nvPr>
            <p:ph type="title"/>
          </p:nvPr>
        </p:nvSpPr>
        <p:spPr>
          <a:xfrm>
            <a:off x="652481" y="1382486"/>
            <a:ext cx="3547581" cy="4093028"/>
          </a:xfrm>
        </p:spPr>
        <p:txBody>
          <a:bodyPr anchor="ctr">
            <a:normAutofit/>
          </a:bodyPr>
          <a:lstStyle/>
          <a:p>
            <a:r>
              <a:rPr lang="en-US" sz="3700" b="1"/>
              <a:t>Job responsibilities</a:t>
            </a:r>
            <a:endParaRPr lang="en-US" sz="3700"/>
          </a:p>
        </p:txBody>
      </p:sp>
      <p:grpSp>
        <p:nvGrpSpPr>
          <p:cNvPr id="34" name="Group 3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5" name="Straight Connector 3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5" name="Rectangle 4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29A73709-A46B-4903-B29A-0DA28C52EA87}"/>
              </a:ext>
            </a:extLst>
          </p:cNvPr>
          <p:cNvGraphicFramePr>
            <a:graphicFrameLocks noGrp="1"/>
          </p:cNvGraphicFramePr>
          <p:nvPr>
            <p:ph idx="1"/>
            <p:extLst>
              <p:ext uri="{D42A27DB-BD31-4B8C-83A1-F6EECF244321}">
                <p14:modId xmlns:p14="http://schemas.microsoft.com/office/powerpoint/2010/main" val="31089689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288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1FF70-ADB7-4D6F-C01F-06F811EBEC1B}"/>
              </a:ext>
            </a:extLst>
          </p:cNvPr>
          <p:cNvSpPr>
            <a:spLocks noGrp="1"/>
          </p:cNvSpPr>
          <p:nvPr>
            <p:ph type="title"/>
          </p:nvPr>
        </p:nvSpPr>
        <p:spPr>
          <a:xfrm>
            <a:off x="652481" y="1382486"/>
            <a:ext cx="3547581" cy="4093028"/>
          </a:xfrm>
        </p:spPr>
        <p:txBody>
          <a:bodyPr anchor="ctr">
            <a:normAutofit/>
          </a:bodyPr>
          <a:lstStyle/>
          <a:p>
            <a:r>
              <a:rPr lang="en-US" sz="4400" b="1"/>
              <a:t>Career concerns</a:t>
            </a: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856C074-0005-9708-F432-8AA862BF5B3F}"/>
              </a:ext>
            </a:extLst>
          </p:cNvPr>
          <p:cNvGraphicFramePr>
            <a:graphicFrameLocks noGrp="1"/>
          </p:cNvGraphicFramePr>
          <p:nvPr>
            <p:ph idx="1"/>
            <p:extLst>
              <p:ext uri="{D42A27DB-BD31-4B8C-83A1-F6EECF244321}">
                <p14:modId xmlns:p14="http://schemas.microsoft.com/office/powerpoint/2010/main" val="328469153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21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0495F7E-1233-B88C-016E-39AE8A24F91C}"/>
              </a:ext>
            </a:extLst>
          </p:cNvPr>
          <p:cNvSpPr>
            <a:spLocks noGrp="1"/>
          </p:cNvSpPr>
          <p:nvPr>
            <p:ph type="title"/>
          </p:nvPr>
        </p:nvSpPr>
        <p:spPr>
          <a:xfrm>
            <a:off x="677334" y="609600"/>
            <a:ext cx="8596668" cy="1320800"/>
          </a:xfrm>
        </p:spPr>
        <p:txBody>
          <a:bodyPr>
            <a:normAutofit/>
          </a:bodyPr>
          <a:lstStyle/>
          <a:p>
            <a:r>
              <a:rPr lang="en-US" b="1" dirty="0"/>
              <a:t>Traumatic events</a:t>
            </a:r>
            <a:endParaRPr lang="en-US" dirty="0"/>
          </a:p>
        </p:txBody>
      </p:sp>
      <p:sp>
        <p:nvSpPr>
          <p:cNvPr id="3" name="Content Placeholder 2">
            <a:extLst>
              <a:ext uri="{FF2B5EF4-FFF2-40B4-BE49-F238E27FC236}">
                <a16:creationId xmlns:a16="http://schemas.microsoft.com/office/drawing/2014/main" id="{11D4DD48-7E9F-80B5-4133-5D98190A64C9}"/>
              </a:ext>
            </a:extLst>
          </p:cNvPr>
          <p:cNvSpPr>
            <a:spLocks noGrp="1"/>
          </p:cNvSpPr>
          <p:nvPr>
            <p:ph idx="1"/>
          </p:nvPr>
        </p:nvSpPr>
        <p:spPr>
          <a:xfrm>
            <a:off x="677334" y="2160589"/>
            <a:ext cx="8596668" cy="3880773"/>
          </a:xfrm>
        </p:spPr>
        <p:txBody>
          <a:bodyPr>
            <a:normAutofit/>
          </a:bodyPr>
          <a:lstStyle/>
          <a:p>
            <a:r>
              <a:rPr lang="en-US" dirty="0"/>
              <a:t>It is true that some jobs are more dangerous than others. </a:t>
            </a:r>
          </a:p>
          <a:p>
            <a:r>
              <a:rPr lang="en-US" dirty="0"/>
              <a:t>Many criminal justice professionals, firefighters, first responders, and military personnel experience stressful situations and personal risk every day.</a:t>
            </a:r>
          </a:p>
          <a:p>
            <a:r>
              <a:rPr lang="en-US" dirty="0"/>
              <a:t>Occasionally, this can cause ordinary responsibilities to become difficult. </a:t>
            </a:r>
          </a:p>
          <a:p>
            <a:r>
              <a:rPr lang="en-US" dirty="0"/>
              <a:t>For that reason, positions such as those listed above are particularly stressful.</a:t>
            </a:r>
          </a:p>
        </p:txBody>
      </p:sp>
    </p:spTree>
    <p:extLst>
      <p:ext uri="{BB962C8B-B14F-4D97-AF65-F5344CB8AC3E}">
        <p14:creationId xmlns:p14="http://schemas.microsoft.com/office/powerpoint/2010/main" val="348628302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9830</TotalTime>
  <Words>977</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Stress and Safety at Work Environment</vt:lpstr>
      <vt:lpstr>Workplace Stress</vt:lpstr>
      <vt:lpstr>Workplace stress and sources Human reaction to workplace stress Measurement of workplace stress </vt:lpstr>
      <vt:lpstr>Sources of Workplace Stress</vt:lpstr>
      <vt:lpstr>Low Morale</vt:lpstr>
      <vt:lpstr>Management style</vt:lpstr>
      <vt:lpstr>Job responsibilities</vt:lpstr>
      <vt:lpstr>Career concerns</vt:lpstr>
      <vt:lpstr>Traumatic events</vt:lpstr>
      <vt:lpstr>Work environment</vt:lpstr>
      <vt:lpstr>Work Stress Symptoms </vt:lpstr>
      <vt:lpstr>Short term effects of stress</vt:lpstr>
      <vt:lpstr>Long-term negative effects of stress</vt:lpstr>
      <vt:lpstr>Solutions for Managing Workplace Stressors</vt:lpstr>
      <vt:lpstr>Leadership strategies for stress reduction</vt:lpstr>
      <vt:lpstr>Measurement of Workplace stress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and Minimizing the Risks from Hazards</dc:title>
  <dc:creator>Syed Haider Hussain</dc:creator>
  <cp:lastModifiedBy>Syed Haider Hussain</cp:lastModifiedBy>
  <cp:revision>26</cp:revision>
  <dcterms:created xsi:type="dcterms:W3CDTF">2022-05-18T15:38:09Z</dcterms:created>
  <dcterms:modified xsi:type="dcterms:W3CDTF">2022-06-23T19:01:36Z</dcterms:modified>
</cp:coreProperties>
</file>