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94" r:id="rId3"/>
    <p:sldId id="295" r:id="rId4"/>
    <p:sldId id="296" r:id="rId5"/>
    <p:sldId id="297" r:id="rId6"/>
    <p:sldId id="299" r:id="rId7"/>
    <p:sldId id="300" r:id="rId8"/>
    <p:sldId id="304" r:id="rId9"/>
    <p:sldId id="305" r:id="rId10"/>
    <p:sldId id="306" r:id="rId11"/>
    <p:sldId id="301" r:id="rId12"/>
    <p:sldId id="303" r:id="rId13"/>
    <p:sldId id="30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50BC2-9A37-4E0E-9450-F64BF700C97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D08E41C-07C2-4228-8E52-C8DCDFE63196}">
      <dgm:prSet/>
      <dgm:spPr/>
      <dgm:t>
        <a:bodyPr/>
        <a:lstStyle/>
        <a:p>
          <a:r>
            <a:rPr lang="en-US" dirty="0"/>
            <a:t>Irregular hours of work and work patterns that include night and early morning shifts can lead to disruption of the internal body clock, sleeping difficulties and fatigue. </a:t>
          </a:r>
        </a:p>
        <a:p>
          <a:r>
            <a:rPr lang="en-US" dirty="0"/>
            <a:t>If workers are fatigued, they will be less alert, their reaction time will be slower, they will find it harder to concentrate and they may make poor decisions. </a:t>
          </a:r>
        </a:p>
        <a:p>
          <a:r>
            <a:rPr lang="en-US" dirty="0"/>
            <a:t>This can lead to accidents and injuries.</a:t>
          </a:r>
        </a:p>
      </dgm:t>
    </dgm:pt>
    <dgm:pt modelId="{5463991A-B070-4A4A-A3DE-6E37D90F9568}" type="parTrans" cxnId="{9E7423AE-3915-47CF-9EA6-1C3AB5EDF265}">
      <dgm:prSet/>
      <dgm:spPr/>
      <dgm:t>
        <a:bodyPr/>
        <a:lstStyle/>
        <a:p>
          <a:endParaRPr lang="en-US"/>
        </a:p>
      </dgm:t>
    </dgm:pt>
    <dgm:pt modelId="{57A67863-45A7-44BF-A36D-97355D5CA605}" type="sibTrans" cxnId="{9E7423AE-3915-47CF-9EA6-1C3AB5EDF265}">
      <dgm:prSet/>
      <dgm:spPr/>
      <dgm:t>
        <a:bodyPr/>
        <a:lstStyle/>
        <a:p>
          <a:endParaRPr lang="en-US"/>
        </a:p>
      </dgm:t>
    </dgm:pt>
    <dgm:pt modelId="{5351160C-7970-412B-A7F3-468F3AC30326}" type="pres">
      <dgm:prSet presAssocID="{F2B50BC2-9A37-4E0E-9450-F64BF700C974}" presName="diagram" presStyleCnt="0">
        <dgm:presLayoutVars>
          <dgm:dir/>
          <dgm:resizeHandles val="exact"/>
        </dgm:presLayoutVars>
      </dgm:prSet>
      <dgm:spPr/>
    </dgm:pt>
    <dgm:pt modelId="{50B6D654-E7AF-45D3-91C5-F174C654792F}" type="pres">
      <dgm:prSet presAssocID="{6D08E41C-07C2-4228-8E52-C8DCDFE63196}" presName="node" presStyleLbl="node1" presStyleIdx="0" presStyleCnt="1">
        <dgm:presLayoutVars>
          <dgm:bulletEnabled val="1"/>
        </dgm:presLayoutVars>
      </dgm:prSet>
      <dgm:spPr/>
    </dgm:pt>
  </dgm:ptLst>
  <dgm:cxnLst>
    <dgm:cxn modelId="{0CE2BE36-FEE8-435E-9C6A-45845877C31C}" type="presOf" srcId="{6D08E41C-07C2-4228-8E52-C8DCDFE63196}" destId="{50B6D654-E7AF-45D3-91C5-F174C654792F}" srcOrd="0" destOrd="0" presId="urn:microsoft.com/office/officeart/2005/8/layout/default"/>
    <dgm:cxn modelId="{A6D6897E-51A6-4262-99CC-329573B2AB3D}" type="presOf" srcId="{F2B50BC2-9A37-4E0E-9450-F64BF700C974}" destId="{5351160C-7970-412B-A7F3-468F3AC30326}" srcOrd="0" destOrd="0" presId="urn:microsoft.com/office/officeart/2005/8/layout/default"/>
    <dgm:cxn modelId="{9E7423AE-3915-47CF-9EA6-1C3AB5EDF265}" srcId="{F2B50BC2-9A37-4E0E-9450-F64BF700C974}" destId="{6D08E41C-07C2-4228-8E52-C8DCDFE63196}" srcOrd="0" destOrd="0" parTransId="{5463991A-B070-4A4A-A3DE-6E37D90F9568}" sibTransId="{57A67863-45A7-44BF-A36D-97355D5CA605}"/>
    <dgm:cxn modelId="{69836589-4686-461C-9E97-1CB4BE5329F8}" type="presParOf" srcId="{5351160C-7970-412B-A7F3-468F3AC30326}" destId="{50B6D654-E7AF-45D3-91C5-F174C654792F}"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D654-E7AF-45D3-91C5-F174C654792F}">
      <dsp:nvSpPr>
        <dsp:cNvPr id="0" name=""/>
        <dsp:cNvSpPr/>
      </dsp:nvSpPr>
      <dsp:spPr>
        <a:xfrm>
          <a:off x="1399513" y="1009"/>
          <a:ext cx="6819106" cy="409146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Irregular hours of work and work patterns that include night and early morning shifts can lead to disruption of the internal body clock, sleeping difficulties and fatigue. </a:t>
          </a:r>
        </a:p>
        <a:p>
          <a:pPr marL="0" lvl="0" indent="0" algn="ctr" defTabSz="1200150">
            <a:lnSpc>
              <a:spcPct val="90000"/>
            </a:lnSpc>
            <a:spcBef>
              <a:spcPct val="0"/>
            </a:spcBef>
            <a:spcAft>
              <a:spcPct val="35000"/>
            </a:spcAft>
            <a:buNone/>
          </a:pPr>
          <a:r>
            <a:rPr lang="en-US" sz="2700" kern="1200" dirty="0"/>
            <a:t>If workers are fatigued, they will be less alert, their reaction time will be slower, they will find it harder to concentrate and they may make poor decisions. </a:t>
          </a:r>
        </a:p>
        <a:p>
          <a:pPr marL="0" lvl="0" indent="0" algn="ctr" defTabSz="1200150">
            <a:lnSpc>
              <a:spcPct val="90000"/>
            </a:lnSpc>
            <a:spcBef>
              <a:spcPct val="0"/>
            </a:spcBef>
            <a:spcAft>
              <a:spcPct val="35000"/>
            </a:spcAft>
            <a:buNone/>
          </a:pPr>
          <a:r>
            <a:rPr lang="en-US" sz="2700" kern="1200" dirty="0"/>
            <a:t>This can lead to accidents and injuries.</a:t>
          </a:r>
        </a:p>
      </dsp:txBody>
      <dsp:txXfrm>
        <a:off x="1399513" y="1009"/>
        <a:ext cx="6819106" cy="40914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6/29/2022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justworks.com/blog/10-ways-reduce-workplace-stress#7-bring-some-diversions-into-the-office" TargetMode="External"/><Relationship Id="rId3" Type="http://schemas.openxmlformats.org/officeDocument/2006/relationships/hyperlink" Target="https://www.justworks.com/blog/10-ways-reduce-workplace-stress#2-offer-mental-and-physical-health-benefits" TargetMode="External"/><Relationship Id="rId7" Type="http://schemas.openxmlformats.org/officeDocument/2006/relationships/hyperlink" Target="https://www.justworks.com/blog/10-ways-reduce-workplace-stress#6-take-the-team-out-on-company-offsites" TargetMode="External"/><Relationship Id="rId2" Type="http://schemas.openxmlformats.org/officeDocument/2006/relationships/hyperlink" Target="https://www.justworks.com/blog/10-ways-reduce-workplace-stress#1-encourage-open-communication" TargetMode="External"/><Relationship Id="rId1" Type="http://schemas.openxmlformats.org/officeDocument/2006/relationships/slideLayout" Target="../slideLayouts/slideLayout2.xml"/><Relationship Id="rId6" Type="http://schemas.openxmlformats.org/officeDocument/2006/relationships/hyperlink" Target="https://www.justworks.com/blog/10-ways-reduce-workplace-stress#5-encourage-employees-to-take-breaks" TargetMode="External"/><Relationship Id="rId5" Type="http://schemas.openxmlformats.org/officeDocument/2006/relationships/hyperlink" Target="https://www.justworks.com/blog/10-ways-reduce-workplace-stress#4-offer-paid-time-off" TargetMode="External"/><Relationship Id="rId10" Type="http://schemas.openxmlformats.org/officeDocument/2006/relationships/image" Target="../media/image2.jpeg"/><Relationship Id="rId4" Type="http://schemas.openxmlformats.org/officeDocument/2006/relationships/hyperlink" Target="https://www.justworks.com/blog/10-ways-reduce-workplace-stress#3-bring-in-meditation-classes" TargetMode="External"/><Relationship Id="rId9" Type="http://schemas.openxmlformats.org/officeDocument/2006/relationships/hyperlink" Target="https://www.justworks.com/blog/10-ways-reduce-workplace-stress#8-consider-flexible-work-schedu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fontScale="90000"/>
          </a:bodyPr>
          <a:lstStyle/>
          <a:p>
            <a:pPr>
              <a:lnSpc>
                <a:spcPct val="90000"/>
              </a:lnSpc>
            </a:pPr>
            <a:r>
              <a:rPr lang="en-US" dirty="0"/>
              <a:t>Stress and Safety at Work Environment</a:t>
            </a:r>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dirty="0"/>
              <a:t>Lecture 14</a:t>
            </a:r>
          </a:p>
          <a:p>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0129-7E80-3305-8A4E-5CDE0078FB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DFD631-C5D4-B9D8-36FD-43BC7106B334}"/>
              </a:ext>
            </a:extLst>
          </p:cNvPr>
          <p:cNvSpPr>
            <a:spLocks noGrp="1"/>
          </p:cNvSpPr>
          <p:nvPr>
            <p:ph idx="1"/>
          </p:nvPr>
        </p:nvSpPr>
        <p:spPr/>
        <p:txBody>
          <a:bodyPr/>
          <a:lstStyle/>
          <a:p>
            <a:r>
              <a:rPr lang="en-US" dirty="0">
                <a:effectLst/>
                <a:latin typeface="Arial" panose="020B0604020202020204" pitchFamily="34" charset="0"/>
              </a:rPr>
              <a:t>Human error: Human errors in nuclear and chemical industries, rail and sea transport, aviation, etc. could be catastrophic. However, when disasters occur, the blame is often laid with the operators, pilots or drivers concerned, and labelled as „human error‟. Often though, these errors are caused by poor equipment and system design. Here ergonomists pay particular attention to the mental demands on the operators, designing tasks and equipment to </a:t>
            </a:r>
            <a:r>
              <a:rPr lang="en-US" dirty="0" err="1">
                <a:effectLst/>
                <a:latin typeface="Arial" panose="020B0604020202020204" pitchFamily="34" charset="0"/>
              </a:rPr>
              <a:t>minimise</a:t>
            </a:r>
            <a:r>
              <a:rPr lang="en-US" dirty="0">
                <a:effectLst/>
                <a:latin typeface="Arial" panose="020B0604020202020204" pitchFamily="34" charset="0"/>
              </a:rPr>
              <a:t> the chances of misreading information or operating the wrong controls, for</a:t>
            </a:r>
            <a:br>
              <a:rPr lang="en-US" dirty="0"/>
            </a:br>
            <a:r>
              <a:rPr lang="en-US" dirty="0">
                <a:effectLst/>
                <a:latin typeface="Arial" panose="020B0604020202020204" pitchFamily="34" charset="0"/>
              </a:rPr>
              <a:t>example.</a:t>
            </a:r>
            <a:endParaRPr lang="en-US" dirty="0"/>
          </a:p>
        </p:txBody>
      </p:sp>
    </p:spTree>
    <p:extLst>
      <p:ext uri="{BB962C8B-B14F-4D97-AF65-F5344CB8AC3E}">
        <p14:creationId xmlns:p14="http://schemas.microsoft.com/office/powerpoint/2010/main" val="34672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A0259BF-1E17-10D3-B76C-53FB46D60DB1}"/>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latin typeface="Arial" panose="020B0604020202020204" pitchFamily="34" charset="0"/>
              </a:rPr>
              <a:t>M</a:t>
            </a:r>
            <a:r>
              <a:rPr lang="en-US">
                <a:solidFill>
                  <a:schemeClr val="tx1">
                    <a:lumMod val="85000"/>
                    <a:lumOff val="15000"/>
                  </a:schemeClr>
                </a:solidFill>
                <a:effectLst/>
                <a:latin typeface="Arial" panose="020B0604020202020204" pitchFamily="34" charset="0"/>
              </a:rPr>
              <a:t>usculoskeletal disorder</a:t>
            </a: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909702-2615-8730-53DC-35F68EA77A25}"/>
              </a:ext>
            </a:extLst>
          </p:cNvPr>
          <p:cNvSpPr>
            <a:spLocks noGrp="1"/>
          </p:cNvSpPr>
          <p:nvPr>
            <p:ph idx="1"/>
          </p:nvPr>
        </p:nvSpPr>
        <p:spPr>
          <a:xfrm>
            <a:off x="6116084" y="609601"/>
            <a:ext cx="5511296" cy="5175624"/>
          </a:xfrm>
        </p:spPr>
        <p:txBody>
          <a:bodyPr anchor="ctr">
            <a:normAutofit/>
          </a:bodyPr>
          <a:lstStyle/>
          <a:p>
            <a:pPr marL="0" indent="0">
              <a:buNone/>
            </a:pPr>
            <a:br>
              <a:rPr lang="en-US">
                <a:solidFill>
                  <a:srgbClr val="FFFFFF"/>
                </a:solidFill>
              </a:rPr>
            </a:br>
            <a:r>
              <a:rPr lang="en-US">
                <a:solidFill>
                  <a:srgbClr val="FFFFFF"/>
                </a:solidFill>
                <a:effectLst/>
                <a:latin typeface="Arial" panose="020B0604020202020204" pitchFamily="34" charset="0"/>
              </a:rPr>
              <a:t>Musculoskeletal disorders (MSDs) are conditions that affect your body’s muscles, joints, tendons, ligaments, and nerves. </a:t>
            </a:r>
          </a:p>
          <a:p>
            <a:pPr marL="0" indent="0">
              <a:buNone/>
            </a:pPr>
            <a:r>
              <a:rPr lang="en-US">
                <a:solidFill>
                  <a:srgbClr val="FFFFFF"/>
                </a:solidFill>
                <a:effectLst/>
                <a:latin typeface="Arial" panose="020B0604020202020204" pitchFamily="34" charset="0"/>
              </a:rPr>
              <a:t>MSDs can develop over time or can occur immediately due to overload.</a:t>
            </a:r>
            <a:endParaRPr lang="en-US">
              <a:solidFill>
                <a:srgbClr val="FFFFFF"/>
              </a:solidFill>
            </a:endParaRPr>
          </a:p>
        </p:txBody>
      </p:sp>
    </p:spTree>
    <p:extLst>
      <p:ext uri="{BB962C8B-B14F-4D97-AF65-F5344CB8AC3E}">
        <p14:creationId xmlns:p14="http://schemas.microsoft.com/office/powerpoint/2010/main" val="36978865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B0D259-3201-1B98-522E-112E99B3EA95}"/>
              </a:ext>
            </a:extLst>
          </p:cNvPr>
          <p:cNvSpPr>
            <a:spLocks noGrp="1"/>
          </p:cNvSpPr>
          <p:nvPr>
            <p:ph type="title"/>
          </p:nvPr>
        </p:nvSpPr>
        <p:spPr>
          <a:xfrm>
            <a:off x="643467" y="816638"/>
            <a:ext cx="3367359" cy="5224724"/>
          </a:xfrm>
        </p:spPr>
        <p:txBody>
          <a:bodyPr anchor="ctr">
            <a:normAutofit/>
          </a:bodyPr>
          <a:lstStyle/>
          <a:p>
            <a:r>
              <a:rPr lang="en-US" dirty="0">
                <a:latin typeface="Arial" panose="020B0604020202020204" pitchFamily="34" charset="0"/>
              </a:rPr>
              <a:t>A</a:t>
            </a:r>
            <a:r>
              <a:rPr lang="en-US" dirty="0">
                <a:effectLst/>
                <a:latin typeface="Arial" panose="020B0604020202020204" pitchFamily="34" charset="0"/>
              </a:rPr>
              <a:t>dvantages of ergonomics</a:t>
            </a:r>
            <a:endParaRPr lang="en-US" dirty="0"/>
          </a:p>
        </p:txBody>
      </p:sp>
      <p:sp>
        <p:nvSpPr>
          <p:cNvPr id="3" name="Content Placeholder 2">
            <a:extLst>
              <a:ext uri="{FF2B5EF4-FFF2-40B4-BE49-F238E27FC236}">
                <a16:creationId xmlns:a16="http://schemas.microsoft.com/office/drawing/2014/main" id="{C3D4DD19-AC6A-8617-B9D3-F6F2BB5C0F07}"/>
              </a:ext>
            </a:extLst>
          </p:cNvPr>
          <p:cNvSpPr>
            <a:spLocks noGrp="1"/>
          </p:cNvSpPr>
          <p:nvPr>
            <p:ph idx="1"/>
          </p:nvPr>
        </p:nvSpPr>
        <p:spPr>
          <a:xfrm>
            <a:off x="4654294" y="816638"/>
            <a:ext cx="5263425" cy="5471620"/>
          </a:xfrm>
        </p:spPr>
        <p:txBody>
          <a:bodyPr anchor="ctr">
            <a:normAutofit/>
          </a:bodyPr>
          <a:lstStyle/>
          <a:p>
            <a:pPr marL="0" indent="0">
              <a:lnSpc>
                <a:spcPct val="90000"/>
              </a:lnSpc>
              <a:buNone/>
            </a:pPr>
            <a:br>
              <a:rPr lang="en-US" sz="1400" dirty="0"/>
            </a:br>
            <a:r>
              <a:rPr lang="en-US" sz="1400" dirty="0">
                <a:effectLst/>
                <a:latin typeface="Arial" panose="020B0604020202020204" pitchFamily="34" charset="0"/>
              </a:rPr>
              <a:t>1. Increased savings</a:t>
            </a:r>
            <a:br>
              <a:rPr lang="en-US" sz="1400" dirty="0"/>
            </a:br>
            <a:r>
              <a:rPr lang="en-US" sz="1400" dirty="0">
                <a:effectLst/>
                <a:latin typeface="Arial" panose="020B0604020202020204" pitchFamily="34" charset="0"/>
              </a:rPr>
              <a:t>• Fewer injuries</a:t>
            </a:r>
            <a:br>
              <a:rPr lang="en-US" sz="1400" dirty="0"/>
            </a:br>
            <a:r>
              <a:rPr lang="en-US" sz="1400" dirty="0">
                <a:effectLst/>
                <a:latin typeface="Arial" panose="020B0604020202020204" pitchFamily="34" charset="0"/>
              </a:rPr>
              <a:t>• More productive and sustainable employees</a:t>
            </a:r>
            <a:br>
              <a:rPr lang="en-US" sz="1400" dirty="0"/>
            </a:br>
            <a:r>
              <a:rPr lang="en-US" sz="1400" dirty="0">
                <a:effectLst/>
                <a:latin typeface="Arial" panose="020B0604020202020204" pitchFamily="34" charset="0"/>
              </a:rPr>
              <a:t>• Fewer workers’ compensation claims</a:t>
            </a:r>
            <a:br>
              <a:rPr lang="en-US" sz="1400" dirty="0"/>
            </a:br>
            <a:br>
              <a:rPr lang="en-US" sz="1400" dirty="0"/>
            </a:br>
            <a:r>
              <a:rPr lang="en-US" sz="1400" dirty="0">
                <a:effectLst/>
                <a:latin typeface="Arial" panose="020B0604020202020204" pitchFamily="34" charset="0"/>
              </a:rPr>
              <a:t>2. Fewer employees experiencing pain</a:t>
            </a:r>
            <a:br>
              <a:rPr lang="en-US" sz="1400" dirty="0"/>
            </a:br>
            <a:r>
              <a:rPr lang="en-US" sz="1400" dirty="0">
                <a:effectLst/>
                <a:latin typeface="Arial" panose="020B0604020202020204" pitchFamily="34" charset="0"/>
              </a:rPr>
              <a:t>• Implementing ergonomic improvements can reduce the risk factors that lead to discomfort.</a:t>
            </a:r>
          </a:p>
          <a:p>
            <a:pPr marL="0" indent="0">
              <a:lnSpc>
                <a:spcPct val="90000"/>
              </a:lnSpc>
              <a:buNone/>
            </a:pPr>
            <a:br>
              <a:rPr lang="en-US" sz="1400" dirty="0"/>
            </a:br>
            <a:r>
              <a:rPr lang="en-US" sz="1400" dirty="0">
                <a:effectLst/>
                <a:latin typeface="Arial" panose="020B0604020202020204" pitchFamily="34" charset="0"/>
              </a:rPr>
              <a:t>3. Increased productivity</a:t>
            </a:r>
            <a:br>
              <a:rPr lang="en-US" sz="1400" dirty="0"/>
            </a:br>
            <a:r>
              <a:rPr lang="en-US" sz="1400" dirty="0">
                <a:effectLst/>
                <a:latin typeface="Arial" panose="020B0604020202020204" pitchFamily="34" charset="0"/>
              </a:rPr>
              <a:t>• Ergonomic improvements can reduce the primary risk factors for MSDs, so workers are more</a:t>
            </a:r>
            <a:br>
              <a:rPr lang="en-US" sz="1400" dirty="0"/>
            </a:br>
            <a:r>
              <a:rPr lang="en-US" sz="1400" dirty="0">
                <a:effectLst/>
                <a:latin typeface="Arial" panose="020B0604020202020204" pitchFamily="34" charset="0"/>
              </a:rPr>
              <a:t>efficient, productive, and have greater job satisfaction.</a:t>
            </a:r>
          </a:p>
          <a:p>
            <a:pPr marL="0" indent="0">
              <a:lnSpc>
                <a:spcPct val="90000"/>
              </a:lnSpc>
              <a:buNone/>
            </a:pPr>
            <a:br>
              <a:rPr lang="en-US" sz="1400" dirty="0"/>
            </a:br>
            <a:r>
              <a:rPr lang="en-US" sz="1400" dirty="0">
                <a:effectLst/>
                <a:latin typeface="Arial" panose="020B0604020202020204" pitchFamily="34" charset="0"/>
              </a:rPr>
              <a:t>4. Increased morale</a:t>
            </a:r>
            <a:br>
              <a:rPr lang="en-US" sz="1400" dirty="0"/>
            </a:br>
            <a:r>
              <a:rPr lang="en-US" sz="1400" dirty="0">
                <a:effectLst/>
                <a:latin typeface="Arial" panose="020B0604020202020204" pitchFamily="34" charset="0"/>
              </a:rPr>
              <a:t>• Attention to ergonomics can make employees feel valued because they know their employer is making their workplace safer.</a:t>
            </a:r>
          </a:p>
          <a:p>
            <a:pPr marL="0" indent="0">
              <a:lnSpc>
                <a:spcPct val="90000"/>
              </a:lnSpc>
              <a:buNone/>
            </a:pPr>
            <a:br>
              <a:rPr lang="en-US" sz="1400" dirty="0"/>
            </a:br>
            <a:r>
              <a:rPr lang="en-US" sz="1400" dirty="0">
                <a:effectLst/>
                <a:latin typeface="Arial" panose="020B0604020202020204" pitchFamily="34" charset="0"/>
              </a:rPr>
              <a:t>5. Reduced absenteeism</a:t>
            </a:r>
            <a:br>
              <a:rPr lang="en-US" sz="1400" dirty="0"/>
            </a:br>
            <a:r>
              <a:rPr lang="en-US" sz="1400" dirty="0">
                <a:effectLst/>
                <a:latin typeface="Arial" panose="020B0604020202020204" pitchFamily="34" charset="0"/>
              </a:rPr>
              <a:t>• Ergonomics leads to healthy and pain-free workers who are more likely to be engaged and productive.</a:t>
            </a:r>
            <a:endParaRPr lang="en-US" sz="1400" dirty="0"/>
          </a:p>
        </p:txBody>
      </p:sp>
    </p:spTree>
    <p:extLst>
      <p:ext uri="{BB962C8B-B14F-4D97-AF65-F5344CB8AC3E}">
        <p14:creationId xmlns:p14="http://schemas.microsoft.com/office/powerpoint/2010/main" val="39857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E3B9-CA9C-8B15-1F86-29B507389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4216E1-8DBF-46E5-F800-1C45E81DB9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421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7C50E40-AD6C-1269-DAD8-B9558C805E3A}"/>
              </a:ext>
            </a:extLst>
          </p:cNvPr>
          <p:cNvSpPr>
            <a:spLocks noGrp="1"/>
          </p:cNvSpPr>
          <p:nvPr>
            <p:ph type="title"/>
          </p:nvPr>
        </p:nvSpPr>
        <p:spPr>
          <a:xfrm>
            <a:off x="1286933" y="609600"/>
            <a:ext cx="10197494" cy="1099457"/>
          </a:xfrm>
        </p:spPr>
        <p:txBody>
          <a:bodyPr>
            <a:normAutofit/>
          </a:bodyPr>
          <a:lstStyle/>
          <a:p>
            <a:r>
              <a:rPr lang="en-US"/>
              <a:t>Shift Work </a:t>
            </a:r>
            <a:endParaRPr lang="en-US" dirty="0"/>
          </a:p>
        </p:txBody>
      </p:sp>
      <p:sp>
        <p:nvSpPr>
          <p:cNvPr id="37"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17F10EF8-D545-4266-9CF2-C8072B367576}"/>
              </a:ext>
            </a:extLst>
          </p:cNvPr>
          <p:cNvGraphicFramePr>
            <a:graphicFrameLocks noGrp="1"/>
          </p:cNvGraphicFramePr>
          <p:nvPr>
            <p:ph idx="1"/>
            <p:extLst>
              <p:ext uri="{D42A27DB-BD31-4B8C-83A1-F6EECF244321}">
                <p14:modId xmlns:p14="http://schemas.microsoft.com/office/powerpoint/2010/main" val="213676610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6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C62DC15-44A8-AD87-6352-4140DA08FC8F}"/>
              </a:ext>
            </a:extLst>
          </p:cNvPr>
          <p:cNvSpPr>
            <a:spLocks noGrp="1"/>
          </p:cNvSpPr>
          <p:nvPr>
            <p:ph type="title"/>
          </p:nvPr>
        </p:nvSpPr>
        <p:spPr>
          <a:xfrm>
            <a:off x="643467" y="816638"/>
            <a:ext cx="3367359" cy="5224724"/>
          </a:xfrm>
        </p:spPr>
        <p:txBody>
          <a:bodyPr anchor="ctr">
            <a:normAutofit/>
          </a:bodyPr>
          <a:lstStyle/>
          <a:p>
            <a:r>
              <a:rPr lang="en-US"/>
              <a:t>Stress &amp; Safety</a:t>
            </a:r>
            <a:endParaRPr lang="en-US" dirty="0"/>
          </a:p>
        </p:txBody>
      </p:sp>
      <p:sp>
        <p:nvSpPr>
          <p:cNvPr id="3" name="Content Placeholder 2">
            <a:extLst>
              <a:ext uri="{FF2B5EF4-FFF2-40B4-BE49-F238E27FC236}">
                <a16:creationId xmlns:a16="http://schemas.microsoft.com/office/drawing/2014/main" id="{C07E9489-5E22-D3DC-C626-3F78AF8A3843}"/>
              </a:ext>
            </a:extLst>
          </p:cNvPr>
          <p:cNvSpPr>
            <a:spLocks noGrp="1"/>
          </p:cNvSpPr>
          <p:nvPr>
            <p:ph idx="1"/>
          </p:nvPr>
        </p:nvSpPr>
        <p:spPr>
          <a:xfrm>
            <a:off x="4654295" y="816638"/>
            <a:ext cx="4619706" cy="5224724"/>
          </a:xfrm>
        </p:spPr>
        <p:txBody>
          <a:bodyPr anchor="ctr">
            <a:normAutofit/>
          </a:bodyPr>
          <a:lstStyle/>
          <a:p>
            <a:r>
              <a:rPr lang="en-US"/>
              <a:t>Researches indicate that there is a direct correlation between an increase in worker stress and an increase in workplace accidents.</a:t>
            </a:r>
          </a:p>
          <a:p>
            <a:r>
              <a:rPr lang="en-US"/>
              <a:t>"It's very clear that a big proportion of safety problems are due to human error, and some of that is related to stress," Spiegel said.</a:t>
            </a:r>
          </a:p>
          <a:p>
            <a:r>
              <a:rPr lang="en-US"/>
              <a:t>Stress can also contribute to distraction. </a:t>
            </a:r>
          </a:p>
          <a:p>
            <a:r>
              <a:rPr lang="en-US"/>
              <a:t>A stressed worker is more likely to be thinking about his or her stress source and be less focused on the task at hand.</a:t>
            </a:r>
          </a:p>
          <a:p>
            <a:endParaRPr lang="en-US" dirty="0"/>
          </a:p>
        </p:txBody>
      </p:sp>
    </p:spTree>
    <p:extLst>
      <p:ext uri="{BB962C8B-B14F-4D97-AF65-F5344CB8AC3E}">
        <p14:creationId xmlns:p14="http://schemas.microsoft.com/office/powerpoint/2010/main" val="343808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01C5-B921-5056-ACC5-412EBDFF821B}"/>
              </a:ext>
            </a:extLst>
          </p:cNvPr>
          <p:cNvSpPr>
            <a:spLocks noGrp="1"/>
          </p:cNvSpPr>
          <p:nvPr>
            <p:ph type="title"/>
          </p:nvPr>
        </p:nvSpPr>
        <p:spPr/>
        <p:txBody>
          <a:bodyPr/>
          <a:lstStyle/>
          <a:p>
            <a:r>
              <a:rPr lang="en-US" dirty="0"/>
              <a:t>Improving Safety by Reducing stress</a:t>
            </a:r>
            <a:br>
              <a:rPr lang="en-US" dirty="0"/>
            </a:br>
            <a:r>
              <a:rPr lang="en-US" dirty="0"/>
              <a:t>Tips</a:t>
            </a:r>
          </a:p>
        </p:txBody>
      </p:sp>
      <p:sp>
        <p:nvSpPr>
          <p:cNvPr id="3" name="Content Placeholder 2">
            <a:extLst>
              <a:ext uri="{FF2B5EF4-FFF2-40B4-BE49-F238E27FC236}">
                <a16:creationId xmlns:a16="http://schemas.microsoft.com/office/drawing/2014/main" id="{73794F84-D9A7-47EE-3218-C268567936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05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4517-2D6D-23B9-0A8C-AEF27BC4E136}"/>
              </a:ext>
            </a:extLst>
          </p:cNvPr>
          <p:cNvSpPr>
            <a:spLocks noGrp="1"/>
          </p:cNvSpPr>
          <p:nvPr>
            <p:ph type="title"/>
          </p:nvPr>
        </p:nvSpPr>
        <p:spPr>
          <a:xfrm>
            <a:off x="5536734" y="609600"/>
            <a:ext cx="3737268" cy="1320800"/>
          </a:xfrm>
        </p:spPr>
        <p:txBody>
          <a:bodyPr>
            <a:normAutofit/>
          </a:bodyPr>
          <a:lstStyle/>
          <a:p>
            <a:pPr>
              <a:lnSpc>
                <a:spcPct val="90000"/>
              </a:lnSpc>
            </a:pPr>
            <a:r>
              <a:rPr lang="en-US" sz="2800"/>
              <a:t>Improving Safety by Reducing stress</a:t>
            </a:r>
            <a:br>
              <a:rPr lang="en-US" sz="2800"/>
            </a:br>
            <a:r>
              <a:rPr lang="en-US" sz="2800"/>
              <a:t>Tips</a:t>
            </a:r>
          </a:p>
        </p:txBody>
      </p:sp>
      <p:sp>
        <p:nvSpPr>
          <p:cNvPr id="3" name="Content Placeholder 2">
            <a:extLst>
              <a:ext uri="{FF2B5EF4-FFF2-40B4-BE49-F238E27FC236}">
                <a16:creationId xmlns:a16="http://schemas.microsoft.com/office/drawing/2014/main" id="{ECAD8BF8-556D-8AA0-653C-CA72D1508012}"/>
              </a:ext>
            </a:extLst>
          </p:cNvPr>
          <p:cNvSpPr>
            <a:spLocks noGrp="1"/>
          </p:cNvSpPr>
          <p:nvPr>
            <p:ph idx="1"/>
          </p:nvPr>
        </p:nvSpPr>
        <p:spPr>
          <a:xfrm>
            <a:off x="5209563" y="2160589"/>
            <a:ext cx="4064439" cy="3880773"/>
          </a:xfrm>
        </p:spPr>
        <p:txBody>
          <a:bodyPr>
            <a:normAutofit/>
          </a:bodyPr>
          <a:lstStyle/>
          <a:p>
            <a:pPr>
              <a:lnSpc>
                <a:spcPct val="90000"/>
              </a:lnSpc>
            </a:pPr>
            <a:r>
              <a:rPr lang="en-US" sz="1500" u="sng">
                <a:hlinkClick r:id="rId2">
                  <a:extLst>
                    <a:ext uri="{A12FA001-AC4F-418D-AE19-62706E023703}">
                      <ahyp:hlinkClr xmlns:ahyp="http://schemas.microsoft.com/office/drawing/2018/hyperlinkcolor" val="tx"/>
                    </a:ext>
                  </a:extLst>
                </a:hlinkClick>
              </a:rPr>
              <a:t>Encourage Open Communication</a:t>
            </a:r>
          </a:p>
          <a:p>
            <a:pPr>
              <a:lnSpc>
                <a:spcPct val="90000"/>
              </a:lnSpc>
            </a:pPr>
            <a:r>
              <a:rPr lang="en-US" sz="1500" u="sng">
                <a:hlinkClick r:id="rId3">
                  <a:extLst>
                    <a:ext uri="{A12FA001-AC4F-418D-AE19-62706E023703}">
                      <ahyp:hlinkClr xmlns:ahyp="http://schemas.microsoft.com/office/drawing/2018/hyperlinkcolor" val="tx"/>
                    </a:ext>
                  </a:extLst>
                </a:hlinkClick>
              </a:rPr>
              <a:t>Offer Mental and Physical Health Benefits</a:t>
            </a:r>
          </a:p>
          <a:p>
            <a:pPr>
              <a:lnSpc>
                <a:spcPct val="90000"/>
              </a:lnSpc>
            </a:pPr>
            <a:r>
              <a:rPr lang="en-US" sz="1500" u="sng">
                <a:hlinkClick r:id="rId4">
                  <a:extLst>
                    <a:ext uri="{A12FA001-AC4F-418D-AE19-62706E023703}">
                      <ahyp:hlinkClr xmlns:ahyp="http://schemas.microsoft.com/office/drawing/2018/hyperlinkcolor" val="tx"/>
                    </a:ext>
                  </a:extLst>
                </a:hlinkClick>
              </a:rPr>
              <a:t>Bring in Meditation Classes</a:t>
            </a:r>
          </a:p>
          <a:p>
            <a:pPr>
              <a:lnSpc>
                <a:spcPct val="90000"/>
              </a:lnSpc>
            </a:pPr>
            <a:r>
              <a:rPr lang="en-US" sz="1500" u="sng">
                <a:hlinkClick r:id="rId5">
                  <a:extLst>
                    <a:ext uri="{A12FA001-AC4F-418D-AE19-62706E023703}">
                      <ahyp:hlinkClr xmlns:ahyp="http://schemas.microsoft.com/office/drawing/2018/hyperlinkcolor" val="tx"/>
                    </a:ext>
                  </a:extLst>
                </a:hlinkClick>
              </a:rPr>
              <a:t>Offer Paid Time Off</a:t>
            </a:r>
          </a:p>
          <a:p>
            <a:pPr>
              <a:lnSpc>
                <a:spcPct val="90000"/>
              </a:lnSpc>
            </a:pPr>
            <a:r>
              <a:rPr lang="en-US" sz="1500" u="sng">
                <a:hlinkClick r:id="rId6">
                  <a:extLst>
                    <a:ext uri="{A12FA001-AC4F-418D-AE19-62706E023703}">
                      <ahyp:hlinkClr xmlns:ahyp="http://schemas.microsoft.com/office/drawing/2018/hyperlinkcolor" val="tx"/>
                    </a:ext>
                  </a:extLst>
                </a:hlinkClick>
              </a:rPr>
              <a:t>Encourage Employees to Take Breaks</a:t>
            </a:r>
          </a:p>
          <a:p>
            <a:pPr>
              <a:lnSpc>
                <a:spcPct val="90000"/>
              </a:lnSpc>
            </a:pPr>
            <a:r>
              <a:rPr lang="en-US" sz="1500" u="sng">
                <a:hlinkClick r:id="rId7">
                  <a:extLst>
                    <a:ext uri="{A12FA001-AC4F-418D-AE19-62706E023703}">
                      <ahyp:hlinkClr xmlns:ahyp="http://schemas.microsoft.com/office/drawing/2018/hyperlinkcolor" val="tx"/>
                    </a:ext>
                  </a:extLst>
                </a:hlinkClick>
              </a:rPr>
              <a:t>Take the Team Out on Company Offsites</a:t>
            </a:r>
          </a:p>
          <a:p>
            <a:pPr>
              <a:lnSpc>
                <a:spcPct val="90000"/>
              </a:lnSpc>
            </a:pPr>
            <a:r>
              <a:rPr lang="en-US" sz="1500" u="sng">
                <a:hlinkClick r:id="rId8">
                  <a:extLst>
                    <a:ext uri="{A12FA001-AC4F-418D-AE19-62706E023703}">
                      <ahyp:hlinkClr xmlns:ahyp="http://schemas.microsoft.com/office/drawing/2018/hyperlinkcolor" val="tx"/>
                    </a:ext>
                  </a:extLst>
                </a:hlinkClick>
              </a:rPr>
              <a:t>Bring Some Diversions into the Office</a:t>
            </a:r>
          </a:p>
          <a:p>
            <a:pPr>
              <a:lnSpc>
                <a:spcPct val="90000"/>
              </a:lnSpc>
            </a:pPr>
            <a:r>
              <a:rPr lang="en-US" sz="1500" u="sng">
                <a:hlinkClick r:id="rId9">
                  <a:extLst>
                    <a:ext uri="{A12FA001-AC4F-418D-AE19-62706E023703}">
                      <ahyp:hlinkClr xmlns:ahyp="http://schemas.microsoft.com/office/drawing/2018/hyperlinkcolor" val="tx"/>
                    </a:ext>
                  </a:extLst>
                </a:hlinkClick>
              </a:rPr>
              <a:t>Consider Flexible Work </a:t>
            </a:r>
          </a:p>
          <a:p>
            <a:pPr>
              <a:lnSpc>
                <a:spcPct val="90000"/>
              </a:lnSpc>
            </a:pPr>
            <a:r>
              <a:rPr lang="en-US" sz="1500" u="sng"/>
              <a:t>Know Your Paid and Unpaid Leave Policies</a:t>
            </a:r>
          </a:p>
          <a:p>
            <a:pPr>
              <a:lnSpc>
                <a:spcPct val="90000"/>
              </a:lnSpc>
            </a:pPr>
            <a:r>
              <a:rPr lang="en-US" sz="1500" u="sng"/>
              <a:t>Set an Example</a:t>
            </a:r>
          </a:p>
          <a:p>
            <a:pPr>
              <a:lnSpc>
                <a:spcPct val="90000"/>
              </a:lnSpc>
            </a:pPr>
            <a:endParaRPr lang="en-US" sz="1500" b="1" u="sng"/>
          </a:p>
          <a:p>
            <a:pPr>
              <a:lnSpc>
                <a:spcPct val="90000"/>
              </a:lnSpc>
            </a:pPr>
            <a:endParaRPr lang="en-US" sz="1500" u="sng">
              <a:hlinkClick r:id="rId9">
                <a:extLst>
                  <a:ext uri="{A12FA001-AC4F-418D-AE19-62706E023703}">
                    <ahyp:hlinkClr xmlns:ahyp="http://schemas.microsoft.com/office/drawing/2018/hyperlinkcolor" val="tx"/>
                  </a:ext>
                </a:extLst>
              </a:hlinkClick>
            </a:endParaRPr>
          </a:p>
          <a:p>
            <a:pPr>
              <a:lnSpc>
                <a:spcPct val="90000"/>
              </a:lnSpc>
            </a:pPr>
            <a:endParaRPr lang="en-US" sz="1500"/>
          </a:p>
        </p:txBody>
      </p:sp>
      <p:pic>
        <p:nvPicPr>
          <p:cNvPr id="5" name="Picture 4" descr="Close up image of hands applauding">
            <a:extLst>
              <a:ext uri="{FF2B5EF4-FFF2-40B4-BE49-F238E27FC236}">
                <a16:creationId xmlns:a16="http://schemas.microsoft.com/office/drawing/2014/main" id="{A3ED9184-A898-7BEE-F72F-9C261C5F7CB8}"/>
              </a:ext>
            </a:extLst>
          </p:cNvPr>
          <p:cNvPicPr>
            <a:picLocks noChangeAspect="1"/>
          </p:cNvPicPr>
          <p:nvPr/>
        </p:nvPicPr>
        <p:blipFill rotWithShape="1">
          <a:blip r:embed="rId10"/>
          <a:srcRect l="30525" r="1696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0" name="Isosceles Triangle 2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624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3">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5" name="Straight Connector 24">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2E40B1CB-433E-CB21-83AD-63348F10F9D3}"/>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ERGONOMICS</a:t>
            </a:r>
          </a:p>
        </p:txBody>
      </p:sp>
      <p:sp>
        <p:nvSpPr>
          <p:cNvPr id="33" name="Freeform: Shape 32">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1C84CD8-A34C-7945-CBB1-AAAB8701A349}"/>
              </a:ext>
            </a:extLst>
          </p:cNvPr>
          <p:cNvSpPr>
            <a:spLocks noGrp="1"/>
          </p:cNvSpPr>
          <p:nvPr>
            <p:ph type="body" idx="1"/>
          </p:nvPr>
        </p:nvSpPr>
        <p:spPr>
          <a:xfrm>
            <a:off x="7821120" y="2510119"/>
            <a:ext cx="3602567" cy="1829292"/>
          </a:xfrm>
        </p:spPr>
        <p:txBody>
          <a:bodyPr vert="horz" lIns="91440" tIns="45720" rIns="91440" bIns="45720" rtlCol="0" anchor="ctr">
            <a:normAutofit/>
          </a:bodyPr>
          <a:lstStyle/>
          <a:p>
            <a:pPr>
              <a:lnSpc>
                <a:spcPct val="90000"/>
              </a:lnSpc>
            </a:pPr>
            <a:r>
              <a:rPr lang="en-US" sz="1800">
                <a:solidFill>
                  <a:srgbClr val="FFFFFF"/>
                </a:solidFill>
                <a:effectLst/>
              </a:rPr>
              <a:t>Ergonomics is designing a job to fit the worker so the work is safer and more efficient.</a:t>
            </a:r>
            <a:br>
              <a:rPr lang="en-US" sz="1800">
                <a:solidFill>
                  <a:srgbClr val="FFFFFF"/>
                </a:solidFill>
              </a:rPr>
            </a:br>
            <a:r>
              <a:rPr lang="en-US" sz="1800">
                <a:solidFill>
                  <a:srgbClr val="FFFFFF"/>
                </a:solidFill>
                <a:effectLst/>
              </a:rPr>
              <a:t>Implementing ergonomic solutions can make employees more comfortable and</a:t>
            </a:r>
            <a:br>
              <a:rPr lang="en-US" sz="1800">
                <a:solidFill>
                  <a:srgbClr val="FFFFFF"/>
                </a:solidFill>
              </a:rPr>
            </a:br>
            <a:r>
              <a:rPr lang="en-US" sz="1800">
                <a:solidFill>
                  <a:srgbClr val="FFFFFF"/>
                </a:solidFill>
                <a:effectLst/>
              </a:rPr>
              <a:t>increase productivity.</a:t>
            </a:r>
            <a:endParaRPr lang="en-US" sz="1800">
              <a:solidFill>
                <a:srgbClr val="FFFFFF"/>
              </a:solidFill>
            </a:endParaRPr>
          </a:p>
        </p:txBody>
      </p:sp>
    </p:spTree>
    <p:extLst>
      <p:ext uri="{BB962C8B-B14F-4D97-AF65-F5344CB8AC3E}">
        <p14:creationId xmlns:p14="http://schemas.microsoft.com/office/powerpoint/2010/main" val="126607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Wooden robot over white background">
            <a:extLst>
              <a:ext uri="{FF2B5EF4-FFF2-40B4-BE49-F238E27FC236}">
                <a16:creationId xmlns:a16="http://schemas.microsoft.com/office/drawing/2014/main" id="{77AB49D2-AB23-742A-131F-EF80EB5D3547}"/>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E3C1A3E7-13CE-336F-ED52-2BFF49D73380}"/>
              </a:ext>
            </a:extLst>
          </p:cNvPr>
          <p:cNvSpPr>
            <a:spLocks noGrp="1"/>
          </p:cNvSpPr>
          <p:nvPr>
            <p:ph type="title"/>
          </p:nvPr>
        </p:nvSpPr>
        <p:spPr>
          <a:xfrm>
            <a:off x="677333" y="609600"/>
            <a:ext cx="3851123" cy="1320800"/>
          </a:xfrm>
        </p:spPr>
        <p:txBody>
          <a:bodyPr>
            <a:normAutofit/>
          </a:bodyPr>
          <a:lstStyle/>
          <a:p>
            <a:r>
              <a:rPr lang="en-US" dirty="0">
                <a:effectLst/>
                <a:latin typeface="Arial" panose="020B0604020202020204" pitchFamily="34" charset="0"/>
              </a:rPr>
              <a:t>Importance of Ergonomics</a:t>
            </a:r>
            <a:endParaRPr lang="en-US" dirty="0"/>
          </a:p>
        </p:txBody>
      </p:sp>
      <p:sp>
        <p:nvSpPr>
          <p:cNvPr id="5" name="Content Placeholder 4">
            <a:extLst>
              <a:ext uri="{FF2B5EF4-FFF2-40B4-BE49-F238E27FC236}">
                <a16:creationId xmlns:a16="http://schemas.microsoft.com/office/drawing/2014/main" id="{92242440-2650-B206-80ED-6299C441E7F6}"/>
              </a:ext>
            </a:extLst>
          </p:cNvPr>
          <p:cNvSpPr>
            <a:spLocks noGrp="1"/>
          </p:cNvSpPr>
          <p:nvPr>
            <p:ph idx="1"/>
          </p:nvPr>
        </p:nvSpPr>
        <p:spPr>
          <a:xfrm>
            <a:off x="677334" y="2160589"/>
            <a:ext cx="3851122" cy="3880773"/>
          </a:xfrm>
        </p:spPr>
        <p:txBody>
          <a:bodyPr>
            <a:normAutofit/>
          </a:bodyPr>
          <a:lstStyle/>
          <a:p>
            <a:r>
              <a:rPr lang="en-US" sz="1700">
                <a:effectLst/>
                <a:latin typeface="Arial" panose="020B0604020202020204" pitchFamily="34" charset="0"/>
              </a:rPr>
              <a:t>Ergonomics is important because when you’re doing a job and your</a:t>
            </a:r>
            <a:br>
              <a:rPr lang="en-US" sz="1700"/>
            </a:br>
            <a:r>
              <a:rPr lang="en-US" sz="1700">
                <a:effectLst/>
                <a:latin typeface="Arial" panose="020B0604020202020204" pitchFamily="34" charset="0"/>
              </a:rPr>
              <a:t>body is stressed by an awkward posture, extreme temperature, or</a:t>
            </a:r>
            <a:br>
              <a:rPr lang="en-US" sz="1700"/>
            </a:br>
            <a:r>
              <a:rPr lang="en-US" sz="1700">
                <a:effectLst/>
                <a:latin typeface="Arial" panose="020B0604020202020204" pitchFamily="34" charset="0"/>
              </a:rPr>
              <a:t>repeated movement your musculoskeletal system is affected. </a:t>
            </a:r>
          </a:p>
          <a:p>
            <a:r>
              <a:rPr lang="en-US" sz="1700">
                <a:effectLst/>
                <a:latin typeface="Arial" panose="020B0604020202020204" pitchFamily="34" charset="0"/>
              </a:rPr>
              <a:t>Your body may begin to have symptoms such as fatigue, discomfort,</a:t>
            </a:r>
            <a:br>
              <a:rPr lang="en-US" sz="1700"/>
            </a:br>
            <a:r>
              <a:rPr lang="en-US" sz="1700">
                <a:effectLst/>
                <a:latin typeface="Arial" panose="020B0604020202020204" pitchFamily="34" charset="0"/>
              </a:rPr>
              <a:t>and pain, which can be the first signs of a musculoskeletal disorder.</a:t>
            </a:r>
            <a:endParaRPr lang="en-US" sz="170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039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4FD1-10AA-777E-C8D4-CB9DFDDC9425}"/>
              </a:ext>
            </a:extLst>
          </p:cNvPr>
          <p:cNvSpPr>
            <a:spLocks noGrp="1"/>
          </p:cNvSpPr>
          <p:nvPr>
            <p:ph type="title"/>
          </p:nvPr>
        </p:nvSpPr>
        <p:spPr/>
        <p:txBody>
          <a:bodyPr>
            <a:normAutofit fontScale="90000"/>
          </a:bodyPr>
          <a:lstStyle/>
          <a:p>
            <a:r>
              <a:rPr lang="en-US" dirty="0">
                <a:effectLst/>
                <a:latin typeface="Arial" panose="020B0604020202020204" pitchFamily="34" charset="0"/>
              </a:rPr>
              <a:t>Focal areas for ergonomists in any organization are:</a:t>
            </a:r>
            <a:br>
              <a:rPr lang="en-US"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A20D85F-25E3-01F5-D9A5-4E2D545C683E}"/>
              </a:ext>
            </a:extLst>
          </p:cNvPr>
          <p:cNvSpPr>
            <a:spLocks noGrp="1"/>
          </p:cNvSpPr>
          <p:nvPr>
            <p:ph idx="1"/>
          </p:nvPr>
        </p:nvSpPr>
        <p:spPr/>
        <p:txBody>
          <a:bodyPr/>
          <a:lstStyle/>
          <a:p>
            <a:r>
              <a:rPr lang="en-US" dirty="0">
                <a:effectLst/>
                <a:latin typeface="Arial" panose="020B0604020202020204" pitchFamily="34" charset="0"/>
              </a:rPr>
              <a:t>Size and shape: Anthropometry is the branch of ergonomics that deals with human variability in size, shape and strength. Tables of anthropometric data are used by the ergonomists to ensure that places and items they are designing fit the user.</a:t>
            </a:r>
          </a:p>
          <a:p>
            <a:br>
              <a:rPr lang="en-US" dirty="0"/>
            </a:br>
            <a:r>
              <a:rPr lang="en-US" dirty="0">
                <a:effectLst/>
                <a:latin typeface="Arial" panose="020B0604020202020204" pitchFamily="34" charset="0"/>
              </a:rPr>
              <a:t>Vision: Vision being the prime channel for information, designers should ensure that the users see the workplace clearly. Many workers using computers cannot see their screens because of the glare or reflection. Similarly, those doing precise assembly tasks under insufficient lighting suffer eyestrain.</a:t>
            </a:r>
            <a:endParaRPr lang="en-US" dirty="0"/>
          </a:p>
        </p:txBody>
      </p:sp>
    </p:spTree>
    <p:extLst>
      <p:ext uri="{BB962C8B-B14F-4D97-AF65-F5344CB8AC3E}">
        <p14:creationId xmlns:p14="http://schemas.microsoft.com/office/powerpoint/2010/main" val="422315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6F90-86EB-A318-1CB0-16C7F36270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63DF6-8B04-86C8-D69D-EA052900C72E}"/>
              </a:ext>
            </a:extLst>
          </p:cNvPr>
          <p:cNvSpPr>
            <a:spLocks noGrp="1"/>
          </p:cNvSpPr>
          <p:nvPr>
            <p:ph idx="1"/>
          </p:nvPr>
        </p:nvSpPr>
        <p:spPr/>
        <p:txBody>
          <a:bodyPr/>
          <a:lstStyle/>
          <a:p>
            <a:r>
              <a:rPr lang="en-US" dirty="0">
                <a:effectLst/>
                <a:latin typeface="Arial" panose="020B0604020202020204" pitchFamily="34" charset="0"/>
              </a:rPr>
              <a:t>Sound: Sound can be a useful way to provide information, especially for warning signals. However, care should be taken not to overload this sensory channel.</a:t>
            </a:r>
          </a:p>
          <a:p>
            <a:br>
              <a:rPr lang="en-US" dirty="0"/>
            </a:br>
            <a:r>
              <a:rPr lang="en-US" dirty="0">
                <a:effectLst/>
                <a:latin typeface="Arial" panose="020B0604020202020204" pitchFamily="34" charset="0"/>
              </a:rPr>
              <a:t>Job design: One goal of ergonomics is to design jobs to fit people. This means taking account of differences such as size, strength and ability to handle information for a wide range of users. Then the tasks, the workplace and tools are designed around these differences. This leads to improved efficiency, quality and job satisfaction.</a:t>
            </a:r>
            <a:endParaRPr lang="en-US" dirty="0"/>
          </a:p>
        </p:txBody>
      </p:sp>
    </p:spTree>
    <p:extLst>
      <p:ext uri="{BB962C8B-B14F-4D97-AF65-F5344CB8AC3E}">
        <p14:creationId xmlns:p14="http://schemas.microsoft.com/office/powerpoint/2010/main" val="3984057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12045</TotalTime>
  <Words>790</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Stress and Safety at Work Environment</vt:lpstr>
      <vt:lpstr>Shift Work </vt:lpstr>
      <vt:lpstr>Stress &amp; Safety</vt:lpstr>
      <vt:lpstr>Improving Safety by Reducing stress Tips</vt:lpstr>
      <vt:lpstr>Improving Safety by Reducing stress Tips</vt:lpstr>
      <vt:lpstr>ERGONOMICS</vt:lpstr>
      <vt:lpstr>Importance of Ergonomics</vt:lpstr>
      <vt:lpstr>Focal areas for ergonomists in any organization are: </vt:lpstr>
      <vt:lpstr>PowerPoint Presentation</vt:lpstr>
      <vt:lpstr>PowerPoint Presentation</vt:lpstr>
      <vt:lpstr>Musculoskeletal disorder</vt:lpstr>
      <vt:lpstr>Advantages of ergonomics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dc:title>
  <dc:creator>Syed Haider Hussain</dc:creator>
  <cp:lastModifiedBy>Syed Haider Hussain</cp:lastModifiedBy>
  <cp:revision>32</cp:revision>
  <dcterms:created xsi:type="dcterms:W3CDTF">2022-05-18T15:38:09Z</dcterms:created>
  <dcterms:modified xsi:type="dcterms:W3CDTF">2022-06-29T20:19:55Z</dcterms:modified>
</cp:coreProperties>
</file>