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93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78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368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07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71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66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873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640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005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90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3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467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565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02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079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51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7/3/2022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53034473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A4E7C-5046-7E24-D6F2-0FAA27CAB302}"/>
              </a:ext>
            </a:extLst>
          </p:cNvPr>
          <p:cNvPicPr>
            <a:picLocks noChangeAspect="1"/>
          </p:cNvPicPr>
          <p:nvPr/>
        </p:nvPicPr>
        <p:blipFill rotWithShape="1">
          <a:blip r:embed="rId2">
            <a:duotone>
              <a:schemeClr val="accent1">
                <a:shade val="45000"/>
                <a:satMod val="135000"/>
              </a:schemeClr>
              <a:prstClr val="white"/>
            </a:duotone>
          </a:blip>
          <a:srcRect l="9091" t="24204" b="24659"/>
          <a:stretch/>
        </p:blipFill>
        <p:spPr>
          <a:xfrm>
            <a:off x="-1" y="1"/>
            <a:ext cx="12192001" cy="6857999"/>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4FB884-C22F-674F-2751-1670651E8123}"/>
              </a:ext>
            </a:extLst>
          </p:cNvPr>
          <p:cNvSpPr>
            <a:spLocks noGrp="1"/>
          </p:cNvSpPr>
          <p:nvPr>
            <p:ph type="ctrTitle"/>
          </p:nvPr>
        </p:nvSpPr>
        <p:spPr>
          <a:xfrm>
            <a:off x="4791450" y="1678665"/>
            <a:ext cx="4482553" cy="2369131"/>
          </a:xfrm>
        </p:spPr>
        <p:txBody>
          <a:bodyPr>
            <a:normAutofit/>
          </a:bodyPr>
          <a:lstStyle/>
          <a:p>
            <a:pPr>
              <a:lnSpc>
                <a:spcPct val="90000"/>
              </a:lnSpc>
            </a:pPr>
            <a:r>
              <a:rPr lang="en-US" b="1" dirty="0"/>
              <a:t>Incident Investigation &amp; Reporting </a:t>
            </a:r>
            <a:endParaRPr lang="en-US" dirty="0"/>
          </a:p>
        </p:txBody>
      </p:sp>
      <p:sp>
        <p:nvSpPr>
          <p:cNvPr id="3" name="Subtitle 2">
            <a:extLst>
              <a:ext uri="{FF2B5EF4-FFF2-40B4-BE49-F238E27FC236}">
                <a16:creationId xmlns:a16="http://schemas.microsoft.com/office/drawing/2014/main" id="{5DFED59C-8A42-EECB-88BC-675785A09B47}"/>
              </a:ext>
            </a:extLst>
          </p:cNvPr>
          <p:cNvSpPr>
            <a:spLocks noGrp="1"/>
          </p:cNvSpPr>
          <p:nvPr>
            <p:ph type="subTitle" idx="1"/>
          </p:nvPr>
        </p:nvSpPr>
        <p:spPr>
          <a:xfrm>
            <a:off x="4788276" y="4050832"/>
            <a:ext cx="4485725" cy="1096899"/>
          </a:xfrm>
        </p:spPr>
        <p:txBody>
          <a:bodyPr>
            <a:normAutofit/>
          </a:bodyPr>
          <a:lstStyle/>
          <a:p>
            <a:r>
              <a:rPr lang="en-US" dirty="0"/>
              <a:t>Lecture 15</a:t>
            </a:r>
          </a:p>
          <a:p>
            <a:endParaRPr lang="en-US"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6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D851-EDE1-ED42-F9FD-1D774BC41607}"/>
              </a:ext>
            </a:extLst>
          </p:cNvPr>
          <p:cNvSpPr>
            <a:spLocks noGrp="1"/>
          </p:cNvSpPr>
          <p:nvPr>
            <p:ph type="title"/>
          </p:nvPr>
        </p:nvSpPr>
        <p:spPr/>
        <p:txBody>
          <a:bodyPr/>
          <a:lstStyle/>
          <a:p>
            <a:r>
              <a:rPr lang="en-US" dirty="0"/>
              <a:t>Incident &amp; Accident</a:t>
            </a:r>
          </a:p>
        </p:txBody>
      </p:sp>
      <p:sp>
        <p:nvSpPr>
          <p:cNvPr id="3" name="Content Placeholder 2">
            <a:extLst>
              <a:ext uri="{FF2B5EF4-FFF2-40B4-BE49-F238E27FC236}">
                <a16:creationId xmlns:a16="http://schemas.microsoft.com/office/drawing/2014/main" id="{FBD80117-6829-8464-FC57-EA1080E05B4D}"/>
              </a:ext>
            </a:extLst>
          </p:cNvPr>
          <p:cNvSpPr>
            <a:spLocks noGrp="1"/>
          </p:cNvSpPr>
          <p:nvPr>
            <p:ph idx="1"/>
          </p:nvPr>
        </p:nvSpPr>
        <p:spPr/>
        <p:txBody>
          <a:bodyPr/>
          <a:lstStyle/>
          <a:p>
            <a:r>
              <a:rPr lang="en-US" dirty="0"/>
              <a:t>The term incident can be defined as an occurrence, condition, or situation arising in the course of work that resulted in or could have resulted in injuries, illnesses, damage to health, or fatalities. </a:t>
            </a:r>
          </a:p>
          <a:p>
            <a:endParaRPr lang="en-US" dirty="0"/>
          </a:p>
          <a:p>
            <a:endParaRPr lang="en-US" dirty="0"/>
          </a:p>
          <a:p>
            <a:endParaRPr lang="en-US" dirty="0"/>
          </a:p>
          <a:p>
            <a:r>
              <a:rPr lang="en-US" dirty="0"/>
              <a:t>The term "accident" is also commonly </a:t>
            </a:r>
            <a:r>
              <a:rPr lang="en-US" dirty="0" err="1"/>
              <a:t>used,and</a:t>
            </a:r>
            <a:r>
              <a:rPr lang="en-US" dirty="0"/>
              <a:t> can be defined as an unplanned event that interrupts the completion of an activity, and that may (or may not) include injury or property damage. </a:t>
            </a:r>
          </a:p>
        </p:txBody>
      </p:sp>
    </p:spTree>
    <p:extLst>
      <p:ext uri="{BB962C8B-B14F-4D97-AF65-F5344CB8AC3E}">
        <p14:creationId xmlns:p14="http://schemas.microsoft.com/office/powerpoint/2010/main" val="222030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CDF6-85D4-24DE-D54C-5544A8E4B683}"/>
              </a:ext>
            </a:extLst>
          </p:cNvPr>
          <p:cNvSpPr>
            <a:spLocks noGrp="1"/>
          </p:cNvSpPr>
          <p:nvPr>
            <p:ph type="title"/>
          </p:nvPr>
        </p:nvSpPr>
        <p:spPr/>
        <p:txBody>
          <a:bodyPr>
            <a:normAutofit/>
          </a:bodyPr>
          <a:lstStyle/>
          <a:p>
            <a:r>
              <a:rPr lang="en-US" dirty="0"/>
              <a:t>Reasons to investigate a workplace incident  </a:t>
            </a:r>
          </a:p>
        </p:txBody>
      </p:sp>
      <p:sp>
        <p:nvSpPr>
          <p:cNvPr id="3" name="Content Placeholder 2">
            <a:extLst>
              <a:ext uri="{FF2B5EF4-FFF2-40B4-BE49-F238E27FC236}">
                <a16:creationId xmlns:a16="http://schemas.microsoft.com/office/drawing/2014/main" id="{20F361B4-D21D-0E8C-7CAD-A29825A3936F}"/>
              </a:ext>
            </a:extLst>
          </p:cNvPr>
          <p:cNvSpPr>
            <a:spLocks noGrp="1"/>
          </p:cNvSpPr>
          <p:nvPr>
            <p:ph idx="1"/>
          </p:nvPr>
        </p:nvSpPr>
        <p:spPr/>
        <p:txBody>
          <a:bodyPr>
            <a:normAutofit/>
          </a:bodyPr>
          <a:lstStyle/>
          <a:p>
            <a:pPr>
              <a:buFont typeface="Arial" panose="020B0604020202020204" pitchFamily="34" charset="0"/>
              <a:buChar char="•"/>
            </a:pPr>
            <a:r>
              <a:rPr lang="en-US" dirty="0"/>
              <a:t>most importantly, to find out the cause of incidents and to prevent similar incidents in the future</a:t>
            </a:r>
          </a:p>
          <a:p>
            <a:pPr>
              <a:buFont typeface="Arial" panose="020B0604020202020204" pitchFamily="34" charset="0"/>
              <a:buChar char="•"/>
            </a:pPr>
            <a:r>
              <a:rPr lang="en-US" dirty="0"/>
              <a:t>to fulfill any legal requirements </a:t>
            </a:r>
          </a:p>
          <a:p>
            <a:pPr>
              <a:buFont typeface="Arial" panose="020B0604020202020204" pitchFamily="34" charset="0"/>
              <a:buChar char="•"/>
            </a:pPr>
            <a:r>
              <a:rPr lang="en-US" dirty="0"/>
              <a:t>to determine the cost of an incident</a:t>
            </a:r>
          </a:p>
          <a:p>
            <a:pPr>
              <a:buFont typeface="Arial" panose="020B0604020202020204" pitchFamily="34" charset="0"/>
              <a:buChar char="•"/>
            </a:pPr>
            <a:r>
              <a:rPr lang="en-US" dirty="0"/>
              <a:t>to determine compliance with applicable regulations (e.g., occupational health and safety, criminal, etc.)</a:t>
            </a:r>
          </a:p>
          <a:p>
            <a:pPr>
              <a:buFont typeface="Arial" panose="020B0604020202020204" pitchFamily="34" charset="0"/>
              <a:buChar char="•"/>
            </a:pPr>
            <a:r>
              <a:rPr lang="en-US" dirty="0"/>
              <a:t>to process workers' compensation claims</a:t>
            </a:r>
          </a:p>
          <a:p>
            <a:pPr marL="0" indent="0">
              <a:buNone/>
            </a:pPr>
            <a:endParaRPr lang="en-US" dirty="0"/>
          </a:p>
        </p:txBody>
      </p:sp>
    </p:spTree>
    <p:extLst>
      <p:ext uri="{BB962C8B-B14F-4D97-AF65-F5344CB8AC3E}">
        <p14:creationId xmlns:p14="http://schemas.microsoft.com/office/powerpoint/2010/main" val="379042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8179-98E5-43D7-D340-514D6A1FB2F5}"/>
              </a:ext>
            </a:extLst>
          </p:cNvPr>
          <p:cNvSpPr>
            <a:spLocks noGrp="1"/>
          </p:cNvSpPr>
          <p:nvPr>
            <p:ph type="title"/>
          </p:nvPr>
        </p:nvSpPr>
        <p:spPr/>
        <p:txBody>
          <a:bodyPr/>
          <a:lstStyle/>
          <a:p>
            <a:r>
              <a:rPr lang="en-US" b="1" dirty="0"/>
              <a:t>Steps involved in investigating an incident</a:t>
            </a:r>
            <a:endParaRPr lang="en-US" dirty="0"/>
          </a:p>
        </p:txBody>
      </p:sp>
      <p:sp>
        <p:nvSpPr>
          <p:cNvPr id="3" name="Content Placeholder 2">
            <a:extLst>
              <a:ext uri="{FF2B5EF4-FFF2-40B4-BE49-F238E27FC236}">
                <a16:creationId xmlns:a16="http://schemas.microsoft.com/office/drawing/2014/main" id="{1935B4C2-6B73-3AF7-7F8B-A7E06B91AE4A}"/>
              </a:ext>
            </a:extLst>
          </p:cNvPr>
          <p:cNvSpPr>
            <a:spLocks noGrp="1"/>
          </p:cNvSpPr>
          <p:nvPr>
            <p:ph idx="1"/>
          </p:nvPr>
        </p:nvSpPr>
        <p:spPr/>
        <p:txBody>
          <a:bodyPr>
            <a:normAutofit/>
          </a:bodyPr>
          <a:lstStyle/>
          <a:p>
            <a:r>
              <a:rPr lang="en-US" dirty="0"/>
              <a:t>First:</a:t>
            </a:r>
          </a:p>
          <a:p>
            <a:pPr>
              <a:buFont typeface="Arial" panose="020B0604020202020204" pitchFamily="34" charset="0"/>
              <a:buChar char="•"/>
            </a:pPr>
            <a:r>
              <a:rPr lang="en-US" dirty="0"/>
              <a:t>Report the incident occurrence to a designated person within the organization. </a:t>
            </a:r>
          </a:p>
          <a:p>
            <a:pPr>
              <a:buFont typeface="Arial" panose="020B0604020202020204" pitchFamily="34" charset="0"/>
              <a:buChar char="•"/>
            </a:pPr>
            <a:r>
              <a:rPr lang="en-US" dirty="0"/>
              <a:t>Provide first aid and medical care to injured person(s) and prevent further injuries or damage.</a:t>
            </a:r>
          </a:p>
          <a:p>
            <a:endParaRPr lang="en-US" dirty="0"/>
          </a:p>
        </p:txBody>
      </p:sp>
    </p:spTree>
    <p:extLst>
      <p:ext uri="{BB962C8B-B14F-4D97-AF65-F5344CB8AC3E}">
        <p14:creationId xmlns:p14="http://schemas.microsoft.com/office/powerpoint/2010/main" val="91297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E1CF-E64C-38BE-35C5-AAE96FCE68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1E2F6E-68B1-6C4F-FF46-1FEF828F787E}"/>
              </a:ext>
            </a:extLst>
          </p:cNvPr>
          <p:cNvSpPr>
            <a:spLocks noGrp="1"/>
          </p:cNvSpPr>
          <p:nvPr>
            <p:ph idx="1"/>
          </p:nvPr>
        </p:nvSpPr>
        <p:spPr/>
        <p:txBody>
          <a:bodyPr/>
          <a:lstStyle/>
          <a:p>
            <a:r>
              <a:rPr lang="en-US" dirty="0"/>
              <a:t>The incident investigation team would perform the following general steps: </a:t>
            </a:r>
          </a:p>
          <a:p>
            <a:pPr>
              <a:buFont typeface="Arial" panose="020B0604020202020204" pitchFamily="34" charset="0"/>
              <a:buChar char="•"/>
            </a:pPr>
            <a:r>
              <a:rPr lang="en-US" dirty="0"/>
              <a:t>Scene management and scene assessment (secure the scene, make sure it is safe for investigators to do their job).</a:t>
            </a:r>
          </a:p>
          <a:p>
            <a:pPr>
              <a:buFont typeface="Arial" panose="020B0604020202020204" pitchFamily="34" charset="0"/>
              <a:buChar char="•"/>
            </a:pPr>
            <a:r>
              <a:rPr lang="en-US" dirty="0"/>
              <a:t>Witness management (provide support, limit interaction with other witnesses, interview).</a:t>
            </a:r>
          </a:p>
          <a:p>
            <a:pPr>
              <a:buFont typeface="Arial" panose="020B0604020202020204" pitchFamily="34" charset="0"/>
              <a:buChar char="•"/>
            </a:pPr>
            <a:r>
              <a:rPr lang="en-US" dirty="0"/>
              <a:t>Investigate the incident, collect data.</a:t>
            </a:r>
          </a:p>
          <a:p>
            <a:pPr>
              <a:buFont typeface="Arial" panose="020B0604020202020204" pitchFamily="34" charset="0"/>
              <a:buChar char="•"/>
            </a:pPr>
            <a:r>
              <a:rPr lang="en-US" dirty="0"/>
              <a:t>Analyze the data, identify the root causes.</a:t>
            </a:r>
          </a:p>
          <a:p>
            <a:pPr>
              <a:buFont typeface="Arial" panose="020B0604020202020204" pitchFamily="34" charset="0"/>
              <a:buChar char="•"/>
            </a:pPr>
            <a:r>
              <a:rPr lang="en-US" dirty="0"/>
              <a:t>Report the findings and recommendations.</a:t>
            </a:r>
          </a:p>
          <a:p>
            <a:endParaRPr lang="en-US" dirty="0"/>
          </a:p>
        </p:txBody>
      </p:sp>
    </p:spTree>
    <p:extLst>
      <p:ext uri="{BB962C8B-B14F-4D97-AF65-F5344CB8AC3E}">
        <p14:creationId xmlns:p14="http://schemas.microsoft.com/office/powerpoint/2010/main" val="33244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E7C9-1E28-AB15-27EF-37BC9AF06C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AA8C8C-F854-DAEC-E3BC-1A250B4AFE94}"/>
              </a:ext>
            </a:extLst>
          </p:cNvPr>
          <p:cNvSpPr>
            <a:spLocks noGrp="1"/>
          </p:cNvSpPr>
          <p:nvPr>
            <p:ph idx="1"/>
          </p:nvPr>
        </p:nvSpPr>
        <p:spPr/>
        <p:txBody>
          <a:bodyPr/>
          <a:lstStyle/>
          <a:p>
            <a:r>
              <a:rPr lang="en-US" dirty="0"/>
              <a:t>The organization would then:</a:t>
            </a:r>
          </a:p>
          <a:p>
            <a:pPr>
              <a:buFont typeface="Arial" panose="020B0604020202020204" pitchFamily="34" charset="0"/>
              <a:buChar char="•"/>
            </a:pPr>
            <a:r>
              <a:rPr lang="en-US" dirty="0"/>
              <a:t>Develop a plan for corrective action. </a:t>
            </a:r>
          </a:p>
          <a:p>
            <a:pPr>
              <a:buFont typeface="Arial" panose="020B0604020202020204" pitchFamily="34" charset="0"/>
              <a:buChar char="•"/>
            </a:pPr>
            <a:r>
              <a:rPr lang="en-US" dirty="0"/>
              <a:t>Implement the plan.</a:t>
            </a:r>
          </a:p>
          <a:p>
            <a:pPr>
              <a:buFont typeface="Arial" panose="020B0604020202020204" pitchFamily="34" charset="0"/>
              <a:buChar char="•"/>
            </a:pPr>
            <a:r>
              <a:rPr lang="en-US" dirty="0"/>
              <a:t>Evaluate the effectiveness of the corrective action.</a:t>
            </a:r>
          </a:p>
          <a:p>
            <a:pPr>
              <a:buFont typeface="Arial" panose="020B0604020202020204" pitchFamily="34" charset="0"/>
              <a:buChar char="•"/>
            </a:pPr>
            <a:r>
              <a:rPr lang="en-US" dirty="0"/>
              <a:t>Make changes for continual improvement. </a:t>
            </a:r>
          </a:p>
          <a:p>
            <a:endParaRPr lang="en-US" dirty="0"/>
          </a:p>
        </p:txBody>
      </p:sp>
    </p:spTree>
    <p:extLst>
      <p:ext uri="{BB962C8B-B14F-4D97-AF65-F5344CB8AC3E}">
        <p14:creationId xmlns:p14="http://schemas.microsoft.com/office/powerpoint/2010/main" val="4215731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13819</TotalTime>
  <Words>288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Incident Investigation &amp; Reporting </vt:lpstr>
      <vt:lpstr>Incident &amp; Accident</vt:lpstr>
      <vt:lpstr>Reasons to investigate a workplace incident  </vt:lpstr>
      <vt:lpstr>Steps involved in investigating an incident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and Minimizing the Risks from Hazards</dc:title>
  <dc:creator>Syed Haider Hussain</dc:creator>
  <cp:lastModifiedBy>Syed Haider Hussain</cp:lastModifiedBy>
  <cp:revision>34</cp:revision>
  <dcterms:created xsi:type="dcterms:W3CDTF">2022-05-18T15:38:09Z</dcterms:created>
  <dcterms:modified xsi:type="dcterms:W3CDTF">2022-07-03T19:40:11Z</dcterms:modified>
</cp:coreProperties>
</file>