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3" r:id="rId3"/>
    <p:sldId id="264" r:id="rId4"/>
    <p:sldId id="262" r:id="rId5"/>
    <p:sldId id="265" r:id="rId6"/>
    <p:sldId id="258" r:id="rId7"/>
    <p:sldId id="266" r:id="rId8"/>
    <p:sldId id="267" r:id="rId9"/>
    <p:sldId id="257" r:id="rId10"/>
    <p:sldId id="259" r:id="rId11"/>
    <p:sldId id="260" r:id="rId12"/>
    <p:sldId id="268" r:id="rId13"/>
    <p:sldId id="270" r:id="rId14"/>
    <p:sldId id="269" r:id="rId15"/>
    <p:sldId id="261"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E2E812D-B926-4D01-9EF7-94217C4111B2}" type="slidenum">
              <a:rPr lang="en-US" smtClean="0"/>
              <a:t>‹#›</a:t>
            </a:fld>
            <a:endParaRPr lang="en-US"/>
          </a:p>
        </p:txBody>
      </p:sp>
    </p:spTree>
    <p:extLst>
      <p:ext uri="{BB962C8B-B14F-4D97-AF65-F5344CB8AC3E}">
        <p14:creationId xmlns:p14="http://schemas.microsoft.com/office/powerpoint/2010/main" val="114914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319741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56058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20804-44F1-40AE-A6EE-E0433A054DC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169926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CA20804-44F1-40AE-A6EE-E0433A054DC2}" type="datetimeFigureOut">
              <a:rPr lang="en-US" smtClean="0"/>
              <a:t>2/14/2023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E2E812D-B926-4D01-9EF7-94217C4111B2}" type="slidenum">
              <a:rPr lang="en-US" smtClean="0"/>
              <a:t>‹#›</a:t>
            </a:fld>
            <a:endParaRPr lang="en-US"/>
          </a:p>
        </p:txBody>
      </p:sp>
    </p:spTree>
    <p:extLst>
      <p:ext uri="{BB962C8B-B14F-4D97-AF65-F5344CB8AC3E}">
        <p14:creationId xmlns:p14="http://schemas.microsoft.com/office/powerpoint/2010/main" val="261657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A20804-44F1-40AE-A6EE-E0433A054DC2}"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373843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20804-44F1-40AE-A6EE-E0433A054DC2}"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33562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20804-44F1-40AE-A6EE-E0433A054DC2}"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166190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20804-44F1-40AE-A6EE-E0433A054DC2}"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387931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20804-44F1-40AE-A6EE-E0433A054DC2}"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34714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20804-44F1-40AE-A6EE-E0433A054DC2}" type="datetimeFigureOut">
              <a:rPr lang="en-US" smtClean="0"/>
              <a:t>2/14/2023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2E812D-B926-4D01-9EF7-94217C4111B2}" type="slidenum">
              <a:rPr lang="en-US" smtClean="0"/>
              <a:t>‹#›</a:t>
            </a:fld>
            <a:endParaRPr lang="en-US"/>
          </a:p>
        </p:txBody>
      </p:sp>
    </p:spTree>
    <p:extLst>
      <p:ext uri="{BB962C8B-B14F-4D97-AF65-F5344CB8AC3E}">
        <p14:creationId xmlns:p14="http://schemas.microsoft.com/office/powerpoint/2010/main" val="205680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CA20804-44F1-40AE-A6EE-E0433A054DC2}" type="datetimeFigureOut">
              <a:rPr lang="en-US" smtClean="0"/>
              <a:t>2/14/2023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E2E812D-B926-4D01-9EF7-94217C4111B2}" type="slidenum">
              <a:rPr lang="en-US" smtClean="0"/>
              <a:t>‹#›</a:t>
            </a:fld>
            <a:endParaRPr lang="en-US"/>
          </a:p>
        </p:txBody>
      </p:sp>
    </p:spTree>
    <p:extLst>
      <p:ext uri="{BB962C8B-B14F-4D97-AF65-F5344CB8AC3E}">
        <p14:creationId xmlns:p14="http://schemas.microsoft.com/office/powerpoint/2010/main" val="164578908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l.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sha.gov/sites/default/files/publications/3439at-a-glance.pdf" TargetMode="External"/><Relationship Id="rId2" Type="http://schemas.openxmlformats.org/officeDocument/2006/relationships/hyperlink" Target="https://www.osha.gov/laws-regs/oshact/to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so.org/files/live/sites/isoorg/files/archive/pdf/en/iso_45001_briefing_note.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0ECBE-3A63-41BD-8E13-43988B663672}"/>
              </a:ext>
            </a:extLst>
          </p:cNvPr>
          <p:cNvSpPr>
            <a:spLocks noGrp="1"/>
          </p:cNvSpPr>
          <p:nvPr>
            <p:ph type="ctrTitle"/>
          </p:nvPr>
        </p:nvSpPr>
        <p:spPr>
          <a:xfrm>
            <a:off x="6957153" y="1424661"/>
            <a:ext cx="4972511" cy="3106732"/>
          </a:xfrm>
        </p:spPr>
        <p:txBody>
          <a:bodyPr anchor="b">
            <a:normAutofit/>
          </a:bodyPr>
          <a:lstStyle/>
          <a:p>
            <a:r>
              <a:rPr lang="en-US" sz="5600" dirty="0"/>
              <a:t>Legal Framework and OHS Management System</a:t>
            </a:r>
          </a:p>
        </p:txBody>
      </p:sp>
      <p:sp>
        <p:nvSpPr>
          <p:cNvPr id="3" name="Subtitle 2">
            <a:extLst>
              <a:ext uri="{FF2B5EF4-FFF2-40B4-BE49-F238E27FC236}">
                <a16:creationId xmlns:a16="http://schemas.microsoft.com/office/drawing/2014/main" id="{75781B75-C5FC-4729-83FE-3F64DB144518}"/>
              </a:ext>
            </a:extLst>
          </p:cNvPr>
          <p:cNvSpPr>
            <a:spLocks noGrp="1"/>
          </p:cNvSpPr>
          <p:nvPr>
            <p:ph type="subTitle" idx="1"/>
          </p:nvPr>
        </p:nvSpPr>
        <p:spPr>
          <a:xfrm>
            <a:off x="6556100" y="4687316"/>
            <a:ext cx="4972512" cy="1517088"/>
          </a:xfrm>
        </p:spPr>
        <p:txBody>
          <a:bodyPr>
            <a:normAutofit/>
          </a:bodyPr>
          <a:lstStyle/>
          <a:p>
            <a:r>
              <a:rPr lang="en-US" dirty="0"/>
              <a:t>Lecture 02</a:t>
            </a:r>
          </a:p>
        </p:txBody>
      </p:sp>
      <p:sp>
        <p:nvSpPr>
          <p:cNvPr id="18" name="Freeform: Shape 17">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cales of Justice">
            <a:extLst>
              <a:ext uri="{FF2B5EF4-FFF2-40B4-BE49-F238E27FC236}">
                <a16:creationId xmlns:a16="http://schemas.microsoft.com/office/drawing/2014/main" id="{53931795-1666-30CE-F17B-E18663B9F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388" y="1554207"/>
            <a:ext cx="3749586" cy="3749586"/>
          </a:xfrm>
          <a:prstGeom prst="rect">
            <a:avLst/>
          </a:prstGeom>
        </p:spPr>
      </p:pic>
    </p:spTree>
    <p:extLst>
      <p:ext uri="{BB962C8B-B14F-4D97-AF65-F5344CB8AC3E}">
        <p14:creationId xmlns:p14="http://schemas.microsoft.com/office/powerpoint/2010/main" val="163867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61A7-4CB8-4164-832A-D59703C11752}"/>
              </a:ext>
            </a:extLst>
          </p:cNvPr>
          <p:cNvSpPr>
            <a:spLocks noGrp="1"/>
          </p:cNvSpPr>
          <p:nvPr>
            <p:ph type="title"/>
          </p:nvPr>
        </p:nvSpPr>
        <p:spPr/>
        <p:txBody>
          <a:bodyPr/>
          <a:lstStyle/>
          <a:p>
            <a:r>
              <a:rPr lang="en-US" dirty="0"/>
              <a:t>OSHA, the Organization (US)</a:t>
            </a:r>
          </a:p>
        </p:txBody>
      </p:sp>
      <p:sp>
        <p:nvSpPr>
          <p:cNvPr id="3" name="Content Placeholder 2">
            <a:extLst>
              <a:ext uri="{FF2B5EF4-FFF2-40B4-BE49-F238E27FC236}">
                <a16:creationId xmlns:a16="http://schemas.microsoft.com/office/drawing/2014/main" id="{2A57C189-DD9E-4BBD-BEEB-2E56DF17C7F6}"/>
              </a:ext>
            </a:extLst>
          </p:cNvPr>
          <p:cNvSpPr>
            <a:spLocks noGrp="1"/>
          </p:cNvSpPr>
          <p:nvPr>
            <p:ph idx="1"/>
          </p:nvPr>
        </p:nvSpPr>
        <p:spPr/>
        <p:txBody>
          <a:bodyPr>
            <a:normAutofit/>
          </a:bodyPr>
          <a:lstStyle/>
          <a:p>
            <a:r>
              <a:rPr lang="en-US" sz="2400" b="0" i="0" dirty="0">
                <a:solidFill>
                  <a:srgbClr val="333333"/>
                </a:solidFill>
                <a:effectLst/>
              </a:rPr>
              <a:t>OSHA is part of the </a:t>
            </a:r>
            <a:r>
              <a:rPr lang="en-US" sz="2400" b="0" i="0" u="none" strike="noStrike" dirty="0">
                <a:solidFill>
                  <a:srgbClr val="003399"/>
                </a:solidFill>
                <a:effectLst/>
                <a:hlinkClick r:id="rId2" tooltip="United States Department of Labor"/>
              </a:rPr>
              <a:t>United States Department of Labor</a:t>
            </a:r>
            <a:r>
              <a:rPr lang="en-US" sz="2400" b="0" i="0" dirty="0">
                <a:solidFill>
                  <a:srgbClr val="333333"/>
                </a:solidFill>
                <a:effectLst/>
              </a:rPr>
              <a:t>. </a:t>
            </a:r>
          </a:p>
          <a:p>
            <a:endParaRPr lang="en-US" sz="2400" b="0" i="0" dirty="0">
              <a:solidFill>
                <a:srgbClr val="333333"/>
              </a:solidFill>
              <a:effectLst/>
            </a:endParaRPr>
          </a:p>
          <a:p>
            <a:r>
              <a:rPr lang="en-US" sz="2400" b="0" i="0" dirty="0">
                <a:solidFill>
                  <a:srgbClr val="333333"/>
                </a:solidFill>
                <a:effectLst/>
              </a:rPr>
              <a:t>The administrator for OSHA is the Assistant Secretary of Labor for Occupational Safety and Health.</a:t>
            </a:r>
          </a:p>
          <a:p>
            <a:pPr marL="0" indent="0">
              <a:buNone/>
            </a:pPr>
            <a:endParaRPr lang="en-US" sz="2400" b="0" i="0" dirty="0">
              <a:solidFill>
                <a:srgbClr val="333333"/>
              </a:solidFill>
              <a:effectLst/>
            </a:endParaRPr>
          </a:p>
          <a:p>
            <a:r>
              <a:rPr lang="en-US" sz="2400" dirty="0">
                <a:solidFill>
                  <a:srgbClr val="333333"/>
                </a:solidFill>
              </a:rPr>
              <a:t>Presence in 50 states.</a:t>
            </a:r>
          </a:p>
          <a:p>
            <a:endParaRPr lang="en-US" sz="2400" dirty="0">
              <a:solidFill>
                <a:srgbClr val="333333"/>
              </a:solidFill>
            </a:endParaRPr>
          </a:p>
          <a:p>
            <a:r>
              <a:rPr lang="en-US" sz="2400" dirty="0">
                <a:solidFill>
                  <a:srgbClr val="333333"/>
                </a:solidFill>
              </a:rPr>
              <a:t>Headquarters in Washington DC</a:t>
            </a:r>
          </a:p>
          <a:p>
            <a:endParaRPr lang="en-US" sz="2400" dirty="0">
              <a:solidFill>
                <a:srgbClr val="333333"/>
              </a:solidFill>
            </a:endParaRPr>
          </a:p>
          <a:p>
            <a:endParaRPr lang="en-US" dirty="0"/>
          </a:p>
        </p:txBody>
      </p:sp>
    </p:spTree>
    <p:extLst>
      <p:ext uri="{BB962C8B-B14F-4D97-AF65-F5344CB8AC3E}">
        <p14:creationId xmlns:p14="http://schemas.microsoft.com/office/powerpoint/2010/main" val="31517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07EC-F4F5-4B41-8926-76DC3C4616E2}"/>
              </a:ext>
            </a:extLst>
          </p:cNvPr>
          <p:cNvSpPr>
            <a:spLocks noGrp="1"/>
          </p:cNvSpPr>
          <p:nvPr>
            <p:ph type="title"/>
          </p:nvPr>
        </p:nvSpPr>
        <p:spPr/>
        <p:txBody>
          <a:bodyPr/>
          <a:lstStyle/>
          <a:p>
            <a:r>
              <a:rPr lang="en-US" b="0" i="0" dirty="0">
                <a:solidFill>
                  <a:srgbClr val="222222"/>
                </a:solidFill>
                <a:effectLst/>
                <a:latin typeface="Helvetica Neue"/>
              </a:rPr>
              <a:t>OSHA's Mission</a:t>
            </a:r>
            <a:endParaRPr lang="en-US" dirty="0"/>
          </a:p>
        </p:txBody>
      </p:sp>
      <p:sp>
        <p:nvSpPr>
          <p:cNvPr id="3" name="Content Placeholder 2">
            <a:extLst>
              <a:ext uri="{FF2B5EF4-FFF2-40B4-BE49-F238E27FC236}">
                <a16:creationId xmlns:a16="http://schemas.microsoft.com/office/drawing/2014/main" id="{693619E7-7AA0-4261-AC4A-D2D99DE81C54}"/>
              </a:ext>
            </a:extLst>
          </p:cNvPr>
          <p:cNvSpPr>
            <a:spLocks noGrp="1"/>
          </p:cNvSpPr>
          <p:nvPr>
            <p:ph idx="1"/>
          </p:nvPr>
        </p:nvSpPr>
        <p:spPr/>
        <p:txBody>
          <a:bodyPr/>
          <a:lstStyle/>
          <a:p>
            <a:pPr algn="l"/>
            <a:r>
              <a:rPr lang="en-US" sz="2800" b="0" i="0" dirty="0">
                <a:effectLst/>
              </a:rPr>
              <a:t>With the </a:t>
            </a:r>
            <a:r>
              <a:rPr lang="en-US" sz="2800" b="0" i="0" strike="noStrike" dirty="0">
                <a:effectLst/>
                <a:hlinkClick r:id="rId2" tooltip="Occupational Safety and Health Act of 1970">
                  <a:extLst>
                    <a:ext uri="{A12FA001-AC4F-418D-AE19-62706E023703}">
                      <ahyp:hlinkClr xmlns:ahyp="http://schemas.microsoft.com/office/drawing/2018/hyperlinkcolor" val="tx"/>
                    </a:ext>
                  </a:extLst>
                </a:hlinkClick>
              </a:rPr>
              <a:t>Occupational Safety and Health Act of 1970</a:t>
            </a:r>
            <a:r>
              <a:rPr lang="en-US" sz="2800" b="0" i="0" dirty="0">
                <a:effectLst/>
              </a:rPr>
              <a:t>, Congress created the </a:t>
            </a:r>
            <a:r>
              <a:rPr lang="en-US" sz="2800" b="0" i="0" strike="noStrike" dirty="0">
                <a:effectLst/>
                <a:hlinkClick r:id="rId3" tooltip="OSHA at a Glance - PDF">
                  <a:extLst>
                    <a:ext uri="{A12FA001-AC4F-418D-AE19-62706E023703}">
                      <ahyp:hlinkClr xmlns:ahyp="http://schemas.microsoft.com/office/drawing/2018/hyperlinkcolor" val="tx"/>
                    </a:ext>
                  </a:extLst>
                </a:hlinkClick>
              </a:rPr>
              <a:t>Occupational Safety and Health Administration (OSHA)</a:t>
            </a:r>
            <a:r>
              <a:rPr lang="en-US" sz="2800" b="0" i="0" dirty="0">
                <a:effectLst/>
              </a:rPr>
              <a:t> to ensure safe and healthful working conditions for workers by setting and enforcing standards and by providing training, outreach, education and assistance.</a:t>
            </a:r>
          </a:p>
          <a:p>
            <a:endParaRPr lang="en-US" dirty="0"/>
          </a:p>
        </p:txBody>
      </p:sp>
    </p:spTree>
    <p:extLst>
      <p:ext uri="{BB962C8B-B14F-4D97-AF65-F5344CB8AC3E}">
        <p14:creationId xmlns:p14="http://schemas.microsoft.com/office/powerpoint/2010/main" val="39577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68E9-D568-4CB6-AC76-FC4651E0D12F}"/>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FBE52AD-2057-4F4C-9177-F01EAFA184C9}"/>
              </a:ext>
            </a:extLst>
          </p:cNvPr>
          <p:cNvSpPr>
            <a:spLocks noGrp="1"/>
          </p:cNvSpPr>
          <p:nvPr>
            <p:ph idx="1"/>
          </p:nvPr>
        </p:nvSpPr>
        <p:spPr/>
        <p:txBody>
          <a:bodyPr>
            <a:normAutofit/>
          </a:bodyPr>
          <a:lstStyle/>
          <a:p>
            <a:pPr marL="0" indent="0">
              <a:buNone/>
            </a:pPr>
            <a:r>
              <a:rPr lang="en-US" sz="2400" dirty="0">
                <a:effectLst/>
              </a:rPr>
              <a:t>OSHA was established to:</a:t>
            </a:r>
          </a:p>
          <a:p>
            <a:pPr marL="0" indent="0">
              <a:buNone/>
            </a:pPr>
            <a:endParaRPr lang="en-US" sz="2400" dirty="0">
              <a:effectLst/>
            </a:endParaRPr>
          </a:p>
          <a:p>
            <a:r>
              <a:rPr lang="en-US" sz="2400" dirty="0">
                <a:effectLst/>
              </a:rPr>
              <a:t> Reduce workplace hazards and implement new or improved methods for workplace safety and health</a:t>
            </a:r>
          </a:p>
          <a:p>
            <a:endParaRPr lang="en-US" sz="2400" dirty="0">
              <a:effectLst/>
            </a:endParaRPr>
          </a:p>
          <a:p>
            <a:r>
              <a:rPr lang="en-US" sz="2400" dirty="0">
                <a:effectLst/>
              </a:rPr>
              <a:t>Provide research data</a:t>
            </a:r>
          </a:p>
          <a:p>
            <a:endParaRPr lang="en-US" sz="2400" dirty="0">
              <a:effectLst/>
            </a:endParaRPr>
          </a:p>
          <a:p>
            <a:r>
              <a:rPr lang="en-US" sz="2400" dirty="0">
                <a:effectLst/>
              </a:rPr>
              <a:t>Maintain a recordkeeping and reporting system to monitor job related injuries and illnesses</a:t>
            </a:r>
          </a:p>
        </p:txBody>
      </p:sp>
    </p:spTree>
    <p:extLst>
      <p:ext uri="{BB962C8B-B14F-4D97-AF65-F5344CB8AC3E}">
        <p14:creationId xmlns:p14="http://schemas.microsoft.com/office/powerpoint/2010/main" val="152942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D523-C6FD-48A1-8126-27404A72A1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24CFC0-3425-4258-95C9-61DCA943F596}"/>
              </a:ext>
            </a:extLst>
          </p:cNvPr>
          <p:cNvSpPr>
            <a:spLocks noGrp="1"/>
          </p:cNvSpPr>
          <p:nvPr>
            <p:ph idx="1"/>
          </p:nvPr>
        </p:nvSpPr>
        <p:spPr/>
        <p:txBody>
          <a:bodyPr>
            <a:normAutofit lnSpcReduction="10000"/>
          </a:bodyPr>
          <a:lstStyle/>
          <a:p>
            <a:r>
              <a:rPr lang="en-US" sz="2400" dirty="0">
                <a:effectLst/>
              </a:rPr>
              <a:t>Establish training programs to increase the number and competence of the occupational and safety personnel</a:t>
            </a:r>
          </a:p>
          <a:p>
            <a:endParaRPr lang="en-US" sz="2400" dirty="0">
              <a:effectLst/>
            </a:endParaRPr>
          </a:p>
          <a:p>
            <a:r>
              <a:rPr lang="en-US" sz="2400" dirty="0">
                <a:effectLst/>
              </a:rPr>
              <a:t>Establish separate but dependent responsibilities and rights for employers and employees</a:t>
            </a:r>
          </a:p>
          <a:p>
            <a:endParaRPr lang="en-US" sz="2400" dirty="0">
              <a:effectLst/>
            </a:endParaRPr>
          </a:p>
          <a:p>
            <a:r>
              <a:rPr lang="en-US" sz="2400" dirty="0">
                <a:effectLst/>
              </a:rPr>
              <a:t>Develop mandatory job safety and health standards</a:t>
            </a:r>
          </a:p>
          <a:p>
            <a:endParaRPr lang="en-US" sz="2400" dirty="0">
              <a:effectLst/>
            </a:endParaRPr>
          </a:p>
          <a:p>
            <a:r>
              <a:rPr lang="en-US" sz="2400" dirty="0">
                <a:effectLst/>
              </a:rPr>
              <a:t>Provide for development, analysis, evaluation and approval of safety programs</a:t>
            </a:r>
            <a:endParaRPr lang="en-US" sz="2400" dirty="0"/>
          </a:p>
          <a:p>
            <a:endParaRPr lang="en-US" dirty="0"/>
          </a:p>
        </p:txBody>
      </p:sp>
    </p:spTree>
    <p:extLst>
      <p:ext uri="{BB962C8B-B14F-4D97-AF65-F5344CB8AC3E}">
        <p14:creationId xmlns:p14="http://schemas.microsoft.com/office/powerpoint/2010/main" val="310006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A3B4-CB3B-4C36-8071-F09650CE21C4}"/>
              </a:ext>
            </a:extLst>
          </p:cNvPr>
          <p:cNvSpPr>
            <a:spLocks noGrp="1"/>
          </p:cNvSpPr>
          <p:nvPr>
            <p:ph type="title"/>
          </p:nvPr>
        </p:nvSpPr>
        <p:spPr/>
        <p:txBody>
          <a:bodyPr/>
          <a:lstStyle/>
          <a:p>
            <a:r>
              <a:rPr lang="en-US" dirty="0"/>
              <a:t>OSHA’S mission</a:t>
            </a:r>
          </a:p>
        </p:txBody>
      </p:sp>
      <p:sp>
        <p:nvSpPr>
          <p:cNvPr id="3" name="Content Placeholder 2">
            <a:extLst>
              <a:ext uri="{FF2B5EF4-FFF2-40B4-BE49-F238E27FC236}">
                <a16:creationId xmlns:a16="http://schemas.microsoft.com/office/drawing/2014/main" id="{EE4E6B48-FFA0-4705-B1ED-F93D95A94512}"/>
              </a:ext>
            </a:extLst>
          </p:cNvPr>
          <p:cNvSpPr>
            <a:spLocks noGrp="1"/>
          </p:cNvSpPr>
          <p:nvPr>
            <p:ph idx="1"/>
          </p:nvPr>
        </p:nvSpPr>
        <p:spPr/>
        <p:txBody>
          <a:bodyPr>
            <a:normAutofit/>
          </a:bodyPr>
          <a:lstStyle/>
          <a:p>
            <a:r>
              <a:rPr lang="en-US" sz="2400" dirty="0">
                <a:effectLst/>
              </a:rPr>
              <a:t>OSHA carries out this mission by:</a:t>
            </a:r>
          </a:p>
          <a:p>
            <a:pPr marL="0" indent="0">
              <a:buNone/>
            </a:pPr>
            <a:r>
              <a:rPr lang="en-US" sz="2400" dirty="0"/>
              <a:t> </a:t>
            </a:r>
            <a:br>
              <a:rPr lang="en-US" sz="2400" dirty="0"/>
            </a:br>
            <a:r>
              <a:rPr lang="en-US" sz="2400" dirty="0">
                <a:effectLst/>
              </a:rPr>
              <a:t>• Developing job safety and health standards and enforcing them with inspections</a:t>
            </a:r>
          </a:p>
          <a:p>
            <a:pPr marL="0" indent="0">
              <a:buNone/>
            </a:pPr>
            <a:br>
              <a:rPr lang="en-US" sz="2400" dirty="0"/>
            </a:br>
            <a:r>
              <a:rPr lang="en-US" sz="2400" dirty="0">
                <a:effectLst/>
              </a:rPr>
              <a:t>• Maintaining a reporting and recordkeeping system to keep track of job related injury and illnesses</a:t>
            </a:r>
          </a:p>
          <a:p>
            <a:pPr marL="0" indent="0">
              <a:buNone/>
            </a:pPr>
            <a:br>
              <a:rPr lang="en-US" sz="2400" dirty="0"/>
            </a:br>
            <a:r>
              <a:rPr lang="en-US" sz="2400" dirty="0">
                <a:effectLst/>
              </a:rPr>
              <a:t>• Providing training programs to increase knowledge about occupational safety and health</a:t>
            </a:r>
            <a:endParaRPr lang="en-US" sz="2400" dirty="0"/>
          </a:p>
        </p:txBody>
      </p:sp>
    </p:spTree>
    <p:extLst>
      <p:ext uri="{BB962C8B-B14F-4D97-AF65-F5344CB8AC3E}">
        <p14:creationId xmlns:p14="http://schemas.microsoft.com/office/powerpoint/2010/main" val="53614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7900-08E2-4FBD-9149-4DCA620CE72C}"/>
              </a:ext>
            </a:extLst>
          </p:cNvPr>
          <p:cNvSpPr>
            <a:spLocks noGrp="1"/>
          </p:cNvSpPr>
          <p:nvPr>
            <p:ph type="title"/>
          </p:nvPr>
        </p:nvSpPr>
        <p:spPr/>
        <p:txBody>
          <a:bodyPr/>
          <a:lstStyle/>
          <a:p>
            <a:r>
              <a:rPr lang="en-US" dirty="0"/>
              <a:t>OHS MANAGEMENT</a:t>
            </a:r>
          </a:p>
        </p:txBody>
      </p:sp>
      <p:sp>
        <p:nvSpPr>
          <p:cNvPr id="3" name="Content Placeholder 2">
            <a:extLst>
              <a:ext uri="{FF2B5EF4-FFF2-40B4-BE49-F238E27FC236}">
                <a16:creationId xmlns:a16="http://schemas.microsoft.com/office/drawing/2014/main" id="{00BA2563-706B-4493-8774-7FFCD4C3AAE2}"/>
              </a:ext>
            </a:extLst>
          </p:cNvPr>
          <p:cNvSpPr>
            <a:spLocks noGrp="1"/>
          </p:cNvSpPr>
          <p:nvPr>
            <p:ph idx="1"/>
          </p:nvPr>
        </p:nvSpPr>
        <p:spPr/>
        <p:txBody>
          <a:bodyPr/>
          <a:lstStyle/>
          <a:p>
            <a:r>
              <a:rPr lang="en-US" sz="2400" dirty="0"/>
              <a:t>An OHS Management System is a program for promoting safety and reducing risk to employees at work. </a:t>
            </a:r>
          </a:p>
          <a:p>
            <a:endParaRPr lang="en-US" sz="2400" dirty="0"/>
          </a:p>
          <a:p>
            <a:r>
              <a:rPr lang="en-US" sz="2400" dirty="0"/>
              <a:t>It is implemented by an organization to identify, assess, and control hazards to employees and the public in all operations.</a:t>
            </a:r>
          </a:p>
          <a:p>
            <a:endParaRPr lang="en-US" sz="2400" dirty="0"/>
          </a:p>
          <a:p>
            <a:r>
              <a:rPr lang="en-US" sz="2400" dirty="0"/>
              <a:t>Effective safety management systems prevent injuries, process failures, and improve the long-term profitability of the companies that implement them.</a:t>
            </a:r>
          </a:p>
          <a:p>
            <a:pPr marL="0" indent="0">
              <a:buNone/>
            </a:pPr>
            <a:endParaRPr lang="en-US" dirty="0"/>
          </a:p>
        </p:txBody>
      </p:sp>
    </p:spTree>
    <p:extLst>
      <p:ext uri="{BB962C8B-B14F-4D97-AF65-F5344CB8AC3E}">
        <p14:creationId xmlns:p14="http://schemas.microsoft.com/office/powerpoint/2010/main" val="204198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F65F-D76E-4B97-B887-0023B2C604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B657C5-C794-4F43-A192-B6E8BD4F636A}"/>
              </a:ext>
            </a:extLst>
          </p:cNvPr>
          <p:cNvSpPr>
            <a:spLocks noGrp="1"/>
          </p:cNvSpPr>
          <p:nvPr>
            <p:ph idx="1"/>
          </p:nvPr>
        </p:nvSpPr>
        <p:spPr/>
        <p:txBody>
          <a:bodyPr>
            <a:normAutofit/>
          </a:bodyPr>
          <a:lstStyle/>
          <a:p>
            <a:r>
              <a:rPr lang="en-US" sz="2400" dirty="0"/>
              <a:t>In order to design an effective system, you need to be familiar with the primary frameworks for safety management systems in operation today, including:</a:t>
            </a:r>
          </a:p>
          <a:p>
            <a:endParaRPr lang="en-US" sz="2400" dirty="0"/>
          </a:p>
          <a:p>
            <a:r>
              <a:rPr lang="en-US" sz="2400" dirty="0"/>
              <a:t>ISO 45001</a:t>
            </a:r>
          </a:p>
          <a:p>
            <a:r>
              <a:rPr lang="en-US" sz="2400" dirty="0"/>
              <a:t>OSHA Safety Management Guidelines</a:t>
            </a:r>
          </a:p>
        </p:txBody>
      </p:sp>
    </p:spTree>
    <p:extLst>
      <p:ext uri="{BB962C8B-B14F-4D97-AF65-F5344CB8AC3E}">
        <p14:creationId xmlns:p14="http://schemas.microsoft.com/office/powerpoint/2010/main" val="422151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6390-9377-493C-91B1-663DDC50F738}"/>
              </a:ext>
            </a:extLst>
          </p:cNvPr>
          <p:cNvSpPr>
            <a:spLocks noGrp="1"/>
          </p:cNvSpPr>
          <p:nvPr>
            <p:ph type="title"/>
          </p:nvPr>
        </p:nvSpPr>
        <p:spPr/>
        <p:txBody>
          <a:bodyPr/>
          <a:lstStyle/>
          <a:p>
            <a:r>
              <a:rPr lang="en-US" b="1" dirty="0"/>
              <a:t>About ISO 45001 and OHSAS 18001</a:t>
            </a:r>
            <a:endParaRPr lang="en-US" dirty="0"/>
          </a:p>
        </p:txBody>
      </p:sp>
      <p:sp>
        <p:nvSpPr>
          <p:cNvPr id="3" name="Content Placeholder 2">
            <a:extLst>
              <a:ext uri="{FF2B5EF4-FFF2-40B4-BE49-F238E27FC236}">
                <a16:creationId xmlns:a16="http://schemas.microsoft.com/office/drawing/2014/main" id="{84BAE139-502C-4947-9FA6-90F770BA279B}"/>
              </a:ext>
            </a:extLst>
          </p:cNvPr>
          <p:cNvSpPr>
            <a:spLocks noGrp="1"/>
          </p:cNvSpPr>
          <p:nvPr>
            <p:ph idx="1"/>
          </p:nvPr>
        </p:nvSpPr>
        <p:spPr/>
        <p:txBody>
          <a:bodyPr/>
          <a:lstStyle/>
          <a:p>
            <a:r>
              <a:rPr lang="en-US" sz="2400" dirty="0"/>
              <a:t>The OHSAS 18001 was developed by the British Standards Institute (BSI) and others in 1996.</a:t>
            </a:r>
          </a:p>
          <a:p>
            <a:endParaRPr lang="en-US" sz="2400" dirty="0"/>
          </a:p>
          <a:p>
            <a:r>
              <a:rPr lang="en-US" sz="2400" dirty="0"/>
              <a:t> By 2007, it was superseded by </a:t>
            </a:r>
            <a:r>
              <a:rPr lang="en-US" sz="2400" dirty="0">
                <a:hlinkClick r:id="rId2"/>
              </a:rPr>
              <a:t>ISO 45001</a:t>
            </a:r>
            <a:r>
              <a:rPr lang="en-US" sz="2400" dirty="0"/>
              <a:t> and is no longer actively supported.</a:t>
            </a:r>
          </a:p>
          <a:p>
            <a:endParaRPr lang="en-US" sz="2400" dirty="0"/>
          </a:p>
          <a:p>
            <a:r>
              <a:rPr lang="en-US" sz="2400" dirty="0"/>
              <a:t>Organizations already certified to OHSAS 18001 have until March 2021 to comply with the new ISO 45001 standard if they want to maintain recognition (certification of conformity to ISO 45001 is not a requirement of the standard).</a:t>
            </a:r>
          </a:p>
          <a:p>
            <a:endParaRPr lang="en-US" dirty="0"/>
          </a:p>
        </p:txBody>
      </p:sp>
    </p:spTree>
    <p:extLst>
      <p:ext uri="{BB962C8B-B14F-4D97-AF65-F5344CB8AC3E}">
        <p14:creationId xmlns:p14="http://schemas.microsoft.com/office/powerpoint/2010/main" val="53154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B6729E39-186F-44CA-9B33-DD571589EDB9}"/>
              </a:ext>
            </a:extLst>
          </p:cNvPr>
          <p:cNvPicPr>
            <a:picLocks noChangeAspect="1"/>
          </p:cNvPicPr>
          <p:nvPr/>
        </p:nvPicPr>
        <p:blipFill rotWithShape="1">
          <a:blip r:embed="rId2">
            <a:extLst>
              <a:ext uri="{28A0092B-C50C-407E-A947-70E740481C1C}">
                <a14:useLocalDpi xmlns:a14="http://schemas.microsoft.com/office/drawing/2010/main" val="0"/>
              </a:ext>
            </a:extLst>
          </a:blip>
          <a:srcRect t="22079" b="14541"/>
          <a:stretch/>
        </p:blipFill>
        <p:spPr>
          <a:xfrm>
            <a:off x="20" y="10"/>
            <a:ext cx="12191980" cy="6857990"/>
          </a:xfrm>
          <a:prstGeom prst="rect">
            <a:avLst/>
          </a:prstGeom>
        </p:spPr>
      </p:pic>
    </p:spTree>
    <p:extLst>
      <p:ext uri="{BB962C8B-B14F-4D97-AF65-F5344CB8AC3E}">
        <p14:creationId xmlns:p14="http://schemas.microsoft.com/office/powerpoint/2010/main" val="316630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58523-90F5-463E-BB1C-CF6A04631555}"/>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592E040A-6E90-4ABF-886C-D9666CE47C78}"/>
              </a:ext>
            </a:extLst>
          </p:cNvPr>
          <p:cNvSpPr>
            <a:spLocks noGrp="1"/>
          </p:cNvSpPr>
          <p:nvPr>
            <p:ph idx="1"/>
          </p:nvPr>
        </p:nvSpPr>
        <p:spPr/>
        <p:txBody>
          <a:bodyPr>
            <a:normAutofit lnSpcReduction="10000"/>
          </a:bodyPr>
          <a:lstStyle/>
          <a:p>
            <a:r>
              <a:rPr lang="en-US" sz="2400" dirty="0"/>
              <a:t>O</a:t>
            </a:r>
            <a:r>
              <a:rPr lang="en-US" sz="2400" dirty="0">
                <a:effectLst/>
              </a:rPr>
              <a:t>ccupational health and safety, a global issue, is now taking a new turn. </a:t>
            </a:r>
          </a:p>
          <a:p>
            <a:endParaRPr lang="en-US" sz="2400" dirty="0">
              <a:effectLst/>
            </a:endParaRPr>
          </a:p>
          <a:p>
            <a:r>
              <a:rPr lang="en-US" sz="2400" dirty="0"/>
              <a:t>Reasons : </a:t>
            </a:r>
            <a:r>
              <a:rPr lang="en-US" sz="2400" dirty="0">
                <a:effectLst/>
              </a:rPr>
              <a:t>rapid industrial and agricultural development that are taking place in the developing countries.</a:t>
            </a:r>
          </a:p>
          <a:p>
            <a:endParaRPr lang="en-US" sz="2400" dirty="0"/>
          </a:p>
          <a:p>
            <a:r>
              <a:rPr lang="en-US" sz="2400" dirty="0">
                <a:effectLst/>
              </a:rPr>
              <a:t>Many of these countries are moving from manual </a:t>
            </a:r>
            <a:r>
              <a:rPr lang="en-US" sz="2400" dirty="0" err="1">
                <a:effectLst/>
              </a:rPr>
              <a:t>labour</a:t>
            </a:r>
            <a:r>
              <a:rPr lang="en-US" sz="2400" dirty="0">
                <a:effectLst/>
              </a:rPr>
              <a:t> to service mechanization in the main productive sectors.</a:t>
            </a:r>
          </a:p>
          <a:p>
            <a:endParaRPr lang="en-US" sz="2400" dirty="0"/>
          </a:p>
          <a:p>
            <a:r>
              <a:rPr lang="en-US" sz="2400" dirty="0">
                <a:effectLst/>
              </a:rPr>
              <a:t>Health problems also changed. </a:t>
            </a:r>
            <a:r>
              <a:rPr lang="en-US" sz="2400" dirty="0" err="1">
                <a:effectLst/>
              </a:rPr>
              <a:t>Eg</a:t>
            </a:r>
            <a:r>
              <a:rPr lang="en-US" sz="2400" dirty="0">
                <a:effectLst/>
              </a:rPr>
              <a:t> . ergonomics</a:t>
            </a:r>
          </a:p>
        </p:txBody>
      </p:sp>
    </p:spTree>
    <p:extLst>
      <p:ext uri="{BB962C8B-B14F-4D97-AF65-F5344CB8AC3E}">
        <p14:creationId xmlns:p14="http://schemas.microsoft.com/office/powerpoint/2010/main" val="26114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234F-8BAB-4617-8C31-00384F76B0E8}"/>
              </a:ext>
            </a:extLst>
          </p:cNvPr>
          <p:cNvSpPr>
            <a:spLocks noGrp="1"/>
          </p:cNvSpPr>
          <p:nvPr>
            <p:ph type="title"/>
          </p:nvPr>
        </p:nvSpPr>
        <p:spPr/>
        <p:txBody>
          <a:bodyPr/>
          <a:lstStyle/>
          <a:p>
            <a:r>
              <a:rPr lang="en-US" dirty="0"/>
              <a:t>BENEFITS OF OHS</a:t>
            </a:r>
          </a:p>
        </p:txBody>
      </p:sp>
      <p:sp>
        <p:nvSpPr>
          <p:cNvPr id="3" name="Content Placeholder 2">
            <a:extLst>
              <a:ext uri="{FF2B5EF4-FFF2-40B4-BE49-F238E27FC236}">
                <a16:creationId xmlns:a16="http://schemas.microsoft.com/office/drawing/2014/main" id="{9F841A10-6C18-4211-8B17-E32D1179494C}"/>
              </a:ext>
            </a:extLst>
          </p:cNvPr>
          <p:cNvSpPr>
            <a:spLocks noGrp="1"/>
          </p:cNvSpPr>
          <p:nvPr>
            <p:ph idx="1"/>
          </p:nvPr>
        </p:nvSpPr>
        <p:spPr/>
        <p:txBody>
          <a:bodyPr>
            <a:noAutofit/>
          </a:bodyPr>
          <a:lstStyle/>
          <a:p>
            <a:r>
              <a:rPr lang="en-US" sz="2400" dirty="0">
                <a:effectLst/>
                <a:cs typeface="Arial" panose="020B0604020202020204" pitchFamily="34" charset="0"/>
              </a:rPr>
              <a:t>The benefit of occupational health service in developing countries is</a:t>
            </a:r>
            <a:br>
              <a:rPr lang="en-US" sz="2400" dirty="0">
                <a:cs typeface="Arial" panose="020B0604020202020204" pitchFamily="34" charset="0"/>
              </a:rPr>
            </a:br>
            <a:r>
              <a:rPr lang="en-US" sz="2400" dirty="0">
                <a:effectLst/>
                <a:cs typeface="Arial" panose="020B0604020202020204" pitchFamily="34" charset="0"/>
              </a:rPr>
              <a:t>seen locally as well as on a national level. </a:t>
            </a:r>
          </a:p>
          <a:p>
            <a:endParaRPr lang="en-US" sz="2400" dirty="0">
              <a:effectLst/>
              <a:cs typeface="Arial" panose="020B0604020202020204" pitchFamily="34" charset="0"/>
            </a:endParaRPr>
          </a:p>
          <a:p>
            <a:r>
              <a:rPr lang="en-US" sz="2400" dirty="0">
                <a:effectLst/>
                <a:cs typeface="Arial" panose="020B0604020202020204" pitchFamily="34" charset="0"/>
              </a:rPr>
              <a:t>The positive impact of occupational health service locally may be observed in reducing morbidity and work-related injuries. </a:t>
            </a:r>
          </a:p>
          <a:p>
            <a:endParaRPr lang="en-US" sz="2400" dirty="0">
              <a:cs typeface="Arial" panose="020B0604020202020204" pitchFamily="34" charset="0"/>
            </a:endParaRPr>
          </a:p>
          <a:p>
            <a:r>
              <a:rPr lang="en-US" sz="2400" dirty="0">
                <a:cs typeface="Arial" panose="020B0604020202020204" pitchFamily="34" charset="0"/>
              </a:rPr>
              <a:t>T</a:t>
            </a:r>
            <a:r>
              <a:rPr lang="en-US" sz="2400" dirty="0">
                <a:effectLst/>
                <a:cs typeface="Arial" panose="020B0604020202020204" pitchFamily="34" charset="0"/>
              </a:rPr>
              <a:t>his also means fewer losses to employer and worker as there will be a reduction of wage losses and decreased compensation costs.</a:t>
            </a:r>
          </a:p>
          <a:p>
            <a:endParaRPr lang="en-US" sz="2400" dirty="0">
              <a:cs typeface="Arial" panose="020B0604020202020204" pitchFamily="34" charset="0"/>
            </a:endParaRPr>
          </a:p>
          <a:p>
            <a:r>
              <a:rPr lang="en-US" sz="2400" dirty="0">
                <a:effectLst/>
                <a:cs typeface="Arial" panose="020B0604020202020204" pitchFamily="34" charset="0"/>
              </a:rPr>
              <a:t>The reduction of absenteeism is of great importance concerning skilled </a:t>
            </a:r>
            <a:r>
              <a:rPr lang="en-US" sz="2400" dirty="0" err="1">
                <a:effectLst/>
                <a:cs typeface="Arial" panose="020B0604020202020204" pitchFamily="34" charset="0"/>
              </a:rPr>
              <a:t>labour,especially</a:t>
            </a:r>
            <a:r>
              <a:rPr lang="en-US" sz="2400" dirty="0">
                <a:effectLst/>
                <a:cs typeface="Arial" panose="020B0604020202020204" pitchFamily="34" charset="0"/>
              </a:rPr>
              <a:t> so in countries where there is a shortage of skilled </a:t>
            </a:r>
            <a:r>
              <a:rPr lang="en-US" sz="2400" dirty="0" err="1">
                <a:effectLst/>
                <a:cs typeface="Arial" panose="020B0604020202020204" pitchFamily="34" charset="0"/>
              </a:rPr>
              <a:t>labour</a:t>
            </a:r>
            <a:r>
              <a:rPr lang="en-US" sz="2400" dirty="0">
                <a:effectLst/>
                <a:cs typeface="Arial" panose="020B0604020202020204" pitchFamily="34" charset="0"/>
              </a:rPr>
              <a:t>.</a:t>
            </a:r>
            <a:endParaRPr lang="en-US" sz="2400" dirty="0">
              <a:cs typeface="Arial" panose="020B0604020202020204" pitchFamily="34" charset="0"/>
            </a:endParaRPr>
          </a:p>
        </p:txBody>
      </p:sp>
    </p:spTree>
    <p:extLst>
      <p:ext uri="{BB962C8B-B14F-4D97-AF65-F5344CB8AC3E}">
        <p14:creationId xmlns:p14="http://schemas.microsoft.com/office/powerpoint/2010/main" val="348789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9CC1-41E0-4E88-B417-05235331BDB6}"/>
              </a:ext>
            </a:extLst>
          </p:cNvPr>
          <p:cNvSpPr>
            <a:spLocks noGrp="1"/>
          </p:cNvSpPr>
          <p:nvPr>
            <p:ph type="title"/>
          </p:nvPr>
        </p:nvSpPr>
        <p:spPr/>
        <p:txBody>
          <a:bodyPr/>
          <a:lstStyle/>
          <a:p>
            <a:r>
              <a:rPr lang="en-US" dirty="0"/>
              <a:t>OHS Definition </a:t>
            </a:r>
          </a:p>
        </p:txBody>
      </p:sp>
      <p:sp>
        <p:nvSpPr>
          <p:cNvPr id="7" name="Content Placeholder 6">
            <a:extLst>
              <a:ext uri="{FF2B5EF4-FFF2-40B4-BE49-F238E27FC236}">
                <a16:creationId xmlns:a16="http://schemas.microsoft.com/office/drawing/2014/main" id="{8501C786-8D00-4AE3-9727-2212E636E1F3}"/>
              </a:ext>
            </a:extLst>
          </p:cNvPr>
          <p:cNvSpPr>
            <a:spLocks noGrp="1"/>
          </p:cNvSpPr>
          <p:nvPr>
            <p:ph idx="1"/>
          </p:nvPr>
        </p:nvSpPr>
        <p:spPr/>
        <p:txBody>
          <a:bodyPr>
            <a:normAutofit fontScale="70000" lnSpcReduction="20000"/>
          </a:bodyPr>
          <a:lstStyle/>
          <a:p>
            <a:r>
              <a:rPr lang="en-US" sz="2800" dirty="0">
                <a:cs typeface="Arial" panose="020B0604020202020204" pitchFamily="34" charset="0"/>
              </a:rPr>
              <a:t>OHS is concerned with preserving and protecting human life and resources.</a:t>
            </a:r>
          </a:p>
          <a:p>
            <a:endParaRPr lang="en-US" sz="2800" dirty="0">
              <a:cs typeface="Arial" panose="020B0604020202020204" pitchFamily="34" charset="0"/>
            </a:endParaRPr>
          </a:p>
          <a:p>
            <a:r>
              <a:rPr lang="en-US" sz="2800" dirty="0">
                <a:cs typeface="Arial" panose="020B0604020202020204" pitchFamily="34" charset="0"/>
              </a:rPr>
              <a:t>According to WHO (1995), occupational safety and health can be defined as a multidisciplinary activity aiming at:</a:t>
            </a:r>
          </a:p>
          <a:p>
            <a:endParaRPr lang="en-US" sz="2800" dirty="0">
              <a:cs typeface="Arial" panose="020B0604020202020204" pitchFamily="34" charset="0"/>
            </a:endParaRPr>
          </a:p>
          <a:p>
            <a:pPr marL="571500" indent="-571500">
              <a:buFont typeface="+mj-lt"/>
              <a:buAutoNum type="romanUcPeriod"/>
            </a:pPr>
            <a:r>
              <a:rPr lang="en-US" sz="2800" dirty="0">
                <a:cs typeface="Arial" panose="020B0604020202020204" pitchFamily="34" charset="0"/>
              </a:rPr>
              <a:t>Protection and promotion of the health of workers by eliminating occupational factors and conditions hazardous to health and safety at work </a:t>
            </a:r>
          </a:p>
          <a:p>
            <a:pPr marL="571500" indent="-571500">
              <a:buFont typeface="+mj-lt"/>
              <a:buAutoNum type="romanUcPeriod"/>
            </a:pPr>
            <a:r>
              <a:rPr lang="en-US" sz="2800" dirty="0">
                <a:cs typeface="Arial" panose="020B0604020202020204" pitchFamily="34" charset="0"/>
              </a:rPr>
              <a:t> Enhancement of physical, mental and social well-being of workers and support for the development and maintenance of their working capacity, as well as professional and social development at work </a:t>
            </a:r>
          </a:p>
          <a:p>
            <a:pPr marL="571500" indent="-571500">
              <a:buFont typeface="+mj-lt"/>
              <a:buAutoNum type="romanUcPeriod"/>
            </a:pPr>
            <a:r>
              <a:rPr lang="en-US" sz="2800" dirty="0">
                <a:cs typeface="Arial" panose="020B0604020202020204" pitchFamily="34" charset="0"/>
              </a:rPr>
              <a:t>Development and promotion of sustainable work environments and work organizations.</a:t>
            </a:r>
          </a:p>
          <a:p>
            <a:endParaRPr lang="en-US" dirty="0"/>
          </a:p>
          <a:p>
            <a:endParaRPr lang="en-US" dirty="0"/>
          </a:p>
        </p:txBody>
      </p:sp>
    </p:spTree>
    <p:extLst>
      <p:ext uri="{BB962C8B-B14F-4D97-AF65-F5344CB8AC3E}">
        <p14:creationId xmlns:p14="http://schemas.microsoft.com/office/powerpoint/2010/main" val="47112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7EAA-8691-433A-957F-3CAE991660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8A0C7C-46FD-4F03-95E0-E05165968C0E}"/>
              </a:ext>
            </a:extLst>
          </p:cNvPr>
          <p:cNvSpPr>
            <a:spLocks noGrp="1"/>
          </p:cNvSpPr>
          <p:nvPr>
            <p:ph idx="1"/>
          </p:nvPr>
        </p:nvSpPr>
        <p:spPr/>
        <p:txBody>
          <a:bodyPr/>
          <a:lstStyle/>
          <a:p>
            <a:r>
              <a:rPr lang="en-US" sz="2400" dirty="0">
                <a:effectLst/>
              </a:rPr>
              <a:t>The ILO/WHO definition of occupational health is</a:t>
            </a:r>
          </a:p>
          <a:p>
            <a:endParaRPr lang="en-US" sz="2400" dirty="0"/>
          </a:p>
          <a:p>
            <a:pPr marL="0" indent="0">
              <a:buNone/>
            </a:pPr>
            <a:r>
              <a:rPr lang="en-US" sz="2400" dirty="0">
                <a:effectLst/>
              </a:rPr>
              <a:t> “The promotion and maintenance of the highest degree of physical, mental social well- being of workers in all occupation</a:t>
            </a:r>
            <a:r>
              <a:rPr lang="en-US" dirty="0">
                <a:effectLst/>
                <a:latin typeface="Arial" panose="020B0604020202020204" pitchFamily="34" charset="0"/>
              </a:rPr>
              <a:t>”</a:t>
            </a:r>
            <a:endParaRPr lang="en-US" dirty="0"/>
          </a:p>
        </p:txBody>
      </p:sp>
    </p:spTree>
    <p:extLst>
      <p:ext uri="{BB962C8B-B14F-4D97-AF65-F5344CB8AC3E}">
        <p14:creationId xmlns:p14="http://schemas.microsoft.com/office/powerpoint/2010/main" val="23136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 name="Picture 7" descr="Construction work tools">
            <a:extLst>
              <a:ext uri="{FF2B5EF4-FFF2-40B4-BE49-F238E27FC236}">
                <a16:creationId xmlns:a16="http://schemas.microsoft.com/office/drawing/2014/main" id="{0EA095A0-6FD0-08C4-8199-A6CB38E53351}"/>
              </a:ext>
            </a:extLst>
          </p:cNvPr>
          <p:cNvPicPr>
            <a:picLocks noChangeAspect="1"/>
          </p:cNvPicPr>
          <p:nvPr/>
        </p:nvPicPr>
        <p:blipFill rotWithShape="1">
          <a:blip r:embed="rId2">
            <a:alphaModFix amt="50000"/>
          </a:blip>
          <a:srcRect t="11798" b="3933"/>
          <a:stretch/>
        </p:blipFill>
        <p:spPr>
          <a:xfrm>
            <a:off x="20" y="1"/>
            <a:ext cx="12191980" cy="6857999"/>
          </a:xfrm>
          <a:prstGeom prst="rect">
            <a:avLst/>
          </a:prstGeom>
        </p:spPr>
      </p:pic>
      <p:sp>
        <p:nvSpPr>
          <p:cNvPr id="4" name="Title 3">
            <a:extLst>
              <a:ext uri="{FF2B5EF4-FFF2-40B4-BE49-F238E27FC236}">
                <a16:creationId xmlns:a16="http://schemas.microsoft.com/office/drawing/2014/main" id="{5911E178-0EAF-4912-A85F-8CEA5EA7034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Occupational Safety and Health Act</a:t>
            </a:r>
          </a:p>
        </p:txBody>
      </p:sp>
      <p:sp>
        <p:nvSpPr>
          <p:cNvPr id="6" name="Text Placeholder 5">
            <a:extLst>
              <a:ext uri="{FF2B5EF4-FFF2-40B4-BE49-F238E27FC236}">
                <a16:creationId xmlns:a16="http://schemas.microsoft.com/office/drawing/2014/main" id="{92E89CF2-E0A9-4CB0-B907-35D21A4778B4}"/>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0938087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E31C5-DBC2-41C1-9785-7337EF443B35}"/>
              </a:ext>
            </a:extLst>
          </p:cNvPr>
          <p:cNvSpPr>
            <a:spLocks noGrp="1"/>
          </p:cNvSpPr>
          <p:nvPr>
            <p:ph type="title"/>
          </p:nvPr>
        </p:nvSpPr>
        <p:spPr/>
        <p:txBody>
          <a:bodyPr/>
          <a:lstStyle/>
          <a:p>
            <a:r>
              <a:rPr lang="en-US" dirty="0"/>
              <a:t>History</a:t>
            </a:r>
          </a:p>
        </p:txBody>
      </p:sp>
      <p:sp>
        <p:nvSpPr>
          <p:cNvPr id="5" name="Content Placeholder 4">
            <a:extLst>
              <a:ext uri="{FF2B5EF4-FFF2-40B4-BE49-F238E27FC236}">
                <a16:creationId xmlns:a16="http://schemas.microsoft.com/office/drawing/2014/main" id="{4CBFA2C0-737A-4085-8E48-8A26FAA05A93}"/>
              </a:ext>
            </a:extLst>
          </p:cNvPr>
          <p:cNvSpPr>
            <a:spLocks noGrp="1"/>
          </p:cNvSpPr>
          <p:nvPr>
            <p:ph idx="1"/>
          </p:nvPr>
        </p:nvSpPr>
        <p:spPr/>
        <p:txBody>
          <a:bodyPr>
            <a:normAutofit lnSpcReduction="10000"/>
          </a:bodyPr>
          <a:lstStyle/>
          <a:p>
            <a:r>
              <a:rPr lang="en-US" sz="2400" dirty="0">
                <a:effectLst/>
              </a:rPr>
              <a:t>In early 20</a:t>
            </a:r>
            <a:r>
              <a:rPr lang="en-US" sz="2400" baseline="30000" dirty="0">
                <a:effectLst/>
              </a:rPr>
              <a:t>th</a:t>
            </a:r>
            <a:r>
              <a:rPr lang="en-US" sz="2400" dirty="0">
                <a:effectLst/>
              </a:rPr>
              <a:t> century U.S. federal and state agencies began</a:t>
            </a:r>
            <a:br>
              <a:rPr lang="en-US" sz="2400" dirty="0"/>
            </a:br>
            <a:r>
              <a:rPr lang="en-US" sz="2400" dirty="0">
                <a:effectLst/>
              </a:rPr>
              <a:t>investigating health conditions in industry.</a:t>
            </a:r>
          </a:p>
          <a:p>
            <a:endParaRPr lang="en-US" sz="2400" dirty="0"/>
          </a:p>
          <a:p>
            <a:r>
              <a:rPr lang="en-US" sz="2400" dirty="0">
                <a:effectLst/>
              </a:rPr>
              <a:t>In 1908, public awareness of occupationally related diseases stimulated the passage of compensation acts for certain civil employees. </a:t>
            </a:r>
          </a:p>
          <a:p>
            <a:endParaRPr lang="en-US" sz="2400" dirty="0">
              <a:effectLst/>
            </a:endParaRPr>
          </a:p>
          <a:p>
            <a:r>
              <a:rPr lang="en-US" sz="2400" dirty="0">
                <a:effectLst/>
              </a:rPr>
              <a:t>States passed the first workers' compensation laws in 1911. </a:t>
            </a:r>
          </a:p>
          <a:p>
            <a:endParaRPr lang="en-US" sz="2400" dirty="0">
              <a:effectLst/>
            </a:endParaRPr>
          </a:p>
          <a:p>
            <a:r>
              <a:rPr lang="en-US" sz="2400" dirty="0">
                <a:effectLst/>
              </a:rPr>
              <a:t>All states enacted </a:t>
            </a:r>
            <a:r>
              <a:rPr lang="en-US" sz="2400" dirty="0" err="1">
                <a:effectLst/>
              </a:rPr>
              <a:t>suchlegislation</a:t>
            </a:r>
            <a:r>
              <a:rPr lang="en-US" sz="2400" dirty="0">
                <a:effectLst/>
              </a:rPr>
              <a:t> by 1948.</a:t>
            </a:r>
            <a:endParaRPr lang="en-US" sz="2400" dirty="0"/>
          </a:p>
        </p:txBody>
      </p:sp>
    </p:spTree>
    <p:extLst>
      <p:ext uri="{BB962C8B-B14F-4D97-AF65-F5344CB8AC3E}">
        <p14:creationId xmlns:p14="http://schemas.microsoft.com/office/powerpoint/2010/main" val="11021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55C8-851D-444F-B82E-9754E772AD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088D5-7825-431E-B379-DA171C615EC7}"/>
              </a:ext>
            </a:extLst>
          </p:cNvPr>
          <p:cNvSpPr>
            <a:spLocks noGrp="1"/>
          </p:cNvSpPr>
          <p:nvPr>
            <p:ph idx="1"/>
          </p:nvPr>
        </p:nvSpPr>
        <p:spPr/>
        <p:txBody>
          <a:bodyPr>
            <a:normAutofit/>
          </a:bodyPr>
          <a:lstStyle/>
          <a:p>
            <a:r>
              <a:rPr lang="en-US" dirty="0">
                <a:effectLst/>
              </a:rPr>
              <a:t>The U.S. Congress has passed three landmark pieces of legislation</a:t>
            </a:r>
            <a:br>
              <a:rPr lang="en-US" dirty="0"/>
            </a:br>
            <a:r>
              <a:rPr lang="en-US" dirty="0">
                <a:effectLst/>
              </a:rPr>
              <a:t>related to safeguarding workers' health: </a:t>
            </a:r>
          </a:p>
          <a:p>
            <a:pPr algn="ctr"/>
            <a:r>
              <a:rPr lang="en-US" dirty="0">
                <a:effectLst/>
              </a:rPr>
              <a:t>(1) the Metal and Nonmetallic Mines Safety Act of 1966, </a:t>
            </a:r>
          </a:p>
          <a:p>
            <a:pPr algn="ctr"/>
            <a:r>
              <a:rPr lang="en-US" dirty="0">
                <a:effectLst/>
              </a:rPr>
              <a:t>(2) the Federal Coal Mine Safety and Health Act of 1969, and </a:t>
            </a:r>
          </a:p>
          <a:p>
            <a:pPr algn="ctr"/>
            <a:r>
              <a:rPr lang="en-US" dirty="0">
                <a:effectLst/>
              </a:rPr>
              <a:t>(3) the Occupational Safety and Health Act of 1970 (OSH Act). </a:t>
            </a:r>
          </a:p>
          <a:p>
            <a:endParaRPr lang="en-US" dirty="0"/>
          </a:p>
          <a:p>
            <a:r>
              <a:rPr lang="en-US" dirty="0">
                <a:effectLst/>
              </a:rPr>
              <a:t>Today, nearly every employer is required to implement the elements of an industrial hygiene and safety, occupational health, or hazard communication program and to be responsive to the Occupational Safety and Health Administration (OSHA) and its regulations.</a:t>
            </a:r>
            <a:endParaRPr lang="en-US" dirty="0"/>
          </a:p>
        </p:txBody>
      </p:sp>
    </p:spTree>
    <p:extLst>
      <p:ext uri="{BB962C8B-B14F-4D97-AF65-F5344CB8AC3E}">
        <p14:creationId xmlns:p14="http://schemas.microsoft.com/office/powerpoint/2010/main" val="121002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9649-BB14-4F40-BDEB-763FA23EE90F}"/>
              </a:ext>
            </a:extLst>
          </p:cNvPr>
          <p:cNvSpPr>
            <a:spLocks noGrp="1"/>
          </p:cNvSpPr>
          <p:nvPr>
            <p:ph type="title"/>
          </p:nvPr>
        </p:nvSpPr>
        <p:spPr/>
        <p:txBody>
          <a:bodyPr/>
          <a:lstStyle/>
          <a:p>
            <a:r>
              <a:rPr lang="en-US" dirty="0"/>
              <a:t>OSHA</a:t>
            </a:r>
          </a:p>
        </p:txBody>
      </p:sp>
      <p:sp>
        <p:nvSpPr>
          <p:cNvPr id="3" name="Content Placeholder 2">
            <a:extLst>
              <a:ext uri="{FF2B5EF4-FFF2-40B4-BE49-F238E27FC236}">
                <a16:creationId xmlns:a16="http://schemas.microsoft.com/office/drawing/2014/main" id="{CAD0EE55-D260-47A2-A75B-E34F6AF20505}"/>
              </a:ext>
            </a:extLst>
          </p:cNvPr>
          <p:cNvSpPr>
            <a:spLocks noGrp="1"/>
          </p:cNvSpPr>
          <p:nvPr>
            <p:ph idx="1"/>
          </p:nvPr>
        </p:nvSpPr>
        <p:spPr/>
        <p:txBody>
          <a:bodyPr/>
          <a:lstStyle/>
          <a:p>
            <a:r>
              <a:rPr lang="en-US" sz="2800" dirty="0"/>
              <a:t>The Occupational Safety and Health Administration (OSHA) was once unpopular. It no longer is. OSHA is also perhaps the most important environmental health agency in the government</a:t>
            </a:r>
          </a:p>
          <a:p>
            <a:endParaRPr lang="en-US" sz="2800" dirty="0"/>
          </a:p>
          <a:p>
            <a:endParaRPr lang="en-US" dirty="0"/>
          </a:p>
        </p:txBody>
      </p:sp>
    </p:spTree>
    <p:extLst>
      <p:ext uri="{BB962C8B-B14F-4D97-AF65-F5344CB8AC3E}">
        <p14:creationId xmlns:p14="http://schemas.microsoft.com/office/powerpoint/2010/main" val="920044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510</TotalTime>
  <Words>894</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Helvetica Neue</vt:lpstr>
      <vt:lpstr>Rockwell</vt:lpstr>
      <vt:lpstr>Rockwell Condensed</vt:lpstr>
      <vt:lpstr>Wingdings</vt:lpstr>
      <vt:lpstr>Wood Type</vt:lpstr>
      <vt:lpstr>Legal Framework and OHS Management System</vt:lpstr>
      <vt:lpstr>Background</vt:lpstr>
      <vt:lpstr>BENEFITS OF OHS</vt:lpstr>
      <vt:lpstr>OHS Definition </vt:lpstr>
      <vt:lpstr>PowerPoint Presentation</vt:lpstr>
      <vt:lpstr>Occupational Safety and Health Act</vt:lpstr>
      <vt:lpstr>History</vt:lpstr>
      <vt:lpstr>PowerPoint Presentation</vt:lpstr>
      <vt:lpstr>OSHA</vt:lpstr>
      <vt:lpstr>OSHA, the Organization (US)</vt:lpstr>
      <vt:lpstr>OSHA's Mission</vt:lpstr>
      <vt:lpstr>Purpose</vt:lpstr>
      <vt:lpstr>PowerPoint Presentation</vt:lpstr>
      <vt:lpstr>OSHA’S mission</vt:lpstr>
      <vt:lpstr>OHS MANAGEMENT</vt:lpstr>
      <vt:lpstr>PowerPoint Presentation</vt:lpstr>
      <vt:lpstr>About ISO 45001 and OHSAS 18001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Framework and OHS Management System</dc:title>
  <dc:creator>farwa rizvi</dc:creator>
  <cp:lastModifiedBy>02-131212-009</cp:lastModifiedBy>
  <cp:revision>8</cp:revision>
  <dcterms:created xsi:type="dcterms:W3CDTF">2022-03-16T12:18:26Z</dcterms:created>
  <dcterms:modified xsi:type="dcterms:W3CDTF">2023-02-14T16:21:58Z</dcterms:modified>
</cp:coreProperties>
</file>