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1" r:id="rId8"/>
    <p:sldId id="282" r:id="rId9"/>
    <p:sldId id="283" r:id="rId10"/>
    <p:sldId id="286" r:id="rId11"/>
    <p:sldId id="284" r:id="rId12"/>
    <p:sldId id="285" r:id="rId13"/>
    <p:sldId id="287" r:id="rId14"/>
    <p:sldId id="288" r:id="rId15"/>
    <p:sldId id="289" r:id="rId16"/>
    <p:sldId id="290"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3658"/>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RECOGNIZING &amp; COMMUNICATING RISK</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Lecture 04</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84E2-638D-4C61-A3AC-A50FE07A3894}"/>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Likelihood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2A0938-E8D7-4BDC-BE98-728A6CC4EBB9}"/>
              </a:ext>
            </a:extLst>
          </p:cNvPr>
          <p:cNvSpPr>
            <a:spLocks noGrp="1"/>
          </p:cNvSpPr>
          <p:nvPr>
            <p:ph idx="1"/>
          </p:nvPr>
        </p:nvSpPr>
        <p:spPr/>
        <p:txBody>
          <a:bodyPr/>
          <a:lstStyle/>
          <a:p>
            <a:r>
              <a:rPr lang="en-US" dirty="0">
                <a:effectLst/>
                <a:latin typeface="Times New Roman" panose="02020603050405020304" pitchFamily="18" charset="0"/>
              </a:rPr>
              <a:t>An important element of risk is the likelihood or probability that the hazard will cause injury. </a:t>
            </a:r>
          </a:p>
          <a:p>
            <a:r>
              <a:rPr lang="en-US" dirty="0">
                <a:effectLst/>
                <a:latin typeface="Times New Roman" panose="02020603050405020304" pitchFamily="18" charset="0"/>
              </a:rPr>
              <a:t>In its simplest form, probability can be considered as high, medium or low and for the majority of this risk assessments this should prove adequate.</a:t>
            </a:r>
          </a:p>
          <a:p>
            <a:endParaRPr lang="en-US" dirty="0"/>
          </a:p>
        </p:txBody>
      </p:sp>
    </p:spTree>
    <p:extLst>
      <p:ext uri="{BB962C8B-B14F-4D97-AF65-F5344CB8AC3E}">
        <p14:creationId xmlns:p14="http://schemas.microsoft.com/office/powerpoint/2010/main" val="361885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BB5F-1972-43F2-A12F-DAE228C3CCE7}"/>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Perception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EBEEBE-0FB8-4711-BE3E-92AA8BB60B39}"/>
              </a:ext>
            </a:extLst>
          </p:cNvPr>
          <p:cNvSpPr>
            <a:spLocks noGrp="1"/>
          </p:cNvSpPr>
          <p:nvPr>
            <p:ph idx="1"/>
          </p:nvPr>
        </p:nvSpPr>
        <p:spPr/>
        <p:txBody>
          <a:bodyPr>
            <a:normAutofit/>
          </a:bodyPr>
          <a:lstStyle/>
          <a:p>
            <a:r>
              <a:rPr lang="en-US" dirty="0">
                <a:effectLst/>
                <a:latin typeface="Times New Roman" panose="02020603050405020304" pitchFamily="18" charset="0"/>
              </a:rPr>
              <a:t>Different groups have a different perspective.</a:t>
            </a:r>
          </a:p>
          <a:p>
            <a:r>
              <a:rPr lang="en-US" dirty="0">
                <a:effectLst/>
                <a:latin typeface="Times New Roman" panose="02020603050405020304" pitchFamily="18" charset="0"/>
              </a:rPr>
              <a:t>people are unable to estimate risk with accuracy and they are biased by media reports</a:t>
            </a:r>
          </a:p>
          <a:p>
            <a:r>
              <a:rPr lang="en-US" dirty="0">
                <a:effectLst/>
                <a:latin typeface="Times New Roman" panose="02020603050405020304" pitchFamily="18" charset="0"/>
              </a:rPr>
              <a:t>different groups will rank risks differently and ignore expert assessment</a:t>
            </a:r>
          </a:p>
          <a:p>
            <a:r>
              <a:rPr lang="en-US" dirty="0">
                <a:effectLst/>
                <a:latin typeface="Times New Roman" panose="02020603050405020304" pitchFamily="18" charset="0"/>
              </a:rPr>
              <a:t>people react more to risks that are relatively unknown to them where they feel they have little control over the consequences compared with known risks that kill thousands of people each year, over which they have some control.</a:t>
            </a:r>
            <a:endParaRPr lang="en-US" dirty="0"/>
          </a:p>
        </p:txBody>
      </p:sp>
    </p:spTree>
    <p:extLst>
      <p:ext uri="{BB962C8B-B14F-4D97-AF65-F5344CB8AC3E}">
        <p14:creationId xmlns:p14="http://schemas.microsoft.com/office/powerpoint/2010/main" val="364270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901F-216B-44D8-81CD-8CBD28DAE90F}"/>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Strategies To Control Risk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26E455-2D3B-4898-94DB-E761E8584F55}"/>
              </a:ext>
            </a:extLst>
          </p:cNvPr>
          <p:cNvSpPr>
            <a:spLocks noGrp="1"/>
          </p:cNvSpPr>
          <p:nvPr>
            <p:ph idx="1"/>
          </p:nvPr>
        </p:nvSpPr>
        <p:spPr/>
        <p:txBody>
          <a:bodyPr/>
          <a:lstStyle/>
          <a:p>
            <a:r>
              <a:rPr lang="en-US" dirty="0">
                <a:effectLst/>
                <a:latin typeface="Arial" panose="020B0604020202020204" pitchFamily="34" charset="0"/>
              </a:rPr>
              <a:t>Risk control hierarchy</a:t>
            </a:r>
            <a:br>
              <a:rPr lang="en-US" dirty="0"/>
            </a:br>
            <a:r>
              <a:rPr lang="en-US" dirty="0">
                <a:effectLst/>
                <a:latin typeface="Times New Roman" panose="02020603050405020304" pitchFamily="18" charset="0"/>
              </a:rPr>
              <a:t>A risk control hierarchy is a structured approach whereby for each hazard</a:t>
            </a:r>
            <a:br>
              <a:rPr lang="en-US" dirty="0"/>
            </a:br>
            <a:r>
              <a:rPr lang="en-US" dirty="0">
                <a:effectLst/>
                <a:latin typeface="Times New Roman" panose="02020603050405020304" pitchFamily="18" charset="0"/>
              </a:rPr>
              <a:t>a set of action options is considered. </a:t>
            </a:r>
          </a:p>
          <a:p>
            <a:r>
              <a:rPr lang="en-US" dirty="0">
                <a:effectLst/>
                <a:latin typeface="Times New Roman" panose="02020603050405020304" pitchFamily="18" charset="0"/>
              </a:rPr>
              <a:t>The action that should be adopted is the one that gives the greatest degree of protection, not only to the operator but also to others who may be exposed to the hazard. </a:t>
            </a:r>
          </a:p>
        </p:txBody>
      </p:sp>
    </p:spTree>
    <p:extLst>
      <p:ext uri="{BB962C8B-B14F-4D97-AF65-F5344CB8AC3E}">
        <p14:creationId xmlns:p14="http://schemas.microsoft.com/office/powerpoint/2010/main" val="1436832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2892-1FDB-425E-A426-9CE221F776F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 Hierarchy</a:t>
            </a:r>
          </a:p>
        </p:txBody>
      </p:sp>
      <p:sp>
        <p:nvSpPr>
          <p:cNvPr id="3" name="Content Placeholder 2">
            <a:extLst>
              <a:ext uri="{FF2B5EF4-FFF2-40B4-BE49-F238E27FC236}">
                <a16:creationId xmlns:a16="http://schemas.microsoft.com/office/drawing/2014/main" id="{5F78E24F-75ED-4BD6-9A27-51C59FB87686}"/>
              </a:ext>
            </a:extLst>
          </p:cNvPr>
          <p:cNvSpPr>
            <a:spLocks noGrp="1"/>
          </p:cNvSpPr>
          <p:nvPr>
            <p:ph idx="1"/>
          </p:nvPr>
        </p:nvSpPr>
        <p:spPr/>
        <p:txBody>
          <a:bodyPr/>
          <a:lstStyle/>
          <a:p>
            <a:r>
              <a:rPr lang="en-US" dirty="0">
                <a:effectLst/>
                <a:latin typeface="Times New Roman" panose="02020603050405020304" pitchFamily="18" charset="0"/>
              </a:rPr>
              <a:t>Elimination </a:t>
            </a:r>
          </a:p>
          <a:p>
            <a:r>
              <a:rPr lang="en-US" dirty="0">
                <a:effectLst/>
                <a:latin typeface="Times New Roman" panose="02020603050405020304" pitchFamily="18" charset="0"/>
              </a:rPr>
              <a:t>Substitution</a:t>
            </a:r>
          </a:p>
          <a:p>
            <a:r>
              <a:rPr lang="en-US" dirty="0">
                <a:effectLst/>
                <a:latin typeface="Times New Roman" panose="02020603050405020304" pitchFamily="18" charset="0"/>
              </a:rPr>
              <a:t>Reduction </a:t>
            </a:r>
          </a:p>
          <a:p>
            <a:r>
              <a:rPr lang="en-US" dirty="0">
                <a:effectLst/>
                <a:latin typeface="Times New Roman" panose="02020603050405020304" pitchFamily="18" charset="0"/>
              </a:rPr>
              <a:t>Personal protection</a:t>
            </a:r>
            <a:endParaRPr lang="en-US" dirty="0"/>
          </a:p>
        </p:txBody>
      </p:sp>
    </p:spTree>
    <p:extLst>
      <p:ext uri="{BB962C8B-B14F-4D97-AF65-F5344CB8AC3E}">
        <p14:creationId xmlns:p14="http://schemas.microsoft.com/office/powerpoint/2010/main" val="3151849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2E1E-5939-4A33-8AF7-E76E4DBC05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Hazards</a:t>
            </a:r>
          </a:p>
        </p:txBody>
      </p:sp>
      <p:sp>
        <p:nvSpPr>
          <p:cNvPr id="3" name="Content Placeholder 2">
            <a:extLst>
              <a:ext uri="{FF2B5EF4-FFF2-40B4-BE49-F238E27FC236}">
                <a16:creationId xmlns:a16="http://schemas.microsoft.com/office/drawing/2014/main" id="{134B69A1-A5ED-4F4B-8C68-A0B0EB122445}"/>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 common way to classify hazards is by category: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Biological</a:t>
            </a:r>
            <a:r>
              <a:rPr lang="en-US" dirty="0">
                <a:latin typeface="Times New Roman" panose="02020603050405020304" pitchFamily="18" charset="0"/>
                <a:cs typeface="Times New Roman" panose="02020603050405020304" pitchFamily="18" charset="0"/>
              </a:rPr>
              <a:t> – bacteria, viruses, insects, plants, birds, animals, and humans,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Chemical</a:t>
            </a:r>
            <a:r>
              <a:rPr lang="en-US" dirty="0">
                <a:latin typeface="Times New Roman" panose="02020603050405020304" pitchFamily="18" charset="0"/>
                <a:cs typeface="Times New Roman" panose="02020603050405020304" pitchFamily="18" charset="0"/>
              </a:rPr>
              <a:t> – depends on the physical, chemical and toxic properties of the chemical,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Ergonomic</a:t>
            </a:r>
            <a:r>
              <a:rPr lang="en-US" dirty="0">
                <a:latin typeface="Times New Roman" panose="02020603050405020304" pitchFamily="18" charset="0"/>
                <a:cs typeface="Times New Roman" panose="02020603050405020304" pitchFamily="18" charset="0"/>
              </a:rPr>
              <a:t> – repetitive movements, improper set up of workstation, poor design of equipment, workstation design, (postural) or workflow, manual handling, repetitive movement.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Physical</a:t>
            </a:r>
            <a:r>
              <a:rPr lang="en-US" dirty="0">
                <a:latin typeface="Times New Roman" panose="02020603050405020304" pitchFamily="18" charset="0"/>
                <a:cs typeface="Times New Roman" panose="02020603050405020304" pitchFamily="18" charset="0"/>
              </a:rPr>
              <a:t> – Slippery floors, objects in walkways, unsafe or misused machinery, excessive noise, poor lighting, fire. radiation, magnetic fields, pressure extremes (high pressure or vacuum), noise,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Psychological</a:t>
            </a:r>
            <a:r>
              <a:rPr lang="en-US" dirty="0">
                <a:latin typeface="Times New Roman" panose="02020603050405020304" pitchFamily="18" charset="0"/>
                <a:cs typeface="Times New Roman" panose="02020603050405020304" pitchFamily="18" charset="0"/>
              </a:rPr>
              <a:t> – Shift work, workload, dealing with the public, harassment, discrimination, threat of danger, constant low-level noise, stress, violence,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 – slipping/tripping hazards, inappropriate machine guarding, equipment malfunctions or breakdowns</a:t>
            </a:r>
          </a:p>
        </p:txBody>
      </p:sp>
    </p:spTree>
    <p:extLst>
      <p:ext uri="{BB962C8B-B14F-4D97-AF65-F5344CB8AC3E}">
        <p14:creationId xmlns:p14="http://schemas.microsoft.com/office/powerpoint/2010/main" val="399694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iagram&#10;&#10;Description automatically generated">
            <a:extLst>
              <a:ext uri="{FF2B5EF4-FFF2-40B4-BE49-F238E27FC236}">
                <a16:creationId xmlns:a16="http://schemas.microsoft.com/office/drawing/2014/main" id="{950B404E-BCB0-4757-A78E-27802EA54C4E}"/>
              </a:ext>
            </a:extLst>
          </p:cNvPr>
          <p:cNvPicPr>
            <a:picLocks noChangeAspect="1"/>
          </p:cNvPicPr>
          <p:nvPr/>
        </p:nvPicPr>
        <p:blipFill>
          <a:blip r:embed="rId3"/>
          <a:stretch>
            <a:fillRect/>
          </a:stretch>
        </p:blipFill>
        <p:spPr>
          <a:xfrm>
            <a:off x="4981787" y="643467"/>
            <a:ext cx="2228426" cy="5571066"/>
          </a:xfrm>
          <a:prstGeom prst="rect">
            <a:avLst/>
          </a:prstGeom>
        </p:spPr>
      </p:pic>
      <p:sp>
        <p:nvSpPr>
          <p:cNvPr id="8" name="Content Placeholder 7">
            <a:extLst>
              <a:ext uri="{FF2B5EF4-FFF2-40B4-BE49-F238E27FC236}">
                <a16:creationId xmlns:a16="http://schemas.microsoft.com/office/drawing/2014/main" id="{AA36952A-2FBD-4941-8BE9-E8CCE5822E54}"/>
              </a:ext>
            </a:extLst>
          </p:cNvPr>
          <p:cNvSpPr>
            <a:spLocks noGrp="1"/>
          </p:cNvSpPr>
          <p:nvPr>
            <p:ph idx="4294967295"/>
          </p:nvPr>
        </p:nvSpPr>
        <p:spPr>
          <a:xfrm>
            <a:off x="5780088" y="609600"/>
            <a:ext cx="6411912" cy="5080000"/>
          </a:xfrm>
        </p:spPr>
        <p:txBody>
          <a:bodyPr>
            <a:normAutofit/>
          </a:bodyPr>
          <a:lstStyle/>
          <a:p>
            <a:pPr marL="36900" indent="0">
              <a:buNone/>
            </a:pPr>
            <a:endParaRPr lang="en-US"/>
          </a:p>
          <a:p>
            <a:endParaRPr lang="en-US" dirty="0"/>
          </a:p>
        </p:txBody>
      </p:sp>
    </p:spTree>
    <p:extLst>
      <p:ext uri="{BB962C8B-B14F-4D97-AF65-F5344CB8AC3E}">
        <p14:creationId xmlns:p14="http://schemas.microsoft.com/office/powerpoint/2010/main" val="147498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56FD3A-4F39-4752-AC00-DB25CCA4E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72527DF-A25C-46B4-A5D9-BBE2E310A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1C9F3A03-68D9-410D-9B31-D37A3B9991E4}"/>
              </a:ext>
            </a:extLst>
          </p:cNvPr>
          <p:cNvPicPr>
            <a:picLocks noChangeAspect="1"/>
          </p:cNvPicPr>
          <p:nvPr/>
        </p:nvPicPr>
        <p:blipFill rotWithShape="1">
          <a:blip r:embed="rId3"/>
          <a:srcRect r="-1" b="9846"/>
          <a:stretch/>
        </p:blipFill>
        <p:spPr>
          <a:xfrm>
            <a:off x="643467" y="643467"/>
            <a:ext cx="10905066" cy="5571066"/>
          </a:xfrm>
          <a:prstGeom prst="rect">
            <a:avLst/>
          </a:prstGeom>
        </p:spPr>
      </p:pic>
    </p:spTree>
    <p:extLst>
      <p:ext uri="{BB962C8B-B14F-4D97-AF65-F5344CB8AC3E}">
        <p14:creationId xmlns:p14="http://schemas.microsoft.com/office/powerpoint/2010/main" val="349588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45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creenshot, parking&#10;&#10;Description automatically generated">
            <a:extLst>
              <a:ext uri="{FF2B5EF4-FFF2-40B4-BE49-F238E27FC236}">
                <a16:creationId xmlns:a16="http://schemas.microsoft.com/office/drawing/2014/main" id="{55CA1178-9545-490D-B15B-DFBF6B3159BA}"/>
              </a:ext>
            </a:extLst>
          </p:cNvPr>
          <p:cNvPicPr>
            <a:picLocks noChangeAspect="1"/>
          </p:cNvPicPr>
          <p:nvPr/>
        </p:nvPicPr>
        <p:blipFill>
          <a:blip r:embed="rId3"/>
          <a:stretch>
            <a:fillRect/>
          </a:stretch>
        </p:blipFill>
        <p:spPr>
          <a:xfrm>
            <a:off x="4027742" y="643467"/>
            <a:ext cx="4136516" cy="5571066"/>
          </a:xfrm>
          <a:prstGeom prst="rect">
            <a:avLst/>
          </a:prstGeom>
        </p:spPr>
      </p:pic>
    </p:spTree>
    <p:extLst>
      <p:ext uri="{BB962C8B-B14F-4D97-AF65-F5344CB8AC3E}">
        <p14:creationId xmlns:p14="http://schemas.microsoft.com/office/powerpoint/2010/main" val="2645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latin typeface="Times New Roman" panose="02020603050405020304" pitchFamily="18" charset="0"/>
                <a:cs typeface="Times New Roman" panose="02020603050405020304" pitchFamily="18" charset="0"/>
              </a:rPr>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000" dirty="0">
                <a:effectLst/>
                <a:latin typeface="Times New Roman" panose="02020603050405020304" pitchFamily="18" charset="0"/>
                <a:cs typeface="Times New Roman" panose="02020603050405020304" pitchFamily="18" charset="0"/>
              </a:rPr>
              <a:t>Hazards and Risk</a:t>
            </a:r>
          </a:p>
          <a:p>
            <a:r>
              <a:rPr lang="en-US" sz="2000" dirty="0">
                <a:effectLst/>
                <a:latin typeface="Times New Roman" panose="02020603050405020304" pitchFamily="18" charset="0"/>
                <a:cs typeface="Times New Roman" panose="02020603050405020304" pitchFamily="18" charset="0"/>
              </a:rPr>
              <a:t>Types of hazards</a:t>
            </a:r>
          </a:p>
          <a:p>
            <a:r>
              <a:rPr lang="en-US" sz="2000" dirty="0">
                <a:effectLst/>
                <a:latin typeface="Times New Roman" panose="02020603050405020304" pitchFamily="18" charset="0"/>
                <a:cs typeface="Times New Roman" panose="02020603050405020304" pitchFamily="18" charset="0"/>
              </a:rPr>
              <a:t>Learning the language of safety: Signs, symbols and labels</a:t>
            </a:r>
            <a:endParaRPr lang="en-US" sz="20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8D19-51DE-4B87-909F-EC36528E15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a:t>
            </a:r>
          </a:p>
        </p:txBody>
      </p:sp>
      <p:sp>
        <p:nvSpPr>
          <p:cNvPr id="3" name="Content Placeholder 2">
            <a:extLst>
              <a:ext uri="{FF2B5EF4-FFF2-40B4-BE49-F238E27FC236}">
                <a16:creationId xmlns:a16="http://schemas.microsoft.com/office/drawing/2014/main" id="{783F1BF9-3BC1-46C6-87F4-6F2325501DE8}"/>
              </a:ext>
            </a:extLst>
          </p:cNvPr>
          <p:cNvSpPr>
            <a:spLocks noGrp="1"/>
          </p:cNvSpPr>
          <p:nvPr>
            <p:ph idx="1"/>
          </p:nvPr>
        </p:nvSpPr>
        <p:spPr/>
        <p:txBody>
          <a:bodyPr>
            <a:normAutofit/>
          </a:bodyPr>
          <a:lstStyle/>
          <a:p>
            <a:r>
              <a:rPr lang="en-US" sz="2400" dirty="0">
                <a:effectLst/>
                <a:latin typeface="Times New Roman" panose="02020603050405020304" pitchFamily="18" charset="0"/>
              </a:rPr>
              <a:t>Definitions of risk can be complex.</a:t>
            </a:r>
          </a:p>
          <a:p>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Royal Society Study Group report1 offers the following definition:</a:t>
            </a:r>
          </a:p>
          <a:p>
            <a:pPr marL="36900" indent="0">
              <a:buNone/>
            </a:pPr>
            <a:r>
              <a:rPr lang="en-US" sz="2400" dirty="0">
                <a:effectLst/>
                <a:latin typeface="Times New Roman" panose="02020603050405020304" pitchFamily="18" charset="0"/>
              </a:rPr>
              <a:t>        ‘RISK is the probability that a particular adverse event occurs during a stated period of time, or results from a particular challenge’.</a:t>
            </a:r>
            <a:endParaRPr lang="en-US" sz="2400" dirty="0"/>
          </a:p>
        </p:txBody>
      </p:sp>
    </p:spTree>
    <p:extLst>
      <p:ext uri="{BB962C8B-B14F-4D97-AF65-F5344CB8AC3E}">
        <p14:creationId xmlns:p14="http://schemas.microsoft.com/office/powerpoint/2010/main" val="206824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DD92-C875-480B-9A1F-442C25362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p>
        </p:txBody>
      </p:sp>
      <p:sp>
        <p:nvSpPr>
          <p:cNvPr id="3" name="Content Placeholder 2">
            <a:extLst>
              <a:ext uri="{FF2B5EF4-FFF2-40B4-BE49-F238E27FC236}">
                <a16:creationId xmlns:a16="http://schemas.microsoft.com/office/drawing/2014/main" id="{50600289-095A-4F4D-B607-29BE5D4F1404}"/>
              </a:ext>
            </a:extLst>
          </p:cNvPr>
          <p:cNvSpPr>
            <a:spLocks noGrp="1"/>
          </p:cNvSpPr>
          <p:nvPr>
            <p:ph idx="1"/>
          </p:nvPr>
        </p:nvSpPr>
        <p:spPr/>
        <p:txBody>
          <a:bodyPr>
            <a:noAutofit/>
          </a:bodyPr>
          <a:lstStyle/>
          <a:p>
            <a:r>
              <a:rPr lang="en-US" sz="2400" dirty="0">
                <a:effectLst/>
                <a:latin typeface="Times New Roman" panose="02020603050405020304" pitchFamily="18" charset="0"/>
              </a:rPr>
              <a:t>HAZARD is seen as the situation that in particular circumstances could lead to harm,  </a:t>
            </a:r>
          </a:p>
          <a:p>
            <a:r>
              <a:rPr lang="en-US" sz="2400" dirty="0">
                <a:effectLst/>
                <a:latin typeface="Times New Roman" panose="02020603050405020304" pitchFamily="18" charset="0"/>
              </a:rPr>
              <a:t>HARM is the loss to a human being (or to the human population) consequent on damage </a:t>
            </a:r>
          </a:p>
          <a:p>
            <a:r>
              <a:rPr lang="en-US" sz="2400" dirty="0">
                <a:effectLst/>
                <a:latin typeface="Times New Roman" panose="02020603050405020304" pitchFamily="18" charset="0"/>
              </a:rPr>
              <a:t>DAMAGE is the loss of inherent quality suffered by an entity (physical or biological).</a:t>
            </a:r>
          </a:p>
          <a:p>
            <a:r>
              <a:rPr lang="en-US" sz="2400" dirty="0">
                <a:effectLst/>
                <a:latin typeface="Times New Roman" panose="02020603050405020304" pitchFamily="18" charset="0"/>
              </a:rPr>
              <a:t>RISK ASSESSMENT is the general term used to describe the study of decisions subject to uncertain consequences.</a:t>
            </a:r>
            <a:br>
              <a:rPr lang="en-US" sz="2400" dirty="0">
                <a:effectLst/>
                <a:latin typeface="Times New Roman" panose="02020603050405020304" pitchFamily="18" charset="0"/>
              </a:rPr>
            </a:br>
            <a:endParaRPr lang="en-US" sz="2400" dirty="0">
              <a:effectLst/>
              <a:latin typeface="Times New Roman" panose="02020603050405020304" pitchFamily="18" charset="0"/>
            </a:endParaRPr>
          </a:p>
        </p:txBody>
      </p:sp>
    </p:spTree>
    <p:extLst>
      <p:ext uri="{BB962C8B-B14F-4D97-AF65-F5344CB8AC3E}">
        <p14:creationId xmlns:p14="http://schemas.microsoft.com/office/powerpoint/2010/main" val="242436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4457-66BC-4F43-BF28-7D48C4F29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0A78E2-DAFD-4F4C-9D90-F5898D62AD4D}"/>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cs typeface="Times New Roman" panose="02020603050405020304" pitchFamily="18" charset="0"/>
              </a:rPr>
              <a:t>RISK ESTIMATION is the first subdivision of Risk Assessment and includes the identification of outcomes, the estimation of the magnitude of the associated consequences of these outcomes, and the estimation of the probabilities of these outcomes.</a:t>
            </a:r>
          </a:p>
          <a:p>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RISK EVALUATION is the second subdivision of Risk Assessment and is the complex process of determining the significance or value of the identified hazards and estimated risks those concerned with or affected by the decision.</a:t>
            </a:r>
          </a:p>
          <a:p>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RISK MANAGEMENT is the making of decisions concerning risks and their subsequent implementation and flows from Risk Estimation and Risk Evaluation.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80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6BBB-A167-4A9E-8274-D56840B0D9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5CD6AD-B809-417F-A945-63A5DC1F30A6}"/>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The Health and Safety Executive 3,4 offer the following definition of hazard and risk: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HAZARD means anything that can cause harm (e.g. chemicals, electricity, working from ladders, </a:t>
            </a:r>
            <a:r>
              <a:rPr lang="en-US" dirty="0" err="1">
                <a:effectLst/>
                <a:latin typeface="Times New Roman" panose="02020603050405020304" pitchFamily="18" charset="0"/>
                <a:cs typeface="Times New Roman" panose="02020603050405020304" pitchFamily="18" charset="0"/>
              </a:rPr>
              <a:t>etc</a:t>
            </a:r>
            <a:r>
              <a:rPr lang="en-US" dirty="0">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RISK is the chance, high or low, that somebody will be harmed by the hazard.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83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738AEC-CDD2-46CA-9BC1-5476EA41E140}"/>
              </a:ext>
            </a:extLst>
          </p:cNvPr>
          <p:cNvSpPr>
            <a:spLocks noGrp="1"/>
          </p:cNvSpPr>
          <p:nvPr>
            <p:ph type="title"/>
          </p:nvPr>
        </p:nvSpPr>
        <p:spPr/>
        <p:txBody>
          <a:bodyPr/>
          <a:lstStyle/>
          <a:p>
            <a:r>
              <a:rPr lang="en-US" dirty="0"/>
              <a:t>THE COMPONENTS OF RISK</a:t>
            </a:r>
          </a:p>
        </p:txBody>
      </p:sp>
      <p:sp>
        <p:nvSpPr>
          <p:cNvPr id="7" name="Text Placeholder 6">
            <a:extLst>
              <a:ext uri="{FF2B5EF4-FFF2-40B4-BE49-F238E27FC236}">
                <a16:creationId xmlns:a16="http://schemas.microsoft.com/office/drawing/2014/main" id="{E78BDFE8-DD17-4FE6-B492-05E9115A80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011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B0A7-438B-4F07-A992-B6E9B6D7671E}"/>
              </a:ext>
            </a:extLst>
          </p:cNvPr>
          <p:cNvSpPr>
            <a:spLocks noGrp="1"/>
          </p:cNvSpPr>
          <p:nvPr>
            <p:ph type="title"/>
          </p:nvPr>
        </p:nvSpPr>
        <p:spPr>
          <a:xfrm>
            <a:off x="533968" y="609600"/>
            <a:ext cx="10353762" cy="1257300"/>
          </a:xfrm>
        </p:spPr>
        <p:txBody>
          <a:bodyPr>
            <a:normAutofit/>
          </a:bodyPr>
          <a:lstStyle/>
          <a:p>
            <a:r>
              <a:rPr lang="en-US" dirty="0">
                <a:effectLst/>
                <a:latin typeface="Times New Roman" panose="02020603050405020304" pitchFamily="18" charset="0"/>
                <a:cs typeface="Times New Roman" panose="02020603050405020304" pitchFamily="18" charset="0"/>
              </a:rPr>
              <a:t>Hazard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0486A-2E50-4E9E-A571-933FC73F5AD4}"/>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The definition of ‘hazard’ presented above has two elements. </a:t>
            </a:r>
          </a:p>
          <a:p>
            <a:r>
              <a:rPr lang="en-US" dirty="0">
                <a:effectLst/>
                <a:latin typeface="Times New Roman" panose="02020603050405020304" pitchFamily="18" charset="0"/>
                <a:cs typeface="Times New Roman" panose="02020603050405020304" pitchFamily="18" charset="0"/>
              </a:rPr>
              <a:t>the ability to harm a person. </a:t>
            </a:r>
          </a:p>
          <a:p>
            <a:r>
              <a:rPr lang="en-US" dirty="0">
                <a:effectLst/>
                <a:latin typeface="Times New Roman" panose="02020603050405020304" pitchFamily="18" charset="0"/>
                <a:cs typeface="Times New Roman" panose="02020603050405020304" pitchFamily="18" charset="0"/>
              </a:rPr>
              <a:t>does not mean that harm will arise – a </a:t>
            </a:r>
            <a:r>
              <a:rPr lang="en-US" dirty="0" err="1">
                <a:effectLst/>
                <a:latin typeface="Times New Roman" panose="02020603050405020304" pitchFamily="18" charset="0"/>
                <a:cs typeface="Times New Roman" panose="02020603050405020304" pitchFamily="18" charset="0"/>
              </a:rPr>
              <a:t>hazardonly</a:t>
            </a:r>
            <a:r>
              <a:rPr lang="en-US" dirty="0">
                <a:effectLst/>
                <a:latin typeface="Times New Roman" panose="02020603050405020304" pitchFamily="18" charset="0"/>
                <a:cs typeface="Times New Roman" panose="02020603050405020304" pitchFamily="18" charset="0"/>
              </a:rPr>
              <a:t> has to have the potential to harm.</a:t>
            </a:r>
          </a:p>
          <a:p>
            <a:r>
              <a:rPr lang="en-US" dirty="0">
                <a:effectLst/>
                <a:latin typeface="Times New Roman" panose="02020603050405020304" pitchFamily="18" charset="0"/>
                <a:cs typeface="Times New Roman" panose="02020603050405020304" pitchFamily="18" charset="0"/>
              </a:rPr>
              <a:t>Acute hazard</a:t>
            </a:r>
          </a:p>
          <a:p>
            <a:r>
              <a:rPr lang="en-US" dirty="0">
                <a:effectLst/>
                <a:latin typeface="Times New Roman" panose="02020603050405020304" pitchFamily="18" charset="0"/>
                <a:cs typeface="Times New Roman" panose="02020603050405020304" pitchFamily="18" charset="0"/>
              </a:rPr>
              <a:t>Chronic hazard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56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F1C8-7BF0-4F84-B066-61B90F5A8959}"/>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Consequence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4945D8-E76D-4326-852B-3A1EA371ACFE}"/>
              </a:ext>
            </a:extLst>
          </p:cNvPr>
          <p:cNvSpPr>
            <a:spLocks noGrp="1"/>
          </p:cNvSpPr>
          <p:nvPr>
            <p:ph idx="1"/>
          </p:nvPr>
        </p:nvSpPr>
        <p:spPr/>
        <p:txBody>
          <a:bodyPr/>
          <a:lstStyle/>
          <a:p>
            <a:r>
              <a:rPr lang="en-US" dirty="0">
                <a:effectLst/>
                <a:latin typeface="Times New Roman" panose="02020603050405020304" pitchFamily="18" charset="0"/>
              </a:rPr>
              <a:t>The harm that arises from a hazard is the consequence of it. </a:t>
            </a:r>
          </a:p>
          <a:p>
            <a:r>
              <a:rPr lang="en-US" dirty="0">
                <a:effectLst/>
                <a:latin typeface="Times New Roman" panose="02020603050405020304" pitchFamily="18" charset="0"/>
              </a:rPr>
              <a:t>It is important to identify the possible consequences before embarking on a hazard control strategy.</a:t>
            </a:r>
          </a:p>
          <a:p>
            <a:endParaRPr lang="en-US" dirty="0"/>
          </a:p>
        </p:txBody>
      </p:sp>
    </p:spTree>
    <p:extLst>
      <p:ext uri="{BB962C8B-B14F-4D97-AF65-F5344CB8AC3E}">
        <p14:creationId xmlns:p14="http://schemas.microsoft.com/office/powerpoint/2010/main" val="3787935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{BD03E0EF-4B9C-46CD-8048-6679C1D0A7D8}tf55705232_win32</Template>
  <TotalTime>214</TotalTime>
  <Words>725</Words>
  <Application>Microsoft Office PowerPoint</Application>
  <PresentationFormat>Widescreen</PresentationFormat>
  <Paragraphs>57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Goudy Old Style</vt:lpstr>
      <vt:lpstr>Times New Roman</vt:lpstr>
      <vt:lpstr>Wingdings 2</vt:lpstr>
      <vt:lpstr>SlateVTI</vt:lpstr>
      <vt:lpstr>RECOGNIZING &amp; COMMUNICATING RISK</vt:lpstr>
      <vt:lpstr>Contents </vt:lpstr>
      <vt:lpstr>Risk</vt:lpstr>
      <vt:lpstr>Definitions</vt:lpstr>
      <vt:lpstr>PowerPoint Presentation</vt:lpstr>
      <vt:lpstr>PowerPoint Presentation</vt:lpstr>
      <vt:lpstr>THE COMPONENTS OF RISK</vt:lpstr>
      <vt:lpstr>Hazard</vt:lpstr>
      <vt:lpstr>Consequence</vt:lpstr>
      <vt:lpstr>Likelihood</vt:lpstr>
      <vt:lpstr>Perception</vt:lpstr>
      <vt:lpstr>Strategies To Control Risk</vt:lpstr>
      <vt:lpstr>Risk Hierarchy</vt:lpstr>
      <vt:lpstr>Types of Hazards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&amp; Communicating Risk</dc:title>
  <dc:creator>Syed Haider Hussain</dc:creator>
  <cp:lastModifiedBy>02-131212-009</cp:lastModifiedBy>
  <cp:revision>3</cp:revision>
  <dcterms:created xsi:type="dcterms:W3CDTF">2022-03-30T15:51:27Z</dcterms:created>
  <dcterms:modified xsi:type="dcterms:W3CDTF">2023-02-14T16:24:55Z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