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60" r:id="rId4"/>
    <p:sldId id="258" r:id="rId5"/>
    <p:sldId id="259" r:id="rId6"/>
    <p:sldId id="263" r:id="rId7"/>
    <p:sldId id="264" r:id="rId8"/>
    <p:sldId id="265" r:id="rId9"/>
    <p:sldId id="261" r:id="rId10"/>
    <p:sldId id="266" r:id="rId11"/>
    <p:sldId id="262" r:id="rId12"/>
    <p:sldId id="268" r:id="rId13"/>
    <p:sldId id="269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8277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30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72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3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7403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2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3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4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22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9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29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01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AB7CFDD-E67B-4078-9BD0-D09D4200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91E377-3C4E-4C42-B42C-858169F3A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4A4E7C-5046-7E24-D6F2-0FAA27CAB3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1000"/>
          </a:blip>
          <a:srcRect t="21431" b="22319"/>
          <a:stretch/>
        </p:blipFill>
        <p:spPr>
          <a:xfrm>
            <a:off x="-1" y="1"/>
            <a:ext cx="12192001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4FB884-C22F-674F-2751-1670651E81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5401" y="1066801"/>
            <a:ext cx="7272408" cy="2077328"/>
          </a:xfrm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Assessing and Minimizing the Risks from Hazards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ED59C-8A42-EECB-88BC-675785A09B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8988" y="4876803"/>
            <a:ext cx="5074022" cy="1257295"/>
          </a:xfrm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Lecture 09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1B7537E-7B93-4306-B9DF-4CD583E0A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374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0AB796C-11E6-468E-9C0D-38940D8E2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FC9ACE4-DF02-4B56-B482-DDAD2EC09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99CC309-9401-4122-8206-A304650EF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963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65BBD-3AB3-08AB-DAE7-10F53AED4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2BBCA-F3E9-5B00-7C62-9105C10AC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Policies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Directives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Responsibilities (line and staff)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Budget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Accountability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Vigour</a:t>
            </a:r>
            <a:r>
              <a:rPr lang="en-US" dirty="0"/>
              <a:t> and example</a:t>
            </a:r>
          </a:p>
        </p:txBody>
      </p:sp>
    </p:spTree>
    <p:extLst>
      <p:ext uri="{BB962C8B-B14F-4D97-AF65-F5344CB8AC3E}">
        <p14:creationId xmlns:p14="http://schemas.microsoft.com/office/powerpoint/2010/main" val="3726676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BD984-424A-C8D4-2632-6E2A85E8C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protective equipment (PPE)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5CB18-0BE3-6CE7-C8B7-7DEBBF716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general, providing employees with PPE (e.g., respirators) is considered to be the least effective hazard control method.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Still, PPE plays an important role in worker safety and can protect workers from common workplace hazards, like noise, cuts and head injuries.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PPE is inexpensive and used frequently where hazards can’t be addressed using other controls.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our chemical hazard example, PPE could include the use of a respirator.</a:t>
            </a:r>
          </a:p>
        </p:txBody>
      </p:sp>
    </p:spTree>
    <p:extLst>
      <p:ext uri="{BB962C8B-B14F-4D97-AF65-F5344CB8AC3E}">
        <p14:creationId xmlns:p14="http://schemas.microsoft.com/office/powerpoint/2010/main" val="3009211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93F362-BCE4-61B3-8B6F-3AB041D79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492" y="717452"/>
            <a:ext cx="7540283" cy="538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187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EDE67A-6E73-5A27-18E5-3EF27FCB9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912" y="1181686"/>
            <a:ext cx="6058706" cy="452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539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B1895-AF64-905C-11E7-C88D4EE8D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Hazard Audit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9D188-42EE-CD23-E2E1-FE101C00D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hazard audit is </a:t>
            </a:r>
            <a:r>
              <a:rPr lang="en-US" b="1" dirty="0"/>
              <a:t>a systematic and critical examination of a facility, its operations and safety systems</a:t>
            </a:r>
            <a:r>
              <a:rPr lang="en-US" dirty="0"/>
              <a:t>. </a:t>
            </a:r>
          </a:p>
          <a:p>
            <a:r>
              <a:rPr lang="en-US" dirty="0"/>
              <a:t>Its object is to identify any shortcomings in the measures which are in place to </a:t>
            </a:r>
            <a:r>
              <a:rPr lang="en-US" dirty="0" err="1"/>
              <a:t>minimise</a:t>
            </a:r>
            <a:r>
              <a:rPr lang="en-US" dirty="0"/>
              <a:t> the likelihood and consequences of hazardous incidents.</a:t>
            </a:r>
          </a:p>
        </p:txBody>
      </p:sp>
    </p:spTree>
    <p:extLst>
      <p:ext uri="{BB962C8B-B14F-4D97-AF65-F5344CB8AC3E}">
        <p14:creationId xmlns:p14="http://schemas.microsoft.com/office/powerpoint/2010/main" val="1768038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06D3CD-E8C8-3A67-E92E-51E64853C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328612"/>
            <a:ext cx="9525000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672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75EAE-0A0A-05BE-6659-D249298FA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Hierarchy of Controls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E44B-CB58-3348-5382-10728A21B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hierarchy of controls is a widely accepted system for minimizing or eliminating employee exposure to particular hazards. </a:t>
            </a:r>
          </a:p>
          <a:p>
            <a:r>
              <a:rPr lang="en-US" dirty="0"/>
              <a:t>Specifically, the hierarchy of controls examines hazard control methodologies from a tiered perspective, ranking them from most effective to least effective as follows: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507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76B4F-0991-25B1-1750-2B15F5EE7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 controls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19EA3-EA52-D2D5-5837-A7AF6A954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Engineering controls refer to denying access to a specific hazard.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can include redesigning equipment or work processes to reduce the frequency of dangerous tasks, or isolating a hazard altogether by installing screens or barriers.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Using our chemical hazard example, engineering controls could involve installing a ventilation system.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includes</a:t>
            </a:r>
          </a:p>
          <a:p>
            <a:r>
              <a:rPr lang="en-US" dirty="0"/>
              <a:t>Elimination</a:t>
            </a:r>
          </a:p>
          <a:p>
            <a:r>
              <a:rPr lang="en-US" dirty="0"/>
              <a:t>Substitution</a:t>
            </a:r>
          </a:p>
          <a:p>
            <a:r>
              <a:rPr lang="en-US" dirty="0"/>
              <a:t>Ventilation</a:t>
            </a:r>
          </a:p>
          <a:p>
            <a:r>
              <a:rPr lang="en-US" dirty="0"/>
              <a:t>Isolation</a:t>
            </a:r>
          </a:p>
          <a:p>
            <a:r>
              <a:rPr lang="en-US" dirty="0"/>
              <a:t>Process or Design change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772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9F824-C662-B116-34B8-B474EC65B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4F3C1-5C49-7A63-1E2F-EA26ABE00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Elimination refers to physically removing a specific hazard from your workplace altogether.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is one of the most effective ways to manage on-the-job risks and involves altering policies, procedures, materials, parts, products, equipment or tools you use to help workers perform their duties safely.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example, imagine that your business requires the use of a hazardous chemical as part of its daily operations.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One elimination strategy could involve halting the use of the chemical altogether.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Because the chemical is no longer used in your workplace, it poses no threat to your employees moving forward.</a:t>
            </a:r>
          </a:p>
        </p:txBody>
      </p:sp>
    </p:spTree>
    <p:extLst>
      <p:ext uri="{BB962C8B-B14F-4D97-AF65-F5344CB8AC3E}">
        <p14:creationId xmlns:p14="http://schemas.microsoft.com/office/powerpoint/2010/main" val="2221841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55B69-A693-2947-511E-C23C6AA63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Substitution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85320-835C-4200-F874-03F985C7F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Substitution refers to replacing materials, processes or equipment with a less hazardous equivalent.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This is typically used when elimination is not possible.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Using the same chemical hazard example outlined above, substitution could involve swapping the chemical used in the workplace for a less toxic one that’s just as effective.</a:t>
            </a:r>
          </a:p>
        </p:txBody>
      </p:sp>
    </p:spTree>
    <p:extLst>
      <p:ext uri="{BB962C8B-B14F-4D97-AF65-F5344CB8AC3E}">
        <p14:creationId xmlns:p14="http://schemas.microsoft.com/office/powerpoint/2010/main" val="2952887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9004A-4850-57B9-A8F7-94BB6FE93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Presence Sensing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92C43-541D-07F3-94A9-58D2A3ABD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Presence Sensing Devices are one of the most common safeguards for automatic feed part revolution clutch presses.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They are designed to automatically stop the machine stroke if the sensing field is interrupted.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Proper use of presence sensing devices provides protection not only for operators but also for other employees in the area.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They also minimize operator resistance to these types of safety devices due to their nonrestrictive design.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Presence sensing devices are commonly referred to as light curtains.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There are many requirements that must be met before light curtains can be installed as point-of-operation safeguards.</a:t>
            </a:r>
          </a:p>
        </p:txBody>
      </p:sp>
    </p:spTree>
    <p:extLst>
      <p:ext uri="{BB962C8B-B14F-4D97-AF65-F5344CB8AC3E}">
        <p14:creationId xmlns:p14="http://schemas.microsoft.com/office/powerpoint/2010/main" val="351835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ED9E8-E08B-03F4-7353-170ADB179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Awareness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93C5C-4A80-41AE-0DB5-FDEA6110E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Backup alarms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Warning signals both audible and visible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Warning signs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024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9D13E-58B6-405F-A5F6-F982A8091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02947-5F84-07E2-553D-7D6EAC872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SOPs</a:t>
            </a:r>
          </a:p>
          <a:p>
            <a:r>
              <a:rPr lang="en-US" dirty="0"/>
              <a:t>Trainings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551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22061B9-B5EF-80C8-0DC1-FD45A41CF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Administrative controls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34911B-CC8A-EE49-524F-E4162B677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Administrative controls refer to changing the way your employees work to limit specific hazards.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These are implemented when engineering controls can’t be used and relate to establishing new processes and procedures for safe work.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Administrative controls could include altering policies, posting signage and training employees.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Under our chemical hazard example, administrative controls might involve limiting an employee’s exposure to the chemical in question.</a:t>
            </a:r>
          </a:p>
        </p:txBody>
      </p:sp>
    </p:spTree>
    <p:extLst>
      <p:ext uri="{BB962C8B-B14F-4D97-AF65-F5344CB8AC3E}">
        <p14:creationId xmlns:p14="http://schemas.microsoft.com/office/powerpoint/2010/main" val="1509634918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LightSeedLeftStep">
      <a:dk1>
        <a:srgbClr val="000000"/>
      </a:dk1>
      <a:lt1>
        <a:srgbClr val="FFFFFF"/>
      </a:lt1>
      <a:dk2>
        <a:srgbClr val="243141"/>
      </a:dk2>
      <a:lt2>
        <a:srgbClr val="E6E8E2"/>
      </a:lt2>
      <a:accent1>
        <a:srgbClr val="A88ECE"/>
      </a:accent1>
      <a:accent2>
        <a:srgbClr val="7677C3"/>
      </a:accent2>
      <a:accent3>
        <a:srgbClr val="89A6CC"/>
      </a:accent3>
      <a:accent4>
        <a:srgbClr val="6EADB7"/>
      </a:accent4>
      <a:accent5>
        <a:srgbClr val="79AFA1"/>
      </a:accent5>
      <a:accent6>
        <a:srgbClr val="6CB382"/>
      </a:accent6>
      <a:hlink>
        <a:srgbClr val="748A53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228</TotalTime>
  <Words>627</Words>
  <Application>Microsoft Office PowerPoint</Application>
  <PresentationFormat>Widescreen</PresentationFormat>
  <Paragraphs>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Bembo</vt:lpstr>
      <vt:lpstr>Times New Roman</vt:lpstr>
      <vt:lpstr>AdornVTI</vt:lpstr>
      <vt:lpstr>Assessing and Minimizing the Risks from Hazards </vt:lpstr>
      <vt:lpstr>Hierarchy of Controls</vt:lpstr>
      <vt:lpstr>Engineering controls</vt:lpstr>
      <vt:lpstr>Elimination</vt:lpstr>
      <vt:lpstr>Substitution</vt:lpstr>
      <vt:lpstr>Presence Sensing Devices</vt:lpstr>
      <vt:lpstr>Awareness Devices</vt:lpstr>
      <vt:lpstr>Work Practices</vt:lpstr>
      <vt:lpstr>Administrative controls</vt:lpstr>
      <vt:lpstr>Management controls</vt:lpstr>
      <vt:lpstr>Personal protective equipment (PPE)</vt:lpstr>
      <vt:lpstr>PowerPoint Presentation</vt:lpstr>
      <vt:lpstr>PowerPoint Presentation</vt:lpstr>
      <vt:lpstr>Hazard Audit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Assessing and Minimizing the Risks from Hazards </dc:title>
  <dc:creator>Syed Haider Hussain</dc:creator>
  <cp:lastModifiedBy>Syed Haider Hussain</cp:lastModifiedBy>
  <cp:revision>6</cp:revision>
  <dcterms:created xsi:type="dcterms:W3CDTF">2022-05-18T15:38:09Z</dcterms:created>
  <dcterms:modified xsi:type="dcterms:W3CDTF">2022-05-18T19:26:47Z</dcterms:modified>
</cp:coreProperties>
</file>