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7" r:id="rId2"/>
    <p:sldId id="262" r:id="rId3"/>
    <p:sldId id="265" r:id="rId4"/>
    <p:sldId id="292" r:id="rId5"/>
    <p:sldId id="266" r:id="rId6"/>
    <p:sldId id="293" r:id="rId7"/>
    <p:sldId id="294" r:id="rId8"/>
    <p:sldId id="267" r:id="rId9"/>
    <p:sldId id="295" r:id="rId10"/>
    <p:sldId id="296" r:id="rId11"/>
    <p:sldId id="298" r:id="rId12"/>
    <p:sldId id="269" r:id="rId13"/>
    <p:sldId id="270" r:id="rId14"/>
    <p:sldId id="272" r:id="rId15"/>
    <p:sldId id="273" r:id="rId16"/>
    <p:sldId id="274" r:id="rId17"/>
    <p:sldId id="276" r:id="rId18"/>
    <p:sldId id="277" r:id="rId19"/>
    <p:sldId id="278" r:id="rId20"/>
    <p:sldId id="281" r:id="rId21"/>
    <p:sldId id="284" r:id="rId22"/>
    <p:sldId id="304" r:id="rId23"/>
    <p:sldId id="286" r:id="rId24"/>
    <p:sldId id="303" r:id="rId25"/>
    <p:sldId id="263" r:id="rId2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7" autoAdjust="0"/>
    <p:restoredTop sz="96797" autoAdjust="0"/>
  </p:normalViewPr>
  <p:slideViewPr>
    <p:cSldViewPr>
      <p:cViewPr varScale="1">
        <p:scale>
          <a:sx n="93" d="100"/>
          <a:sy n="93" d="100"/>
        </p:scale>
        <p:origin x="38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9089D-00B0-47C8-86B6-BF48C6AC77AA}" type="slidenum">
              <a:rPr lang="en-GB"/>
              <a:pPr/>
              <a:t>12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2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5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5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588" y="342900"/>
            <a:ext cx="6983412" cy="40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2126" y="1006078"/>
            <a:ext cx="8270875" cy="379452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526" y="4893469"/>
            <a:ext cx="1920875" cy="192881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7400" y="4893469"/>
            <a:ext cx="2921000" cy="192881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5926" y="4893469"/>
            <a:ext cx="1920875" cy="192881"/>
          </a:xfrm>
        </p:spPr>
        <p:txBody>
          <a:bodyPr/>
          <a:lstStyle>
            <a:lvl1pPr>
              <a:defRPr/>
            </a:lvl1pPr>
          </a:lstStyle>
          <a:p>
            <a:fld id="{00C92369-D2A8-448D-B7A2-6DB39FC071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09600" y="1047750"/>
            <a:ext cx="3886200" cy="3500968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80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dirty="0" smtClean="0"/>
              <a:t>Second level</a:t>
            </a:r>
          </a:p>
        </p:txBody>
      </p:sp>
      <p:sp>
        <p:nvSpPr>
          <p:cNvPr id="6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800600" y="1047750"/>
            <a:ext cx="3886200" cy="3500968"/>
          </a:xfrm>
        </p:spPr>
        <p:txBody>
          <a:bodyPr/>
          <a:lstStyle>
            <a:lvl1pPr marL="320040" marR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Blip>
                <a:blip r:embed="rId2"/>
              </a:buBlip>
              <a:tabLst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Second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accent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rgbClr val="0070C0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362200" y="1047750"/>
            <a:ext cx="6400800" cy="3352800"/>
          </a:xfrm>
        </p:spPr>
        <p:txBody>
          <a:bodyPr>
            <a:normAutofit/>
          </a:bodyPr>
          <a:lstStyle>
            <a:extLst/>
          </a:lstStyle>
          <a:p>
            <a:r>
              <a:rPr lang="en-US" sz="5400" b="1" dirty="0"/>
              <a:t>Risk </a:t>
            </a:r>
            <a:r>
              <a:rPr lang="en-US" sz="5400" b="1" dirty="0" smtClean="0"/>
              <a:t>Management</a:t>
            </a: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Credit : (3 + 0) / Week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fld id="{E64D7096-6C2D-4188-AD33-5842F89226E0}" type="slidenum">
              <a:rPr lang="en-US" altLang="en-US" sz="1200">
                <a:solidFill>
                  <a:srgbClr val="898989"/>
                </a:solidFill>
              </a:rPr>
              <a:pPr algn="l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492500" y="2432448"/>
            <a:ext cx="3124252" cy="14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9600" b="1" i="1">
                <a:solidFill>
                  <a:schemeClr val="folHlink"/>
                </a:solidFill>
                <a:latin typeface="Helvetica" pitchFamily="-128" charset="0"/>
              </a:rPr>
              <a:t>RISK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742950"/>
            <a:ext cx="7353300" cy="581025"/>
          </a:xfrm>
          <a:noFill/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en-US" smtClean="0"/>
              <a:t>Risk Management Paradigm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376988" y="2564607"/>
            <a:ext cx="1600200" cy="803672"/>
          </a:xfrm>
          <a:prstGeom prst="rect">
            <a:avLst/>
          </a:prstGeom>
          <a:solidFill>
            <a:srgbClr val="91919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433888" y="1463278"/>
            <a:ext cx="1600200" cy="80367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2300288" y="2050257"/>
            <a:ext cx="1600200" cy="80367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2287588" y="3357563"/>
            <a:ext cx="1600200" cy="803672"/>
          </a:xfrm>
          <a:prstGeom prst="rect">
            <a:avLst/>
          </a:prstGeom>
          <a:solidFill>
            <a:srgbClr val="91919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4764088" y="3837385"/>
            <a:ext cx="1600200" cy="803672"/>
          </a:xfrm>
          <a:prstGeom prst="rect">
            <a:avLst/>
          </a:prstGeom>
          <a:solidFill>
            <a:srgbClr val="91919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202" name="Arc 9"/>
          <p:cNvSpPr>
            <a:spLocks/>
          </p:cNvSpPr>
          <p:nvPr/>
        </p:nvSpPr>
        <p:spPr bwMode="auto">
          <a:xfrm>
            <a:off x="6211888" y="1720453"/>
            <a:ext cx="762000" cy="7286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Arc 10"/>
          <p:cNvSpPr>
            <a:spLocks/>
          </p:cNvSpPr>
          <p:nvPr/>
        </p:nvSpPr>
        <p:spPr bwMode="auto">
          <a:xfrm>
            <a:off x="6465888" y="3464719"/>
            <a:ext cx="635000" cy="750094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Arc 11"/>
          <p:cNvSpPr>
            <a:spLocks/>
          </p:cNvSpPr>
          <p:nvPr/>
        </p:nvSpPr>
        <p:spPr bwMode="auto">
          <a:xfrm>
            <a:off x="3406775" y="4193381"/>
            <a:ext cx="1257300" cy="428625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Arc 12"/>
          <p:cNvSpPr>
            <a:spLocks/>
          </p:cNvSpPr>
          <p:nvPr/>
        </p:nvSpPr>
        <p:spPr bwMode="auto">
          <a:xfrm>
            <a:off x="3152775" y="1570435"/>
            <a:ext cx="1143000" cy="407194"/>
          </a:xfrm>
          <a:custGeom>
            <a:avLst/>
            <a:gdLst>
              <a:gd name="T0" fmla="*/ 0 w 21600"/>
              <a:gd name="T1" fmla="*/ 2147483646 h 21599"/>
              <a:gd name="T2" fmla="*/ 2147483646 w 21600"/>
              <a:gd name="T3" fmla="*/ 0 h 21599"/>
              <a:gd name="T4" fmla="*/ 2147483646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80"/>
                  <a:pt x="9652" y="15"/>
                  <a:pt x="21570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80"/>
                  <a:pt x="9652" y="15"/>
                  <a:pt x="21570" y="-1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H="1" flipV="1">
            <a:off x="3036888" y="2875360"/>
            <a:ext cx="63500" cy="417909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4648200" y="1657350"/>
            <a:ext cx="965007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control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591300" y="2802731"/>
            <a:ext cx="1003479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identify</a:t>
            </a:r>
          </a:p>
        </p:txBody>
      </p:sp>
      <p:sp>
        <p:nvSpPr>
          <p:cNvPr id="177168" name="Rectangle 16"/>
          <p:cNvSpPr>
            <a:spLocks noChangeArrowheads="1"/>
          </p:cNvSpPr>
          <p:nvPr/>
        </p:nvSpPr>
        <p:spPr bwMode="auto">
          <a:xfrm>
            <a:off x="4876800" y="4031457"/>
            <a:ext cx="1016303" cy="339067"/>
          </a:xfrm>
          <a:prstGeom prst="rect">
            <a:avLst/>
          </a:prstGeom>
          <a:solidFill>
            <a:srgbClr val="91919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analyze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2705100" y="3606403"/>
            <a:ext cx="657230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plan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2616200" y="2288382"/>
            <a:ext cx="734174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track</a:t>
            </a:r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>
            <a:off x="7543800" y="1943100"/>
            <a:ext cx="0" cy="5143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20"/>
          <p:cNvSpPr>
            <a:spLocks noChangeArrowheads="1"/>
          </p:cNvSpPr>
          <p:nvPr/>
        </p:nvSpPr>
        <p:spPr bwMode="auto">
          <a:xfrm>
            <a:off x="7467600" y="1885950"/>
            <a:ext cx="152400" cy="114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34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fld id="{86424586-1DE7-4507-A1B0-9861C84275FE}" type="slidenum">
              <a:rPr lang="en-US" altLang="en-US" sz="1200">
                <a:solidFill>
                  <a:srgbClr val="898989"/>
                </a:solidFill>
              </a:rPr>
              <a:pPr algn="l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14350"/>
            <a:ext cx="6705600" cy="47506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Risk Components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i="1" smtClean="0">
                <a:solidFill>
                  <a:schemeClr val="folHlink"/>
                </a:solidFill>
              </a:rPr>
              <a:t>performance risk</a:t>
            </a:r>
            <a:r>
              <a:rPr lang="en-US" altLang="en-US" smtClean="0"/>
              <a:t>—the degree of uncertainty that the product will meet its requirements and be fit for its intended use.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i="1" smtClean="0">
                <a:solidFill>
                  <a:schemeClr val="folHlink"/>
                </a:solidFill>
              </a:rPr>
              <a:t>cost risk</a:t>
            </a:r>
            <a:r>
              <a:rPr lang="en-US" altLang="en-US" smtClean="0"/>
              <a:t>—the degree of uncertainty that the project budget will be maintained.</a:t>
            </a:r>
          </a:p>
          <a:p>
            <a:pPr>
              <a:lnSpc>
                <a:spcPct val="90000"/>
              </a:lnSpc>
            </a:pPr>
            <a:r>
              <a:rPr lang="en-US" altLang="en-US" i="1" smtClean="0">
                <a:solidFill>
                  <a:schemeClr val="folHlink"/>
                </a:solidFill>
              </a:rPr>
              <a:t>support risk</a:t>
            </a:r>
            <a:r>
              <a:rPr lang="en-US" altLang="en-US" smtClean="0"/>
              <a:t>—the degree of uncertainty that the resultant software will be easy to correct, adapt, and enhance.</a:t>
            </a:r>
          </a:p>
          <a:p>
            <a:pPr>
              <a:lnSpc>
                <a:spcPct val="90000"/>
              </a:lnSpc>
            </a:pPr>
            <a:r>
              <a:rPr lang="en-US" altLang="en-US" i="1" smtClean="0">
                <a:solidFill>
                  <a:schemeClr val="folHlink"/>
                </a:solidFill>
              </a:rPr>
              <a:t>schedule risk</a:t>
            </a:r>
            <a:r>
              <a:rPr lang="en-US" altLang="en-US" smtClean="0"/>
              <a:t>—the degree of uncertainty that the project schedule will be maintained and that the product will be delivered on time.</a:t>
            </a:r>
          </a:p>
        </p:txBody>
      </p:sp>
    </p:spTree>
    <p:extLst>
      <p:ext uri="{BB962C8B-B14F-4D97-AF65-F5344CB8AC3E}">
        <p14:creationId xmlns:p14="http://schemas.microsoft.com/office/powerpoint/2010/main" val="15854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4D80E629-30B4-4BBC-BF9B-C09CCB0EA6CB}" type="slidenum">
              <a:rPr lang="en-GB"/>
              <a:pPr/>
              <a:t>12</a:t>
            </a:fld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5486"/>
            <a:ext cx="6769689" cy="852264"/>
          </a:xfrm>
        </p:spPr>
        <p:txBody>
          <a:bodyPr>
            <a:normAutofit/>
          </a:bodyPr>
          <a:lstStyle/>
          <a:p>
            <a:r>
              <a:rPr lang="en-GB" dirty="0" smtClean="0"/>
              <a:t>RISK MANAGEMENT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69219"/>
            <a:ext cx="8458200" cy="3564731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GB" i="1" dirty="0">
                <a:solidFill>
                  <a:srgbClr val="FFC000"/>
                </a:solidFill>
              </a:rPr>
              <a:t>Risk management is concerned with identifying risks and drawing up plans to minimise their effect on a project</a:t>
            </a:r>
            <a:r>
              <a:rPr lang="en-GB" i="1" dirty="0" smtClean="0">
                <a:solidFill>
                  <a:srgbClr val="FFC000"/>
                </a:solidFill>
              </a:rPr>
              <a:t>.</a:t>
            </a:r>
          </a:p>
          <a:p>
            <a:pPr algn="ctr">
              <a:lnSpc>
                <a:spcPct val="90000"/>
              </a:lnSpc>
            </a:pPr>
            <a:endParaRPr lang="en-GB" i="1" dirty="0">
              <a:solidFill>
                <a:srgbClr val="FFC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A risk is a probability that some </a:t>
            </a:r>
            <a:r>
              <a:rPr lang="en-GB" dirty="0" smtClean="0"/>
              <a:t>adverse circumstance </a:t>
            </a:r>
            <a:r>
              <a:rPr lang="en-GB" dirty="0"/>
              <a:t>will </a:t>
            </a:r>
            <a:r>
              <a:rPr lang="en-GB" dirty="0" smtClean="0"/>
              <a:t>occur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Project risks </a:t>
            </a:r>
            <a:r>
              <a:rPr lang="en-GB" dirty="0" smtClean="0"/>
              <a:t>affect </a:t>
            </a:r>
            <a:r>
              <a:rPr lang="en-GB" dirty="0"/>
              <a:t>schedule or resources;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</a:rPr>
              <a:t>Product risks </a:t>
            </a:r>
            <a:r>
              <a:rPr lang="en-GB" dirty="0" smtClean="0"/>
              <a:t>affect </a:t>
            </a:r>
            <a:r>
              <a:rPr lang="en-GB" dirty="0"/>
              <a:t>the quality or performance of the software being developed;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Business risks </a:t>
            </a:r>
            <a:r>
              <a:rPr lang="en-GB" dirty="0"/>
              <a:t>affect the organisation developing or procuring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73920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E6DB4C06-B886-4DCB-81FF-E05D8D521CD0}" type="slidenum">
              <a:rPr lang="en-GB"/>
              <a:pPr/>
              <a:t>13</a:t>
            </a:fld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838200"/>
          </a:xfrm>
        </p:spPr>
        <p:txBody>
          <a:bodyPr>
            <a:normAutofit/>
          </a:bodyPr>
          <a:lstStyle/>
          <a:p>
            <a:r>
              <a:rPr lang="en-GB" dirty="0" smtClean="0"/>
              <a:t>SOFTWARE RISKS (I)	 	</a:t>
            </a:r>
            <a:endParaRPr lang="en-GB" sz="1500" i="1" dirty="0"/>
          </a:p>
        </p:txBody>
      </p:sp>
      <p:graphicFrame>
        <p:nvGraphicFramePr>
          <p:cNvPr id="58448" name="Group 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026841"/>
              </p:ext>
            </p:extLst>
          </p:nvPr>
        </p:nvGraphicFramePr>
        <p:xfrm>
          <a:off x="457200" y="819150"/>
          <a:ext cx="8458200" cy="4446191"/>
        </p:xfrm>
        <a:graphic>
          <a:graphicData uri="http://schemas.openxmlformats.org/drawingml/2006/table">
            <a:tbl>
              <a:tblPr/>
              <a:tblGrid>
                <a:gridCol w="1962758"/>
                <a:gridCol w="1399419"/>
                <a:gridCol w="5096023"/>
              </a:tblGrid>
              <a:tr h="52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Risk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Risk type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Staff turnover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Project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Experienced staff will leave the project before it is finished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Management change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Project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There will be a change of organisational management with different priorities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Hardware unavailability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Project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Hardware which is essential for the project will not be delivered on schedule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Requirements change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Project and 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There will be a larger number of changes to the requirements than anticipated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Specification delays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Project and 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Specification of essential interfaces are not available on schedule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Technology change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Business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 underlying technology on which the system is built is superseded by new technology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4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E5D8C636-F6A5-4F4E-A33E-E8BE6468161A}" type="slidenum">
              <a:rPr lang="en-GB"/>
              <a:pPr/>
              <a:t>14</a:t>
            </a:fld>
            <a:endParaRPr lang="en-GB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7504"/>
            <a:ext cx="8382000" cy="690246"/>
          </a:xfrm>
        </p:spPr>
        <p:txBody>
          <a:bodyPr>
            <a:noAutofit/>
          </a:bodyPr>
          <a:lstStyle/>
          <a:p>
            <a:r>
              <a:rPr lang="en-GB" sz="3200" dirty="0" smtClean="0"/>
              <a:t>THE RISK MANAGEMENT PROCESS</a:t>
            </a:r>
            <a:endParaRPr lang="en-GB" sz="3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69219"/>
            <a:ext cx="8458200" cy="356473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i="1" dirty="0">
                <a:solidFill>
                  <a:srgbClr val="FFC000"/>
                </a:solidFill>
              </a:rPr>
              <a:t>Risk identification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Identify project, product and business risks;</a:t>
            </a:r>
          </a:p>
          <a:p>
            <a:pPr>
              <a:lnSpc>
                <a:spcPct val="90000"/>
              </a:lnSpc>
            </a:pPr>
            <a:r>
              <a:rPr lang="en-GB" i="1" dirty="0">
                <a:solidFill>
                  <a:srgbClr val="FFC000"/>
                </a:solidFill>
              </a:rPr>
              <a:t>Risk analysis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Assess the likelihood and consequences of these risks;</a:t>
            </a:r>
          </a:p>
          <a:p>
            <a:pPr>
              <a:lnSpc>
                <a:spcPct val="90000"/>
              </a:lnSpc>
            </a:pPr>
            <a:r>
              <a:rPr lang="en-GB" i="1" dirty="0">
                <a:solidFill>
                  <a:srgbClr val="FFC000"/>
                </a:solidFill>
              </a:rPr>
              <a:t>Risk planning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Draw up plans to avoid or minimise the effects of the risk;</a:t>
            </a:r>
          </a:p>
          <a:p>
            <a:pPr>
              <a:lnSpc>
                <a:spcPct val="90000"/>
              </a:lnSpc>
            </a:pPr>
            <a:r>
              <a:rPr lang="en-GB" i="1" dirty="0">
                <a:solidFill>
                  <a:srgbClr val="FFC000"/>
                </a:solidFill>
              </a:rPr>
              <a:t>Risk monitoring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Monitor the risks throughout the project;</a:t>
            </a:r>
          </a:p>
        </p:txBody>
      </p:sp>
    </p:spTree>
    <p:extLst>
      <p:ext uri="{BB962C8B-B14F-4D97-AF65-F5344CB8AC3E}">
        <p14:creationId xmlns:p14="http://schemas.microsoft.com/office/powerpoint/2010/main" val="3978736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B854A04C-0D8C-4753-AD0B-BC8375177AEA}" type="slidenum">
              <a:rPr lang="en-GB"/>
              <a:pPr/>
              <a:t>15</a:t>
            </a:fld>
            <a:endParaRPr lang="en-GB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38200" y="1663303"/>
            <a:ext cx="7620000" cy="310395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RISK MANAGEMENT PROCESS</a:t>
            </a:r>
            <a:endParaRPr lang="en-GB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81" y="2045494"/>
            <a:ext cx="5910263" cy="22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44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9710BA2B-9509-42BA-870E-1260EA7BF8C4}" type="slidenum">
              <a:rPr lang="en-GB"/>
              <a:pPr/>
              <a:t>16</a:t>
            </a:fld>
            <a:endParaRPr lang="en-GB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RISK IDENTIFICATION 		</a:t>
            </a:r>
            <a:endParaRPr lang="en-GB" sz="1600" i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352549"/>
            <a:ext cx="8153400" cy="3688557"/>
          </a:xfrm>
        </p:spPr>
        <p:txBody>
          <a:bodyPr/>
          <a:lstStyle/>
          <a:p>
            <a:r>
              <a:rPr lang="en-GB" dirty="0"/>
              <a:t>Technology risks.</a:t>
            </a:r>
          </a:p>
          <a:p>
            <a:r>
              <a:rPr lang="en-GB" dirty="0"/>
              <a:t>People risks.</a:t>
            </a:r>
          </a:p>
          <a:p>
            <a:r>
              <a:rPr lang="en-GB" dirty="0"/>
              <a:t>Organisational risks.</a:t>
            </a:r>
          </a:p>
          <a:p>
            <a:r>
              <a:rPr lang="en-GB" dirty="0"/>
              <a:t>Tools risks.</a:t>
            </a:r>
          </a:p>
          <a:p>
            <a:r>
              <a:rPr lang="en-GB" dirty="0"/>
              <a:t>Requirements risks.</a:t>
            </a:r>
          </a:p>
          <a:p>
            <a:r>
              <a:rPr lang="en-GB" dirty="0"/>
              <a:t>Estimation risks.</a:t>
            </a:r>
          </a:p>
        </p:txBody>
      </p:sp>
    </p:spTree>
    <p:extLst>
      <p:ext uri="{BB962C8B-B14F-4D97-AF65-F5344CB8AC3E}">
        <p14:creationId xmlns:p14="http://schemas.microsoft.com/office/powerpoint/2010/main" val="2646361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BD6DD876-D55A-4E25-93E0-59C137FA202E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RISK ANALYSIS </a:t>
            </a:r>
            <a:r>
              <a:rPr lang="en-GB" dirty="0"/>
              <a:t>			</a:t>
            </a:r>
            <a:endParaRPr lang="en-GB" sz="1500" i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352550"/>
            <a:ext cx="8455152" cy="3242310"/>
          </a:xfrm>
        </p:spPr>
        <p:txBody>
          <a:bodyPr/>
          <a:lstStyle/>
          <a:p>
            <a:r>
              <a:rPr lang="en-GB" dirty="0"/>
              <a:t>Assess probability and seriousness of each risk.</a:t>
            </a:r>
          </a:p>
          <a:p>
            <a:r>
              <a:rPr lang="en-GB" dirty="0"/>
              <a:t>Probability may be very low, low, moderate, high or very high.</a:t>
            </a:r>
          </a:p>
          <a:p>
            <a:r>
              <a:rPr lang="en-GB" dirty="0"/>
              <a:t>Risk effects might be catastrophic, serious, tolerable or insignificant.</a:t>
            </a:r>
          </a:p>
        </p:txBody>
      </p:sp>
    </p:spTree>
    <p:extLst>
      <p:ext uri="{BB962C8B-B14F-4D97-AF65-F5344CB8AC3E}">
        <p14:creationId xmlns:p14="http://schemas.microsoft.com/office/powerpoint/2010/main" val="227312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3350"/>
            <a:ext cx="7620000" cy="952500"/>
          </a:xfrm>
          <a:noFill/>
        </p:spPr>
        <p:txBody>
          <a:bodyPr>
            <a:normAutofit/>
          </a:bodyPr>
          <a:lstStyle/>
          <a:p>
            <a:r>
              <a:rPr lang="en-CA" b="0" dirty="0" smtClean="0">
                <a:effectLst/>
              </a:rPr>
              <a:t>RISK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90650"/>
            <a:ext cx="8229600" cy="3638550"/>
          </a:xfrm>
          <a:noFill/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CA" b="0" dirty="0" smtClean="0">
                <a:effectLst/>
              </a:rPr>
              <a:t>Estimate risk probability</a:t>
            </a:r>
            <a:r>
              <a:rPr lang="en-CA" sz="1950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CA" sz="1650" dirty="0"/>
              <a:t>Very low (&lt; 10%)</a:t>
            </a:r>
          </a:p>
          <a:p>
            <a:pPr lvl="2" eaLnBrk="1" hangingPunct="1">
              <a:lnSpc>
                <a:spcPct val="90000"/>
              </a:lnSpc>
            </a:pPr>
            <a:r>
              <a:rPr lang="en-CA" sz="1650" dirty="0"/>
              <a:t>Low (10-25%)</a:t>
            </a:r>
          </a:p>
          <a:p>
            <a:pPr lvl="2" eaLnBrk="1" hangingPunct="1">
              <a:lnSpc>
                <a:spcPct val="90000"/>
              </a:lnSpc>
            </a:pPr>
            <a:r>
              <a:rPr lang="en-CA" sz="1650" dirty="0"/>
              <a:t>Moderate (25-50%)</a:t>
            </a:r>
          </a:p>
          <a:p>
            <a:pPr lvl="2" eaLnBrk="1" hangingPunct="1">
              <a:lnSpc>
                <a:spcPct val="90000"/>
              </a:lnSpc>
            </a:pPr>
            <a:r>
              <a:rPr lang="en-CA" sz="1650" dirty="0"/>
              <a:t>High (50-75%)</a:t>
            </a:r>
          </a:p>
          <a:p>
            <a:pPr lvl="2" eaLnBrk="1" hangingPunct="1">
              <a:lnSpc>
                <a:spcPct val="90000"/>
              </a:lnSpc>
            </a:pPr>
            <a:r>
              <a:rPr lang="en-CA" sz="1650" dirty="0"/>
              <a:t>Very high (&gt; 75%)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950" dirty="0"/>
              <a:t> </a:t>
            </a:r>
            <a:r>
              <a:rPr lang="en-CA" b="0" dirty="0" smtClean="0">
                <a:effectLst/>
              </a:rPr>
              <a:t>Establish risk seriousness</a:t>
            </a:r>
            <a:r>
              <a:rPr lang="en-CA" sz="1950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CA" sz="1650" dirty="0"/>
              <a:t>Insignificant</a:t>
            </a:r>
          </a:p>
          <a:p>
            <a:pPr lvl="2" eaLnBrk="1" hangingPunct="1">
              <a:lnSpc>
                <a:spcPct val="90000"/>
              </a:lnSpc>
            </a:pPr>
            <a:r>
              <a:rPr lang="en-CA" sz="1650" dirty="0"/>
              <a:t>Tolerable</a:t>
            </a:r>
          </a:p>
          <a:p>
            <a:pPr lvl="2" eaLnBrk="1" hangingPunct="1">
              <a:lnSpc>
                <a:spcPct val="90000"/>
              </a:lnSpc>
            </a:pPr>
            <a:r>
              <a:rPr lang="en-CA" sz="1650" dirty="0"/>
              <a:t>Serious</a:t>
            </a:r>
          </a:p>
          <a:p>
            <a:pPr lvl="2" eaLnBrk="1" hangingPunct="1">
              <a:lnSpc>
                <a:spcPct val="90000"/>
              </a:lnSpc>
            </a:pPr>
            <a:r>
              <a:rPr lang="en-CA" sz="1650" dirty="0"/>
              <a:t>Catastrophic</a:t>
            </a:r>
            <a:r>
              <a:rPr lang="en-CA" sz="1350" dirty="0"/>
              <a:t> </a:t>
            </a:r>
            <a:endParaRPr lang="en-CA" sz="1500" dirty="0"/>
          </a:p>
        </p:txBody>
      </p:sp>
      <p:sp>
        <p:nvSpPr>
          <p:cNvPr id="254980" name="Line 4"/>
          <p:cNvSpPr>
            <a:spLocks noChangeShapeType="1"/>
          </p:cNvSpPr>
          <p:nvPr/>
        </p:nvSpPr>
        <p:spPr bwMode="auto">
          <a:xfrm>
            <a:off x="2000250" y="1085850"/>
            <a:ext cx="58293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0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4A2E249E-C522-464F-8E1A-AF287DD77275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7029450" cy="704849"/>
          </a:xfrm>
        </p:spPr>
        <p:txBody>
          <a:bodyPr>
            <a:noAutofit/>
          </a:bodyPr>
          <a:lstStyle/>
          <a:p>
            <a:r>
              <a:rPr lang="en-GB" sz="4400" dirty="0" smtClean="0"/>
              <a:t>RISK MAP</a:t>
            </a:r>
            <a:endParaRPr lang="en-GB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12561"/>
            <a:ext cx="5791200" cy="369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35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733800"/>
          </a:xfrm>
        </p:spPr>
        <p:txBody>
          <a:bodyPr>
            <a:normAutofit fontScale="62500" lnSpcReduction="20000"/>
          </a:bodyPr>
          <a:lstStyle/>
          <a:p>
            <a:r>
              <a:rPr lang="en-GB" smtClean="0"/>
              <a:t>Risk</a:t>
            </a:r>
            <a:r>
              <a:rPr lang="en-GB" dirty="0" smtClean="0"/>
              <a:t>, </a:t>
            </a:r>
            <a:r>
              <a:rPr lang="en-GB" dirty="0"/>
              <a:t>Project </a:t>
            </a:r>
            <a:r>
              <a:rPr lang="en-GB" dirty="0" smtClean="0"/>
              <a:t>Risk,</a:t>
            </a:r>
            <a:endParaRPr lang="en-GB" dirty="0"/>
          </a:p>
          <a:p>
            <a:r>
              <a:rPr lang="en-GB" dirty="0" smtClean="0"/>
              <a:t>Reactive Vs. Proactive Approach</a:t>
            </a:r>
          </a:p>
          <a:p>
            <a:r>
              <a:rPr lang="en-GB" dirty="0" smtClean="0"/>
              <a:t>Principles</a:t>
            </a:r>
          </a:p>
          <a:p>
            <a:r>
              <a:rPr lang="en-GB" dirty="0"/>
              <a:t>Risk identification</a:t>
            </a:r>
            <a:endParaRPr lang="en-GB" dirty="0" smtClean="0"/>
          </a:p>
          <a:p>
            <a:r>
              <a:rPr lang="en-GB" dirty="0" smtClean="0"/>
              <a:t>Risk Management</a:t>
            </a:r>
          </a:p>
          <a:p>
            <a:r>
              <a:rPr lang="en-GB" dirty="0" smtClean="0"/>
              <a:t>Software Risks</a:t>
            </a:r>
          </a:p>
          <a:p>
            <a:r>
              <a:rPr lang="en-GB" dirty="0" smtClean="0"/>
              <a:t>Risk Management Process</a:t>
            </a:r>
          </a:p>
          <a:p>
            <a:pPr lvl="1"/>
            <a:r>
              <a:rPr lang="en-GB" dirty="0" smtClean="0"/>
              <a:t>Risk Analysis</a:t>
            </a:r>
          </a:p>
          <a:p>
            <a:pPr lvl="1"/>
            <a:r>
              <a:rPr lang="en-GB" dirty="0" smtClean="0"/>
              <a:t>Risk Planning</a:t>
            </a:r>
          </a:p>
          <a:p>
            <a:pPr lvl="1"/>
            <a:r>
              <a:rPr lang="en-GB" dirty="0" smtClean="0"/>
              <a:t>Risk Monitoring</a:t>
            </a:r>
          </a:p>
          <a:p>
            <a:pPr lvl="1"/>
            <a:r>
              <a:rPr lang="en-GB" dirty="0" smtClean="0"/>
              <a:t>Risk Indicator</a:t>
            </a:r>
          </a:p>
          <a:p>
            <a:r>
              <a:rPr lang="en-GB" dirty="0" smtClean="0"/>
              <a:t>RMMM (Risk Mitigation, Monitoring &amp; Management)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BD1E0C1C-9857-4642-8882-844464AF728C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95486"/>
            <a:ext cx="6948246" cy="857250"/>
          </a:xfrm>
        </p:spPr>
        <p:txBody>
          <a:bodyPr>
            <a:normAutofit/>
          </a:bodyPr>
          <a:lstStyle/>
          <a:p>
            <a:r>
              <a:rPr lang="en-GB" sz="4400" dirty="0" smtClean="0"/>
              <a:t>RISK PLANNING</a:t>
            </a:r>
            <a:r>
              <a:rPr lang="en-GB" dirty="0"/>
              <a:t>			</a:t>
            </a:r>
            <a:endParaRPr lang="en-GB" sz="1500" i="1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376716"/>
            <a:ext cx="8382000" cy="348103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Consider each risk and develop a strategy to manage that risk</a:t>
            </a:r>
            <a:r>
              <a:rPr lang="en-GB" i="1" dirty="0">
                <a:solidFill>
                  <a:srgbClr val="C00000"/>
                </a:solidFill>
              </a:rPr>
              <a:t>.</a:t>
            </a:r>
          </a:p>
          <a:p>
            <a:r>
              <a:rPr lang="en-GB" i="1" dirty="0">
                <a:solidFill>
                  <a:srgbClr val="FFC000"/>
                </a:solidFill>
              </a:rPr>
              <a:t>Avoidance strategies</a:t>
            </a:r>
          </a:p>
          <a:p>
            <a:pPr lvl="1"/>
            <a:r>
              <a:rPr lang="en-GB" dirty="0"/>
              <a:t>The probability that the risk will arise is reduced;</a:t>
            </a:r>
          </a:p>
          <a:p>
            <a:r>
              <a:rPr lang="en-GB" i="1" dirty="0">
                <a:solidFill>
                  <a:srgbClr val="FFC000"/>
                </a:solidFill>
              </a:rPr>
              <a:t>Minimisation strategies</a:t>
            </a:r>
          </a:p>
          <a:p>
            <a:pPr lvl="1"/>
            <a:r>
              <a:rPr lang="en-GB" dirty="0"/>
              <a:t>The impact of the risk on the project or product will be reduced;</a:t>
            </a:r>
          </a:p>
          <a:p>
            <a:r>
              <a:rPr lang="en-GB" i="1" dirty="0">
                <a:solidFill>
                  <a:srgbClr val="FFC000"/>
                </a:solidFill>
              </a:rPr>
              <a:t>Contingency plans</a:t>
            </a:r>
          </a:p>
          <a:p>
            <a:pPr lvl="1"/>
            <a:r>
              <a:rPr lang="en-GB" dirty="0"/>
              <a:t>If the risk arises, contingency plans are plans to deal with that risk;</a:t>
            </a:r>
          </a:p>
        </p:txBody>
      </p:sp>
    </p:spTree>
    <p:extLst>
      <p:ext uri="{BB962C8B-B14F-4D97-AF65-F5344CB8AC3E}">
        <p14:creationId xmlns:p14="http://schemas.microsoft.com/office/powerpoint/2010/main" val="485497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077EB335-17FF-4B2D-BA55-AE5D9314BB58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RISK MONITORING </a:t>
            </a:r>
            <a:r>
              <a:rPr lang="en-GB" dirty="0"/>
              <a:t>	</a:t>
            </a:r>
            <a:endParaRPr lang="en-GB" sz="1500" i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8978"/>
            <a:ext cx="8458200" cy="3584972"/>
          </a:xfrm>
        </p:spPr>
        <p:txBody>
          <a:bodyPr/>
          <a:lstStyle/>
          <a:p>
            <a:r>
              <a:rPr lang="en-GB" dirty="0"/>
              <a:t>Assess each identified risks regularly to decide whether or not it is becoming less or more probable.</a:t>
            </a:r>
          </a:p>
          <a:p>
            <a:r>
              <a:rPr lang="en-GB" dirty="0"/>
              <a:t>Also assess whether the effects of the risk have changed.</a:t>
            </a:r>
          </a:p>
          <a:p>
            <a:r>
              <a:rPr lang="en-GB" dirty="0"/>
              <a:t>Each key risk should be discussed at management progress meetings.</a:t>
            </a:r>
          </a:p>
        </p:txBody>
      </p:sp>
    </p:spTree>
    <p:extLst>
      <p:ext uri="{BB962C8B-B14F-4D97-AF65-F5344CB8AC3E}">
        <p14:creationId xmlns:p14="http://schemas.microsoft.com/office/powerpoint/2010/main" val="144805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fld id="{096760BF-1D7F-41CD-A5F9-0AB1FF2E7098}" type="slidenum">
              <a:rPr lang="en-US" altLang="en-US" sz="1200">
                <a:solidFill>
                  <a:srgbClr val="898989"/>
                </a:solidFill>
              </a:rPr>
              <a:pPr algn="l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878806"/>
            <a:ext cx="8077200" cy="2182416"/>
          </a:xfrm>
          <a:noFill/>
        </p:spPr>
        <p:txBody>
          <a:bodyPr lIns="90487" tIns="44450" rIns="90487" bIns="44450">
            <a:normAutofit lnSpcReduction="10000"/>
          </a:bodyPr>
          <a:lstStyle/>
          <a:p>
            <a:pPr marL="285750" indent="-285750">
              <a:lnSpc>
                <a:spcPct val="80000"/>
              </a:lnSpc>
            </a:pPr>
            <a:r>
              <a:rPr lang="en-US" altLang="en-US" smtClean="0">
                <a:solidFill>
                  <a:schemeClr val="folHlink"/>
                </a:solidFill>
              </a:rPr>
              <a:t>mitigation</a:t>
            </a:r>
            <a:r>
              <a:rPr lang="en-US" altLang="en-US" smtClean="0"/>
              <a:t>—how can we avoid the risk?</a:t>
            </a:r>
          </a:p>
          <a:p>
            <a:pPr marL="285750" indent="-285750">
              <a:lnSpc>
                <a:spcPct val="80000"/>
              </a:lnSpc>
            </a:pPr>
            <a:r>
              <a:rPr lang="en-US" altLang="en-US" smtClean="0">
                <a:solidFill>
                  <a:schemeClr val="folHlink"/>
                </a:solidFill>
              </a:rPr>
              <a:t>monitoring</a:t>
            </a:r>
            <a:r>
              <a:rPr lang="en-US" altLang="en-US" smtClean="0"/>
              <a:t>—what factors can we track that will enable us to determine if the risk is becoming more or less likely?</a:t>
            </a:r>
          </a:p>
          <a:p>
            <a:pPr marL="285750" indent="-285750">
              <a:lnSpc>
                <a:spcPct val="80000"/>
              </a:lnSpc>
            </a:pPr>
            <a:r>
              <a:rPr lang="en-US" altLang="en-US" smtClean="0">
                <a:solidFill>
                  <a:schemeClr val="folHlink"/>
                </a:solidFill>
              </a:rPr>
              <a:t>management</a:t>
            </a:r>
            <a:r>
              <a:rPr lang="en-US" altLang="en-US" smtClean="0"/>
              <a:t>—what contingency plans do we have if the risk becomes a reality?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5763"/>
            <a:ext cx="6477000" cy="964406"/>
          </a:xfrm>
          <a:noFill/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en-US" sz="3600" smtClean="0"/>
              <a:t>Risk Mitigation, Monitoring,</a:t>
            </a:r>
            <a:br>
              <a:rPr lang="en-US" altLang="en-US" sz="3600" smtClean="0"/>
            </a:br>
            <a:r>
              <a:rPr lang="en-US" altLang="en-US" sz="3600" smtClean="0"/>
              <a:t>and Management 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458199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AC53AD11-14C3-4BF6-8826-B5947CC54444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RMMM EXAMPLE</a:t>
            </a:r>
            <a:r>
              <a:rPr lang="en-GB" dirty="0"/>
              <a:t>	 			</a:t>
            </a:r>
            <a:endParaRPr lang="en-GB" sz="1350" i="1" dirty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352550"/>
            <a:ext cx="8458200" cy="339447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Consider that staff turnover is a high risk</a:t>
            </a:r>
          </a:p>
          <a:p>
            <a:pPr lvl="1"/>
            <a:r>
              <a:rPr lang="en-GB" dirty="0"/>
              <a:t>Impact is serious on cost and schedule</a:t>
            </a:r>
          </a:p>
          <a:p>
            <a:pPr marL="0" indent="0">
              <a:buNone/>
            </a:pPr>
            <a:endParaRPr lang="en-GB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C000"/>
                </a:solidFill>
              </a:rPr>
              <a:t>Risk Mitigation, Monitoring, and Management:</a:t>
            </a:r>
          </a:p>
          <a:p>
            <a:pPr marL="0" indent="0">
              <a:buNone/>
            </a:pPr>
            <a:r>
              <a:rPr lang="en-GB" sz="2100" dirty="0"/>
              <a:t>- An effective risk strategy must consider three issues:</a:t>
            </a:r>
          </a:p>
          <a:p>
            <a:pPr lvl="1"/>
            <a:r>
              <a:rPr lang="en-GB" dirty="0"/>
              <a:t>Risk Avoidance</a:t>
            </a:r>
          </a:p>
          <a:p>
            <a:pPr lvl="1"/>
            <a:r>
              <a:rPr lang="en-GB" dirty="0"/>
              <a:t>Risk Monitoring</a:t>
            </a:r>
          </a:p>
          <a:p>
            <a:pPr lvl="1"/>
            <a:r>
              <a:rPr lang="en-GB" dirty="0"/>
              <a:t>Risk Management and contingency planning</a:t>
            </a:r>
          </a:p>
        </p:txBody>
      </p:sp>
    </p:spTree>
    <p:extLst>
      <p:ext uri="{BB962C8B-B14F-4D97-AF65-F5344CB8AC3E}">
        <p14:creationId xmlns:p14="http://schemas.microsoft.com/office/powerpoint/2010/main" val="2143870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fld id="{BC908D4A-242E-4998-BAE2-F6F7120026C0}" type="slidenum">
              <a:rPr lang="en-US" altLang="en-US" sz="1200">
                <a:solidFill>
                  <a:srgbClr val="898989"/>
                </a:solidFill>
              </a:rPr>
              <a:pPr algn="l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Risk Exposure (Impact)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38200" y="1485900"/>
            <a:ext cx="7620000" cy="296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400">
                <a:latin typeface="Palatino" pitchFamily="-128" charset="0"/>
              </a:rPr>
              <a:t>The overall </a:t>
            </a:r>
            <a:r>
              <a:rPr lang="en-US" altLang="en-US" sz="2400" i="1">
                <a:solidFill>
                  <a:schemeClr val="folHlink"/>
                </a:solidFill>
                <a:latin typeface="Palatino" pitchFamily="-128" charset="0"/>
              </a:rPr>
              <a:t>risk exposure,</a:t>
            </a:r>
            <a:r>
              <a:rPr lang="en-US" altLang="en-US" sz="2400">
                <a:solidFill>
                  <a:schemeClr val="folHlink"/>
                </a:solidFill>
                <a:latin typeface="Palatino" pitchFamily="-128" charset="0"/>
              </a:rPr>
              <a:t> RE,</a:t>
            </a:r>
            <a:r>
              <a:rPr lang="en-US" altLang="en-US" sz="2400">
                <a:latin typeface="Palatino" pitchFamily="-128" charset="0"/>
              </a:rPr>
              <a:t> is determined using the following relationship [Hal98]: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latin typeface="Palatino" pitchFamily="-128" charset="0"/>
              </a:rPr>
              <a:t>		</a:t>
            </a:r>
            <a:r>
              <a:rPr lang="en-US" altLang="en-US" sz="2400" b="1">
                <a:solidFill>
                  <a:schemeClr val="folHlink"/>
                </a:solidFill>
                <a:latin typeface="Palatino" pitchFamily="-128" charset="0"/>
              </a:rPr>
              <a:t>RE = </a:t>
            </a:r>
            <a:r>
              <a:rPr lang="en-US" altLang="en-US" sz="2400" b="1" i="1">
                <a:solidFill>
                  <a:schemeClr val="folHlink"/>
                </a:solidFill>
                <a:latin typeface="Palatino" pitchFamily="-128" charset="0"/>
              </a:rPr>
              <a:t>P</a:t>
            </a:r>
            <a:r>
              <a:rPr lang="en-US" altLang="en-US" sz="2400" b="1">
                <a:solidFill>
                  <a:schemeClr val="folHlink"/>
                </a:solidFill>
                <a:latin typeface="Palatino" pitchFamily="-128" charset="0"/>
              </a:rPr>
              <a:t> x </a:t>
            </a:r>
            <a:r>
              <a:rPr lang="en-US" altLang="en-US" sz="2400" b="1" i="1">
                <a:solidFill>
                  <a:schemeClr val="folHlink"/>
                </a:solidFill>
                <a:latin typeface="Palatino" pitchFamily="-128" charset="0"/>
              </a:rPr>
              <a:t>C</a:t>
            </a:r>
            <a:endParaRPr lang="en-US" altLang="en-US" sz="2400" b="1">
              <a:solidFill>
                <a:schemeClr val="folHlink"/>
              </a:solidFill>
              <a:latin typeface="Palatino" pitchFamily="-12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en-US" sz="2400">
                <a:latin typeface="Palatino" pitchFamily="-128" charset="0"/>
              </a:rPr>
              <a:t>where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i="1">
                <a:solidFill>
                  <a:schemeClr val="folHlink"/>
                </a:solidFill>
                <a:latin typeface="Palatino" pitchFamily="-128" charset="0"/>
              </a:rPr>
              <a:t>P</a:t>
            </a:r>
            <a:r>
              <a:rPr lang="en-US" altLang="en-US" sz="2400">
                <a:latin typeface="Palatino" pitchFamily="-128" charset="0"/>
              </a:rPr>
              <a:t> is the probability of occurrence for a risk, and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i="1">
                <a:solidFill>
                  <a:schemeClr val="folHlink"/>
                </a:solidFill>
                <a:latin typeface="Palatino" pitchFamily="-128" charset="0"/>
              </a:rPr>
              <a:t>C</a:t>
            </a:r>
            <a:r>
              <a:rPr lang="en-US" altLang="en-US" sz="2400">
                <a:latin typeface="Palatino" pitchFamily="-128" charset="0"/>
              </a:rPr>
              <a:t> is the cost to the project if the risk occur (i.e loss).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en-US" sz="1800" b="1">
              <a:latin typeface="Palatino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3240.thank-you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21759" b="21759"/>
          <a:stretch>
            <a:fillRect/>
          </a:stretch>
        </p:blipFill>
        <p:spPr/>
      </p:pic>
      <p:sp>
        <p:nvSpPr>
          <p:cNvPr id="38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600200" y="4114800"/>
            <a:ext cx="7315200" cy="10287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latin typeface="Book Antiqua" pitchFamily="18" charset="0"/>
              </a:rPr>
              <a:t>Any Questions !!!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>
                <a:solidFill>
                  <a:srgbClr val="FF0000"/>
                </a:solidFill>
              </a:rPr>
              <a:t>END OF LECTURE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25</a:t>
            </a:fld>
            <a:endParaRPr 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2FB574D7-3EAF-41FB-9F99-EE9394BBD62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9550"/>
            <a:ext cx="5237559" cy="87272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5300" dirty="0" smtClean="0"/>
              <a:t>RISK</a:t>
            </a:r>
            <a:endParaRPr lang="en-GB" sz="53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5406"/>
            <a:ext cx="8458200" cy="358854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Risk – potential problem that might happen!</a:t>
            </a:r>
          </a:p>
          <a:p>
            <a:r>
              <a:rPr lang="en-GB" dirty="0" smtClean="0"/>
              <a:t>Risk </a:t>
            </a:r>
            <a:r>
              <a:rPr lang="en-GB" dirty="0"/>
              <a:t>concerns future </a:t>
            </a:r>
            <a:r>
              <a:rPr lang="en-GB" dirty="0" smtClean="0"/>
              <a:t>happenings</a:t>
            </a:r>
          </a:p>
          <a:p>
            <a:r>
              <a:rPr lang="en-GB" dirty="0" smtClean="0"/>
              <a:t>Can </a:t>
            </a:r>
            <a:r>
              <a:rPr lang="en-GB" dirty="0"/>
              <a:t>we change today to make things better in the future?</a:t>
            </a:r>
          </a:p>
          <a:p>
            <a:pPr lvl="1"/>
            <a:r>
              <a:rPr lang="en-GB" dirty="0"/>
              <a:t>Change minds, opinions, actions, etc.</a:t>
            </a:r>
          </a:p>
          <a:p>
            <a:r>
              <a:rPr lang="en-GB" dirty="0"/>
              <a:t>Risk involves </a:t>
            </a:r>
            <a:r>
              <a:rPr lang="en-GB" dirty="0" smtClean="0">
                <a:solidFill>
                  <a:srgbClr val="FFC000"/>
                </a:solidFill>
              </a:rPr>
              <a:t>uncertainty and loss</a:t>
            </a:r>
          </a:p>
          <a:p>
            <a:pPr lvl="1"/>
            <a:r>
              <a:rPr lang="en-GB" i="1" dirty="0" smtClean="0">
                <a:solidFill>
                  <a:srgbClr val="FF0000"/>
                </a:solidFill>
              </a:rPr>
              <a:t>Risk analysis is to quantify the level of uncertainty and the degree of loss associated.</a:t>
            </a:r>
          </a:p>
          <a:p>
            <a:pPr marL="0" indent="0" algn="ctr">
              <a:buNone/>
            </a:pPr>
            <a:r>
              <a:rPr lang="en-GB" i="1" dirty="0" smtClean="0">
                <a:solidFill>
                  <a:srgbClr val="FFC000"/>
                </a:solidFill>
              </a:rPr>
              <a:t>Risk management is to understand and manage uncertainty</a:t>
            </a:r>
            <a:endParaRPr lang="en-GB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095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fld id="{EC227ED4-E4DD-47F9-982E-C124BE573C8A}" type="slidenum">
              <a:rPr lang="en-US" altLang="en-US" sz="1200">
                <a:solidFill>
                  <a:srgbClr val="898989"/>
                </a:solidFill>
              </a:rPr>
              <a:pPr algn="l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939" y="971550"/>
            <a:ext cx="5349875" cy="226219"/>
          </a:xfrm>
          <a:noFill/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en-US" smtClean="0"/>
              <a:t>Project Risks</a:t>
            </a:r>
          </a:p>
        </p:txBody>
      </p:sp>
      <p:sp>
        <p:nvSpPr>
          <p:cNvPr id="4100" name="Freeform 3"/>
          <p:cNvSpPr>
            <a:spLocks/>
          </p:cNvSpPr>
          <p:nvPr/>
        </p:nvSpPr>
        <p:spPr bwMode="auto">
          <a:xfrm>
            <a:off x="2219326" y="1609725"/>
            <a:ext cx="3713163" cy="1408510"/>
          </a:xfrm>
          <a:custGeom>
            <a:avLst/>
            <a:gdLst>
              <a:gd name="T0" fmla="*/ 2147483646 w 2645"/>
              <a:gd name="T1" fmla="*/ 2147483646 h 1199"/>
              <a:gd name="T2" fmla="*/ 2147483646 w 2645"/>
              <a:gd name="T3" fmla="*/ 2147483646 h 1199"/>
              <a:gd name="T4" fmla="*/ 2147483646 w 2645"/>
              <a:gd name="T5" fmla="*/ 2147483646 h 1199"/>
              <a:gd name="T6" fmla="*/ 2147483646 w 2645"/>
              <a:gd name="T7" fmla="*/ 2147483646 h 1199"/>
              <a:gd name="T8" fmla="*/ 2147483646 w 2645"/>
              <a:gd name="T9" fmla="*/ 2147483646 h 1199"/>
              <a:gd name="T10" fmla="*/ 2147483646 w 2645"/>
              <a:gd name="T11" fmla="*/ 2147483646 h 1199"/>
              <a:gd name="T12" fmla="*/ 2147483646 w 2645"/>
              <a:gd name="T13" fmla="*/ 2147483646 h 1199"/>
              <a:gd name="T14" fmla="*/ 2147483646 w 2645"/>
              <a:gd name="T15" fmla="*/ 2147483646 h 1199"/>
              <a:gd name="T16" fmla="*/ 0 w 2645"/>
              <a:gd name="T17" fmla="*/ 2147483646 h 1199"/>
              <a:gd name="T18" fmla="*/ 2147483646 w 2645"/>
              <a:gd name="T19" fmla="*/ 2147483646 h 1199"/>
              <a:gd name="T20" fmla="*/ 2147483646 w 2645"/>
              <a:gd name="T21" fmla="*/ 2147483646 h 1199"/>
              <a:gd name="T22" fmla="*/ 2147483646 w 2645"/>
              <a:gd name="T23" fmla="*/ 2147483646 h 1199"/>
              <a:gd name="T24" fmla="*/ 2147483646 w 2645"/>
              <a:gd name="T25" fmla="*/ 0 h 1199"/>
              <a:gd name="T26" fmla="*/ 2147483646 w 2645"/>
              <a:gd name="T27" fmla="*/ 2147483646 h 1199"/>
              <a:gd name="T28" fmla="*/ 2147483646 w 2645"/>
              <a:gd name="T29" fmla="*/ 2147483646 h 1199"/>
              <a:gd name="T30" fmla="*/ 2147483646 w 2645"/>
              <a:gd name="T31" fmla="*/ 2147483646 h 1199"/>
              <a:gd name="T32" fmla="*/ 2147483646 w 2645"/>
              <a:gd name="T33" fmla="*/ 2147483646 h 1199"/>
              <a:gd name="T34" fmla="*/ 2147483646 w 2645"/>
              <a:gd name="T35" fmla="*/ 2147483646 h 119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645"/>
              <a:gd name="T55" fmla="*/ 0 h 1199"/>
              <a:gd name="T56" fmla="*/ 2645 w 2645"/>
              <a:gd name="T57" fmla="*/ 1199 h 119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645" h="1199">
                <a:moveTo>
                  <a:pt x="2644" y="851"/>
                </a:moveTo>
                <a:lnTo>
                  <a:pt x="2644" y="851"/>
                </a:lnTo>
                <a:lnTo>
                  <a:pt x="2219" y="932"/>
                </a:lnTo>
                <a:lnTo>
                  <a:pt x="2306" y="1013"/>
                </a:lnTo>
                <a:lnTo>
                  <a:pt x="1816" y="1132"/>
                </a:lnTo>
                <a:lnTo>
                  <a:pt x="1441" y="999"/>
                </a:lnTo>
                <a:lnTo>
                  <a:pt x="894" y="1132"/>
                </a:lnTo>
                <a:lnTo>
                  <a:pt x="389" y="1013"/>
                </a:lnTo>
                <a:lnTo>
                  <a:pt x="0" y="1198"/>
                </a:lnTo>
                <a:lnTo>
                  <a:pt x="144" y="703"/>
                </a:lnTo>
                <a:lnTo>
                  <a:pt x="101" y="37"/>
                </a:lnTo>
                <a:lnTo>
                  <a:pt x="829" y="200"/>
                </a:lnTo>
                <a:lnTo>
                  <a:pt x="1607" y="0"/>
                </a:lnTo>
                <a:lnTo>
                  <a:pt x="2255" y="333"/>
                </a:lnTo>
                <a:lnTo>
                  <a:pt x="2176" y="451"/>
                </a:lnTo>
                <a:lnTo>
                  <a:pt x="2349" y="666"/>
                </a:lnTo>
                <a:lnTo>
                  <a:pt x="2255" y="851"/>
                </a:lnTo>
                <a:lnTo>
                  <a:pt x="2630" y="851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Freeform 4"/>
          <p:cNvSpPr>
            <a:spLocks/>
          </p:cNvSpPr>
          <p:nvPr/>
        </p:nvSpPr>
        <p:spPr bwMode="auto">
          <a:xfrm>
            <a:off x="2209801" y="1619250"/>
            <a:ext cx="3713163" cy="1409700"/>
          </a:xfrm>
          <a:custGeom>
            <a:avLst/>
            <a:gdLst>
              <a:gd name="T0" fmla="*/ 2147483646 w 2645"/>
              <a:gd name="T1" fmla="*/ 2147483646 h 1200"/>
              <a:gd name="T2" fmla="*/ 2147483646 w 2645"/>
              <a:gd name="T3" fmla="*/ 2147483646 h 1200"/>
              <a:gd name="T4" fmla="*/ 2147483646 w 2645"/>
              <a:gd name="T5" fmla="*/ 2147483646 h 1200"/>
              <a:gd name="T6" fmla="*/ 2147483646 w 2645"/>
              <a:gd name="T7" fmla="*/ 2147483646 h 1200"/>
              <a:gd name="T8" fmla="*/ 2147483646 w 2645"/>
              <a:gd name="T9" fmla="*/ 2147483646 h 1200"/>
              <a:gd name="T10" fmla="*/ 2147483646 w 2645"/>
              <a:gd name="T11" fmla="*/ 2147483646 h 1200"/>
              <a:gd name="T12" fmla="*/ 2147483646 w 2645"/>
              <a:gd name="T13" fmla="*/ 2147483646 h 1200"/>
              <a:gd name="T14" fmla="*/ 0 w 2645"/>
              <a:gd name="T15" fmla="*/ 2147483646 h 1200"/>
              <a:gd name="T16" fmla="*/ 2147483646 w 2645"/>
              <a:gd name="T17" fmla="*/ 2147483646 h 1200"/>
              <a:gd name="T18" fmla="*/ 2147483646 w 2645"/>
              <a:gd name="T19" fmla="*/ 2147483646 h 1200"/>
              <a:gd name="T20" fmla="*/ 2147483646 w 2645"/>
              <a:gd name="T21" fmla="*/ 2147483646 h 1200"/>
              <a:gd name="T22" fmla="*/ 2147483646 w 2645"/>
              <a:gd name="T23" fmla="*/ 0 h 1200"/>
              <a:gd name="T24" fmla="*/ 2147483646 w 2645"/>
              <a:gd name="T25" fmla="*/ 2147483646 h 1200"/>
              <a:gd name="T26" fmla="*/ 2147483646 w 2645"/>
              <a:gd name="T27" fmla="*/ 2147483646 h 1200"/>
              <a:gd name="T28" fmla="*/ 2147483646 w 2645"/>
              <a:gd name="T29" fmla="*/ 2147483646 h 1200"/>
              <a:gd name="T30" fmla="*/ 2147483646 w 2645"/>
              <a:gd name="T31" fmla="*/ 2147483646 h 1200"/>
              <a:gd name="T32" fmla="*/ 2147483646 w 2645"/>
              <a:gd name="T33" fmla="*/ 2147483646 h 12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645"/>
              <a:gd name="T52" fmla="*/ 0 h 1200"/>
              <a:gd name="T53" fmla="*/ 2645 w 2645"/>
              <a:gd name="T54" fmla="*/ 1200 h 12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645" h="1200">
                <a:moveTo>
                  <a:pt x="2644" y="851"/>
                </a:moveTo>
                <a:lnTo>
                  <a:pt x="2219" y="933"/>
                </a:lnTo>
                <a:lnTo>
                  <a:pt x="2306" y="1014"/>
                </a:lnTo>
                <a:lnTo>
                  <a:pt x="1816" y="1132"/>
                </a:lnTo>
                <a:lnTo>
                  <a:pt x="1441" y="999"/>
                </a:lnTo>
                <a:lnTo>
                  <a:pt x="894" y="1132"/>
                </a:lnTo>
                <a:lnTo>
                  <a:pt x="389" y="1014"/>
                </a:lnTo>
                <a:lnTo>
                  <a:pt x="0" y="1199"/>
                </a:lnTo>
                <a:lnTo>
                  <a:pt x="144" y="703"/>
                </a:lnTo>
                <a:lnTo>
                  <a:pt x="101" y="37"/>
                </a:lnTo>
                <a:lnTo>
                  <a:pt x="829" y="200"/>
                </a:lnTo>
                <a:lnTo>
                  <a:pt x="1607" y="0"/>
                </a:lnTo>
                <a:lnTo>
                  <a:pt x="2255" y="333"/>
                </a:lnTo>
                <a:lnTo>
                  <a:pt x="2176" y="452"/>
                </a:lnTo>
                <a:lnTo>
                  <a:pt x="2349" y="666"/>
                </a:lnTo>
                <a:lnTo>
                  <a:pt x="2255" y="851"/>
                </a:lnTo>
                <a:lnTo>
                  <a:pt x="2630" y="851"/>
                </a:lnTo>
              </a:path>
            </a:pathLst>
          </a:custGeom>
          <a:solidFill>
            <a:srgbClr val="790015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262439" y="4242198"/>
            <a:ext cx="3690937" cy="320278"/>
          </a:xfrm>
          <a:prstGeom prst="rect">
            <a:avLst/>
          </a:prstGeom>
          <a:solidFill>
            <a:srgbClr val="66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4264026" y="4243387"/>
            <a:ext cx="3687763" cy="319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104" name="Freeform 7"/>
          <p:cNvSpPr>
            <a:spLocks/>
          </p:cNvSpPr>
          <p:nvPr/>
        </p:nvSpPr>
        <p:spPr bwMode="auto">
          <a:xfrm>
            <a:off x="4273550" y="3548063"/>
            <a:ext cx="3703638" cy="704850"/>
          </a:xfrm>
          <a:custGeom>
            <a:avLst/>
            <a:gdLst>
              <a:gd name="T0" fmla="*/ 0 w 2638"/>
              <a:gd name="T1" fmla="*/ 2147483646 h 600"/>
              <a:gd name="T2" fmla="*/ 0 w 2638"/>
              <a:gd name="T3" fmla="*/ 2147483646 h 600"/>
              <a:gd name="T4" fmla="*/ 2147483646 w 2638"/>
              <a:gd name="T5" fmla="*/ 0 h 600"/>
              <a:gd name="T6" fmla="*/ 2147483646 w 2638"/>
              <a:gd name="T7" fmla="*/ 0 h 600"/>
              <a:gd name="T8" fmla="*/ 2147483646 w 2638"/>
              <a:gd name="T9" fmla="*/ 2147483646 h 600"/>
              <a:gd name="T10" fmla="*/ 0 w 2638"/>
              <a:gd name="T11" fmla="*/ 2147483646 h 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8"/>
              <a:gd name="T19" fmla="*/ 0 h 600"/>
              <a:gd name="T20" fmla="*/ 2638 w 2638"/>
              <a:gd name="T21" fmla="*/ 600 h 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8" h="600">
                <a:moveTo>
                  <a:pt x="0" y="599"/>
                </a:moveTo>
                <a:lnTo>
                  <a:pt x="0" y="599"/>
                </a:lnTo>
                <a:lnTo>
                  <a:pt x="648" y="0"/>
                </a:lnTo>
                <a:lnTo>
                  <a:pt x="2204" y="0"/>
                </a:lnTo>
                <a:lnTo>
                  <a:pt x="2637" y="599"/>
                </a:lnTo>
                <a:lnTo>
                  <a:pt x="0" y="599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8"/>
          <p:cNvSpPr>
            <a:spLocks/>
          </p:cNvSpPr>
          <p:nvPr/>
        </p:nvSpPr>
        <p:spPr bwMode="auto">
          <a:xfrm>
            <a:off x="4264025" y="3538538"/>
            <a:ext cx="3702050" cy="706041"/>
          </a:xfrm>
          <a:custGeom>
            <a:avLst/>
            <a:gdLst>
              <a:gd name="T0" fmla="*/ 0 w 2637"/>
              <a:gd name="T1" fmla="*/ 2147483646 h 601"/>
              <a:gd name="T2" fmla="*/ 2147483646 w 2637"/>
              <a:gd name="T3" fmla="*/ 0 h 601"/>
              <a:gd name="T4" fmla="*/ 2147483646 w 2637"/>
              <a:gd name="T5" fmla="*/ 0 h 601"/>
              <a:gd name="T6" fmla="*/ 2147483646 w 2637"/>
              <a:gd name="T7" fmla="*/ 2147483646 h 601"/>
              <a:gd name="T8" fmla="*/ 0 w 2637"/>
              <a:gd name="T9" fmla="*/ 2147483646 h 6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7"/>
              <a:gd name="T16" fmla="*/ 0 h 601"/>
              <a:gd name="T17" fmla="*/ 2637 w 2637"/>
              <a:gd name="T18" fmla="*/ 601 h 6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7" h="601">
                <a:moveTo>
                  <a:pt x="0" y="600"/>
                </a:moveTo>
                <a:lnTo>
                  <a:pt x="648" y="0"/>
                </a:lnTo>
                <a:lnTo>
                  <a:pt x="2204" y="0"/>
                </a:lnTo>
                <a:lnTo>
                  <a:pt x="2636" y="600"/>
                </a:lnTo>
                <a:lnTo>
                  <a:pt x="0" y="600"/>
                </a:lnTo>
              </a:path>
            </a:pathLst>
          </a:custGeom>
          <a:solidFill>
            <a:srgbClr val="EF9100"/>
          </a:solidFill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9"/>
          <p:cNvSpPr>
            <a:spLocks/>
          </p:cNvSpPr>
          <p:nvPr/>
        </p:nvSpPr>
        <p:spPr bwMode="auto">
          <a:xfrm>
            <a:off x="5770564" y="2687241"/>
            <a:ext cx="871537" cy="860822"/>
          </a:xfrm>
          <a:custGeom>
            <a:avLst/>
            <a:gdLst>
              <a:gd name="T0" fmla="*/ 2147483646 w 621"/>
              <a:gd name="T1" fmla="*/ 2147483646 h 734"/>
              <a:gd name="T2" fmla="*/ 2147483646 w 621"/>
              <a:gd name="T3" fmla="*/ 2147483646 h 734"/>
              <a:gd name="T4" fmla="*/ 0 w 621"/>
              <a:gd name="T5" fmla="*/ 0 h 734"/>
              <a:gd name="T6" fmla="*/ 2147483646 w 621"/>
              <a:gd name="T7" fmla="*/ 0 h 734"/>
              <a:gd name="T8" fmla="*/ 2147483646 w 621"/>
              <a:gd name="T9" fmla="*/ 2147483646 h 734"/>
              <a:gd name="T10" fmla="*/ 2147483646 w 621"/>
              <a:gd name="T11" fmla="*/ 2147483646 h 7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1"/>
              <a:gd name="T19" fmla="*/ 0 h 734"/>
              <a:gd name="T20" fmla="*/ 621 w 621"/>
              <a:gd name="T21" fmla="*/ 734 h 7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1" h="734">
                <a:moveTo>
                  <a:pt x="101" y="733"/>
                </a:moveTo>
                <a:lnTo>
                  <a:pt x="101" y="733"/>
                </a:lnTo>
                <a:lnTo>
                  <a:pt x="0" y="0"/>
                </a:lnTo>
                <a:lnTo>
                  <a:pt x="620" y="0"/>
                </a:lnTo>
                <a:lnTo>
                  <a:pt x="533" y="733"/>
                </a:lnTo>
                <a:lnTo>
                  <a:pt x="101" y="733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0"/>
          <p:cNvSpPr>
            <a:spLocks/>
          </p:cNvSpPr>
          <p:nvPr/>
        </p:nvSpPr>
        <p:spPr bwMode="auto">
          <a:xfrm>
            <a:off x="5761038" y="2678907"/>
            <a:ext cx="869950" cy="860822"/>
          </a:xfrm>
          <a:custGeom>
            <a:avLst/>
            <a:gdLst>
              <a:gd name="T0" fmla="*/ 2147483646 w 620"/>
              <a:gd name="T1" fmla="*/ 2147483646 h 733"/>
              <a:gd name="T2" fmla="*/ 0 w 620"/>
              <a:gd name="T3" fmla="*/ 0 h 733"/>
              <a:gd name="T4" fmla="*/ 2147483646 w 620"/>
              <a:gd name="T5" fmla="*/ 0 h 733"/>
              <a:gd name="T6" fmla="*/ 2147483646 w 620"/>
              <a:gd name="T7" fmla="*/ 2147483646 h 733"/>
              <a:gd name="T8" fmla="*/ 2147483646 w 620"/>
              <a:gd name="T9" fmla="*/ 2147483646 h 7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"/>
              <a:gd name="T16" fmla="*/ 0 h 733"/>
              <a:gd name="T17" fmla="*/ 620 w 620"/>
              <a:gd name="T18" fmla="*/ 733 h 7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" h="733">
                <a:moveTo>
                  <a:pt x="101" y="732"/>
                </a:moveTo>
                <a:lnTo>
                  <a:pt x="0" y="0"/>
                </a:lnTo>
                <a:lnTo>
                  <a:pt x="619" y="0"/>
                </a:lnTo>
                <a:lnTo>
                  <a:pt x="533" y="732"/>
                </a:lnTo>
                <a:lnTo>
                  <a:pt x="101" y="732"/>
                </a:lnTo>
              </a:path>
            </a:pathLst>
          </a:custGeom>
          <a:solidFill>
            <a:schemeClr val="hlink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8" name="Freeform 11"/>
          <p:cNvSpPr>
            <a:spLocks/>
          </p:cNvSpPr>
          <p:nvPr/>
        </p:nvSpPr>
        <p:spPr bwMode="auto">
          <a:xfrm>
            <a:off x="5678488" y="2703910"/>
            <a:ext cx="508000" cy="1114425"/>
          </a:xfrm>
          <a:custGeom>
            <a:avLst/>
            <a:gdLst>
              <a:gd name="T0" fmla="*/ 2147483646 w 361"/>
              <a:gd name="T1" fmla="*/ 0 h 948"/>
              <a:gd name="T2" fmla="*/ 2147483646 w 361"/>
              <a:gd name="T3" fmla="*/ 0 h 948"/>
              <a:gd name="T4" fmla="*/ 0 w 361"/>
              <a:gd name="T5" fmla="*/ 2147483646 h 948"/>
              <a:gd name="T6" fmla="*/ 2147483646 w 361"/>
              <a:gd name="T7" fmla="*/ 2147483646 h 948"/>
              <a:gd name="T8" fmla="*/ 0 60000 65536"/>
              <a:gd name="T9" fmla="*/ 0 60000 65536"/>
              <a:gd name="T10" fmla="*/ 0 60000 65536"/>
              <a:gd name="T11" fmla="*/ 0 60000 65536"/>
              <a:gd name="T12" fmla="*/ 0 w 361"/>
              <a:gd name="T13" fmla="*/ 0 h 948"/>
              <a:gd name="T14" fmla="*/ 361 w 361"/>
              <a:gd name="T15" fmla="*/ 948 h 9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1" h="948">
                <a:moveTo>
                  <a:pt x="65" y="0"/>
                </a:moveTo>
                <a:lnTo>
                  <a:pt x="65" y="0"/>
                </a:lnTo>
                <a:lnTo>
                  <a:pt x="0" y="599"/>
                </a:lnTo>
                <a:lnTo>
                  <a:pt x="360" y="947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2"/>
          <p:cNvSpPr>
            <a:spLocks/>
          </p:cNvSpPr>
          <p:nvPr/>
        </p:nvSpPr>
        <p:spPr bwMode="auto">
          <a:xfrm>
            <a:off x="5668963" y="2696766"/>
            <a:ext cx="506412" cy="1113234"/>
          </a:xfrm>
          <a:custGeom>
            <a:avLst/>
            <a:gdLst>
              <a:gd name="T0" fmla="*/ 2147483646 w 361"/>
              <a:gd name="T1" fmla="*/ 0 h 948"/>
              <a:gd name="T2" fmla="*/ 0 w 361"/>
              <a:gd name="T3" fmla="*/ 2147483646 h 948"/>
              <a:gd name="T4" fmla="*/ 2147483646 w 361"/>
              <a:gd name="T5" fmla="*/ 2147483646 h 948"/>
              <a:gd name="T6" fmla="*/ 0 60000 65536"/>
              <a:gd name="T7" fmla="*/ 0 60000 65536"/>
              <a:gd name="T8" fmla="*/ 0 60000 65536"/>
              <a:gd name="T9" fmla="*/ 0 w 361"/>
              <a:gd name="T10" fmla="*/ 0 h 948"/>
              <a:gd name="T11" fmla="*/ 361 w 361"/>
              <a:gd name="T12" fmla="*/ 948 h 9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948">
                <a:moveTo>
                  <a:pt x="65" y="0"/>
                </a:moveTo>
                <a:lnTo>
                  <a:pt x="0" y="599"/>
                </a:lnTo>
                <a:lnTo>
                  <a:pt x="360" y="947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3"/>
          <p:cNvSpPr>
            <a:spLocks/>
          </p:cNvSpPr>
          <p:nvPr/>
        </p:nvSpPr>
        <p:spPr bwMode="auto">
          <a:xfrm>
            <a:off x="6246814" y="2687241"/>
            <a:ext cx="414337" cy="1131094"/>
          </a:xfrm>
          <a:custGeom>
            <a:avLst/>
            <a:gdLst>
              <a:gd name="T0" fmla="*/ 2147483646 w 296"/>
              <a:gd name="T1" fmla="*/ 0 h 963"/>
              <a:gd name="T2" fmla="*/ 2147483646 w 296"/>
              <a:gd name="T3" fmla="*/ 0 h 963"/>
              <a:gd name="T4" fmla="*/ 2147483646 w 296"/>
              <a:gd name="T5" fmla="*/ 2147483646 h 963"/>
              <a:gd name="T6" fmla="*/ 0 w 296"/>
              <a:gd name="T7" fmla="*/ 2147483646 h 963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963"/>
              <a:gd name="T14" fmla="*/ 296 w 296"/>
              <a:gd name="T15" fmla="*/ 963 h 9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963">
                <a:moveTo>
                  <a:pt x="281" y="0"/>
                </a:moveTo>
                <a:lnTo>
                  <a:pt x="281" y="0"/>
                </a:lnTo>
                <a:lnTo>
                  <a:pt x="295" y="533"/>
                </a:lnTo>
                <a:lnTo>
                  <a:pt x="0" y="962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4"/>
          <p:cNvSpPr>
            <a:spLocks/>
          </p:cNvSpPr>
          <p:nvPr/>
        </p:nvSpPr>
        <p:spPr bwMode="auto">
          <a:xfrm>
            <a:off x="6234113" y="2678907"/>
            <a:ext cx="417512" cy="1131094"/>
          </a:xfrm>
          <a:custGeom>
            <a:avLst/>
            <a:gdLst>
              <a:gd name="T0" fmla="*/ 2147483646 w 297"/>
              <a:gd name="T1" fmla="*/ 0 h 963"/>
              <a:gd name="T2" fmla="*/ 2147483646 w 297"/>
              <a:gd name="T3" fmla="*/ 2147483646 h 963"/>
              <a:gd name="T4" fmla="*/ 0 w 297"/>
              <a:gd name="T5" fmla="*/ 2147483646 h 963"/>
              <a:gd name="T6" fmla="*/ 0 60000 65536"/>
              <a:gd name="T7" fmla="*/ 0 60000 65536"/>
              <a:gd name="T8" fmla="*/ 0 60000 65536"/>
              <a:gd name="T9" fmla="*/ 0 w 297"/>
              <a:gd name="T10" fmla="*/ 0 h 963"/>
              <a:gd name="T11" fmla="*/ 297 w 297"/>
              <a:gd name="T12" fmla="*/ 963 h 9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" h="963">
                <a:moveTo>
                  <a:pt x="281" y="0"/>
                </a:moveTo>
                <a:lnTo>
                  <a:pt x="296" y="533"/>
                </a:lnTo>
                <a:lnTo>
                  <a:pt x="0" y="96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Oval 15"/>
          <p:cNvSpPr>
            <a:spLocks noChangeArrowheads="1"/>
          </p:cNvSpPr>
          <p:nvPr/>
        </p:nvSpPr>
        <p:spPr bwMode="auto">
          <a:xfrm>
            <a:off x="5991225" y="1991916"/>
            <a:ext cx="374650" cy="710803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113" name="Oval 16"/>
          <p:cNvSpPr>
            <a:spLocks noChangeArrowheads="1"/>
          </p:cNvSpPr>
          <p:nvPr/>
        </p:nvSpPr>
        <p:spPr bwMode="auto">
          <a:xfrm>
            <a:off x="5992814" y="1991916"/>
            <a:ext cx="371475" cy="7096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2382839" y="1801416"/>
            <a:ext cx="2452593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What can go wrong?</a:t>
            </a:r>
          </a:p>
          <a:p>
            <a:pPr eaLnBrk="1" hangingPunct="1">
              <a:defRPr/>
            </a:pPr>
            <a:endParaRPr lang="en-US" sz="2200" b="1" i="1" dirty="0">
              <a:solidFill>
                <a:srgbClr val="DADAD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2382839" y="2020491"/>
            <a:ext cx="269625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What is the likelihood?</a:t>
            </a:r>
          </a:p>
          <a:p>
            <a:pPr eaLnBrk="1" hangingPunct="1">
              <a:defRPr/>
            </a:pPr>
            <a:endParaRPr lang="en-US" sz="2200" b="1" i="1">
              <a:solidFill>
                <a:srgbClr val="DADAD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2382839" y="2237185"/>
            <a:ext cx="3004026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What will the damage be?</a:t>
            </a:r>
          </a:p>
          <a:p>
            <a:pPr eaLnBrk="1" hangingPunct="1">
              <a:defRPr/>
            </a:pPr>
            <a:endParaRPr lang="en-US" sz="2200" b="1" i="1" dirty="0">
              <a:solidFill>
                <a:srgbClr val="DADAD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73076" name="Rectangle 20"/>
          <p:cNvSpPr>
            <a:spLocks noChangeArrowheads="1"/>
          </p:cNvSpPr>
          <p:nvPr/>
        </p:nvSpPr>
        <p:spPr bwMode="auto">
          <a:xfrm>
            <a:off x="2382839" y="2453879"/>
            <a:ext cx="296555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What can we do about it?</a:t>
            </a:r>
          </a:p>
        </p:txBody>
      </p:sp>
      <p:sp>
        <p:nvSpPr>
          <p:cNvPr id="4118" name="Rectangle 21"/>
          <p:cNvSpPr>
            <a:spLocks noChangeArrowheads="1"/>
          </p:cNvSpPr>
          <p:nvPr/>
        </p:nvSpPr>
        <p:spPr bwMode="auto">
          <a:xfrm>
            <a:off x="5465763" y="4006453"/>
            <a:ext cx="1446212" cy="1654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119" name="Rectangle 22"/>
          <p:cNvSpPr>
            <a:spLocks noChangeArrowheads="1"/>
          </p:cNvSpPr>
          <p:nvPr/>
        </p:nvSpPr>
        <p:spPr bwMode="auto">
          <a:xfrm>
            <a:off x="5467350" y="4007644"/>
            <a:ext cx="1443038" cy="16430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38528" y="2853482"/>
            <a:ext cx="445727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b="1" dirty="0"/>
              <a:t>Project Risk Analysis</a:t>
            </a:r>
            <a:r>
              <a:rPr lang="en-US" altLang="en-US" dirty="0"/>
              <a:t> is a series of activities to quantify the impact of uncertainty on a project. These activities are risk identification, probability assessment, and impact estimation. Risk analysis creates the foundation for running the risk management process throughout the project lifecycle.</a:t>
            </a:r>
          </a:p>
        </p:txBody>
      </p:sp>
    </p:spTree>
    <p:extLst>
      <p:ext uri="{BB962C8B-B14F-4D97-AF65-F5344CB8AC3E}">
        <p14:creationId xmlns:p14="http://schemas.microsoft.com/office/powerpoint/2010/main" val="3105570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29374478-DBA5-458B-9E74-BF404E0D425E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9550"/>
            <a:ext cx="7467600" cy="796529"/>
          </a:xfrm>
        </p:spPr>
        <p:txBody>
          <a:bodyPr>
            <a:normAutofit/>
          </a:bodyPr>
          <a:lstStyle/>
          <a:p>
            <a:r>
              <a:rPr lang="en-GB" sz="4400" dirty="0" smtClean="0"/>
              <a:t>REACTIVE VS. PROACTIVE</a:t>
            </a:r>
            <a:endParaRPr lang="en-GB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5406"/>
            <a:ext cx="8534400" cy="358854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FFC000"/>
                </a:solidFill>
              </a:rPr>
              <a:t>Reactive risk strategies </a:t>
            </a:r>
            <a:r>
              <a:rPr lang="en-GB" dirty="0"/>
              <a:t>seem to be the norm – fire-fighting mode</a:t>
            </a:r>
          </a:p>
          <a:p>
            <a:pPr lvl="1"/>
            <a:r>
              <a:rPr lang="en-GB" dirty="0"/>
              <a:t>“I’ll deal with it when it happens, if it happens”</a:t>
            </a:r>
          </a:p>
          <a:p>
            <a:pPr lvl="2"/>
            <a:r>
              <a:rPr lang="en-GB" dirty="0" smtClean="0"/>
              <a:t>“</a:t>
            </a:r>
            <a:r>
              <a:rPr lang="en-GB" dirty="0"/>
              <a:t>Don’t worry, I’ll think of something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Often lead to crisis</a:t>
            </a:r>
            <a:endParaRPr lang="en-GB" dirty="0"/>
          </a:p>
          <a:p>
            <a:r>
              <a:rPr lang="en-GB" dirty="0">
                <a:solidFill>
                  <a:srgbClr val="FFC000"/>
                </a:solidFill>
              </a:rPr>
              <a:t>Proactive risk strategies </a:t>
            </a:r>
            <a:r>
              <a:rPr lang="en-GB" dirty="0"/>
              <a:t>accept </a:t>
            </a:r>
            <a:r>
              <a:rPr lang="en-GB" dirty="0" smtClean="0"/>
              <a:t>uncertainty</a:t>
            </a:r>
            <a:br>
              <a:rPr lang="en-GB" dirty="0" smtClean="0"/>
            </a:br>
            <a:r>
              <a:rPr lang="en-GB" sz="1800" i="1" dirty="0">
                <a:solidFill>
                  <a:srgbClr val="FFC000"/>
                </a:solidFill>
              </a:rPr>
              <a:t>(smart strategy with the primary objective to avoid risk)</a:t>
            </a:r>
          </a:p>
          <a:p>
            <a:pPr lvl="1"/>
            <a:r>
              <a:rPr lang="en-GB" dirty="0" smtClean="0"/>
              <a:t>Potential risks are identified</a:t>
            </a:r>
          </a:p>
          <a:p>
            <a:pPr lvl="1"/>
            <a:r>
              <a:rPr lang="en-GB" dirty="0" smtClean="0"/>
              <a:t>Assess probability and impact</a:t>
            </a:r>
          </a:p>
          <a:p>
            <a:pPr lvl="1"/>
            <a:r>
              <a:rPr lang="en-GB" dirty="0" smtClean="0"/>
              <a:t>Try to avoid it or develop a contingency plan to respond in a controlled and effective manner.</a:t>
            </a:r>
          </a:p>
          <a:p>
            <a:pPr lvl="1"/>
            <a:endParaRPr lang="en-GB" dirty="0"/>
          </a:p>
          <a:p>
            <a:pPr marL="3429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523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fld id="{57717966-412D-4AF2-B47A-80C97733D52A}" type="slidenum">
              <a:rPr lang="en-US" altLang="en-US" sz="1200">
                <a:solidFill>
                  <a:srgbClr val="898989"/>
                </a:solidFill>
              </a:rPr>
              <a:pPr algn="l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42951"/>
            <a:ext cx="6477000" cy="536972"/>
          </a:xfrm>
          <a:noFill/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en-US" smtClean="0"/>
              <a:t>Reactive Risk Management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257300"/>
            <a:ext cx="8229599" cy="2874169"/>
          </a:xfrm>
          <a:noFill/>
        </p:spPr>
        <p:txBody>
          <a:bodyPr lIns="90487" tIns="44450" rIns="90487" bIns="44450">
            <a:noAutofit/>
          </a:bodyPr>
          <a:lstStyle/>
          <a:p>
            <a:pPr algn="just"/>
            <a:r>
              <a:rPr lang="en-US" altLang="en-US" sz="2800" dirty="0" smtClean="0"/>
              <a:t>project team reacts to risks when they occur</a:t>
            </a:r>
          </a:p>
          <a:p>
            <a:pPr algn="just"/>
            <a:r>
              <a:rPr lang="en-US" altLang="en-US" sz="2800" dirty="0" smtClean="0"/>
              <a:t>Mitigation(reduce seriousness)—plan for additional resources in anticipation of fire fighting</a:t>
            </a:r>
          </a:p>
          <a:p>
            <a:pPr algn="just"/>
            <a:r>
              <a:rPr lang="en-US" altLang="en-US" sz="2800" dirty="0" smtClean="0"/>
              <a:t>fix on failure—resource are found and applied when the risk strikes</a:t>
            </a:r>
          </a:p>
          <a:p>
            <a:pPr algn="just"/>
            <a:r>
              <a:rPr lang="en-US" altLang="en-US" sz="2800" dirty="0" smtClean="0"/>
              <a:t>crisis management—failure does not respond to applied resources and project is in jeopardy(danger of loss)</a:t>
            </a:r>
          </a:p>
        </p:txBody>
      </p:sp>
    </p:spTree>
    <p:extLst>
      <p:ext uri="{BB962C8B-B14F-4D97-AF65-F5344CB8AC3E}">
        <p14:creationId xmlns:p14="http://schemas.microsoft.com/office/powerpoint/2010/main" val="3862731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fld id="{45F9090C-8DEF-4AD4-A625-5CBCE4AC9AE1}" type="slidenum">
              <a:rPr lang="en-US" altLang="en-US" sz="1200">
                <a:solidFill>
                  <a:srgbClr val="898989"/>
                </a:solidFill>
              </a:rPr>
              <a:pPr algn="l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42950"/>
            <a:ext cx="7607300" cy="570310"/>
          </a:xfrm>
          <a:noFill/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en-US" smtClean="0"/>
              <a:t>Proactive Risk Management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1" y="1646635"/>
            <a:ext cx="7400925" cy="2618184"/>
          </a:xfrm>
          <a:noFill/>
        </p:spPr>
        <p:txBody>
          <a:bodyPr lIns="90487" tIns="44450" rIns="90487" bIns="44450">
            <a:normAutofit fontScale="92500" lnSpcReduction="20000"/>
          </a:bodyPr>
          <a:lstStyle/>
          <a:p>
            <a:r>
              <a:rPr lang="en-US" altLang="en-US" smtClean="0"/>
              <a:t>formal risk analysis performed</a:t>
            </a:r>
          </a:p>
          <a:p>
            <a:r>
              <a:rPr lang="en-US" altLang="en-US" smtClean="0"/>
              <a:t>organization corrects the root causes of risk</a:t>
            </a:r>
          </a:p>
          <a:p>
            <a:pPr lvl="1"/>
            <a:r>
              <a:rPr lang="en-US" altLang="en-US" smtClean="0"/>
              <a:t>TQM(total quality management concepts and statistical SQA(Statistical qualification archive)</a:t>
            </a:r>
          </a:p>
          <a:p>
            <a:pPr lvl="1"/>
            <a:r>
              <a:rPr lang="en-US" altLang="en-US" smtClean="0"/>
              <a:t>examining risk sources that lie beyond the bounds of the software</a:t>
            </a:r>
          </a:p>
          <a:p>
            <a:pPr lvl="1"/>
            <a:r>
              <a:rPr lang="en-US" altLang="en-US" smtClean="0"/>
              <a:t>developing the skill to manage change  </a:t>
            </a:r>
          </a:p>
        </p:txBody>
      </p:sp>
    </p:spTree>
    <p:extLst>
      <p:ext uri="{BB962C8B-B14F-4D97-AF65-F5344CB8AC3E}">
        <p14:creationId xmlns:p14="http://schemas.microsoft.com/office/powerpoint/2010/main" val="1439234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4767263"/>
            <a:ext cx="1600200" cy="273844"/>
          </a:xfrm>
        </p:spPr>
        <p:txBody>
          <a:bodyPr>
            <a:normAutofit fontScale="92500" lnSpcReduction="10000"/>
          </a:bodyPr>
          <a:lstStyle/>
          <a:p>
            <a:fld id="{8C6627E9-4EC2-46B0-A817-14BB89551293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ATTACK RISKS</a:t>
            </a:r>
            <a:endParaRPr lang="en-GB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GB" sz="2400" dirty="0"/>
          </a:p>
          <a:p>
            <a:pPr algn="ctr">
              <a:buFont typeface="Wingdings" pitchFamily="2" charset="2"/>
              <a:buNone/>
            </a:pPr>
            <a:endParaRPr lang="en-GB" sz="2400" dirty="0"/>
          </a:p>
          <a:p>
            <a:pPr algn="ctr">
              <a:buFont typeface="Wingdings" pitchFamily="2" charset="2"/>
              <a:buNone/>
            </a:pPr>
            <a:r>
              <a:rPr lang="en-GB" sz="2400" dirty="0"/>
              <a:t>“If you don’t actively attack the risks, they will actively attack you”</a:t>
            </a:r>
          </a:p>
          <a:p>
            <a:pPr algn="r">
              <a:buFont typeface="Wingdings" pitchFamily="2" charset="2"/>
              <a:buNone/>
            </a:pPr>
            <a:endParaRPr lang="en-GB" sz="1500" i="1" dirty="0"/>
          </a:p>
          <a:p>
            <a:pPr algn="r">
              <a:buFont typeface="Wingdings" pitchFamily="2" charset="2"/>
              <a:buNone/>
            </a:pPr>
            <a:endParaRPr lang="en-GB" sz="1500" i="1" dirty="0"/>
          </a:p>
          <a:p>
            <a:pPr algn="r">
              <a:buFont typeface="Wingdings" pitchFamily="2" charset="2"/>
              <a:buNone/>
            </a:pPr>
            <a:r>
              <a:rPr lang="en-GB" sz="1500" i="1" dirty="0"/>
              <a:t>Tom </a:t>
            </a:r>
            <a:r>
              <a:rPr lang="en-GB" sz="1500" i="1" dirty="0" err="1"/>
              <a:t>Gilb</a:t>
            </a:r>
            <a:endParaRPr lang="en-GB" sz="1500" i="1"/>
          </a:p>
          <a:p>
            <a:endParaRPr lang="en-GB" sz="1500" i="1"/>
          </a:p>
        </p:txBody>
      </p:sp>
    </p:spTree>
    <p:extLst>
      <p:ext uri="{BB962C8B-B14F-4D97-AF65-F5344CB8AC3E}">
        <p14:creationId xmlns:p14="http://schemas.microsoft.com/office/powerpoint/2010/main" val="343189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fld id="{33704EB7-54FD-4DCB-9BC6-DD659B278AA2}" type="slidenum">
              <a:rPr lang="en-US" altLang="en-US" sz="1200">
                <a:solidFill>
                  <a:srgbClr val="898989"/>
                </a:solidFill>
              </a:rPr>
              <a:pPr algn="l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14350"/>
            <a:ext cx="6705600" cy="47506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Seven Principles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1600" b="1" dirty="0" smtClean="0"/>
              <a:t>Maintain a global perspective</a:t>
            </a:r>
            <a:r>
              <a:rPr lang="en-US" altLang="en-US" sz="1600" dirty="0" smtClean="0"/>
              <a:t>—view software risks within the context of system and the business problem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1600" b="1" dirty="0" smtClean="0"/>
              <a:t>Take a forward-looking view</a:t>
            </a:r>
            <a:r>
              <a:rPr lang="en-US" altLang="en-US" sz="1600" dirty="0" smtClean="0"/>
              <a:t>—think about the risks that may arise in the future;  establish contingency (future)plans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1600" b="1" dirty="0" smtClean="0"/>
              <a:t>Encourage open communication</a:t>
            </a:r>
            <a:r>
              <a:rPr lang="en-US" altLang="en-US" sz="1600" dirty="0" smtClean="0"/>
              <a:t>—if someone states a potential risk, don’t discount it. </a:t>
            </a:r>
          </a:p>
          <a:p>
            <a:pPr>
              <a:lnSpc>
                <a:spcPct val="90000"/>
              </a:lnSpc>
            </a:pPr>
            <a:r>
              <a:rPr lang="en-US" altLang="en-US" sz="1600" b="1" dirty="0" smtClean="0"/>
              <a:t>Integrate</a:t>
            </a:r>
            <a:r>
              <a:rPr lang="en-US" altLang="en-US" sz="1600" dirty="0" smtClean="0"/>
              <a:t>—a consideration of risk must be integrated into the software process</a:t>
            </a:r>
          </a:p>
          <a:p>
            <a:pPr>
              <a:lnSpc>
                <a:spcPct val="90000"/>
              </a:lnSpc>
            </a:pPr>
            <a:r>
              <a:rPr lang="en-US" altLang="en-US" sz="1600" b="1" dirty="0" smtClean="0"/>
              <a:t>Emphasize a continuous process</a:t>
            </a:r>
            <a:r>
              <a:rPr lang="en-US" altLang="en-US" sz="1600" dirty="0" smtClean="0"/>
              <a:t>—the team must be vigilant(careful) throughout the software process, modifying identified risks as more information is known and adding new ones as better insight is achieved.</a:t>
            </a:r>
          </a:p>
          <a:p>
            <a:pPr>
              <a:lnSpc>
                <a:spcPct val="90000"/>
              </a:lnSpc>
            </a:pPr>
            <a:r>
              <a:rPr lang="en-US" altLang="en-US" sz="1600" b="1" dirty="0" smtClean="0"/>
              <a:t>Develop a shared product vision</a:t>
            </a:r>
            <a:r>
              <a:rPr lang="en-US" altLang="en-US" sz="1600" dirty="0" smtClean="0"/>
              <a:t>—if all stakeholders share the same vision of the software, it likely that better risk identification and assessment will occur.</a:t>
            </a:r>
          </a:p>
          <a:p>
            <a:pPr>
              <a:lnSpc>
                <a:spcPct val="90000"/>
              </a:lnSpc>
            </a:pPr>
            <a:r>
              <a:rPr lang="en-US" altLang="en-US" sz="1600" b="1" dirty="0" smtClean="0"/>
              <a:t>Encourage teamwork</a:t>
            </a:r>
            <a:r>
              <a:rPr lang="en-US" altLang="en-US" sz="1600" dirty="0" smtClean="0"/>
              <a:t>—the talents, skills and knowledge of all stakeholder should be pooled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175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F_Templat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CF_Template</Template>
  <TotalTime>0</TotalTime>
  <Words>1065</Words>
  <Application>Microsoft Office PowerPoint</Application>
  <PresentationFormat>On-screen Show (16:9)</PresentationFormat>
  <Paragraphs>200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Book Antiqua</vt:lpstr>
      <vt:lpstr>Calibri</vt:lpstr>
      <vt:lpstr>Helvetica</vt:lpstr>
      <vt:lpstr>Palatino</vt:lpstr>
      <vt:lpstr>Tahoma</vt:lpstr>
      <vt:lpstr>Tw Cen MT</vt:lpstr>
      <vt:lpstr>Wingdings</vt:lpstr>
      <vt:lpstr>Wingdings 2</vt:lpstr>
      <vt:lpstr>CF_Template</vt:lpstr>
      <vt:lpstr>Risk Management  </vt:lpstr>
      <vt:lpstr>Learning Outcome</vt:lpstr>
      <vt:lpstr>   RISK</vt:lpstr>
      <vt:lpstr>Project Risks</vt:lpstr>
      <vt:lpstr>REACTIVE VS. PROACTIVE</vt:lpstr>
      <vt:lpstr>Reactive Risk Management</vt:lpstr>
      <vt:lpstr>Proactive Risk Management</vt:lpstr>
      <vt:lpstr>ATTACK RISKS</vt:lpstr>
      <vt:lpstr>Seven Principles</vt:lpstr>
      <vt:lpstr>Risk Management Paradigm</vt:lpstr>
      <vt:lpstr>Risk Components</vt:lpstr>
      <vt:lpstr>RISK MANAGEMENT</vt:lpstr>
      <vt:lpstr>SOFTWARE RISKS (I)   </vt:lpstr>
      <vt:lpstr>THE RISK MANAGEMENT PROCESS</vt:lpstr>
      <vt:lpstr>THE RISK MANAGEMENT PROCESS</vt:lpstr>
      <vt:lpstr>RISK IDENTIFICATION   </vt:lpstr>
      <vt:lpstr>RISK ANALYSIS    </vt:lpstr>
      <vt:lpstr>RISK ANALYSIS</vt:lpstr>
      <vt:lpstr>RISK MAP</vt:lpstr>
      <vt:lpstr>RISK PLANNING   </vt:lpstr>
      <vt:lpstr>RISK MONITORING  </vt:lpstr>
      <vt:lpstr>Risk Mitigation, Monitoring, and Management </vt:lpstr>
      <vt:lpstr>RMMM EXAMPLE     </vt:lpstr>
      <vt:lpstr>Risk Exposure (Impact)</vt:lpstr>
      <vt:lpstr> END OF LECTURE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2015-02-08T05:10:46Z</dcterms:created>
  <dcterms:modified xsi:type="dcterms:W3CDTF">2021-06-07T07:32:08Z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