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7" r:id="rId9"/>
    <p:sldId id="299" r:id="rId10"/>
    <p:sldId id="298" r:id="rId11"/>
    <p:sldId id="30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5" r:id="rId41"/>
    <p:sldId id="296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6879" y="164668"/>
            <a:ext cx="219024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6452870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qa.com/software-testing/25906/" TargetMode="External"/><Relationship Id="rId2" Type="http://schemas.openxmlformats.org/officeDocument/2006/relationships/hyperlink" Target="https://toolsqa.com/software-testing/software-development-life-cycl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hatis.techtarget.com/definition/customer-satisfaction-CSA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oftwarequality.techtarget.com/definition/waterfall-model" TargetMode="External"/><Relationship Id="rId2" Type="http://schemas.openxmlformats.org/officeDocument/2006/relationships/hyperlink" Target="https://searchsoftwarequality.techtarget.com/definition/spiral-mode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tryqa.com/what-is-incremental-model-advantages-disadvantages-and-when-to-use-i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423" y="2601849"/>
            <a:ext cx="56686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2085C5"/>
                </a:solidFill>
                <a:latin typeface="Arial"/>
                <a:cs typeface="Arial"/>
              </a:rPr>
              <a:t>Lecture 3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423" y="3534283"/>
            <a:ext cx="2711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Process</a:t>
            </a:r>
            <a:r>
              <a:rPr sz="3200" spc="-90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378" y="609600"/>
            <a:ext cx="7919822" cy="1354217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Advantages</a:t>
            </a:r>
            <a:r>
              <a:rPr lang="en-US" spc="-7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</a:t>
            </a:r>
            <a:r>
              <a:rPr lang="en-US" spc="-15" dirty="0">
                <a:latin typeface="Arial"/>
                <a:cs typeface="Arial"/>
              </a:rPr>
              <a:t> V-MODEL</a:t>
            </a:r>
            <a:br>
              <a:rPr lang="en-US" spc="-5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7386422" cy="3693319"/>
          </a:xfrm>
        </p:spPr>
        <p:txBody>
          <a:bodyPr/>
          <a:lstStyle/>
          <a:p>
            <a:r>
              <a:rPr lang="en-US" dirty="0"/>
              <a:t>The advantages of the V-Model method are as follows −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a highly-disciplined model and Phases are completed one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 well for smaller projects where requirements are very well understood.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and easy to understand and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Easy to manage due to the rigidity of the model. Each phase has specific deliverables and a review process</a:t>
            </a:r>
          </a:p>
        </p:txBody>
      </p:sp>
    </p:spTree>
    <p:extLst>
      <p:ext uri="{BB962C8B-B14F-4D97-AF65-F5344CB8AC3E}">
        <p14:creationId xmlns:p14="http://schemas.microsoft.com/office/powerpoint/2010/main" val="341937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7919822" cy="4062651"/>
          </a:xfrm>
        </p:spPr>
        <p:txBody>
          <a:bodyPr/>
          <a:lstStyle/>
          <a:p>
            <a:r>
              <a:rPr lang="en-US" dirty="0"/>
              <a:t>The disadvantages of the V-Model method are as follows: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risk and uncertainty.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 good model for complex and object-oriented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Poor model for long and ongoing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suitable for the projects where requirements are at a moderate to high risk of changing.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an application is in the testing stage, it is difficult to go back and change a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working software is produced until late during the life cycle.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9378" y="861898"/>
            <a:ext cx="7919822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r>
              <a:rPr lang="en-US" kern="0" dirty="0">
                <a:latin typeface="Arial"/>
                <a:cs typeface="Arial"/>
              </a:rPr>
              <a:t>D</a:t>
            </a:r>
            <a:r>
              <a:rPr lang="en-US" kern="0" spc="-20" dirty="0">
                <a:latin typeface="Arial"/>
                <a:cs typeface="Arial"/>
              </a:rPr>
              <a:t>ra</a:t>
            </a:r>
            <a:r>
              <a:rPr lang="en-US" kern="0" dirty="0">
                <a:latin typeface="Arial"/>
                <a:cs typeface="Arial"/>
              </a:rPr>
              <a:t>w</a:t>
            </a:r>
            <a:r>
              <a:rPr lang="en-US" kern="0" spc="-30" dirty="0">
                <a:latin typeface="Arial"/>
                <a:cs typeface="Arial"/>
              </a:rPr>
              <a:t>b</a:t>
            </a:r>
            <a:r>
              <a:rPr lang="en-US" kern="0" spc="-20" dirty="0">
                <a:latin typeface="Arial"/>
                <a:cs typeface="Arial"/>
              </a:rPr>
              <a:t>ack</a:t>
            </a:r>
            <a:r>
              <a:rPr lang="en-US" kern="0" dirty="0">
                <a:latin typeface="Arial"/>
                <a:cs typeface="Arial"/>
              </a:rPr>
              <a:t>s</a:t>
            </a:r>
            <a:r>
              <a:rPr lang="en-US" kern="0" spc="-70" dirty="0">
                <a:latin typeface="Arial"/>
                <a:cs typeface="Arial"/>
              </a:rPr>
              <a:t> </a:t>
            </a:r>
            <a:r>
              <a:rPr lang="en-US" kern="0" dirty="0">
                <a:latin typeface="Arial"/>
                <a:cs typeface="Arial"/>
              </a:rPr>
              <a:t>of</a:t>
            </a:r>
            <a:r>
              <a:rPr lang="en-US" kern="0" spc="-25" dirty="0">
                <a:latin typeface="Arial"/>
                <a:cs typeface="Arial"/>
              </a:rPr>
              <a:t> </a:t>
            </a:r>
            <a:r>
              <a:rPr lang="en-US" kern="0" dirty="0">
                <a:latin typeface="Arial"/>
                <a:cs typeface="Arial"/>
              </a:rPr>
              <a:t>the</a:t>
            </a:r>
            <a:r>
              <a:rPr lang="en-US" kern="0" spc="-15" dirty="0">
                <a:latin typeface="Arial"/>
                <a:cs typeface="Arial"/>
              </a:rPr>
              <a:t> V-MODEL</a:t>
            </a:r>
            <a:br>
              <a:rPr lang="en-US" kern="0" spc="-5" dirty="0">
                <a:latin typeface="Arial"/>
                <a:cs typeface="Arial"/>
              </a:rPr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8559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39927"/>
            <a:ext cx="5829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Incremental</a:t>
            </a:r>
            <a:r>
              <a:rPr spc="-16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913" y="1873453"/>
            <a:ext cx="8421370" cy="4331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 marR="6350" indent="-157480" algn="just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Incremental </a:t>
            </a:r>
            <a:r>
              <a:rPr sz="2800" b="1" i="1" spc="-5" dirty="0">
                <a:latin typeface="Arial"/>
                <a:cs typeface="Arial"/>
              </a:rPr>
              <a:t>Model </a:t>
            </a:r>
            <a:r>
              <a:rPr sz="2800" spc="-5" dirty="0">
                <a:latin typeface="Arial"/>
                <a:cs typeface="Arial"/>
              </a:rPr>
              <a:t>is a method of </a:t>
            </a:r>
            <a:r>
              <a:rPr sz="2800" b="1" i="1" spc="-5" dirty="0">
                <a:latin typeface="Arial"/>
                <a:cs typeface="Arial"/>
              </a:rPr>
              <a:t>software  development </a:t>
            </a:r>
            <a:r>
              <a:rPr sz="2800" spc="-5" dirty="0">
                <a:latin typeface="Arial"/>
                <a:cs typeface="Arial"/>
              </a:rPr>
              <a:t>where the </a:t>
            </a:r>
            <a:r>
              <a:rPr sz="2800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i="1" spc="-5" dirty="0">
                <a:latin typeface="Arial"/>
                <a:cs typeface="Arial"/>
              </a:rPr>
              <a:t>designed,  implemented </a:t>
            </a:r>
            <a:r>
              <a:rPr sz="2800" i="1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tested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incrementally.</a:t>
            </a:r>
            <a:endParaRPr sz="2800">
              <a:latin typeface="Arial"/>
              <a:cs typeface="Arial"/>
            </a:endParaRPr>
          </a:p>
          <a:p>
            <a:pPr marL="169545" marR="5080" indent="-157480" algn="just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product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decomposed </a:t>
            </a:r>
            <a:r>
              <a:rPr sz="2800" spc="-5" dirty="0">
                <a:latin typeface="Arial"/>
                <a:cs typeface="Arial"/>
              </a:rPr>
              <a:t>into a </a:t>
            </a:r>
            <a:r>
              <a:rPr sz="2800" dirty="0">
                <a:latin typeface="Arial"/>
                <a:cs typeface="Arial"/>
              </a:rPr>
              <a:t>number of  components, each of </a:t>
            </a:r>
            <a:r>
              <a:rPr sz="2800" spc="-5" dirty="0">
                <a:latin typeface="Arial"/>
                <a:cs typeface="Arial"/>
              </a:rPr>
              <a:t>which is designed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built  </a:t>
            </a:r>
            <a:r>
              <a:rPr sz="2800" spc="-20" dirty="0">
                <a:latin typeface="Arial"/>
                <a:cs typeface="Arial"/>
              </a:rPr>
              <a:t>separately.</a:t>
            </a:r>
            <a:endParaRPr sz="2800">
              <a:latin typeface="Arial"/>
              <a:cs typeface="Arial"/>
            </a:endParaRPr>
          </a:p>
          <a:p>
            <a:pPr marL="169545" marR="5080" indent="-157480" algn="just">
              <a:lnSpc>
                <a:spcPct val="100000"/>
              </a:lnSpc>
              <a:spcBef>
                <a:spcPts val="11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Multiple</a:t>
            </a:r>
            <a:r>
              <a:rPr sz="2800"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800" b="1" i="1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development </a:t>
            </a:r>
            <a:r>
              <a:rPr sz="2800" b="1" i="1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cycles</a:t>
            </a:r>
            <a:r>
              <a:rPr sz="2800" b="1" i="1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take place </a:t>
            </a:r>
            <a:r>
              <a:rPr sz="2800" dirty="0">
                <a:latin typeface="Arial"/>
                <a:cs typeface="Arial"/>
              </a:rPr>
              <a:t>here,  </a:t>
            </a:r>
            <a:r>
              <a:rPr sz="2800" spc="-5" dirty="0">
                <a:latin typeface="Arial"/>
                <a:cs typeface="Arial"/>
              </a:rPr>
              <a:t>making the life </a:t>
            </a:r>
            <a:r>
              <a:rPr sz="2800" dirty="0">
                <a:latin typeface="Arial"/>
                <a:cs typeface="Arial"/>
              </a:rPr>
              <a:t>cycle </a:t>
            </a:r>
            <a:r>
              <a:rPr sz="2800" spc="-5" dirty="0">
                <a:latin typeface="Arial"/>
                <a:cs typeface="Arial"/>
              </a:rPr>
              <a:t>a “</a:t>
            </a:r>
            <a:r>
              <a:rPr sz="2800" b="1" i="1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multi-waterfall</a:t>
            </a:r>
            <a:r>
              <a:rPr sz="2800" spc="-5" dirty="0">
                <a:latin typeface="Arial"/>
                <a:cs typeface="Arial"/>
              </a:rPr>
              <a:t>”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cycle.</a:t>
            </a:r>
            <a:endParaRPr sz="2800">
              <a:latin typeface="Arial"/>
              <a:cs typeface="Arial"/>
            </a:endParaRPr>
          </a:p>
          <a:p>
            <a:pPr marL="169545" marR="6985" indent="-157480" algn="just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70180" algn="l"/>
              </a:tabLst>
            </a:pPr>
            <a:r>
              <a:rPr sz="2800" spc="-5" dirty="0">
                <a:latin typeface="Arial"/>
                <a:cs typeface="Arial"/>
              </a:rPr>
              <a:t>Cycles </a:t>
            </a:r>
            <a:r>
              <a:rPr sz="2800" dirty="0">
                <a:latin typeface="Arial"/>
                <a:cs typeface="Arial"/>
              </a:rPr>
              <a:t>are divided </a:t>
            </a:r>
            <a:r>
              <a:rPr sz="2800" spc="-5" dirty="0">
                <a:latin typeface="Arial"/>
                <a:cs typeface="Arial"/>
              </a:rPr>
              <a:t>up into </a:t>
            </a:r>
            <a:r>
              <a:rPr sz="2800" spc="-20" dirty="0">
                <a:latin typeface="Arial"/>
                <a:cs typeface="Arial"/>
              </a:rPr>
              <a:t>smaller, </a:t>
            </a:r>
            <a:r>
              <a:rPr sz="2800" spc="-5" dirty="0">
                <a:latin typeface="Arial"/>
                <a:cs typeface="Arial"/>
              </a:rPr>
              <a:t>more easily  managed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modules.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3723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829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986" y="106807"/>
            <a:ext cx="588431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10" dirty="0"/>
              <a:t>Incremental</a:t>
            </a:r>
            <a:r>
              <a:rPr spc="-204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649986" y="994410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912" y="1679448"/>
            <a:ext cx="8058911" cy="4628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473" y="449388"/>
            <a:ext cx="835324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Incremental </a:t>
            </a:r>
            <a:r>
              <a:rPr spc="-10" dirty="0"/>
              <a:t>development</a:t>
            </a:r>
            <a:r>
              <a:rPr spc="-135" dirty="0"/>
              <a:t> </a:t>
            </a:r>
            <a:r>
              <a:rPr spc="-5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784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1599691"/>
            <a:ext cx="7182484" cy="373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4007485" algn="l"/>
                <a:tab pos="4967605" algn="l"/>
                <a:tab pos="6365240" algn="l"/>
              </a:tabLst>
            </a:pPr>
            <a:r>
              <a:rPr sz="2400" spc="-5" dirty="0">
                <a:latin typeface="Arial"/>
                <a:cs typeface="Arial"/>
              </a:rPr>
              <a:t>Incremental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allows	</a:t>
            </a:r>
            <a:r>
              <a:rPr sz="2400" dirty="0">
                <a:latin typeface="Arial"/>
                <a:cs typeface="Arial"/>
              </a:rPr>
              <a:t>partial	</a:t>
            </a:r>
            <a:r>
              <a:rPr sz="2400" spc="-5" dirty="0">
                <a:latin typeface="Arial"/>
                <a:cs typeface="Arial"/>
              </a:rPr>
              <a:t>utilization	of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product and avoids a long development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  <a:tab pos="1995170" algn="l"/>
                <a:tab pos="3263265" algn="l"/>
                <a:tab pos="4632325" algn="l"/>
                <a:tab pos="5779770" algn="l"/>
                <a:tab pos="6506845" algn="l"/>
              </a:tabLst>
            </a:pPr>
            <a:r>
              <a:rPr sz="2400" dirty="0">
                <a:latin typeface="Arial"/>
                <a:cs typeface="Arial"/>
              </a:rPr>
              <a:t>Generates	working	software	</a:t>
            </a:r>
            <a:r>
              <a:rPr sz="2400" spc="-5" dirty="0">
                <a:latin typeface="Arial"/>
                <a:cs typeface="Arial"/>
              </a:rPr>
              <a:t>quickly	</a:t>
            </a:r>
            <a:r>
              <a:rPr sz="2400" dirty="0">
                <a:latin typeface="Arial"/>
                <a:cs typeface="Arial"/>
              </a:rPr>
              <a:t>and	</a:t>
            </a:r>
            <a:r>
              <a:rPr sz="2400" spc="-5" dirty="0">
                <a:latin typeface="Arial"/>
                <a:cs typeface="Arial"/>
              </a:rPr>
              <a:t>early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during </a:t>
            </a:r>
            <a:r>
              <a:rPr sz="2400" dirty="0">
                <a:latin typeface="Arial"/>
                <a:cs typeface="Arial"/>
              </a:rPr>
              <a:t>the software </a:t>
            </a:r>
            <a:r>
              <a:rPr sz="2400" spc="-5" dirty="0">
                <a:latin typeface="Arial"/>
                <a:cs typeface="Arial"/>
              </a:rPr>
              <a:t>life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cycle.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  <a:tab pos="1112520" algn="l"/>
                <a:tab pos="2126615" algn="l"/>
                <a:tab pos="2528570" algn="l"/>
                <a:tab pos="3404870" algn="l"/>
                <a:tab pos="4537710" algn="l"/>
                <a:tab pos="5229225" algn="l"/>
                <a:tab pos="5953760" algn="l"/>
                <a:tab pos="6913880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mod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mor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flexib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ss	costly	to  </a:t>
            </a:r>
            <a:r>
              <a:rPr sz="2400" spc="-5" dirty="0">
                <a:latin typeface="Arial"/>
                <a:cs typeface="Arial"/>
              </a:rPr>
              <a:t>change scope and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It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easier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debug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smaller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are made during each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iteration.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this model, the customer </a:t>
            </a:r>
            <a:r>
              <a:rPr sz="2400" spc="-5" dirty="0">
                <a:latin typeface="Arial"/>
                <a:cs typeface="Arial"/>
              </a:rPr>
              <a:t>can respond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each  built.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104647"/>
            <a:ext cx="7888427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5155" marR="5080" indent="-1863089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Incremental</a:t>
            </a:r>
            <a:r>
              <a:rPr spc="-90" dirty="0"/>
              <a:t> </a:t>
            </a:r>
            <a:r>
              <a:rPr spc="-10" dirty="0"/>
              <a:t>development</a:t>
            </a:r>
            <a:r>
              <a:rPr lang="en-US" spc="-10" dirty="0"/>
              <a:t> </a:t>
            </a:r>
            <a:r>
              <a:rPr spc="-1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3923" y="1929511"/>
            <a:ext cx="8022590" cy="4170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813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As additional </a:t>
            </a:r>
            <a:r>
              <a:rPr sz="2800" dirty="0">
                <a:latin typeface="Arial"/>
                <a:cs typeface="Arial"/>
              </a:rPr>
              <a:t>functional is </a:t>
            </a:r>
            <a:r>
              <a:rPr sz="2800" spc="-5" dirty="0">
                <a:latin typeface="Arial"/>
                <a:cs typeface="Arial"/>
              </a:rPr>
              <a:t>added to the </a:t>
            </a:r>
            <a:r>
              <a:rPr sz="2800" dirty="0">
                <a:latin typeface="Arial"/>
                <a:cs typeface="Arial"/>
              </a:rPr>
              <a:t>product  </a:t>
            </a:r>
            <a:r>
              <a:rPr sz="2800" spc="-5" dirty="0">
                <a:latin typeface="Arial"/>
                <a:cs typeface="Arial"/>
              </a:rPr>
              <a:t>at every stage, problems may </a:t>
            </a:r>
            <a:r>
              <a:rPr sz="2800" dirty="0">
                <a:latin typeface="Arial"/>
                <a:cs typeface="Arial"/>
              </a:rPr>
              <a:t>arise related to  </a:t>
            </a:r>
            <a:r>
              <a:rPr sz="2800" spc="-5" dirty="0">
                <a:latin typeface="Arial"/>
                <a:cs typeface="Arial"/>
              </a:rPr>
              <a:t>system </a:t>
            </a:r>
            <a:r>
              <a:rPr sz="2800" dirty="0">
                <a:latin typeface="Arial"/>
                <a:cs typeface="Arial"/>
              </a:rPr>
              <a:t>architecture </a:t>
            </a:r>
            <a:r>
              <a:rPr sz="2800" spc="-5" dirty="0">
                <a:latin typeface="Arial"/>
                <a:cs typeface="Arial"/>
              </a:rPr>
              <a:t>which was not </a:t>
            </a:r>
            <a:r>
              <a:rPr sz="2800" dirty="0">
                <a:latin typeface="Arial"/>
                <a:cs typeface="Arial"/>
              </a:rPr>
              <a:t>evident </a:t>
            </a:r>
            <a:r>
              <a:rPr sz="2800" spc="-5" dirty="0">
                <a:latin typeface="Arial"/>
                <a:cs typeface="Arial"/>
              </a:rPr>
              <a:t>in  </a:t>
            </a:r>
            <a:r>
              <a:rPr sz="2800" dirty="0">
                <a:latin typeface="Arial"/>
                <a:cs typeface="Arial"/>
              </a:rPr>
              <a:t>earlier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stages.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It needs good planning and design at every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step.</a:t>
            </a:r>
            <a:endParaRPr sz="2800">
              <a:latin typeface="Arial"/>
              <a:cs typeface="Arial"/>
            </a:endParaRPr>
          </a:p>
          <a:p>
            <a:pPr marL="355600" marR="14478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Needs a clear and complete definition of the  whole system </a:t>
            </a:r>
            <a:r>
              <a:rPr sz="2800" dirty="0">
                <a:latin typeface="Arial"/>
                <a:cs typeface="Arial"/>
              </a:rPr>
              <a:t>before </a:t>
            </a:r>
            <a:r>
              <a:rPr sz="2800" spc="-5" dirty="0">
                <a:latin typeface="Arial"/>
                <a:cs typeface="Arial"/>
              </a:rPr>
              <a:t>it can be broken down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and  built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incrementally.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65" dirty="0">
                <a:latin typeface="Arial"/>
                <a:cs typeface="Arial"/>
              </a:rPr>
              <a:t>Total </a:t>
            </a:r>
            <a:r>
              <a:rPr sz="2800" spc="-5" dirty="0">
                <a:latin typeface="Arial"/>
                <a:cs typeface="Arial"/>
              </a:rPr>
              <a:t>cost is higher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waterfall.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5247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731311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Problems </a:t>
            </a:r>
            <a:r>
              <a:rPr dirty="0"/>
              <a:t>with</a:t>
            </a:r>
            <a:r>
              <a:rPr spc="-105" dirty="0"/>
              <a:t> </a:t>
            </a:r>
            <a:r>
              <a:rPr spc="-1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735" y="1399489"/>
            <a:ext cx="8010525" cy="4131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40" dirty="0">
                <a:latin typeface="Carlito"/>
                <a:cs typeface="Carlito"/>
              </a:rPr>
              <a:t>first </a:t>
            </a:r>
            <a:r>
              <a:rPr sz="3200" spc="-35" dirty="0">
                <a:latin typeface="Carlito"/>
                <a:cs typeface="Carlito"/>
              </a:rPr>
              <a:t>step </a:t>
            </a:r>
            <a:r>
              <a:rPr sz="3200" dirty="0">
                <a:latin typeface="Carlito"/>
                <a:cs typeface="Carlito"/>
              </a:rPr>
              <a:t>in the </a:t>
            </a:r>
            <a:r>
              <a:rPr sz="3200" spc="-40" dirty="0">
                <a:latin typeface="Carlito"/>
                <a:cs typeface="Carlito"/>
              </a:rPr>
              <a:t>waterfall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spc="-20" dirty="0">
                <a:solidFill>
                  <a:srgbClr val="00AEEE"/>
                </a:solidFill>
                <a:latin typeface="Carlito"/>
                <a:cs typeface="Carlito"/>
              </a:rPr>
              <a:t>requirements  </a:t>
            </a:r>
            <a:r>
              <a:rPr sz="3200" spc="-25" dirty="0">
                <a:solidFill>
                  <a:srgbClr val="00AEEE"/>
                </a:solidFill>
                <a:latin typeface="Carlito"/>
                <a:cs typeface="Carlito"/>
              </a:rPr>
              <a:t>gathering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00AEEE"/>
                </a:solidFill>
                <a:latin typeface="Carlito"/>
                <a:cs typeface="Carlito"/>
              </a:rPr>
              <a:t>analysis</a:t>
            </a:r>
            <a:endParaRPr sz="3200">
              <a:latin typeface="Carlito"/>
              <a:cs typeface="Carlito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20" dirty="0">
                <a:latin typeface="Carlito"/>
                <a:cs typeface="Carlito"/>
              </a:rPr>
              <a:t>practice, </a:t>
            </a:r>
            <a:r>
              <a:rPr sz="3200" dirty="0">
                <a:latin typeface="Carlito"/>
                <a:cs typeface="Carlito"/>
              </a:rPr>
              <a:t>this is the </a:t>
            </a:r>
            <a:r>
              <a:rPr sz="3200" spc="-20" dirty="0">
                <a:latin typeface="Carlito"/>
                <a:cs typeface="Carlito"/>
              </a:rPr>
              <a:t>most </a:t>
            </a:r>
            <a:r>
              <a:rPr sz="3200" spc="-15" dirty="0">
                <a:solidFill>
                  <a:srgbClr val="00AEEE"/>
                </a:solidFill>
                <a:latin typeface="Carlito"/>
                <a:cs typeface="Carlito"/>
              </a:rPr>
              <a:t>difficult </a:t>
            </a:r>
            <a:r>
              <a:rPr sz="3200" spc="-5" dirty="0">
                <a:latin typeface="Carlito"/>
                <a:cs typeface="Carlito"/>
              </a:rPr>
              <a:t>part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20" dirty="0">
                <a:latin typeface="Carlito"/>
                <a:cs typeface="Carlito"/>
              </a:rPr>
              <a:t>experience </a:t>
            </a:r>
            <a:r>
              <a:rPr sz="3200" spc="-5" dirty="0">
                <a:latin typeface="Carlito"/>
                <a:cs typeface="Carlito"/>
              </a:rPr>
              <a:t>with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40" dirty="0">
                <a:latin typeface="Carlito"/>
                <a:cs typeface="Carlito"/>
              </a:rPr>
              <a:t>waterfall </a:t>
            </a:r>
            <a:r>
              <a:rPr sz="3200" dirty="0">
                <a:latin typeface="Carlito"/>
                <a:cs typeface="Carlito"/>
              </a:rPr>
              <a:t>– </a:t>
            </a:r>
            <a:r>
              <a:rPr sz="3200" spc="-20" dirty="0">
                <a:latin typeface="Carlito"/>
                <a:cs typeface="Carlito"/>
              </a:rPr>
              <a:t>indicates </a:t>
            </a:r>
            <a:r>
              <a:rPr sz="3200" spc="-5" dirty="0">
                <a:latin typeface="Carlito"/>
                <a:cs typeface="Carlito"/>
              </a:rPr>
              <a:t>that  </a:t>
            </a:r>
            <a:r>
              <a:rPr sz="3200" spc="-20" dirty="0">
                <a:latin typeface="Carlito"/>
                <a:cs typeface="Carlito"/>
              </a:rPr>
              <a:t>most </a:t>
            </a:r>
            <a:r>
              <a:rPr sz="3200" spc="-25" dirty="0">
                <a:solidFill>
                  <a:srgbClr val="00AEEE"/>
                </a:solidFill>
                <a:latin typeface="Carlito"/>
                <a:cs typeface="Carlito"/>
              </a:rPr>
              <a:t>failures </a:t>
            </a:r>
            <a:r>
              <a:rPr sz="3200" spc="-25" dirty="0">
                <a:latin typeface="Carlito"/>
                <a:cs typeface="Carlito"/>
              </a:rPr>
              <a:t>are </a:t>
            </a:r>
            <a:r>
              <a:rPr sz="3200" spc="-10" dirty="0">
                <a:latin typeface="Carlito"/>
                <a:cs typeface="Carlito"/>
              </a:rPr>
              <a:t>due </a:t>
            </a:r>
            <a:r>
              <a:rPr sz="3200" spc="-35" dirty="0">
                <a:latin typeface="Carlito"/>
                <a:cs typeface="Carlito"/>
              </a:rPr>
              <a:t>to </a:t>
            </a:r>
            <a:r>
              <a:rPr sz="3200" spc="-15" dirty="0">
                <a:solidFill>
                  <a:srgbClr val="00AEEE"/>
                </a:solidFill>
                <a:latin typeface="Carlito"/>
                <a:cs typeface="Carlito"/>
              </a:rPr>
              <a:t>inadequate 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requirements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understanding</a:t>
            </a:r>
            <a:endParaRPr sz="3200">
              <a:latin typeface="Carlito"/>
              <a:cs typeface="Carlito"/>
            </a:endParaRPr>
          </a:p>
          <a:p>
            <a:pPr marL="355600" marR="9525" indent="-3429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Carlito"/>
                <a:cs typeface="Carlito"/>
              </a:rPr>
              <a:t>Users </a:t>
            </a:r>
            <a:r>
              <a:rPr sz="3200" spc="-20" dirty="0">
                <a:latin typeface="Carlito"/>
                <a:cs typeface="Carlito"/>
              </a:rPr>
              <a:t>often </a:t>
            </a:r>
            <a:r>
              <a:rPr sz="3200" spc="-5" dirty="0">
                <a:solidFill>
                  <a:srgbClr val="00AEEE"/>
                </a:solidFill>
                <a:latin typeface="Carlito"/>
                <a:cs typeface="Carlito"/>
              </a:rPr>
              <a:t>change </a:t>
            </a:r>
            <a:r>
              <a:rPr sz="3200" spc="-25" dirty="0">
                <a:latin typeface="Carlito"/>
                <a:cs typeface="Carlito"/>
              </a:rPr>
              <a:t>requirements </a:t>
            </a:r>
            <a:r>
              <a:rPr sz="3200" dirty="0">
                <a:latin typeface="Carlito"/>
                <a:cs typeface="Carlito"/>
              </a:rPr>
              <a:t>as </a:t>
            </a:r>
            <a:r>
              <a:rPr sz="3200" spc="-15" dirty="0">
                <a:latin typeface="Carlito"/>
                <a:cs typeface="Carlito"/>
              </a:rPr>
              <a:t>they </a:t>
            </a:r>
            <a:r>
              <a:rPr sz="3200" spc="-10" dirty="0">
                <a:latin typeface="Carlito"/>
                <a:cs typeface="Carlito"/>
              </a:rPr>
              <a:t>see  </a:t>
            </a:r>
            <a:r>
              <a:rPr sz="3200" spc="-5" dirty="0">
                <a:latin typeface="Carlito"/>
                <a:cs typeface="Carlito"/>
              </a:rPr>
              <a:t>what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CAN</a:t>
            </a:r>
            <a:r>
              <a:rPr sz="3200" b="1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be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done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39927"/>
            <a:ext cx="627824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Prototyping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835" y="1320165"/>
            <a:ext cx="8011795" cy="487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20" dirty="0">
                <a:latin typeface="Carlito"/>
                <a:cs typeface="Carlito"/>
              </a:rPr>
              <a:t>Prototyping</a:t>
            </a:r>
            <a:endParaRPr sz="3000">
              <a:latin typeface="Carlito"/>
              <a:cs typeface="Carlito"/>
            </a:endParaRPr>
          </a:p>
          <a:p>
            <a:pPr marL="355600" marR="9525" indent="-342900" algn="just">
              <a:lnSpc>
                <a:spcPts val="288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The </a:t>
            </a:r>
            <a:r>
              <a:rPr sz="3000" spc="-25" dirty="0">
                <a:latin typeface="Carlito"/>
                <a:cs typeface="Carlito"/>
              </a:rPr>
              <a:t>prototyping </a:t>
            </a:r>
            <a:r>
              <a:rPr sz="3000" dirty="0">
                <a:latin typeface="Carlito"/>
                <a:cs typeface="Carlito"/>
              </a:rPr>
              <a:t>model </a:t>
            </a:r>
            <a:r>
              <a:rPr sz="3000" spc="-40" dirty="0">
                <a:latin typeface="Carlito"/>
                <a:cs typeface="Carlito"/>
              </a:rPr>
              <a:t>attempts </a:t>
            </a:r>
            <a:r>
              <a:rPr sz="3000" spc="-20" dirty="0">
                <a:latin typeface="Carlito"/>
                <a:cs typeface="Carlito"/>
              </a:rPr>
              <a:t>to address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dirty="0">
                <a:solidFill>
                  <a:srgbClr val="00AEEE"/>
                </a:solidFill>
                <a:latin typeface="Carlito"/>
                <a:cs typeface="Carlito"/>
              </a:rPr>
              <a:t> </a:t>
            </a:r>
            <a:r>
              <a:rPr sz="3000" spc="-30" dirty="0">
                <a:solidFill>
                  <a:srgbClr val="00AEEE"/>
                </a:solidFill>
                <a:latin typeface="Carlito"/>
                <a:cs typeface="Carlito"/>
              </a:rPr>
              <a:t>requirements </a:t>
            </a:r>
            <a:r>
              <a:rPr sz="3000" spc="-20" dirty="0">
                <a:solidFill>
                  <a:srgbClr val="00AEEE"/>
                </a:solidFill>
                <a:latin typeface="Carlito"/>
                <a:cs typeface="Carlito"/>
              </a:rPr>
              <a:t>difficulty </a:t>
            </a:r>
            <a:r>
              <a:rPr sz="3000" spc="-15" dirty="0">
                <a:latin typeface="Carlito"/>
                <a:cs typeface="Carlito"/>
              </a:rPr>
              <a:t>by </a:t>
            </a:r>
            <a:r>
              <a:rPr sz="3000" spc="-25" dirty="0">
                <a:latin typeface="Carlito"/>
                <a:cs typeface="Carlito"/>
              </a:rPr>
              <a:t>introducing </a:t>
            </a:r>
            <a:r>
              <a:rPr sz="3000" dirty="0">
                <a:latin typeface="Carlito"/>
                <a:cs typeface="Carlito"/>
              </a:rPr>
              <a:t>an  </a:t>
            </a:r>
            <a:r>
              <a:rPr sz="3000" spc="-40" dirty="0">
                <a:latin typeface="Carlito"/>
                <a:cs typeface="Carlito"/>
              </a:rPr>
              <a:t>iterative, </a:t>
            </a:r>
            <a:r>
              <a:rPr sz="3000" spc="-15" dirty="0">
                <a:latin typeface="Carlito"/>
                <a:cs typeface="Carlito"/>
              </a:rPr>
              <a:t>by </a:t>
            </a:r>
            <a:r>
              <a:rPr sz="3000" spc="-40" dirty="0">
                <a:latin typeface="Carlito"/>
                <a:cs typeface="Carlito"/>
              </a:rPr>
              <a:t>example </a:t>
            </a:r>
            <a:r>
              <a:rPr sz="3000" spc="-25" dirty="0">
                <a:latin typeface="Carlito"/>
                <a:cs typeface="Carlito"/>
              </a:rPr>
              <a:t>requirements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spc="-40" dirty="0">
                <a:latin typeface="Carlito"/>
                <a:cs typeface="Carlito"/>
              </a:rPr>
              <a:t>stage</a:t>
            </a:r>
            <a:endParaRPr sz="3000">
              <a:latin typeface="Carlito"/>
              <a:cs typeface="Carlito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 </a:t>
            </a:r>
            <a:r>
              <a:rPr sz="3000" spc="-30" dirty="0">
                <a:latin typeface="Carlito"/>
                <a:cs typeface="Carlito"/>
              </a:rPr>
              <a:t>prototype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solidFill>
                  <a:srgbClr val="00AEEE"/>
                </a:solidFill>
                <a:latin typeface="Carlito"/>
                <a:cs typeface="Carlito"/>
              </a:rPr>
              <a:t>partial </a:t>
            </a:r>
            <a:r>
              <a:rPr sz="3000" spc="-20" dirty="0">
                <a:latin typeface="Carlito"/>
                <a:cs typeface="Carlito"/>
              </a:rPr>
              <a:t>implementation </a:t>
            </a:r>
            <a:r>
              <a:rPr sz="3000" dirty="0">
                <a:latin typeface="Carlito"/>
                <a:cs typeface="Carlito"/>
              </a:rPr>
              <a:t>of a  </a:t>
            </a:r>
            <a:r>
              <a:rPr sz="3000" spc="-25" dirty="0">
                <a:latin typeface="Carlito"/>
                <a:cs typeface="Carlito"/>
              </a:rPr>
              <a:t>software </a:t>
            </a:r>
            <a:r>
              <a:rPr sz="3000" spc="-50" dirty="0">
                <a:latin typeface="Carlito"/>
                <a:cs typeface="Carlito"/>
              </a:rPr>
              <a:t>system </a:t>
            </a:r>
            <a:r>
              <a:rPr sz="3000" dirty="0">
                <a:latin typeface="Carlito"/>
                <a:cs typeface="Carlito"/>
              </a:rPr>
              <a:t>with </a:t>
            </a:r>
            <a:r>
              <a:rPr sz="3000" spc="-10" dirty="0">
                <a:latin typeface="Carlito"/>
                <a:cs typeface="Carlito"/>
              </a:rPr>
              <a:t>all </a:t>
            </a:r>
            <a:r>
              <a:rPr sz="3000" spc="-25" dirty="0">
                <a:latin typeface="Carlito"/>
                <a:cs typeface="Carlito"/>
              </a:rPr>
              <a:t>external </a:t>
            </a:r>
            <a:r>
              <a:rPr sz="3000" spc="-35" dirty="0">
                <a:solidFill>
                  <a:srgbClr val="00AEEE"/>
                </a:solidFill>
                <a:latin typeface="Carlito"/>
                <a:cs typeface="Carlito"/>
              </a:rPr>
              <a:t>interfaces 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30" dirty="0">
                <a:latin typeface="Carlito"/>
                <a:cs typeface="Carlito"/>
              </a:rPr>
              <a:t>presented</a:t>
            </a:r>
            <a:endParaRPr sz="3000">
              <a:latin typeface="Carlito"/>
              <a:cs typeface="Carlito"/>
            </a:endParaRPr>
          </a:p>
          <a:p>
            <a:pPr marL="355600" marR="9525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5" dirty="0">
                <a:latin typeface="Carlito"/>
                <a:cs typeface="Carlito"/>
              </a:rPr>
              <a:t>Users </a:t>
            </a:r>
            <a:r>
              <a:rPr sz="3000" spc="-10" dirty="0">
                <a:solidFill>
                  <a:srgbClr val="00AEEE"/>
                </a:solidFill>
                <a:latin typeface="Carlito"/>
                <a:cs typeface="Carlito"/>
              </a:rPr>
              <a:t>use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25" dirty="0">
                <a:latin typeface="Carlito"/>
                <a:cs typeface="Carlito"/>
              </a:rPr>
              <a:t>prototype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25" dirty="0">
                <a:latin typeface="Carlito"/>
                <a:cs typeface="Carlito"/>
              </a:rPr>
              <a:t>provide </a:t>
            </a:r>
            <a:r>
              <a:rPr sz="3000" spc="-30" dirty="0">
                <a:solidFill>
                  <a:srgbClr val="00AEEE"/>
                </a:solidFill>
                <a:latin typeface="Carlito"/>
                <a:cs typeface="Carlito"/>
              </a:rPr>
              <a:t>feedback </a:t>
            </a:r>
            <a:r>
              <a:rPr sz="3000" spc="-30" dirty="0">
                <a:latin typeface="Carlito"/>
                <a:cs typeface="Carlito"/>
              </a:rPr>
              <a:t> from </a:t>
            </a:r>
            <a:r>
              <a:rPr sz="3000" dirty="0">
                <a:latin typeface="Carlito"/>
                <a:cs typeface="Carlito"/>
              </a:rPr>
              <a:t>which </a:t>
            </a:r>
            <a:r>
              <a:rPr sz="3000" spc="-20" dirty="0">
                <a:latin typeface="Carlito"/>
                <a:cs typeface="Carlito"/>
              </a:rPr>
              <a:t>real </a:t>
            </a:r>
            <a:r>
              <a:rPr sz="3000" spc="-30" dirty="0">
                <a:latin typeface="Carlito"/>
                <a:cs typeface="Carlito"/>
              </a:rPr>
              <a:t>requirements are </a:t>
            </a:r>
            <a:r>
              <a:rPr sz="3000" spc="-20" dirty="0">
                <a:latin typeface="Carlito"/>
                <a:cs typeface="Carlito"/>
              </a:rPr>
              <a:t>gradually  </a:t>
            </a:r>
            <a:r>
              <a:rPr sz="3000" spc="-25" dirty="0">
                <a:latin typeface="Carlito"/>
                <a:cs typeface="Carlito"/>
              </a:rPr>
              <a:t>refined</a:t>
            </a:r>
            <a:endParaRPr sz="3000">
              <a:latin typeface="Carlito"/>
              <a:cs typeface="Carlito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Final </a:t>
            </a:r>
            <a:r>
              <a:rPr sz="3000" spc="-25" dirty="0">
                <a:latin typeface="Carlito"/>
                <a:cs typeface="Carlito"/>
              </a:rPr>
              <a:t>prototype </a:t>
            </a:r>
            <a:r>
              <a:rPr sz="3000" spc="-10" dirty="0">
                <a:latin typeface="Carlito"/>
                <a:cs typeface="Carlito"/>
              </a:rPr>
              <a:t>serves </a:t>
            </a:r>
            <a:r>
              <a:rPr sz="3000" dirty="0">
                <a:latin typeface="Carlito"/>
                <a:cs typeface="Carlito"/>
              </a:rPr>
              <a:t>as </a:t>
            </a:r>
            <a:r>
              <a:rPr sz="3000" spc="-40" dirty="0">
                <a:solidFill>
                  <a:srgbClr val="00AEEE"/>
                </a:solidFill>
                <a:latin typeface="Carlito"/>
                <a:cs typeface="Carlito"/>
              </a:rPr>
              <a:t>example </a:t>
            </a:r>
            <a:r>
              <a:rPr sz="3000" dirty="0">
                <a:latin typeface="Carlito"/>
                <a:cs typeface="Carlito"/>
              </a:rPr>
              <a:t>of </a:t>
            </a:r>
            <a:r>
              <a:rPr sz="3000" spc="-25" dirty="0">
                <a:solidFill>
                  <a:srgbClr val="00AEEE"/>
                </a:solidFill>
                <a:latin typeface="Carlito"/>
                <a:cs typeface="Carlito"/>
              </a:rPr>
              <a:t>intended 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45" dirty="0">
                <a:latin typeface="Carlito"/>
                <a:cs typeface="Carlito"/>
              </a:rPr>
              <a:t>system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39927"/>
            <a:ext cx="6302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Prototype</a:t>
            </a:r>
            <a:r>
              <a:rPr spc="-16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746" y="1769109"/>
            <a:ext cx="4965700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20" dirty="0">
                <a:latin typeface="Carlito"/>
                <a:cs typeface="Carlito"/>
              </a:rPr>
              <a:t>Prototyping</a:t>
            </a:r>
            <a:r>
              <a:rPr sz="3000" b="1" spc="5" dirty="0">
                <a:latin typeface="Carlito"/>
                <a:cs typeface="Carlito"/>
              </a:rPr>
              <a:t> </a:t>
            </a:r>
            <a:r>
              <a:rPr sz="3000" b="1" spc="-5" dirty="0">
                <a:latin typeface="Carlito"/>
                <a:cs typeface="Carlito"/>
              </a:rPr>
              <a:t>Model</a:t>
            </a:r>
            <a:endParaRPr sz="3000">
              <a:latin typeface="Carlito"/>
              <a:cs typeface="Carlito"/>
            </a:endParaRPr>
          </a:p>
          <a:p>
            <a:pPr marL="355600" marR="157480" indent="-342900">
              <a:lnSpc>
                <a:spcPct val="8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  <a:tab pos="2466340" algn="l"/>
                <a:tab pos="3322954" algn="l"/>
              </a:tabLst>
            </a:pPr>
            <a:r>
              <a:rPr sz="3000" spc="-15" dirty="0">
                <a:solidFill>
                  <a:srgbClr val="00AEEE"/>
                </a:solidFill>
                <a:latin typeface="Carlito"/>
                <a:cs typeface="Carlito"/>
              </a:rPr>
              <a:t>Extend	</a:t>
            </a:r>
            <a:r>
              <a:rPr sz="3000" spc="-30" dirty="0">
                <a:latin typeface="Carlito"/>
                <a:cs typeface="Carlito"/>
              </a:rPr>
              <a:t>requirements  </a:t>
            </a:r>
            <a:r>
              <a:rPr sz="3000" spc="-5" dirty="0">
                <a:latin typeface="Carlito"/>
                <a:cs typeface="Carlito"/>
              </a:rPr>
              <a:t>phas</a:t>
            </a:r>
            <a:r>
              <a:rPr sz="3000" dirty="0">
                <a:latin typeface="Carlito"/>
                <a:cs typeface="Carlito"/>
              </a:rPr>
              <a:t>e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35" dirty="0">
                <a:latin typeface="Carlito"/>
                <a:cs typeface="Carlito"/>
              </a:rPr>
              <a:t>t</a:t>
            </a:r>
            <a:r>
              <a:rPr sz="3000" dirty="0">
                <a:latin typeface="Carlito"/>
                <a:cs typeface="Carlito"/>
              </a:rPr>
              <a:t>o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</a:t>
            </a:r>
            <a:r>
              <a:rPr sz="3000" spc="-10" dirty="0">
                <a:latin typeface="Carlito"/>
                <a:cs typeface="Carlito"/>
              </a:rPr>
              <a:t>n</a:t>
            </a:r>
            <a:r>
              <a:rPr sz="3000" dirty="0">
                <a:latin typeface="Carlito"/>
                <a:cs typeface="Carlito"/>
              </a:rPr>
              <a:t>clu</a:t>
            </a:r>
            <a:r>
              <a:rPr sz="3000" spc="-10" dirty="0">
                <a:latin typeface="Carlito"/>
                <a:cs typeface="Carlito"/>
              </a:rPr>
              <a:t>d</a:t>
            </a:r>
            <a:r>
              <a:rPr sz="3000" dirty="0">
                <a:latin typeface="Carlito"/>
                <a:cs typeface="Carlito"/>
              </a:rPr>
              <a:t>e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	</a:t>
            </a:r>
            <a:r>
              <a:rPr sz="3000" spc="-5" dirty="0">
                <a:latin typeface="Carlito"/>
                <a:cs typeface="Carlito"/>
              </a:rPr>
              <a:t>seq</a:t>
            </a:r>
            <a:r>
              <a:rPr sz="3000" spc="-10" dirty="0">
                <a:latin typeface="Carlito"/>
                <a:cs typeface="Carlito"/>
              </a:rPr>
              <a:t>u</a:t>
            </a:r>
            <a:r>
              <a:rPr sz="3000" dirty="0">
                <a:latin typeface="Carlito"/>
                <a:cs typeface="Carlito"/>
              </a:rPr>
              <a:t>e</a:t>
            </a:r>
            <a:r>
              <a:rPr sz="3000" spc="-10" dirty="0">
                <a:latin typeface="Carlito"/>
                <a:cs typeface="Carlito"/>
              </a:rPr>
              <a:t>nc</a:t>
            </a:r>
            <a:r>
              <a:rPr sz="3000" dirty="0">
                <a:latin typeface="Carlito"/>
                <a:cs typeface="Carlito"/>
              </a:rPr>
              <a:t>e  of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prototypes</a:t>
            </a:r>
            <a:endParaRPr sz="3000">
              <a:latin typeface="Carlito"/>
              <a:cs typeface="Carlito"/>
            </a:endParaRPr>
          </a:p>
          <a:p>
            <a:pPr marL="355600" marR="5080" indent="-342900">
              <a:lnSpc>
                <a:spcPts val="288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  <a:tab pos="1588770" algn="l"/>
                <a:tab pos="3855085" algn="l"/>
              </a:tabLst>
            </a:pPr>
            <a:r>
              <a:rPr sz="3000" spc="-25" dirty="0">
                <a:solidFill>
                  <a:srgbClr val="00AEEE"/>
                </a:solidFill>
                <a:latin typeface="Carlito"/>
                <a:cs typeface="Carlito"/>
              </a:rPr>
              <a:t>Improve </a:t>
            </a:r>
            <a:r>
              <a:rPr sz="3000" spc="-25" dirty="0">
                <a:latin typeface="Carlito"/>
                <a:cs typeface="Carlito"/>
              </a:rPr>
              <a:t>requirements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10" dirty="0">
                <a:latin typeface="Carlito"/>
                <a:cs typeface="Carlito"/>
              </a:rPr>
              <a:t>d</a:t>
            </a:r>
            <a:r>
              <a:rPr sz="3000" spc="-20" dirty="0">
                <a:latin typeface="Carlito"/>
                <a:cs typeface="Carlito"/>
              </a:rPr>
              <a:t>e</a:t>
            </a:r>
            <a:r>
              <a:rPr sz="3000" spc="-5" dirty="0">
                <a:latin typeface="Carlito"/>
                <a:cs typeface="Carlito"/>
              </a:rPr>
              <a:t>sig</a:t>
            </a:r>
            <a:r>
              <a:rPr sz="3000" dirty="0">
                <a:latin typeface="Carlito"/>
                <a:cs typeface="Carlito"/>
              </a:rPr>
              <a:t>n	as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</a:t>
            </a:r>
            <a:r>
              <a:rPr sz="3000" spc="-114" dirty="0">
                <a:latin typeface="Carlito"/>
                <a:cs typeface="Carlito"/>
              </a:rPr>
              <a:t>r</a:t>
            </a:r>
            <a:r>
              <a:rPr sz="3000" dirty="0">
                <a:latin typeface="Carlito"/>
                <a:cs typeface="Carlito"/>
              </a:rPr>
              <a:t>o</a:t>
            </a:r>
            <a:r>
              <a:rPr sz="3000" spc="-50" dirty="0">
                <a:latin typeface="Carlito"/>
                <a:cs typeface="Carlito"/>
              </a:rPr>
              <a:t>t</a:t>
            </a:r>
            <a:r>
              <a:rPr sz="3000" spc="-5" dirty="0">
                <a:latin typeface="Carlito"/>
                <a:cs typeface="Carlito"/>
              </a:rPr>
              <a:t>otyp</a:t>
            </a:r>
            <a:r>
              <a:rPr sz="3000" spc="-20" dirty="0">
                <a:latin typeface="Carlito"/>
                <a:cs typeface="Carlito"/>
              </a:rPr>
              <a:t>e</a:t>
            </a:r>
            <a:r>
              <a:rPr sz="3000" dirty="0">
                <a:latin typeface="Carlito"/>
                <a:cs typeface="Carlito"/>
              </a:rPr>
              <a:t>s	</a:t>
            </a:r>
            <a:r>
              <a:rPr sz="3000" spc="-50" dirty="0">
                <a:latin typeface="Carlito"/>
                <a:cs typeface="Carlito"/>
              </a:rPr>
              <a:t>r</a:t>
            </a:r>
            <a:r>
              <a:rPr sz="3000" spc="-45" dirty="0">
                <a:latin typeface="Carlito"/>
                <a:cs typeface="Carlito"/>
              </a:rPr>
              <a:t>e</a:t>
            </a:r>
            <a:r>
              <a:rPr sz="3000" spc="-20" dirty="0">
                <a:latin typeface="Carlito"/>
                <a:cs typeface="Carlito"/>
              </a:rPr>
              <a:t>fine</a:t>
            </a:r>
            <a:r>
              <a:rPr sz="3000" dirty="0">
                <a:latin typeface="Carlito"/>
                <a:cs typeface="Carlito"/>
              </a:rPr>
              <a:t>d</a:t>
            </a:r>
            <a:endParaRPr sz="3000">
              <a:latin typeface="Carlito"/>
              <a:cs typeface="Carlito"/>
            </a:endParaRPr>
          </a:p>
          <a:p>
            <a:pPr marL="355600" marR="386080" indent="-342900">
              <a:lnSpc>
                <a:spcPts val="288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  <a:tab pos="1106805" algn="l"/>
                <a:tab pos="2698115" algn="l"/>
              </a:tabLst>
            </a:pPr>
            <a:r>
              <a:rPr sz="3000" spc="-10" dirty="0">
                <a:latin typeface="Carlito"/>
                <a:cs typeface="Carlito"/>
              </a:rPr>
              <a:t>When </a:t>
            </a:r>
            <a:r>
              <a:rPr sz="3000" spc="-25" dirty="0">
                <a:latin typeface="Carlito"/>
                <a:cs typeface="Carlito"/>
              </a:rPr>
              <a:t>users </a:t>
            </a:r>
            <a:r>
              <a:rPr sz="3000" spc="-10" dirty="0">
                <a:latin typeface="Carlito"/>
                <a:cs typeface="Carlito"/>
              </a:rPr>
              <a:t>and</a:t>
            </a:r>
            <a:r>
              <a:rPr sz="3000" spc="-355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developers  </a:t>
            </a:r>
            <a:r>
              <a:rPr sz="3000" spc="-5" dirty="0">
                <a:latin typeface="Carlito"/>
                <a:cs typeface="Carlito"/>
              </a:rPr>
              <a:t>both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20" dirty="0">
                <a:solidFill>
                  <a:srgbClr val="00AEEE"/>
                </a:solidFill>
                <a:latin typeface="Carlito"/>
                <a:cs typeface="Carlito"/>
              </a:rPr>
              <a:t>satisfied</a:t>
            </a:r>
            <a:r>
              <a:rPr sz="3000" spc="-20" dirty="0">
                <a:latin typeface="Carlito"/>
                <a:cs typeface="Carlito"/>
              </a:rPr>
              <a:t>,	move </a:t>
            </a:r>
            <a:r>
              <a:rPr sz="3000" spc="-5" dirty="0">
                <a:latin typeface="Carlito"/>
                <a:cs typeface="Carlito"/>
              </a:rPr>
              <a:t>on </a:t>
            </a:r>
            <a:r>
              <a:rPr sz="3000" spc="-20" dirty="0">
                <a:latin typeface="Carlito"/>
                <a:cs typeface="Carlito"/>
              </a:rPr>
              <a:t>to  real	development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2729" y="1417319"/>
            <a:ext cx="3012234" cy="4359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39927"/>
            <a:ext cx="6149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Prototype</a:t>
            </a:r>
            <a:r>
              <a:rPr spc="-16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035" y="1336040"/>
            <a:ext cx="8301990" cy="5086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(1) </a:t>
            </a:r>
            <a:r>
              <a:rPr sz="2800" b="1" spc="-25" dirty="0">
                <a:latin typeface="Carlito"/>
                <a:cs typeface="Carlito"/>
              </a:rPr>
              <a:t>Requirements </a:t>
            </a:r>
            <a:r>
              <a:rPr sz="2800" b="1" spc="-5" dirty="0">
                <a:latin typeface="Carlito"/>
                <a:cs typeface="Carlito"/>
              </a:rPr>
              <a:t>Gathering and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Analysis</a:t>
            </a:r>
            <a:endParaRPr sz="2800" dirty="0">
              <a:latin typeface="Carlito"/>
              <a:cs typeface="Carlito"/>
            </a:endParaRPr>
          </a:p>
          <a:p>
            <a:pPr marL="12700" marR="5080">
              <a:lnSpc>
                <a:spcPts val="2890"/>
              </a:lnSpc>
              <a:spcBef>
                <a:spcPts val="760"/>
              </a:spcBef>
              <a:tabLst>
                <a:tab pos="354965" algn="l"/>
                <a:tab pos="355600" algn="l"/>
                <a:tab pos="1373505" algn="l"/>
                <a:tab pos="2028825" algn="l"/>
                <a:tab pos="3521075" algn="l"/>
                <a:tab pos="4729480" algn="l"/>
                <a:tab pos="5389245" algn="l"/>
                <a:tab pos="6095365" algn="l"/>
                <a:tab pos="7501890" algn="l"/>
              </a:tabLst>
            </a:pPr>
            <a:r>
              <a:rPr sz="2800" dirty="0">
                <a:latin typeface="Carlito"/>
                <a:cs typeface="Carlito"/>
              </a:rPr>
              <a:t>Much	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90" dirty="0">
                <a:latin typeface="Carlito"/>
                <a:cs typeface="Carlito"/>
              </a:rPr>
              <a:t>k</a:t>
            </a:r>
            <a:r>
              <a:rPr sz="2800" dirty="0">
                <a:latin typeface="Carlito"/>
                <a:cs typeface="Carlito"/>
              </a:rPr>
              <a:t>e	</a:t>
            </a:r>
            <a:r>
              <a:rPr sz="2800" spc="-70" dirty="0">
                <a:latin typeface="Carlito"/>
                <a:cs typeface="Carlito"/>
              </a:rPr>
              <a:t>w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7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15" dirty="0">
                <a:latin typeface="Carlito"/>
                <a:cs typeface="Carlito"/>
              </a:rPr>
              <a:t>r</a:t>
            </a:r>
            <a:r>
              <a:rPr sz="2800" spc="-125" dirty="0">
                <a:latin typeface="Carlito"/>
                <a:cs typeface="Carlito"/>
              </a:rPr>
              <a:t>f</a:t>
            </a:r>
            <a:r>
              <a:rPr sz="2800" dirty="0">
                <a:latin typeface="Carlito"/>
                <a:cs typeface="Carlito"/>
              </a:rPr>
              <a:t>all	mod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,	</a:t>
            </a:r>
            <a:r>
              <a:rPr sz="2800" spc="-5" dirty="0">
                <a:latin typeface="Carlito"/>
                <a:cs typeface="Carlito"/>
              </a:rPr>
              <a:t>bu</a:t>
            </a:r>
            <a:r>
              <a:rPr sz="2800" dirty="0">
                <a:latin typeface="Carlito"/>
                <a:cs typeface="Carlito"/>
              </a:rPr>
              <a:t>t	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spc="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s	</a:t>
            </a:r>
            <a:r>
              <a:rPr sz="2800" spc="-5" dirty="0">
                <a:latin typeface="Carlito"/>
                <a:cs typeface="Carlito"/>
              </a:rPr>
              <a:t>r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45" dirty="0">
                <a:latin typeface="Carlito"/>
                <a:cs typeface="Carlito"/>
              </a:rPr>
              <a:t>g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10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u</a:t>
            </a:r>
            <a:r>
              <a:rPr sz="2800" dirty="0">
                <a:latin typeface="Carlito"/>
                <a:cs typeface="Carlito"/>
              </a:rPr>
              <a:t>s	s</a:t>
            </a:r>
            <a:r>
              <a:rPr sz="2800" spc="-5" dirty="0">
                <a:latin typeface="Carlito"/>
                <a:cs typeface="Carlito"/>
              </a:rPr>
              <a:t>ince  </a:t>
            </a:r>
            <a:r>
              <a:rPr sz="2800" spc="-25" dirty="0">
                <a:latin typeface="Carlito"/>
                <a:cs typeface="Carlito"/>
              </a:rPr>
              <a:t>prototype </a:t>
            </a:r>
            <a:r>
              <a:rPr sz="2800" dirty="0">
                <a:latin typeface="Carlito"/>
                <a:cs typeface="Carlito"/>
              </a:rPr>
              <a:t>will </a:t>
            </a:r>
            <a:r>
              <a:rPr sz="2800" spc="-5" dirty="0">
                <a:latin typeface="Carlito"/>
                <a:cs typeface="Carlito"/>
              </a:rPr>
              <a:t>help </a:t>
            </a:r>
            <a:r>
              <a:rPr sz="2800" spc="-25" dirty="0">
                <a:latin typeface="Carlito"/>
                <a:cs typeface="Carlito"/>
              </a:rPr>
              <a:t>expose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shortages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075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requirements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reviews</a:t>
            </a:r>
            <a:r>
              <a:rPr sz="2400" spc="-95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3585"/>
              </a:lnSpc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(2) </a:t>
            </a:r>
            <a:r>
              <a:rPr sz="2800" b="1" spc="-5" dirty="0">
                <a:latin typeface="Carlito"/>
                <a:cs typeface="Carlito"/>
              </a:rPr>
              <a:t>Quick</a:t>
            </a:r>
            <a:r>
              <a:rPr sz="2800" b="1" spc="-6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Design</a:t>
            </a:r>
            <a:endParaRPr sz="2800" dirty="0">
              <a:latin typeface="Carlito"/>
              <a:cs typeface="Carlito"/>
            </a:endParaRPr>
          </a:p>
          <a:p>
            <a:pPr marL="12700" marR="15875">
              <a:lnSpc>
                <a:spcPts val="2890"/>
              </a:lnSpc>
              <a:spcBef>
                <a:spcPts val="765"/>
              </a:spcBef>
              <a:tabLst>
                <a:tab pos="354965" algn="l"/>
                <a:tab pos="355600" algn="l"/>
                <a:tab pos="1390015" algn="l"/>
                <a:tab pos="1748155" algn="l"/>
                <a:tab pos="2941955" algn="l"/>
                <a:tab pos="5071110" algn="l"/>
                <a:tab pos="6106160" algn="l"/>
                <a:tab pos="7381875" algn="l"/>
              </a:tabLst>
            </a:pPr>
            <a:r>
              <a:rPr sz="2800" dirty="0">
                <a:latin typeface="Carlito"/>
                <a:cs typeface="Carlito"/>
              </a:rPr>
              <a:t>Ma</a:t>
            </a:r>
            <a:r>
              <a:rPr sz="2800" spc="-190" dirty="0">
                <a:latin typeface="Carlito"/>
                <a:cs typeface="Carlito"/>
              </a:rPr>
              <a:t>k</a:t>
            </a:r>
            <a:r>
              <a:rPr sz="2800" dirty="0">
                <a:latin typeface="Carlito"/>
                <a:cs typeface="Carlito"/>
              </a:rPr>
              <a:t>e	a	</a:t>
            </a:r>
            <a:r>
              <a:rPr sz="2800" spc="-10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im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dirty="0">
                <a:latin typeface="Carlito"/>
                <a:cs typeface="Carlito"/>
              </a:rPr>
              <a:t>e	ap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110" dirty="0">
                <a:latin typeface="Carlito"/>
                <a:cs typeface="Carlito"/>
              </a:rPr>
              <a:t>r</a:t>
            </a:r>
            <a:r>
              <a:rPr sz="2800" spc="-12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xim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70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e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2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l	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sign</a:t>
            </a:r>
            <a:r>
              <a:rPr sz="2800" dirty="0">
                <a:latin typeface="Carlito"/>
                <a:cs typeface="Carlito"/>
              </a:rPr>
              <a:t>,	</a:t>
            </a:r>
            <a:r>
              <a:rPr sz="2800" spc="-75" dirty="0">
                <a:latin typeface="Carlito"/>
                <a:cs typeface="Carlito"/>
              </a:rPr>
              <a:t>r</a:t>
            </a:r>
            <a:r>
              <a:rPr sz="2800" spc="-6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f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ne  </a:t>
            </a:r>
            <a:r>
              <a:rPr sz="2800" spc="-20" dirty="0">
                <a:latin typeface="Carlito"/>
                <a:cs typeface="Carlito"/>
              </a:rPr>
              <a:t>during </a:t>
            </a:r>
            <a:r>
              <a:rPr sz="2800" spc="-25" dirty="0">
                <a:latin typeface="Carlito"/>
                <a:cs typeface="Carlito"/>
              </a:rPr>
              <a:t>prototype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iteration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075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prototype</a:t>
            </a:r>
            <a:r>
              <a:rPr sz="2400" spc="-60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0AE50"/>
                </a:solidFill>
                <a:latin typeface="Carlito"/>
                <a:cs typeface="Carlito"/>
              </a:rPr>
              <a:t>testing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3585"/>
              </a:lnSpc>
              <a:tabLst>
                <a:tab pos="354965" algn="l"/>
                <a:tab pos="355600" algn="l"/>
              </a:tabLst>
            </a:pPr>
            <a:r>
              <a:rPr sz="2800" b="1" dirty="0">
                <a:latin typeface="Carlito"/>
                <a:cs typeface="Carlito"/>
              </a:rPr>
              <a:t>(3) </a:t>
            </a:r>
            <a:r>
              <a:rPr sz="2800" b="1" spc="-5" dirty="0">
                <a:latin typeface="Carlito"/>
                <a:cs typeface="Carlito"/>
              </a:rPr>
              <a:t>Build</a:t>
            </a:r>
            <a:r>
              <a:rPr sz="2800" b="1" spc="-20" dirty="0">
                <a:latin typeface="Carlito"/>
                <a:cs typeface="Carlito"/>
              </a:rPr>
              <a:t> Prototype</a:t>
            </a:r>
            <a:endParaRPr sz="2800" dirty="0">
              <a:latin typeface="Carlito"/>
              <a:cs typeface="Carlito"/>
            </a:endParaRPr>
          </a:p>
          <a:p>
            <a:pPr marL="12700" marR="23495">
              <a:lnSpc>
                <a:spcPts val="2880"/>
              </a:lnSpc>
              <a:spcBef>
                <a:spcPts val="745"/>
              </a:spcBef>
              <a:tabLst>
                <a:tab pos="354965" algn="l"/>
                <a:tab pos="355600" algn="l"/>
                <a:tab pos="2096135" algn="l"/>
                <a:tab pos="3414395" algn="l"/>
                <a:tab pos="5354320" algn="l"/>
                <a:tab pos="6341110" algn="l"/>
              </a:tabLst>
            </a:pPr>
            <a:r>
              <a:rPr sz="2800" spc="-5" dirty="0">
                <a:latin typeface="Carlito"/>
                <a:cs typeface="Carlito"/>
              </a:rPr>
              <a:t>Qu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ckly	</a:t>
            </a:r>
            <a:r>
              <a:rPr sz="2800" spc="-5" dirty="0">
                <a:latin typeface="Carlito"/>
                <a:cs typeface="Carlito"/>
              </a:rPr>
              <a:t>h</a:t>
            </a:r>
            <a:r>
              <a:rPr sz="2800" spc="-10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ck	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o</a:t>
            </a:r>
            <a:r>
              <a:rPr sz="2800" spc="-60" dirty="0">
                <a:latin typeface="Carlito"/>
                <a:cs typeface="Carlito"/>
              </a:rPr>
              <a:t>g</a:t>
            </a:r>
            <a:r>
              <a:rPr sz="2800" spc="-45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h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r	an	ap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100" dirty="0">
                <a:latin typeface="Carlito"/>
                <a:cs typeface="Carlito"/>
              </a:rPr>
              <a:t>r</a:t>
            </a:r>
            <a:r>
              <a:rPr sz="2800" spc="-120" dirty="0">
                <a:latin typeface="Carlito"/>
                <a:cs typeface="Carlito"/>
              </a:rPr>
              <a:t>o</a:t>
            </a:r>
            <a:r>
              <a:rPr sz="2800" spc="-5" dirty="0">
                <a:latin typeface="Carlito"/>
                <a:cs typeface="Carlito"/>
              </a:rPr>
              <a:t>xim</a:t>
            </a:r>
            <a:r>
              <a:rPr sz="2800" spc="-45" dirty="0">
                <a:latin typeface="Carlito"/>
                <a:cs typeface="Carlito"/>
              </a:rPr>
              <a:t>a</a:t>
            </a:r>
            <a:r>
              <a:rPr sz="2800" spc="-8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e  </a:t>
            </a:r>
            <a:r>
              <a:rPr sz="2800" spc="-20" dirty="0">
                <a:latin typeface="Carlito"/>
                <a:cs typeface="Carlito"/>
              </a:rPr>
              <a:t>implementation </a:t>
            </a:r>
            <a:r>
              <a:rPr sz="2800" spc="-5" dirty="0">
                <a:latin typeface="Carlito"/>
                <a:cs typeface="Carlito"/>
              </a:rPr>
              <a:t>showing </a:t>
            </a:r>
            <a:r>
              <a:rPr sz="2800" spc="-20" dirty="0">
                <a:latin typeface="Carlito"/>
                <a:cs typeface="Carlito"/>
              </a:rPr>
              <a:t>relevant </a:t>
            </a:r>
            <a:r>
              <a:rPr sz="2800" spc="-25" dirty="0">
                <a:latin typeface="Carlito"/>
                <a:cs typeface="Carlito"/>
              </a:rPr>
              <a:t>external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features</a:t>
            </a:r>
            <a:endParaRPr sz="2800" dirty="0">
              <a:latin typeface="Carlito"/>
              <a:cs typeface="Carlito"/>
            </a:endParaRPr>
          </a:p>
          <a:p>
            <a:pPr marL="469265" lvl="1">
              <a:lnSpc>
                <a:spcPts val="3100"/>
              </a:lnSpc>
              <a:tabLst>
                <a:tab pos="756920" algn="l"/>
              </a:tabLst>
            </a:pP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4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4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400" spc="-10" dirty="0">
                <a:solidFill>
                  <a:srgbClr val="00AE50"/>
                </a:solidFill>
                <a:latin typeface="Carlito"/>
                <a:cs typeface="Carlito"/>
              </a:rPr>
              <a:t>essentially</a:t>
            </a:r>
            <a:r>
              <a:rPr sz="2400" spc="-95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00AE50"/>
                </a:solidFill>
                <a:latin typeface="Carlito"/>
                <a:cs typeface="Carlito"/>
              </a:rPr>
              <a:t>none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752983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  <a:latin typeface="Arial"/>
                <a:cs typeface="Arial"/>
              </a:rPr>
              <a:t>Objective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085" y="1754860"/>
            <a:ext cx="4674870" cy="42678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Waterfall</a:t>
            </a: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lang="en-US" sz="3200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lang="en-US" sz="3200" dirty="0">
                <a:solidFill>
                  <a:srgbClr val="677480"/>
                </a:solidFill>
                <a:latin typeface="Carlito"/>
                <a:cs typeface="Carlito"/>
              </a:rPr>
              <a:t>V-Model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Incremental</a:t>
            </a: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Prototyping</a:t>
            </a:r>
            <a:r>
              <a:rPr sz="3200" spc="10" dirty="0">
                <a:solidFill>
                  <a:srgbClr val="67748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Model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Spiral</a:t>
            </a:r>
            <a:r>
              <a:rPr sz="3200" dirty="0">
                <a:solidFill>
                  <a:srgbClr val="677480"/>
                </a:solidFill>
                <a:latin typeface="Carlito"/>
                <a:cs typeface="Carlito"/>
              </a:rPr>
              <a:t> Model</a:t>
            </a:r>
            <a:endParaRPr lang="en-US" sz="3200" dirty="0">
              <a:solidFill>
                <a:srgbClr val="677480"/>
              </a:solidFill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lang="en-US" sz="3200">
                <a:solidFill>
                  <a:srgbClr val="677480"/>
                </a:solidFill>
                <a:latin typeface="Carlito"/>
                <a:cs typeface="Carlito"/>
              </a:rPr>
              <a:t>Other Process Models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solidFill>
                  <a:srgbClr val="677480"/>
                </a:solidFill>
                <a:latin typeface="Carlito"/>
                <a:cs typeface="Carlito"/>
              </a:rPr>
              <a:t>Summary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39927"/>
            <a:ext cx="5844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15" dirty="0"/>
              <a:t>Prototype</a:t>
            </a:r>
            <a:r>
              <a:rPr spc="-16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835" y="1313246"/>
            <a:ext cx="7989570" cy="516295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(4) </a:t>
            </a:r>
            <a:r>
              <a:rPr sz="3000" b="1" spc="-20" dirty="0">
                <a:latin typeface="Carlito"/>
                <a:cs typeface="Carlito"/>
              </a:rPr>
              <a:t>Customer</a:t>
            </a:r>
            <a:r>
              <a:rPr sz="3000" b="1" spc="-65" dirty="0">
                <a:latin typeface="Carlito"/>
                <a:cs typeface="Carlito"/>
              </a:rPr>
              <a:t> </a:t>
            </a:r>
            <a:r>
              <a:rPr sz="3000" b="1" spc="-40" dirty="0">
                <a:latin typeface="Carlito"/>
                <a:cs typeface="Carlito"/>
              </a:rPr>
              <a:t>Evaluation</a:t>
            </a:r>
            <a:endParaRPr sz="3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25" dirty="0">
                <a:latin typeface="Carlito"/>
                <a:cs typeface="Carlito"/>
              </a:rPr>
              <a:t>Users </a:t>
            </a:r>
            <a:r>
              <a:rPr sz="3000" spc="-40" dirty="0">
                <a:latin typeface="Carlito"/>
                <a:cs typeface="Carlito"/>
              </a:rPr>
              <a:t>validate </a:t>
            </a:r>
            <a:r>
              <a:rPr sz="3000" spc="-25" dirty="0">
                <a:latin typeface="Carlito"/>
                <a:cs typeface="Carlito"/>
              </a:rPr>
              <a:t>prototype, </a:t>
            </a:r>
            <a:r>
              <a:rPr sz="3000" spc="-20" dirty="0">
                <a:latin typeface="Carlito"/>
                <a:cs typeface="Carlito"/>
              </a:rPr>
              <a:t>report</a:t>
            </a:r>
            <a:r>
              <a:rPr sz="3000" spc="-5" dirty="0">
                <a:latin typeface="Carlito"/>
                <a:cs typeface="Carlito"/>
              </a:rPr>
              <a:t> shortages</a:t>
            </a:r>
            <a:endParaRPr sz="3000" dirty="0">
              <a:latin typeface="Carlito"/>
              <a:cs typeface="Carlito"/>
            </a:endParaRPr>
          </a:p>
          <a:p>
            <a:pPr marL="469265" marR="5080" lvl="1">
              <a:lnSpc>
                <a:spcPct val="100000"/>
              </a:lnSpc>
              <a:spcBef>
                <a:spcPts val="740"/>
              </a:spcBef>
              <a:tabLst>
                <a:tab pos="756920" algn="l"/>
                <a:tab pos="1858010" algn="l"/>
                <a:tab pos="2946400" algn="l"/>
                <a:tab pos="3246755" algn="l"/>
                <a:tab pos="4895850" algn="l"/>
                <a:tab pos="5942965" algn="l"/>
                <a:tab pos="6579870" algn="l"/>
              </a:tabLst>
            </a:pP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Quality	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c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spc="-65" dirty="0">
                <a:solidFill>
                  <a:srgbClr val="00AE50"/>
                </a:solidFill>
                <a:latin typeface="Carlito"/>
                <a:cs typeface="Carlito"/>
              </a:rPr>
              <a:t>n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spc="-70" dirty="0">
                <a:solidFill>
                  <a:srgbClr val="00AE50"/>
                </a:solidFill>
                <a:latin typeface="Carlito"/>
                <a:cs typeface="Carlito"/>
              </a:rPr>
              <a:t>r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l	–	acc</a:t>
            </a:r>
            <a:r>
              <a:rPr sz="2600" spc="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40" dirty="0">
                <a:solidFill>
                  <a:srgbClr val="00AE50"/>
                </a:solidFill>
                <a:latin typeface="Carlito"/>
                <a:cs typeface="Carlito"/>
              </a:rPr>
              <a:t>p</a:t>
            </a:r>
            <a:r>
              <a:rPr sz="2600" spc="-70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a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n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c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e	</a:t>
            </a:r>
            <a:r>
              <a:rPr sz="2600" spc="-45" dirty="0">
                <a:solidFill>
                  <a:srgbClr val="00AE50"/>
                </a:solidFill>
                <a:latin typeface="Carlito"/>
                <a:cs typeface="Carlito"/>
              </a:rPr>
              <a:t>t</a:t>
            </a:r>
            <a:r>
              <a:rPr sz="2600" spc="-1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s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ting	and	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e</a:t>
            </a:r>
            <a:r>
              <a:rPr sz="2600" spc="-75" dirty="0">
                <a:solidFill>
                  <a:srgbClr val="00AE50"/>
                </a:solidFill>
                <a:latin typeface="Carlito"/>
                <a:cs typeface="Carlito"/>
              </a:rPr>
              <a:t>v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alu</a:t>
            </a:r>
            <a:r>
              <a:rPr sz="2600" spc="-50" dirty="0">
                <a:solidFill>
                  <a:srgbClr val="00AE50"/>
                </a:solidFill>
                <a:latin typeface="Carlito"/>
                <a:cs typeface="Carlito"/>
              </a:rPr>
              <a:t>a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ti</a:t>
            </a:r>
            <a:r>
              <a:rPr sz="2600" spc="-20" dirty="0">
                <a:solidFill>
                  <a:srgbClr val="00AE50"/>
                </a:solidFill>
                <a:latin typeface="Carlito"/>
                <a:cs typeface="Carlito"/>
              </a:rPr>
              <a:t>o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n  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(5) </a:t>
            </a:r>
            <a:r>
              <a:rPr sz="3000" b="1" spc="-5" dirty="0">
                <a:latin typeface="Carlito"/>
                <a:cs typeface="Carlito"/>
              </a:rPr>
              <a:t>Design</a:t>
            </a:r>
            <a:r>
              <a:rPr sz="3000" b="1" spc="-55" dirty="0">
                <a:latin typeface="Carlito"/>
                <a:cs typeface="Carlito"/>
              </a:rPr>
              <a:t> </a:t>
            </a:r>
            <a:r>
              <a:rPr sz="3000" b="1" spc="-25" dirty="0">
                <a:latin typeface="Carlito"/>
                <a:cs typeface="Carlito"/>
              </a:rPr>
              <a:t>Refinement</a:t>
            </a:r>
            <a:endParaRPr sz="3000" dirty="0">
              <a:latin typeface="Carlito"/>
              <a:cs typeface="Carlito"/>
            </a:endParaRPr>
          </a:p>
          <a:p>
            <a:pPr marL="12700" marR="280035">
              <a:lnSpc>
                <a:spcPct val="100000"/>
              </a:lnSpc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40" dirty="0">
                <a:latin typeface="Carlito"/>
                <a:cs typeface="Carlito"/>
              </a:rPr>
              <a:t>Refine </a:t>
            </a:r>
            <a:r>
              <a:rPr sz="3000" spc="-15" dirty="0">
                <a:latin typeface="Carlito"/>
                <a:cs typeface="Carlito"/>
              </a:rPr>
              <a:t>design </a:t>
            </a:r>
            <a:r>
              <a:rPr sz="3000" dirty="0">
                <a:latin typeface="Carlito"/>
                <a:cs typeface="Carlito"/>
              </a:rPr>
              <a:t>in </a:t>
            </a:r>
            <a:r>
              <a:rPr sz="3000" spc="-5" dirty="0">
                <a:latin typeface="Carlito"/>
                <a:cs typeface="Carlito"/>
              </a:rPr>
              <a:t>response </a:t>
            </a:r>
            <a:r>
              <a:rPr sz="3000" spc="-20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user </a:t>
            </a:r>
            <a:r>
              <a:rPr sz="3000" spc="-35" dirty="0">
                <a:latin typeface="Carlito"/>
                <a:cs typeface="Carlito"/>
              </a:rPr>
              <a:t>feedback</a:t>
            </a:r>
            <a:r>
              <a:rPr sz="3000" spc="-180" dirty="0">
                <a:latin typeface="Carlito"/>
                <a:cs typeface="Carlito"/>
              </a:rPr>
              <a:t> </a:t>
            </a:r>
            <a:r>
              <a:rPr sz="3000" spc="-35" dirty="0">
                <a:latin typeface="Carlito"/>
                <a:cs typeface="Carlito"/>
              </a:rPr>
              <a:t>from  </a:t>
            </a:r>
            <a:r>
              <a:rPr sz="3000" spc="-20" dirty="0">
                <a:latin typeface="Carlito"/>
                <a:cs typeface="Carlito"/>
              </a:rPr>
              <a:t>prototype</a:t>
            </a:r>
            <a:endParaRPr sz="30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spcBef>
                <a:spcPts val="740"/>
              </a:spcBef>
              <a:tabLst>
                <a:tab pos="756920" algn="l"/>
              </a:tabLst>
            </a:pP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Quality 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control </a:t>
            </a:r>
            <a:r>
              <a:rPr sz="2600" dirty="0">
                <a:solidFill>
                  <a:srgbClr val="00AE50"/>
                </a:solidFill>
                <a:latin typeface="Carlito"/>
                <a:cs typeface="Carlito"/>
              </a:rPr>
              <a:t>– </a:t>
            </a:r>
            <a:r>
              <a:rPr sz="2600" spc="-5" dirty="0">
                <a:solidFill>
                  <a:srgbClr val="00AE50"/>
                </a:solidFill>
                <a:latin typeface="Carlito"/>
                <a:cs typeface="Carlito"/>
              </a:rPr>
              <a:t>design </a:t>
            </a:r>
            <a:r>
              <a:rPr sz="2600" spc="-25" dirty="0">
                <a:solidFill>
                  <a:srgbClr val="00AE50"/>
                </a:solidFill>
                <a:latin typeface="Carlito"/>
                <a:cs typeface="Carlito"/>
              </a:rPr>
              <a:t>reviews</a:t>
            </a:r>
            <a:r>
              <a:rPr sz="2600" spc="-140" dirty="0">
                <a:solidFill>
                  <a:srgbClr val="00AE5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0AE50"/>
                </a:solidFill>
                <a:latin typeface="Carlito"/>
                <a:cs typeface="Carlito"/>
              </a:rPr>
              <a:t>(inspection)</a:t>
            </a:r>
            <a:endParaRPr sz="2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354965" algn="l"/>
                <a:tab pos="355600" algn="l"/>
              </a:tabLst>
            </a:pPr>
            <a:r>
              <a:rPr sz="3000" b="1" dirty="0">
                <a:latin typeface="Carlito"/>
                <a:cs typeface="Carlito"/>
              </a:rPr>
              <a:t>(6) Full </a:t>
            </a:r>
            <a:r>
              <a:rPr sz="3000" b="1" spc="-5" dirty="0">
                <a:latin typeface="Carlito"/>
                <a:cs typeface="Carlito"/>
              </a:rPr>
              <a:t>Scale</a:t>
            </a:r>
            <a:r>
              <a:rPr sz="3000" b="1" spc="-75" dirty="0">
                <a:latin typeface="Carlito"/>
                <a:cs typeface="Carlito"/>
              </a:rPr>
              <a:t> </a:t>
            </a:r>
            <a:r>
              <a:rPr sz="3000" b="1" spc="-20" dirty="0">
                <a:latin typeface="Carlito"/>
                <a:cs typeface="Carlito"/>
              </a:rPr>
              <a:t>Development</a:t>
            </a:r>
            <a:endParaRPr sz="3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Remaining </a:t>
            </a:r>
            <a:r>
              <a:rPr sz="3000" spc="-30" dirty="0">
                <a:latin typeface="Carlito"/>
                <a:cs typeface="Carlito"/>
              </a:rPr>
              <a:t>stages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20" dirty="0">
                <a:latin typeface="Carlito"/>
                <a:cs typeface="Carlito"/>
              </a:rPr>
              <a:t>traditional </a:t>
            </a:r>
            <a:r>
              <a:rPr sz="3000" spc="-45" dirty="0">
                <a:latin typeface="Carlito"/>
                <a:cs typeface="Carlito"/>
              </a:rPr>
              <a:t>waterfall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model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905382"/>
            <a:ext cx="721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Advantages </a:t>
            </a:r>
            <a:r>
              <a:rPr sz="3200" b="1" dirty="0">
                <a:latin typeface="Arial"/>
                <a:cs typeface="Arial"/>
              </a:rPr>
              <a:t>of the prototyping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model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378" y="1759711"/>
            <a:ext cx="7713980" cy="45072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31165" marR="1293495" indent="-419100">
              <a:lnSpc>
                <a:spcPts val="2880"/>
              </a:lnSpc>
              <a:spcBef>
                <a:spcPts val="79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Customers </a:t>
            </a:r>
            <a:r>
              <a:rPr sz="2400" dirty="0">
                <a:latin typeface="Arial"/>
                <a:cs typeface="Arial"/>
              </a:rPr>
              <a:t>get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in the product early </a:t>
            </a:r>
            <a:r>
              <a:rPr sz="2400" dirty="0">
                <a:latin typeface="Arial"/>
                <a:cs typeface="Arial"/>
              </a:rPr>
              <a:t>on,  </a:t>
            </a:r>
            <a:r>
              <a:rPr sz="2400" spc="-5" dirty="0">
                <a:latin typeface="Arial"/>
                <a:cs typeface="Arial"/>
              </a:rPr>
              <a:t>increasing </a:t>
            </a:r>
            <a:r>
              <a:rPr sz="24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customer</a:t>
            </a:r>
            <a:r>
              <a:rPr sz="2400" u="heavy" spc="3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satisfaction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445"/>
              </a:lnSpc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Missing functionality and errors are detected</a:t>
            </a:r>
            <a:r>
              <a:rPr sz="2400" spc="3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easily.</a:t>
            </a:r>
            <a:endParaRPr sz="2400">
              <a:latin typeface="Arial"/>
              <a:cs typeface="Arial"/>
            </a:endParaRPr>
          </a:p>
          <a:p>
            <a:pPr marL="431165" marR="41910" indent="-419100">
              <a:lnSpc>
                <a:spcPct val="96000"/>
              </a:lnSpc>
              <a:spcBef>
                <a:spcPts val="8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Prototypes </a:t>
            </a:r>
            <a:r>
              <a:rPr sz="2400" spc="-5" dirty="0">
                <a:latin typeface="Arial"/>
                <a:cs typeface="Arial"/>
              </a:rPr>
              <a:t>can be reused in </a:t>
            </a:r>
            <a:r>
              <a:rPr sz="2400" dirty="0">
                <a:latin typeface="Arial"/>
                <a:cs typeface="Arial"/>
              </a:rPr>
              <a:t>future, </a:t>
            </a:r>
            <a:r>
              <a:rPr sz="2400" spc="-5" dirty="0">
                <a:latin typeface="Arial"/>
                <a:cs typeface="Arial"/>
              </a:rPr>
              <a:t>more complicated  </a:t>
            </a:r>
            <a:r>
              <a:rPr sz="2400" dirty="0">
                <a:latin typeface="Arial"/>
                <a:cs typeface="Arial"/>
              </a:rPr>
              <a:t>projects.</a:t>
            </a:r>
            <a:endParaRPr sz="2400">
              <a:latin typeface="Arial"/>
              <a:cs typeface="Arial"/>
            </a:endParaRPr>
          </a:p>
          <a:p>
            <a:pPr marL="431165" marR="871855" indent="-419100">
              <a:lnSpc>
                <a:spcPts val="2880"/>
              </a:lnSpc>
              <a:spcBef>
                <a:spcPts val="70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emphasizes </a:t>
            </a:r>
            <a:r>
              <a:rPr sz="2400" dirty="0">
                <a:latin typeface="Arial"/>
                <a:cs typeface="Arial"/>
              </a:rPr>
              <a:t>team </a:t>
            </a:r>
            <a:r>
              <a:rPr sz="2400" spc="-5" dirty="0">
                <a:latin typeface="Arial"/>
                <a:cs typeface="Arial"/>
              </a:rPr>
              <a:t>communication and flexible  design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practices.</a:t>
            </a:r>
            <a:endParaRPr sz="2400">
              <a:latin typeface="Arial"/>
              <a:cs typeface="Arial"/>
            </a:endParaRPr>
          </a:p>
          <a:p>
            <a:pPr marL="431165" marR="5080" indent="-419100">
              <a:lnSpc>
                <a:spcPct val="96000"/>
              </a:lnSpc>
              <a:spcBef>
                <a:spcPts val="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Users have a </a:t>
            </a:r>
            <a:r>
              <a:rPr sz="2400" dirty="0">
                <a:latin typeface="Arial"/>
                <a:cs typeface="Arial"/>
              </a:rPr>
              <a:t>better </a:t>
            </a:r>
            <a:r>
              <a:rPr sz="2400" spc="-5" dirty="0">
                <a:latin typeface="Arial"/>
                <a:cs typeface="Arial"/>
              </a:rPr>
              <a:t>understanding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product  works.</a:t>
            </a:r>
            <a:endParaRPr sz="2400">
              <a:latin typeface="Arial"/>
              <a:cs typeface="Arial"/>
            </a:endParaRPr>
          </a:p>
          <a:p>
            <a:pPr marL="431165" marR="207645" indent="-419100">
              <a:lnSpc>
                <a:spcPct val="960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Quicker </a:t>
            </a:r>
            <a:r>
              <a:rPr sz="2400" spc="-5" dirty="0">
                <a:latin typeface="Arial"/>
                <a:cs typeface="Arial"/>
              </a:rPr>
              <a:t>customer feedback provides a better idea </a:t>
            </a:r>
            <a:r>
              <a:rPr sz="2400" dirty="0">
                <a:latin typeface="Arial"/>
                <a:cs typeface="Arial"/>
              </a:rPr>
              <a:t>of  customer </a:t>
            </a:r>
            <a:r>
              <a:rPr sz="2400" spc="-5" dirty="0"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352" y="499363"/>
            <a:ext cx="6612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93385" algn="l"/>
              </a:tabLst>
            </a:pPr>
            <a:r>
              <a:rPr sz="3200" dirty="0">
                <a:latin typeface="Arial"/>
                <a:cs typeface="Arial"/>
              </a:rPr>
              <a:t>D</a:t>
            </a:r>
            <a:r>
              <a:rPr sz="3200" spc="-20" dirty="0">
                <a:latin typeface="Arial"/>
                <a:cs typeface="Arial"/>
              </a:rPr>
              <a:t>ra</a:t>
            </a:r>
            <a:r>
              <a:rPr sz="3200" dirty="0">
                <a:latin typeface="Arial"/>
                <a:cs typeface="Arial"/>
              </a:rPr>
              <a:t>w</a:t>
            </a:r>
            <a:r>
              <a:rPr sz="3200" spc="-30" dirty="0">
                <a:latin typeface="Arial"/>
                <a:cs typeface="Arial"/>
              </a:rPr>
              <a:t>b</a:t>
            </a:r>
            <a:r>
              <a:rPr sz="3200" spc="-20" dirty="0">
                <a:latin typeface="Arial"/>
                <a:cs typeface="Arial"/>
              </a:rPr>
              <a:t>ack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</a:t>
            </a:r>
            <a:r>
              <a:rPr sz="3200" spc="-20" dirty="0">
                <a:latin typeface="Arial"/>
                <a:cs typeface="Arial"/>
              </a:rPr>
              <a:t>otot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40" dirty="0">
                <a:latin typeface="Arial"/>
                <a:cs typeface="Arial"/>
              </a:rPr>
              <a:t>p</a:t>
            </a:r>
            <a:r>
              <a:rPr sz="3200" spc="-20" dirty="0">
                <a:latin typeface="Arial"/>
                <a:cs typeface="Arial"/>
              </a:rPr>
              <a:t>in</a:t>
            </a:r>
            <a:r>
              <a:rPr sz="3200" dirty="0">
                <a:latin typeface="Arial"/>
                <a:cs typeface="Arial"/>
              </a:rPr>
              <a:t>g	</a:t>
            </a:r>
            <a:r>
              <a:rPr sz="3200" spc="-5" dirty="0">
                <a:latin typeface="Arial"/>
                <a:cs typeface="Arial"/>
              </a:rPr>
              <a:t>Model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035" y="1523746"/>
            <a:ext cx="7915909" cy="268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Practically, </a:t>
            </a:r>
            <a:r>
              <a:rPr sz="2800" spc="-5" dirty="0">
                <a:latin typeface="Arial"/>
                <a:cs typeface="Arial"/>
              </a:rPr>
              <a:t>this methodology may increase </a:t>
            </a:r>
            <a:r>
              <a:rPr sz="2800" spc="-10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complexity 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system as </a:t>
            </a:r>
            <a:r>
              <a:rPr sz="2800" spc="-5" dirty="0">
                <a:latin typeface="Arial"/>
                <a:cs typeface="Arial"/>
              </a:rPr>
              <a:t>scope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system </a:t>
            </a:r>
            <a:r>
              <a:rPr sz="2800" spc="-5" dirty="0">
                <a:latin typeface="Arial"/>
                <a:cs typeface="Arial"/>
              </a:rPr>
              <a:t>may expand </a:t>
            </a:r>
            <a:r>
              <a:rPr sz="2800" dirty="0">
                <a:latin typeface="Arial"/>
                <a:cs typeface="Arial"/>
              </a:rPr>
              <a:t>beyond original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plans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it is more costly </a:t>
            </a:r>
            <a:r>
              <a:rPr sz="2800" spc="-1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terms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time </a:t>
            </a:r>
            <a:r>
              <a:rPr sz="2800" dirty="0">
                <a:latin typeface="Arial"/>
                <a:cs typeface="Arial"/>
              </a:rPr>
              <a:t>and money 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compared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alternative development  </a:t>
            </a:r>
            <a:r>
              <a:rPr sz="2800" spc="-5" dirty="0">
                <a:latin typeface="Arial"/>
                <a:cs typeface="Arial"/>
              </a:rPr>
              <a:t>methods, </a:t>
            </a:r>
            <a:r>
              <a:rPr sz="2800" dirty="0">
                <a:latin typeface="Arial"/>
                <a:cs typeface="Arial"/>
              </a:rPr>
              <a:t>such as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5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spiral</a:t>
            </a:r>
            <a:r>
              <a:rPr sz="2800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 </a:t>
            </a:r>
            <a:r>
              <a:rPr sz="28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waterfall</a:t>
            </a:r>
            <a:r>
              <a:rPr sz="2800" u="heavy" spc="6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8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model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39927"/>
            <a:ext cx="50408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Spiral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035" y="1447037"/>
            <a:ext cx="8003540" cy="364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  <a:hlinkClick r:id="rId2"/>
              </a:rPr>
              <a:t>The </a:t>
            </a:r>
            <a:r>
              <a:rPr sz="2800" dirty="0">
                <a:latin typeface="Arial"/>
                <a:cs typeface="Arial"/>
                <a:hlinkClick r:id="rId2"/>
              </a:rPr>
              <a:t>spiral </a:t>
            </a:r>
            <a:r>
              <a:rPr sz="2800" spc="-5" dirty="0">
                <a:latin typeface="Arial"/>
                <a:cs typeface="Arial"/>
                <a:hlinkClick r:id="rId2"/>
              </a:rPr>
              <a:t>model is similar to the</a:t>
            </a:r>
            <a:r>
              <a:rPr sz="2800" spc="-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sz="2800" u="heavy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incremental  </a:t>
            </a:r>
            <a:r>
              <a:rPr sz="2800" u="heavy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model</a:t>
            </a:r>
            <a:r>
              <a:rPr sz="2800" dirty="0">
                <a:latin typeface="Arial"/>
                <a:cs typeface="Arial"/>
                <a:hlinkClick r:id="rId2"/>
              </a:rPr>
              <a:t>, </a:t>
            </a:r>
            <a:r>
              <a:rPr sz="2800" spc="-5" dirty="0">
                <a:latin typeface="Arial"/>
                <a:cs typeface="Arial"/>
                <a:hlinkClick r:id="rId2"/>
              </a:rPr>
              <a:t>with </a:t>
            </a:r>
            <a:r>
              <a:rPr sz="2800" dirty="0">
                <a:latin typeface="Arial"/>
                <a:cs typeface="Arial"/>
                <a:hlinkClick r:id="rId2"/>
              </a:rPr>
              <a:t>more emphasis </a:t>
            </a:r>
            <a:r>
              <a:rPr sz="2800" spc="-5" dirty="0">
                <a:latin typeface="Arial"/>
                <a:cs typeface="Arial"/>
                <a:hlinkClick r:id="rId2"/>
              </a:rPr>
              <a:t>placed on </a:t>
            </a:r>
            <a:r>
              <a:rPr sz="2800" dirty="0">
                <a:latin typeface="Arial"/>
                <a:cs typeface="Arial"/>
                <a:hlinkClick r:id="rId2"/>
              </a:rPr>
              <a:t>risk </a:t>
            </a:r>
            <a:r>
              <a:rPr sz="2800" dirty="0">
                <a:latin typeface="Arial"/>
                <a:cs typeface="Arial"/>
              </a:rPr>
              <a:t> analysis.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spiral </a:t>
            </a:r>
            <a:r>
              <a:rPr sz="2800" spc="-5" dirty="0">
                <a:latin typeface="Arial"/>
                <a:cs typeface="Arial"/>
              </a:rPr>
              <a:t>model has </a:t>
            </a:r>
            <a:r>
              <a:rPr sz="2800" dirty="0">
                <a:latin typeface="Arial"/>
                <a:cs typeface="Arial"/>
              </a:rPr>
              <a:t>four </a:t>
            </a:r>
            <a:r>
              <a:rPr sz="2800" spc="-5" dirty="0">
                <a:latin typeface="Arial"/>
                <a:cs typeface="Arial"/>
              </a:rPr>
              <a:t>phases: </a:t>
            </a:r>
            <a:r>
              <a:rPr sz="2800" dirty="0">
                <a:latin typeface="Arial"/>
                <a:cs typeface="Arial"/>
              </a:rPr>
              <a:t>Planning,  </a:t>
            </a:r>
            <a:r>
              <a:rPr sz="2800" spc="-5" dirty="0">
                <a:latin typeface="Arial"/>
                <a:cs typeface="Arial"/>
              </a:rPr>
              <a:t>Risk Analysis, Engineering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Evaluation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9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 software </a:t>
            </a:r>
            <a:r>
              <a:rPr sz="2800" dirty="0">
                <a:latin typeface="Arial"/>
                <a:cs typeface="Arial"/>
              </a:rPr>
              <a:t>project repeatedly passes through  these </a:t>
            </a:r>
            <a:r>
              <a:rPr sz="2800" spc="-5" dirty="0">
                <a:latin typeface="Arial"/>
                <a:cs typeface="Arial"/>
              </a:rPr>
              <a:t>phases in </a:t>
            </a:r>
            <a:r>
              <a:rPr sz="2800" dirty="0">
                <a:latin typeface="Arial"/>
                <a:cs typeface="Arial"/>
              </a:rPr>
              <a:t>iterations (called Spirals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this  model).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695" y="915924"/>
            <a:ext cx="8074152" cy="502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736" y="865124"/>
            <a:ext cx="1947545" cy="759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OBJECTIVES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Determine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objective  alternative,</a:t>
            </a:r>
            <a:r>
              <a:rPr sz="1400" b="1" spc="-120" dirty="0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constraints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7009" y="871220"/>
            <a:ext cx="1946275" cy="760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278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RISKS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Evaluate </a:t>
            </a:r>
            <a:r>
              <a:rPr sz="1400" b="1" spc="-10" dirty="0">
                <a:solidFill>
                  <a:srgbClr val="00AE50"/>
                </a:solidFill>
                <a:latin typeface="Arial"/>
                <a:cs typeface="Arial"/>
              </a:rPr>
              <a:t>alternative,  identify </a:t>
            </a:r>
            <a:r>
              <a:rPr sz="1400" b="1" dirty="0">
                <a:solidFill>
                  <a:srgbClr val="00AE50"/>
                </a:solidFill>
                <a:latin typeface="Arial"/>
                <a:cs typeface="Arial"/>
              </a:rPr>
              <a:t>&amp; </a:t>
            </a:r>
            <a:r>
              <a:rPr sz="1400" b="1" spc="-5" dirty="0">
                <a:solidFill>
                  <a:srgbClr val="00AE50"/>
                </a:solidFill>
                <a:latin typeface="Arial"/>
                <a:cs typeface="Arial"/>
              </a:rPr>
              <a:t>resolve</a:t>
            </a:r>
            <a:r>
              <a:rPr sz="1400" b="1" spc="-235" dirty="0">
                <a:solidFill>
                  <a:srgbClr val="00AE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AE50"/>
                </a:solidFill>
                <a:latin typeface="Arial"/>
                <a:cs typeface="Arial"/>
              </a:rPr>
              <a:t>risks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4991" y="4134358"/>
            <a:ext cx="1341755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DEVELOP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Develop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&amp;  </a:t>
            </a:r>
            <a:r>
              <a:rPr sz="1400" b="1" spc="-25" dirty="0">
                <a:solidFill>
                  <a:srgbClr val="00AEEE"/>
                </a:solidFill>
                <a:latin typeface="Arial"/>
                <a:cs typeface="Arial"/>
              </a:rPr>
              <a:t>Verify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next</a:t>
            </a:r>
            <a:r>
              <a:rPr sz="1400" b="1" spc="-210" dirty="0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level  </a:t>
            </a:r>
            <a:r>
              <a:rPr sz="1400" b="1" spc="-10" dirty="0">
                <a:solidFill>
                  <a:srgbClr val="00AEEE"/>
                </a:solidFill>
                <a:latin typeface="Arial"/>
                <a:cs typeface="Arial"/>
              </a:rPr>
              <a:t>product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310" y="4362958"/>
            <a:ext cx="1212850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PLAN</a:t>
            </a:r>
            <a:endParaRPr sz="20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  <a:spcBef>
                <a:spcPts val="15"/>
              </a:spcBef>
            </a:pP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Review</a:t>
            </a:r>
            <a:r>
              <a:rPr sz="1400" b="1" spc="-229" dirty="0">
                <a:solidFill>
                  <a:srgbClr val="00AEEE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Status  &amp; Plan </a:t>
            </a:r>
            <a:r>
              <a:rPr sz="1400" b="1" spc="-5" dirty="0">
                <a:solidFill>
                  <a:srgbClr val="00AEEE"/>
                </a:solidFill>
                <a:latin typeface="Arial"/>
                <a:cs typeface="Arial"/>
              </a:rPr>
              <a:t>Next  </a:t>
            </a:r>
            <a:r>
              <a:rPr sz="1400" b="1" dirty="0">
                <a:solidFill>
                  <a:srgbClr val="00AEEE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39927"/>
            <a:ext cx="51170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Spiral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296" y="1419580"/>
            <a:ext cx="8007984" cy="37433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0"/>
              </a:spcBef>
              <a:tabLst>
                <a:tab pos="355600" algn="l"/>
              </a:tabLst>
            </a:pPr>
            <a:r>
              <a:rPr sz="3200" b="1" spc="-25" dirty="0">
                <a:latin typeface="Carlito"/>
                <a:cs typeface="Carlito"/>
              </a:rPr>
              <a:t>Spiral</a:t>
            </a:r>
            <a:r>
              <a:rPr sz="3200" b="1" spc="-65" dirty="0">
                <a:latin typeface="Carlito"/>
                <a:cs typeface="Carlito"/>
              </a:rPr>
              <a:t> </a:t>
            </a:r>
            <a:r>
              <a:rPr sz="3200" b="1" spc="-45" dirty="0">
                <a:latin typeface="Carlito"/>
                <a:cs typeface="Carlito"/>
              </a:rPr>
              <a:t>Layers</a:t>
            </a:r>
            <a:endParaRPr sz="3200" dirty="0">
              <a:latin typeface="Carlito"/>
              <a:cs typeface="Carlito"/>
            </a:endParaRPr>
          </a:p>
          <a:p>
            <a:pPr marL="12065" marR="5080" algn="just">
              <a:lnSpc>
                <a:spcPct val="100000"/>
              </a:lnSpc>
              <a:spcBef>
                <a:spcPts val="790"/>
              </a:spcBef>
              <a:tabLst>
                <a:tab pos="355600" algn="l"/>
              </a:tabLst>
            </a:pPr>
            <a:r>
              <a:rPr sz="3200" spc="-70" dirty="0">
                <a:latin typeface="Carlito"/>
                <a:cs typeface="Carlito"/>
              </a:rPr>
              <a:t>Roughly, </a:t>
            </a:r>
            <a:r>
              <a:rPr sz="3200" dirty="0">
                <a:latin typeface="Carlito"/>
                <a:cs typeface="Carlito"/>
              </a:rPr>
              <a:t>each </a:t>
            </a:r>
            <a:r>
              <a:rPr sz="3200" spc="-40" dirty="0">
                <a:latin typeface="Carlito"/>
                <a:cs typeface="Carlito"/>
              </a:rPr>
              <a:t>layer </a:t>
            </a:r>
            <a:r>
              <a:rPr sz="3200" dirty="0">
                <a:latin typeface="Carlito"/>
                <a:cs typeface="Carlito"/>
              </a:rPr>
              <a:t>of the </a:t>
            </a:r>
            <a:r>
              <a:rPr sz="3200" spc="-25" dirty="0">
                <a:latin typeface="Carlito"/>
                <a:cs typeface="Carlito"/>
              </a:rPr>
              <a:t>spiral </a:t>
            </a:r>
            <a:r>
              <a:rPr sz="3200" spc="-20" dirty="0">
                <a:latin typeface="Carlito"/>
                <a:cs typeface="Carlito"/>
              </a:rPr>
              <a:t>corresponds  </a:t>
            </a:r>
            <a:r>
              <a:rPr sz="3200" spc="-3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one </a:t>
            </a:r>
            <a:r>
              <a:rPr sz="3200" spc="-5" dirty="0">
                <a:solidFill>
                  <a:srgbClr val="00AEEE"/>
                </a:solidFill>
                <a:latin typeface="Carlito"/>
                <a:cs typeface="Carlito"/>
              </a:rPr>
              <a:t>phase </a:t>
            </a:r>
            <a:r>
              <a:rPr sz="3200" dirty="0">
                <a:latin typeface="Carlito"/>
                <a:cs typeface="Carlito"/>
              </a:rPr>
              <a:t>of the </a:t>
            </a:r>
            <a:r>
              <a:rPr sz="3200" spc="-40" dirty="0">
                <a:solidFill>
                  <a:srgbClr val="00AEEE"/>
                </a:solidFill>
                <a:latin typeface="Carlito"/>
                <a:cs typeface="Carlito"/>
              </a:rPr>
              <a:t>waterfall </a:t>
            </a:r>
            <a:r>
              <a:rPr sz="3200" spc="-5" dirty="0">
                <a:latin typeface="Carlito"/>
                <a:cs typeface="Carlito"/>
              </a:rPr>
              <a:t>(although </a:t>
            </a:r>
            <a:r>
              <a:rPr sz="3200" spc="-20" dirty="0">
                <a:latin typeface="Carlito"/>
                <a:cs typeface="Carlito"/>
              </a:rPr>
              <a:t>there  are </a:t>
            </a:r>
            <a:r>
              <a:rPr sz="3200" spc="-5" dirty="0">
                <a:latin typeface="Carlito"/>
                <a:cs typeface="Carlito"/>
              </a:rPr>
              <a:t>no </a:t>
            </a:r>
            <a:r>
              <a:rPr sz="3200" spc="-40" dirty="0">
                <a:latin typeface="Carlito"/>
                <a:cs typeface="Carlito"/>
              </a:rPr>
              <a:t>fixed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phases)</a:t>
            </a:r>
            <a:endParaRPr sz="3200" dirty="0">
              <a:latin typeface="Carlito"/>
              <a:cs typeface="Carlito"/>
            </a:endParaRPr>
          </a:p>
          <a:p>
            <a:pPr marL="12065" marR="8255" algn="just">
              <a:lnSpc>
                <a:spcPct val="100000"/>
              </a:lnSpc>
              <a:spcBef>
                <a:spcPts val="810"/>
              </a:spcBef>
              <a:tabLst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For </a:t>
            </a:r>
            <a:r>
              <a:rPr sz="3200" spc="-30" dirty="0">
                <a:latin typeface="Carlito"/>
                <a:cs typeface="Carlito"/>
              </a:rPr>
              <a:t>example, </a:t>
            </a:r>
            <a:r>
              <a:rPr sz="3200" spc="-45" dirty="0">
                <a:latin typeface="Carlito"/>
                <a:cs typeface="Carlito"/>
              </a:rPr>
              <a:t>first </a:t>
            </a:r>
            <a:r>
              <a:rPr sz="3200" spc="-40" dirty="0">
                <a:latin typeface="Carlito"/>
                <a:cs typeface="Carlito"/>
              </a:rPr>
              <a:t>layer </a:t>
            </a:r>
            <a:r>
              <a:rPr sz="3200" spc="-15" dirty="0">
                <a:latin typeface="Carlito"/>
                <a:cs typeface="Carlito"/>
              </a:rPr>
              <a:t>could </a:t>
            </a:r>
            <a:r>
              <a:rPr sz="3200" spc="-5" dirty="0">
                <a:latin typeface="Carlito"/>
                <a:cs typeface="Carlito"/>
              </a:rPr>
              <a:t>be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20" dirty="0">
                <a:latin typeface="Carlito"/>
                <a:cs typeface="Carlito"/>
              </a:rPr>
              <a:t>requirements </a:t>
            </a:r>
            <a:r>
              <a:rPr sz="3200" spc="-5" dirty="0">
                <a:latin typeface="Carlito"/>
                <a:cs typeface="Carlito"/>
              </a:rPr>
              <a:t>phase, </a:t>
            </a:r>
            <a:r>
              <a:rPr sz="3200" spc="-20" dirty="0">
                <a:latin typeface="Carlito"/>
                <a:cs typeface="Carlito"/>
              </a:rPr>
              <a:t>second </a:t>
            </a:r>
            <a:r>
              <a:rPr sz="3200" spc="-35" dirty="0">
                <a:latin typeface="Carlito"/>
                <a:cs typeface="Carlito"/>
              </a:rPr>
              <a:t>layer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design  phase,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etc.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39927"/>
            <a:ext cx="549808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20" dirty="0"/>
              <a:t>Spiral</a:t>
            </a:r>
            <a:r>
              <a:rPr spc="-130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035" y="1293977"/>
            <a:ext cx="7854315" cy="545469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4965" algn="l"/>
                <a:tab pos="355600" algn="l"/>
              </a:tabLst>
            </a:pPr>
            <a:r>
              <a:rPr sz="3200" b="1" spc="-20" dirty="0">
                <a:latin typeface="Carlito"/>
                <a:cs typeface="Carlito"/>
              </a:rPr>
              <a:t>Four Step</a:t>
            </a:r>
            <a:r>
              <a:rPr sz="3200" b="1" spc="-40" dirty="0">
                <a:latin typeface="Carlito"/>
                <a:cs typeface="Carlito"/>
              </a:rPr>
              <a:t> </a:t>
            </a:r>
            <a:r>
              <a:rPr sz="3200" b="1" spc="-20" dirty="0">
                <a:latin typeface="Carlito"/>
                <a:cs typeface="Carlito"/>
              </a:rPr>
              <a:t>Cycle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ts val="3500"/>
              </a:lnSpc>
              <a:spcBef>
                <a:spcPts val="85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In each </a:t>
            </a:r>
            <a:r>
              <a:rPr sz="3200" spc="-114" dirty="0">
                <a:latin typeface="Carlito"/>
                <a:cs typeface="Carlito"/>
              </a:rPr>
              <a:t>layer,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same </a:t>
            </a:r>
            <a:r>
              <a:rPr sz="3200" spc="-40" dirty="0">
                <a:latin typeface="Carlito"/>
                <a:cs typeface="Carlito"/>
              </a:rPr>
              <a:t>four step </a:t>
            </a:r>
            <a:r>
              <a:rPr sz="3200" spc="-5" dirty="0">
                <a:latin typeface="Carlito"/>
                <a:cs typeface="Carlito"/>
              </a:rPr>
              <a:t>cycle is</a:t>
            </a:r>
            <a:r>
              <a:rPr sz="3200" spc="-1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used,  </a:t>
            </a:r>
            <a:r>
              <a:rPr sz="3200" spc="-20" dirty="0">
                <a:latin typeface="Carlito"/>
                <a:cs typeface="Carlito"/>
              </a:rPr>
              <a:t>consisting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of:</a:t>
            </a:r>
            <a:endParaRPr sz="32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spcBef>
                <a:spcPts val="260"/>
              </a:spcBef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Determine </a:t>
            </a:r>
            <a:r>
              <a:rPr sz="2800" spc="-20" dirty="0">
                <a:latin typeface="Carlito"/>
                <a:cs typeface="Carlito"/>
              </a:rPr>
              <a:t>Objectives</a:t>
            </a:r>
            <a:endParaRPr sz="2800" dirty="0">
              <a:latin typeface="Carlito"/>
              <a:cs typeface="Carlito"/>
            </a:endParaRPr>
          </a:p>
          <a:p>
            <a:pPr marL="926465" lvl="2">
              <a:lnSpc>
                <a:spcPct val="100000"/>
              </a:lnSpc>
              <a:spcBef>
                <a:spcPts val="330"/>
              </a:spcBef>
              <a:tabLst>
                <a:tab pos="1156335" algn="l"/>
              </a:tabLst>
            </a:pPr>
            <a:r>
              <a:rPr sz="2400" spc="-10" dirty="0">
                <a:latin typeface="Carlito"/>
                <a:cs typeface="Carlito"/>
              </a:rPr>
              <a:t>determine objectives, </a:t>
            </a:r>
            <a:r>
              <a:rPr sz="2400" spc="-25" dirty="0">
                <a:latin typeface="Carlito"/>
                <a:cs typeface="Carlito"/>
              </a:rPr>
              <a:t>constraints, </a:t>
            </a:r>
            <a:r>
              <a:rPr sz="2400" spc="-15" dirty="0">
                <a:latin typeface="Carlito"/>
                <a:cs typeface="Carlito"/>
              </a:rPr>
              <a:t>risks </a:t>
            </a:r>
            <a:r>
              <a:rPr sz="2400" spc="-35" dirty="0">
                <a:latin typeface="Carlito"/>
                <a:cs typeface="Carlito"/>
              </a:rPr>
              <a:t>for </a:t>
            </a:r>
            <a:r>
              <a:rPr sz="2400" spc="-20" dirty="0">
                <a:latin typeface="Carlito"/>
                <a:cs typeface="Carlito"/>
              </a:rPr>
              <a:t>next</a:t>
            </a:r>
            <a:r>
              <a:rPr sz="2400" spc="-1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phase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Assess and </a:t>
            </a:r>
            <a:r>
              <a:rPr sz="2800" spc="-20" dirty="0">
                <a:latin typeface="Carlito"/>
                <a:cs typeface="Carlito"/>
              </a:rPr>
              <a:t>Reduce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Risks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5" dirty="0">
                <a:latin typeface="Carlito"/>
                <a:cs typeface="Carlito"/>
              </a:rPr>
              <a:t>analyze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reduce identified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risks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Develop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65" dirty="0">
                <a:latin typeface="Carlito"/>
                <a:cs typeface="Carlito"/>
              </a:rPr>
              <a:t>Validate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rlito"/>
                <a:cs typeface="Carlito"/>
              </a:rPr>
              <a:t>choose </a:t>
            </a:r>
            <a:r>
              <a:rPr sz="2400" spc="-20" dirty="0">
                <a:latin typeface="Carlito"/>
                <a:cs typeface="Carlito"/>
              </a:rPr>
              <a:t>development </a:t>
            </a:r>
            <a:r>
              <a:rPr sz="2400" dirty="0">
                <a:latin typeface="Carlito"/>
                <a:cs typeface="Carlito"/>
              </a:rPr>
              <a:t>model, </a:t>
            </a:r>
            <a:r>
              <a:rPr sz="2400" spc="-20" dirty="0">
                <a:latin typeface="Carlito"/>
                <a:cs typeface="Carlito"/>
              </a:rPr>
              <a:t>develop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test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40" dirty="0">
                <a:latin typeface="Carlito"/>
                <a:cs typeface="Carlito"/>
              </a:rPr>
              <a:t>Review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Plan</a:t>
            </a:r>
            <a:endParaRPr sz="2800" dirty="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rlito"/>
                <a:cs typeface="Carlito"/>
              </a:rPr>
              <a:t>review </a:t>
            </a:r>
            <a:r>
              <a:rPr sz="2400" spc="-25" dirty="0">
                <a:latin typeface="Carlito"/>
                <a:cs typeface="Carlito"/>
              </a:rPr>
              <a:t>status, </a:t>
            </a:r>
            <a:r>
              <a:rPr sz="2400" spc="-5" dirty="0">
                <a:latin typeface="Carlito"/>
                <a:cs typeface="Carlito"/>
              </a:rPr>
              <a:t>plan </a:t>
            </a:r>
            <a:r>
              <a:rPr sz="2400" spc="-20" dirty="0">
                <a:latin typeface="Carlito"/>
                <a:cs typeface="Carlito"/>
              </a:rPr>
              <a:t>next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layer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98119"/>
            <a:ext cx="7772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Advantages </a:t>
            </a:r>
            <a:r>
              <a:rPr b="1" spc="-10" dirty="0">
                <a:latin typeface="Carlito"/>
                <a:cs typeface="Carlito"/>
              </a:rPr>
              <a:t>of </a:t>
            </a:r>
            <a:r>
              <a:rPr b="1" spc="-5" dirty="0">
                <a:latin typeface="Carlito"/>
                <a:cs typeface="Carlito"/>
              </a:rPr>
              <a:t>Spiral</a:t>
            </a:r>
            <a:r>
              <a:rPr b="1" spc="-5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60296"/>
            <a:ext cx="7353300" cy="2368596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31165" marR="1295400" indent="-419100">
              <a:lnSpc>
                <a:spcPts val="3360"/>
              </a:lnSpc>
              <a:spcBef>
                <a:spcPts val="409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High amount of </a:t>
            </a:r>
            <a:r>
              <a:rPr sz="2800" dirty="0">
                <a:latin typeface="Arial"/>
                <a:cs typeface="Arial"/>
              </a:rPr>
              <a:t>risk analysis </a:t>
            </a:r>
            <a:r>
              <a:rPr sz="2800" spc="-5" dirty="0">
                <a:latin typeface="Arial"/>
                <a:cs typeface="Arial"/>
              </a:rPr>
              <a:t>hence,  </a:t>
            </a:r>
            <a:r>
              <a:rPr sz="2800" dirty="0">
                <a:latin typeface="Arial"/>
                <a:cs typeface="Arial"/>
              </a:rPr>
              <a:t>avoidance of </a:t>
            </a:r>
            <a:r>
              <a:rPr sz="2800" spc="-5" dirty="0">
                <a:latin typeface="Arial"/>
                <a:cs typeface="Arial"/>
              </a:rPr>
              <a:t>Risk 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enhanced.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Good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large </a:t>
            </a:r>
            <a:r>
              <a:rPr sz="2800" dirty="0">
                <a:latin typeface="Arial"/>
                <a:cs typeface="Arial"/>
              </a:rPr>
              <a:t>and mission-critical</a:t>
            </a:r>
            <a:r>
              <a:rPr sz="2800" spc="2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projects.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800" spc="-5" dirty="0">
                <a:latin typeface="Arial"/>
                <a:cs typeface="Arial"/>
              </a:rPr>
              <a:t>Strong </a:t>
            </a:r>
            <a:r>
              <a:rPr sz="2800" dirty="0">
                <a:latin typeface="Arial"/>
                <a:cs typeface="Arial"/>
              </a:rPr>
              <a:t>approval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documentation</a:t>
            </a:r>
            <a:r>
              <a:rPr sz="2800" spc="2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control.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906" y="439927"/>
            <a:ext cx="788629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Drawbacks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20" dirty="0"/>
              <a:t>Spiral</a:t>
            </a:r>
            <a:r>
              <a:rPr spc="-12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906" y="1941016"/>
            <a:ext cx="8016240" cy="280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Arial"/>
                <a:cs typeface="Arial"/>
              </a:rPr>
              <a:t>Can be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10" dirty="0">
                <a:latin typeface="Arial"/>
                <a:cs typeface="Arial"/>
              </a:rPr>
              <a:t>costly </a:t>
            </a:r>
            <a:r>
              <a:rPr sz="3000" spc="-15" dirty="0">
                <a:latin typeface="Arial"/>
                <a:cs typeface="Arial"/>
              </a:rPr>
              <a:t>model </a:t>
            </a:r>
            <a:r>
              <a:rPr sz="3000" spc="-10" dirty="0">
                <a:latin typeface="Arial"/>
                <a:cs typeface="Arial"/>
              </a:rPr>
              <a:t>to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use.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  <a:tab pos="1574800" algn="l"/>
                <a:tab pos="3423920" algn="l"/>
                <a:tab pos="5270500" algn="l"/>
                <a:tab pos="6741795" algn="l"/>
              </a:tabLst>
            </a:pPr>
            <a:r>
              <a:rPr sz="3000" spc="-5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i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k	</a:t>
            </a:r>
            <a:r>
              <a:rPr sz="3000" spc="-20" dirty="0">
                <a:latin typeface="Arial"/>
                <a:cs typeface="Arial"/>
              </a:rPr>
              <a:t>ana</a:t>
            </a:r>
            <a:r>
              <a:rPr sz="3000" spc="-5" dirty="0">
                <a:latin typeface="Arial"/>
                <a:cs typeface="Arial"/>
              </a:rPr>
              <a:t>l</a:t>
            </a:r>
            <a:r>
              <a:rPr sz="3000" spc="-25" dirty="0">
                <a:latin typeface="Arial"/>
                <a:cs typeface="Arial"/>
              </a:rPr>
              <a:t>ys</a:t>
            </a:r>
            <a:r>
              <a:rPr sz="3000" spc="-5" dirty="0">
                <a:latin typeface="Arial"/>
                <a:cs typeface="Arial"/>
              </a:rPr>
              <a:t>is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5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equ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30" dirty="0">
                <a:latin typeface="Arial"/>
                <a:cs typeface="Arial"/>
              </a:rPr>
              <a:t>r</a:t>
            </a:r>
            <a:r>
              <a:rPr sz="3000" spc="-20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	</a:t>
            </a:r>
            <a:r>
              <a:rPr sz="3000" spc="-15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20" dirty="0">
                <a:latin typeface="Arial"/>
                <a:cs typeface="Arial"/>
              </a:rPr>
              <a:t>g</a:t>
            </a:r>
            <a:r>
              <a:rPr sz="3000" spc="-15" dirty="0">
                <a:latin typeface="Arial"/>
                <a:cs typeface="Arial"/>
              </a:rPr>
              <a:t>h</a:t>
            </a:r>
            <a:r>
              <a:rPr sz="3000" spc="-5" dirty="0">
                <a:latin typeface="Arial"/>
                <a:cs typeface="Arial"/>
              </a:rPr>
              <a:t>ly</a:t>
            </a:r>
            <a:r>
              <a:rPr sz="3000" dirty="0">
                <a:latin typeface="Arial"/>
                <a:cs typeface="Arial"/>
              </a:rPr>
              <a:t>	</a:t>
            </a:r>
            <a:r>
              <a:rPr sz="3000" spc="-15" dirty="0">
                <a:latin typeface="Arial"/>
                <a:cs typeface="Arial"/>
              </a:rPr>
              <a:t>s</a:t>
            </a:r>
            <a:r>
              <a:rPr sz="3000" spc="-20" dirty="0">
                <a:latin typeface="Arial"/>
                <a:cs typeface="Arial"/>
              </a:rPr>
              <a:t>pe</a:t>
            </a:r>
            <a:r>
              <a:rPr sz="3000" spc="-1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25" dirty="0">
                <a:latin typeface="Arial"/>
                <a:cs typeface="Arial"/>
              </a:rPr>
              <a:t>f</a:t>
            </a:r>
            <a:r>
              <a:rPr sz="3000" spc="-5" dirty="0">
                <a:latin typeface="Arial"/>
                <a:cs typeface="Arial"/>
              </a:rPr>
              <a:t>ic  </a:t>
            </a:r>
            <a:r>
              <a:rPr sz="3000" spc="-15" dirty="0">
                <a:latin typeface="Arial"/>
                <a:cs typeface="Arial"/>
              </a:rPr>
              <a:t>expertise.</a:t>
            </a:r>
            <a:endParaRPr sz="3000">
              <a:latin typeface="Arial"/>
              <a:cs typeface="Arial"/>
            </a:endParaRPr>
          </a:p>
          <a:p>
            <a:pPr marL="355600" marR="762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Arial"/>
                <a:cs typeface="Arial"/>
              </a:rPr>
              <a:t>Project’s </a:t>
            </a:r>
            <a:r>
              <a:rPr sz="3000" spc="-15" dirty="0">
                <a:latin typeface="Arial"/>
                <a:cs typeface="Arial"/>
              </a:rPr>
              <a:t>success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spc="-15" dirty="0">
                <a:latin typeface="Arial"/>
                <a:cs typeface="Arial"/>
              </a:rPr>
              <a:t>highly dependent </a:t>
            </a:r>
            <a:r>
              <a:rPr sz="3000" spc="-10" dirty="0">
                <a:latin typeface="Arial"/>
                <a:cs typeface="Arial"/>
              </a:rPr>
              <a:t>on </a:t>
            </a:r>
            <a:r>
              <a:rPr sz="3000" spc="-15" dirty="0">
                <a:latin typeface="Arial"/>
                <a:cs typeface="Arial"/>
              </a:rPr>
              <a:t>the  </a:t>
            </a:r>
            <a:r>
              <a:rPr sz="3000" spc="-10" dirty="0">
                <a:latin typeface="Arial"/>
                <a:cs typeface="Arial"/>
              </a:rPr>
              <a:t>risk </a:t>
            </a:r>
            <a:r>
              <a:rPr sz="3000" spc="-15" dirty="0">
                <a:latin typeface="Arial"/>
                <a:cs typeface="Arial"/>
              </a:rPr>
              <a:t>analysis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phase.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Arial"/>
                <a:cs typeface="Arial"/>
              </a:rPr>
              <a:t>Doesn’t </a:t>
            </a:r>
            <a:r>
              <a:rPr sz="3000" spc="-10" dirty="0">
                <a:latin typeface="Arial"/>
                <a:cs typeface="Arial"/>
              </a:rPr>
              <a:t>work well </a:t>
            </a:r>
            <a:r>
              <a:rPr sz="3000" spc="-15" dirty="0">
                <a:latin typeface="Arial"/>
                <a:cs typeface="Arial"/>
              </a:rPr>
              <a:t>for smaller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projects.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7" y="259207"/>
            <a:ext cx="663651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Still Other </a:t>
            </a:r>
            <a:r>
              <a:rPr spc="-10" dirty="0"/>
              <a:t>Process</a:t>
            </a:r>
            <a:r>
              <a:rPr spc="-13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186" y="1593342"/>
            <a:ext cx="8236814" cy="513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04139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Component </a:t>
            </a:r>
            <a:r>
              <a:rPr sz="2800" spc="-15" dirty="0">
                <a:solidFill>
                  <a:srgbClr val="800080"/>
                </a:solidFill>
                <a:latin typeface="Carlito"/>
                <a:cs typeface="Carlito"/>
              </a:rPr>
              <a:t>based </a:t>
            </a: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development</a:t>
            </a:r>
            <a:r>
              <a:rPr sz="2800" spc="-20" dirty="0">
                <a:latin typeface="Carlito"/>
                <a:cs typeface="Carlito"/>
              </a:rPr>
              <a:t>—the </a:t>
            </a:r>
            <a:r>
              <a:rPr sz="2800" spc="-25" dirty="0">
                <a:latin typeface="Carlito"/>
                <a:cs typeface="Carlito"/>
              </a:rPr>
              <a:t>process </a:t>
            </a:r>
            <a:r>
              <a:rPr sz="2800" spc="-3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apply when </a:t>
            </a:r>
            <a:r>
              <a:rPr sz="2800" spc="-25" dirty="0">
                <a:latin typeface="Carlito"/>
                <a:cs typeface="Carlito"/>
              </a:rPr>
              <a:t>reuse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25" dirty="0">
                <a:latin typeface="Carlito"/>
                <a:cs typeface="Carlito"/>
              </a:rPr>
              <a:t>development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objective</a:t>
            </a:r>
            <a:endParaRPr sz="2800" dirty="0">
              <a:latin typeface="Carlito"/>
              <a:cs typeface="Carlito"/>
            </a:endParaRPr>
          </a:p>
          <a:p>
            <a:pPr marL="299085" marR="113030" indent="-28702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Formal methods</a:t>
            </a:r>
            <a:r>
              <a:rPr sz="2800" spc="-20" dirty="0">
                <a:latin typeface="Carlito"/>
                <a:cs typeface="Carlito"/>
              </a:rPr>
              <a:t>—emphasizes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mathematical  specification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requirements</a:t>
            </a:r>
            <a:endParaRPr sz="2800" dirty="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25" dirty="0">
                <a:solidFill>
                  <a:srgbClr val="800080"/>
                </a:solidFill>
                <a:latin typeface="Carlito"/>
                <a:cs typeface="Carlito"/>
              </a:rPr>
              <a:t>AOSD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(Aspect </a:t>
            </a:r>
            <a:r>
              <a:rPr sz="2400" spc="-20" dirty="0">
                <a:solidFill>
                  <a:srgbClr val="800080"/>
                </a:solidFill>
                <a:latin typeface="Carlito"/>
                <a:cs typeface="Carlito"/>
              </a:rPr>
              <a:t>Oriented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SW </a:t>
            </a:r>
            <a:r>
              <a:rPr sz="2400" spc="-25" dirty="0">
                <a:solidFill>
                  <a:srgbClr val="800080"/>
                </a:solidFill>
                <a:latin typeface="Carlito"/>
                <a:cs typeface="Carlito"/>
              </a:rPr>
              <a:t>Dev)</a:t>
            </a:r>
            <a:r>
              <a:rPr sz="2800" spc="-25" dirty="0">
                <a:latin typeface="Carlito"/>
                <a:cs typeface="Carlito"/>
              </a:rPr>
              <a:t>—provides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latin typeface="Carlito"/>
                <a:cs typeface="Carlito"/>
              </a:rPr>
              <a:t>process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methodological approach </a:t>
            </a:r>
            <a:r>
              <a:rPr sz="2800" spc="-40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defining,  </a:t>
            </a:r>
            <a:r>
              <a:rPr sz="2800" spc="-5" dirty="0">
                <a:latin typeface="Carlito"/>
                <a:cs typeface="Carlito"/>
              </a:rPr>
              <a:t>specifying, designing, and </a:t>
            </a:r>
            <a:r>
              <a:rPr sz="2800" spc="-20" dirty="0">
                <a:latin typeface="Carlito"/>
                <a:cs typeface="Carlito"/>
              </a:rPr>
              <a:t>constructing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aspects</a:t>
            </a:r>
            <a:endParaRPr sz="2800" dirty="0">
              <a:latin typeface="Carlito"/>
              <a:cs typeface="Carlito"/>
            </a:endParaRPr>
          </a:p>
          <a:p>
            <a:pPr marL="299085" marR="41910" indent="-28702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800080"/>
                </a:solidFill>
                <a:latin typeface="Carlito"/>
                <a:cs typeface="Carlito"/>
              </a:rPr>
              <a:t>Unified </a:t>
            </a:r>
            <a:r>
              <a:rPr sz="2800" spc="-20" dirty="0">
                <a:solidFill>
                  <a:srgbClr val="800080"/>
                </a:solidFill>
                <a:latin typeface="Carlito"/>
                <a:cs typeface="Carlito"/>
              </a:rPr>
              <a:t>Process</a:t>
            </a:r>
            <a:r>
              <a:rPr sz="2800" spc="-20" dirty="0">
                <a:latin typeface="Carlito"/>
                <a:cs typeface="Carlito"/>
              </a:rPr>
              <a:t>—a “use-case </a:t>
            </a:r>
            <a:r>
              <a:rPr sz="2800" spc="-25" dirty="0">
                <a:latin typeface="Carlito"/>
                <a:cs typeface="Carlito"/>
              </a:rPr>
              <a:t>driven,  architecture-centric, </a:t>
            </a:r>
            <a:r>
              <a:rPr sz="2800" spc="-45" dirty="0">
                <a:latin typeface="Carlito"/>
                <a:cs typeface="Carlito"/>
              </a:rPr>
              <a:t>iterative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5" dirty="0">
                <a:latin typeface="Carlito"/>
                <a:cs typeface="Carlito"/>
              </a:rPr>
              <a:t>incremental”  software process </a:t>
            </a:r>
            <a:r>
              <a:rPr sz="2800" spc="-5" dirty="0">
                <a:latin typeface="Carlito"/>
                <a:cs typeface="Carlito"/>
              </a:rPr>
              <a:t>closely aligned with the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Unified  </a:t>
            </a:r>
            <a:r>
              <a:rPr sz="2800" spc="-20" dirty="0">
                <a:latin typeface="Carlito"/>
                <a:cs typeface="Carlito"/>
              </a:rPr>
              <a:t>Modeling Language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(UML)</a:t>
            </a:r>
            <a:endParaRPr sz="2800" dirty="0">
              <a:latin typeface="Carlito"/>
              <a:cs typeface="Carlito"/>
            </a:endParaRPr>
          </a:p>
          <a:p>
            <a:pPr marR="787400" algn="ctr">
              <a:lnSpc>
                <a:spcPts val="1185"/>
              </a:lnSpc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48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39927"/>
            <a:ext cx="672426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Software process</a:t>
            </a:r>
            <a:r>
              <a:rPr spc="-19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280922"/>
            <a:ext cx="7835265" cy="49644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waterfall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756285" marR="185420" lvl="1" indent="-287020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Plan-driven model. Separate and distinct phases of  specification and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Incremental development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Specification, development and validation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interleaved. </a:t>
            </a:r>
            <a:r>
              <a:rPr sz="2400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plan-driven 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agile.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Reuse-oriented software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engineering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The system </a:t>
            </a:r>
            <a:r>
              <a:rPr sz="2400" spc="-15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assembled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existing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components.  </a:t>
            </a:r>
            <a:r>
              <a:rPr sz="2400" dirty="0">
                <a:latin typeface="Arial"/>
                <a:cs typeface="Arial"/>
              </a:rPr>
              <a:t>May be </a:t>
            </a:r>
            <a:r>
              <a:rPr sz="2400" spc="-5" dirty="0">
                <a:latin typeface="Arial"/>
                <a:cs typeface="Arial"/>
              </a:rPr>
              <a:t>plan-driven 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agile.</a:t>
            </a:r>
            <a:endParaRPr sz="2400">
              <a:latin typeface="Arial"/>
              <a:cs typeface="Arial"/>
            </a:endParaRPr>
          </a:p>
          <a:p>
            <a:pPr marL="355600" marR="100330" indent="-342900">
              <a:lnSpc>
                <a:spcPts val="2820"/>
              </a:lnSpc>
              <a:spcBef>
                <a:spcPts val="795"/>
              </a:spcBef>
              <a:buChar char="•"/>
              <a:tabLst>
                <a:tab pos="354965" algn="l"/>
                <a:tab pos="355600" algn="l"/>
                <a:tab pos="5962650" algn="l"/>
                <a:tab pos="6740525" algn="l"/>
              </a:tabLst>
            </a:pPr>
            <a:r>
              <a:rPr sz="2400" dirty="0">
                <a:latin typeface="Arial"/>
                <a:cs typeface="Arial"/>
              </a:rPr>
              <a:t>In practice, most </a:t>
            </a:r>
            <a:r>
              <a:rPr sz="2400" spc="-5" dirty="0">
                <a:latin typeface="Arial"/>
                <a:cs typeface="Arial"/>
              </a:rPr>
              <a:t>large </a:t>
            </a:r>
            <a:r>
              <a:rPr sz="2400" dirty="0">
                <a:latin typeface="Arial"/>
                <a:cs typeface="Arial"/>
              </a:rPr>
              <a:t>systems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developed	using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 process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incorporates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	</a:t>
            </a:r>
            <a:r>
              <a:rPr sz="2400" spc="-5" dirty="0">
                <a:latin typeface="Arial"/>
                <a:cs typeface="Arial"/>
              </a:rPr>
              <a:t>all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these  models.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7500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Component </a:t>
            </a:r>
            <a:r>
              <a:rPr dirty="0"/>
              <a:t>Assembly</a:t>
            </a:r>
            <a:r>
              <a:rPr spc="-170" dirty="0"/>
              <a:t> </a:t>
            </a:r>
            <a:r>
              <a:rPr dirty="0"/>
              <a:t>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2228" y="3289284"/>
          <a:ext cx="7774939" cy="757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8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633">
                <a:tc>
                  <a:txBody>
                    <a:bodyPr/>
                    <a:lstStyle/>
                    <a:p>
                      <a:pPr marL="31750">
                        <a:lnSpc>
                          <a:spcPts val="3085"/>
                        </a:lnSpc>
                      </a:pPr>
                      <a:r>
                        <a:rPr sz="3000" dirty="0">
                          <a:solidFill>
                            <a:srgbClr val="677480"/>
                          </a:solidFill>
                          <a:latin typeface="kiloji"/>
                          <a:cs typeface="kiloji"/>
                        </a:rPr>
                        <a:t>▷</a:t>
                      </a:r>
                      <a:endParaRPr sz="3000">
                        <a:latin typeface="kiloji"/>
                        <a:cs typeface="kiloj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Component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Assembly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Model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is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iterative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development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680"/>
                        </a:lnSpc>
                        <a:tabLst>
                          <a:tab pos="1332865" algn="l"/>
                        </a:tabLst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.	It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works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68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the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68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Prot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type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1278" y="1747520"/>
            <a:ext cx="7736840" cy="34067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69265" marR="5080" indent="-457200" algn="just">
              <a:lnSpc>
                <a:spcPct val="98700"/>
              </a:lnSpc>
              <a:spcBef>
                <a:spcPts val="14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Instead of starting over with different codes </a:t>
            </a:r>
            <a:r>
              <a:rPr sz="2400" dirty="0">
                <a:latin typeface="Arial"/>
                <a:cs typeface="Arial"/>
              </a:rPr>
              <a:t>and  languages, </a:t>
            </a:r>
            <a:r>
              <a:rPr sz="2400" spc="-5" dirty="0">
                <a:latin typeface="Arial"/>
                <a:cs typeface="Arial"/>
              </a:rPr>
              <a:t>developers who </a:t>
            </a:r>
            <a:r>
              <a:rPr sz="2400" dirty="0">
                <a:latin typeface="Arial"/>
                <a:cs typeface="Arial"/>
              </a:rPr>
              <a:t>use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model </a:t>
            </a:r>
            <a:r>
              <a:rPr sz="2400" spc="-5" dirty="0">
                <a:latin typeface="Arial"/>
                <a:cs typeface="Arial"/>
              </a:rPr>
              <a:t>tap on </a:t>
            </a:r>
            <a:r>
              <a:rPr sz="2400" dirty="0">
                <a:latin typeface="Arial"/>
                <a:cs typeface="Arial"/>
              </a:rPr>
              <a:t>the  available </a:t>
            </a:r>
            <a:r>
              <a:rPr sz="2400" spc="-5" dirty="0">
                <a:latin typeface="Arial"/>
                <a:cs typeface="Arial"/>
              </a:rPr>
              <a:t>components and </a:t>
            </a:r>
            <a:r>
              <a:rPr sz="2400" dirty="0">
                <a:latin typeface="Arial"/>
                <a:cs typeface="Arial"/>
              </a:rPr>
              <a:t>put </a:t>
            </a:r>
            <a:r>
              <a:rPr sz="2400" spc="-5" dirty="0">
                <a:latin typeface="Arial"/>
                <a:cs typeface="Arial"/>
              </a:rPr>
              <a:t>them together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build  a program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Arial"/>
              <a:cs typeface="Arial"/>
            </a:endParaRPr>
          </a:p>
          <a:p>
            <a:pPr marL="469265" marR="5080" algn="just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model</a:t>
            </a:r>
            <a:r>
              <a:rPr sz="2400" spc="-5" dirty="0">
                <a:latin typeface="Arial"/>
                <a:cs typeface="Arial"/>
              </a:rPr>
              <a:t>, constantly creating a prototype until a  software </a:t>
            </a:r>
            <a:r>
              <a:rPr sz="2400" dirty="0">
                <a:latin typeface="Arial"/>
                <a:cs typeface="Arial"/>
              </a:rPr>
              <a:t>that will cater the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businesses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consumers 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realized.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086" y="439927"/>
            <a:ext cx="7167498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Component </a:t>
            </a:r>
            <a:r>
              <a:rPr dirty="0"/>
              <a:t>Assembly</a:t>
            </a:r>
            <a:r>
              <a:rPr spc="-185" dirty="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3124200"/>
            <a:ext cx="1600200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84150" marR="169545" indent="8890" algn="ctr">
              <a:lnSpc>
                <a:spcPct val="100000"/>
              </a:lnSpc>
              <a:spcBef>
                <a:spcPts val="1170"/>
              </a:spcBef>
            </a:pPr>
            <a:r>
              <a:rPr sz="1800" spc="-5" dirty="0">
                <a:latin typeface="Arial"/>
                <a:cs typeface="Arial"/>
              </a:rPr>
              <a:t>Identify  </a:t>
            </a:r>
            <a:r>
              <a:rPr sz="1800" spc="-15" dirty="0">
                <a:latin typeface="Arial"/>
                <a:cs typeface="Arial"/>
              </a:rPr>
              <a:t>candidate  </a:t>
            </a:r>
            <a:r>
              <a:rPr sz="1800" spc="-5" dirty="0">
                <a:latin typeface="Arial"/>
                <a:cs typeface="Arial"/>
              </a:rPr>
              <a:t>co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2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2200" y="3124200"/>
            <a:ext cx="1600200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87325" marR="171450" algn="ctr">
              <a:lnSpc>
                <a:spcPct val="100000"/>
              </a:lnSpc>
              <a:spcBef>
                <a:spcPts val="1170"/>
              </a:spcBef>
            </a:pPr>
            <a:r>
              <a:rPr sz="1800" spc="-10" dirty="0">
                <a:latin typeface="Arial"/>
                <a:cs typeface="Arial"/>
              </a:rPr>
              <a:t>Look up 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25" dirty="0">
                <a:latin typeface="Arial"/>
                <a:cs typeface="Arial"/>
              </a:rPr>
              <a:t>pone</a:t>
            </a:r>
            <a:r>
              <a:rPr sz="1800" spc="-2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 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91000" y="3276600"/>
            <a:ext cx="1676400" cy="838200"/>
          </a:xfrm>
          <a:custGeom>
            <a:avLst/>
            <a:gdLst/>
            <a:ahLst/>
            <a:cxnLst/>
            <a:rect l="l" t="t" r="r" b="b"/>
            <a:pathLst>
              <a:path w="1676400" h="838200">
                <a:moveTo>
                  <a:pt x="0" y="419100"/>
                </a:moveTo>
                <a:lnTo>
                  <a:pt x="838200" y="0"/>
                </a:lnTo>
                <a:lnTo>
                  <a:pt x="1676400" y="419100"/>
                </a:lnTo>
                <a:lnTo>
                  <a:pt x="838200" y="838200"/>
                </a:lnTo>
                <a:lnTo>
                  <a:pt x="0" y="4191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95291" y="3534917"/>
            <a:ext cx="105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2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lab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spc="-2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0" y="4876800"/>
            <a:ext cx="1600200" cy="838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179070" marR="171450" indent="368300">
              <a:lnSpc>
                <a:spcPct val="100000"/>
              </a:lnSpc>
              <a:spcBef>
                <a:spcPts val="1055"/>
              </a:spcBef>
            </a:pPr>
            <a:r>
              <a:rPr sz="1800" spc="-5" dirty="0">
                <a:latin typeface="Arial"/>
                <a:cs typeface="Arial"/>
              </a:rPr>
              <a:t>Build  com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9000" y="3276600"/>
            <a:ext cx="1600200" cy="1066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421640" marR="302260" indent="-1085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nstr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 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3657600"/>
            <a:ext cx="3048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34200" y="4343400"/>
            <a:ext cx="1143000" cy="958850"/>
          </a:xfrm>
          <a:custGeom>
            <a:avLst/>
            <a:gdLst/>
            <a:ahLst/>
            <a:cxnLst/>
            <a:rect l="l" t="t" r="r" b="b"/>
            <a:pathLst>
              <a:path w="1143000" h="958850">
                <a:moveTo>
                  <a:pt x="1143000" y="76200"/>
                </a:moveTo>
                <a:lnTo>
                  <a:pt x="1136650" y="63500"/>
                </a:lnTo>
                <a:lnTo>
                  <a:pt x="1104900" y="0"/>
                </a:lnTo>
                <a:lnTo>
                  <a:pt x="1066800" y="76200"/>
                </a:lnTo>
                <a:lnTo>
                  <a:pt x="1098550" y="76200"/>
                </a:lnTo>
                <a:lnTo>
                  <a:pt x="1098550" y="946150"/>
                </a:lnTo>
                <a:lnTo>
                  <a:pt x="0" y="946150"/>
                </a:lnTo>
                <a:lnTo>
                  <a:pt x="0" y="952500"/>
                </a:lnTo>
                <a:lnTo>
                  <a:pt x="0" y="958850"/>
                </a:lnTo>
                <a:lnTo>
                  <a:pt x="1111250" y="958850"/>
                </a:lnTo>
                <a:lnTo>
                  <a:pt x="1111250" y="952500"/>
                </a:lnTo>
                <a:lnTo>
                  <a:pt x="1101471" y="952500"/>
                </a:lnTo>
                <a:lnTo>
                  <a:pt x="1101471" y="952246"/>
                </a:lnTo>
                <a:lnTo>
                  <a:pt x="1111250" y="952246"/>
                </a:lnTo>
                <a:lnTo>
                  <a:pt x="1111250" y="76200"/>
                </a:lnTo>
                <a:lnTo>
                  <a:pt x="1143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1000" y="320039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44450" y="0"/>
                </a:lnTo>
                <a:lnTo>
                  <a:pt x="44450" y="12700"/>
                </a:lnTo>
                <a:lnTo>
                  <a:pt x="31750" y="12700"/>
                </a:lnTo>
                <a:lnTo>
                  <a:pt x="31750" y="0"/>
                </a:lnTo>
                <a:lnTo>
                  <a:pt x="0" y="0"/>
                </a:lnTo>
                <a:lnTo>
                  <a:pt x="38100" y="76200"/>
                </a:lnTo>
                <a:lnTo>
                  <a:pt x="69850" y="127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962400" y="2286000"/>
            <a:ext cx="1371600" cy="3048000"/>
            <a:chOff x="3962400" y="2286000"/>
            <a:chExt cx="1371600" cy="3048000"/>
          </a:xfrm>
        </p:grpSpPr>
        <p:sp>
          <p:nvSpPr>
            <p:cNvPr id="13" name="object 13"/>
            <p:cNvSpPr/>
            <p:nvPr/>
          </p:nvSpPr>
          <p:spPr>
            <a:xfrm>
              <a:off x="3962400" y="3657600"/>
              <a:ext cx="2286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3103" y="2330450"/>
              <a:ext cx="12700" cy="946150"/>
            </a:xfrm>
            <a:custGeom>
              <a:avLst/>
              <a:gdLst/>
              <a:ahLst/>
              <a:cxnLst/>
              <a:rect l="l" t="t" r="r" b="b"/>
              <a:pathLst>
                <a:path w="12700" h="946150">
                  <a:moveTo>
                    <a:pt x="0" y="946150"/>
                  </a:moveTo>
                  <a:lnTo>
                    <a:pt x="12700" y="94615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946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3103" y="2286000"/>
              <a:ext cx="310896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3103" y="5257800"/>
              <a:ext cx="298196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3104" y="4114799"/>
              <a:ext cx="311150" cy="1187450"/>
            </a:xfrm>
            <a:custGeom>
              <a:avLst/>
              <a:gdLst/>
              <a:ahLst/>
              <a:cxnLst/>
              <a:rect l="l" t="t" r="r" b="b"/>
              <a:pathLst>
                <a:path w="311150" h="1187450">
                  <a:moveTo>
                    <a:pt x="234772" y="1174750"/>
                  </a:moveTo>
                  <a:lnTo>
                    <a:pt x="12700" y="117475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1174750"/>
                  </a:lnTo>
                  <a:lnTo>
                    <a:pt x="6350" y="1174750"/>
                  </a:lnTo>
                  <a:lnTo>
                    <a:pt x="12700" y="1181100"/>
                  </a:lnTo>
                  <a:lnTo>
                    <a:pt x="234772" y="1181100"/>
                  </a:lnTo>
                  <a:lnTo>
                    <a:pt x="234772" y="1174750"/>
                  </a:lnTo>
                  <a:close/>
                </a:path>
                <a:path w="311150" h="1187450">
                  <a:moveTo>
                    <a:pt x="310896" y="1181100"/>
                  </a:moveTo>
                  <a:lnTo>
                    <a:pt x="298196" y="1174750"/>
                  </a:lnTo>
                  <a:lnTo>
                    <a:pt x="247396" y="1174750"/>
                  </a:lnTo>
                  <a:lnTo>
                    <a:pt x="247396" y="1187450"/>
                  </a:lnTo>
                  <a:lnTo>
                    <a:pt x="298196" y="1187450"/>
                  </a:lnTo>
                  <a:lnTo>
                    <a:pt x="310896" y="1181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69153" y="288226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327650" y="1900427"/>
          <a:ext cx="2705100" cy="130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 rowSpan="2">
                  <a:txBody>
                    <a:bodyPr/>
                    <a:lstStyle/>
                    <a:p>
                      <a:pPr marL="179070" marR="171450" indent="26670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Extract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169153" y="4102354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8086" y="13723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39927"/>
            <a:ext cx="5642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Unified</a:t>
            </a:r>
            <a:r>
              <a:rPr spc="-15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82293"/>
            <a:ext cx="787590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spc="-20" dirty="0">
                <a:latin typeface="Carlito"/>
                <a:cs typeface="Carlito"/>
              </a:rPr>
              <a:t>process </a:t>
            </a:r>
            <a:r>
              <a:rPr sz="3200" spc="-5" dirty="0">
                <a:latin typeface="Carlito"/>
                <a:cs typeface="Carlito"/>
              </a:rPr>
              <a:t>divides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development </a:t>
            </a:r>
            <a:r>
              <a:rPr sz="3200" spc="-20" dirty="0">
                <a:latin typeface="Carlito"/>
                <a:cs typeface="Carlito"/>
              </a:rPr>
              <a:t>process  </a:t>
            </a:r>
            <a:r>
              <a:rPr sz="3200" spc="-40" dirty="0">
                <a:latin typeface="Carlito"/>
                <a:cs typeface="Carlito"/>
              </a:rPr>
              <a:t>into four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phases: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Inception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Elaboration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Conception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200" spc="-55" dirty="0">
                <a:latin typeface="Carlito"/>
                <a:cs typeface="Carlito"/>
              </a:rPr>
              <a:t>Transition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82293"/>
            <a:ext cx="5157470" cy="38760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54330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UP </a:t>
            </a:r>
            <a:r>
              <a:rPr sz="3200" spc="-5" dirty="0">
                <a:latin typeface="Carlito"/>
                <a:cs typeface="Carlito"/>
              </a:rPr>
              <a:t>has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5" dirty="0">
                <a:latin typeface="Carlito"/>
                <a:cs typeface="Carlito"/>
              </a:rPr>
              <a:t>following </a:t>
            </a:r>
            <a:r>
              <a:rPr sz="3200" dirty="0">
                <a:latin typeface="Carlito"/>
                <a:cs typeface="Carlito"/>
              </a:rPr>
              <a:t>major  </a:t>
            </a:r>
            <a:r>
              <a:rPr sz="3200" spc="-25" dirty="0">
                <a:latin typeface="Carlito"/>
                <a:cs typeface="Carlito"/>
              </a:rPr>
              <a:t>characteristics: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5" dirty="0">
                <a:latin typeface="Carlito"/>
                <a:cs typeface="Carlito"/>
              </a:rPr>
              <a:t>use-case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driven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architecture-centric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risk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focused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It is </a:t>
            </a:r>
            <a:r>
              <a:rPr sz="3200" spc="-45" dirty="0">
                <a:latin typeface="Carlito"/>
                <a:cs typeface="Carlito"/>
              </a:rPr>
              <a:t>iterative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incremental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8967" y="1391411"/>
            <a:ext cx="3409188" cy="3802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35376" y="339343"/>
            <a:ext cx="3566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Arial"/>
                <a:cs typeface="Arial"/>
              </a:rPr>
              <a:t>Unified</a:t>
            </a:r>
            <a:r>
              <a:rPr sz="4000" spc="-95" dirty="0">
                <a:latin typeface="Arial"/>
                <a:cs typeface="Arial"/>
              </a:rPr>
              <a:t> </a:t>
            </a:r>
            <a:r>
              <a:rPr sz="4000" spc="-15" dirty="0">
                <a:latin typeface="Arial"/>
                <a:cs typeface="Arial"/>
              </a:rPr>
              <a:t>Process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829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53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894" y="122301"/>
            <a:ext cx="643937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Unified </a:t>
            </a:r>
            <a:r>
              <a:rPr spc="-10" dirty="0"/>
              <a:t>Process</a:t>
            </a:r>
            <a:r>
              <a:rPr spc="-150" dirty="0"/>
              <a:t> </a:t>
            </a:r>
            <a:r>
              <a:rPr spc="-5" dirty="0"/>
              <a:t>(UP)</a:t>
            </a:r>
          </a:p>
        </p:txBody>
      </p:sp>
      <p:sp>
        <p:nvSpPr>
          <p:cNvPr id="4" name="object 4"/>
          <p:cNvSpPr/>
          <p:nvPr/>
        </p:nvSpPr>
        <p:spPr>
          <a:xfrm>
            <a:off x="1029461" y="10675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2893" y="2089192"/>
            <a:ext cx="7060841" cy="361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57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54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528" y="11379"/>
            <a:ext cx="32379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UP</a:t>
            </a:r>
            <a:r>
              <a:rPr spc="-150" dirty="0"/>
              <a:t> </a:t>
            </a:r>
            <a:r>
              <a:rPr spc="5" dirty="0"/>
              <a:t>Phases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1144" y="1143000"/>
            <a:ext cx="8373109" cy="5130165"/>
            <a:chOff x="771144" y="1143000"/>
            <a:chExt cx="8373109" cy="5130165"/>
          </a:xfrm>
        </p:grpSpPr>
        <p:sp>
          <p:nvSpPr>
            <p:cNvPr id="5" name="object 5"/>
            <p:cNvSpPr/>
            <p:nvPr/>
          </p:nvSpPr>
          <p:spPr>
            <a:xfrm>
              <a:off x="795528" y="1167383"/>
              <a:ext cx="8348471" cy="5105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1144" y="1143000"/>
              <a:ext cx="8373109" cy="5102225"/>
            </a:xfrm>
            <a:custGeom>
              <a:avLst/>
              <a:gdLst/>
              <a:ahLst/>
              <a:cxnLst/>
              <a:rect l="l" t="t" r="r" b="b"/>
              <a:pathLst>
                <a:path w="8373109" h="5102225">
                  <a:moveTo>
                    <a:pt x="8372602" y="0"/>
                  </a:moveTo>
                  <a:lnTo>
                    <a:pt x="0" y="0"/>
                  </a:lnTo>
                  <a:lnTo>
                    <a:pt x="0" y="5101844"/>
                  </a:lnTo>
                  <a:lnTo>
                    <a:pt x="8372602" y="5101844"/>
                  </a:lnTo>
                  <a:lnTo>
                    <a:pt x="8372602" y="0"/>
                  </a:lnTo>
                  <a:close/>
                </a:path>
              </a:pathLst>
            </a:custGeom>
            <a:solidFill>
              <a:srgbClr val="94E1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7960" y="1460030"/>
              <a:ext cx="5641975" cy="4175760"/>
            </a:xfrm>
            <a:custGeom>
              <a:avLst/>
              <a:gdLst/>
              <a:ahLst/>
              <a:cxnLst/>
              <a:rect l="l" t="t" r="r" b="b"/>
              <a:pathLst>
                <a:path w="5641975" h="4175760">
                  <a:moveTo>
                    <a:pt x="5641594" y="0"/>
                  </a:moveTo>
                  <a:lnTo>
                    <a:pt x="0" y="0"/>
                  </a:lnTo>
                  <a:lnTo>
                    <a:pt x="0" y="4175633"/>
                  </a:lnTo>
                  <a:lnTo>
                    <a:pt x="5641594" y="4175633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7960" y="1452314"/>
              <a:ext cx="5641975" cy="13970"/>
            </a:xfrm>
            <a:custGeom>
              <a:avLst/>
              <a:gdLst/>
              <a:ahLst/>
              <a:cxnLst/>
              <a:rect l="l" t="t" r="r" b="b"/>
              <a:pathLst>
                <a:path w="5641975" h="13969">
                  <a:moveTo>
                    <a:pt x="564159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5641594" y="13646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70570" y="1460754"/>
              <a:ext cx="0" cy="4175760"/>
            </a:xfrm>
            <a:custGeom>
              <a:avLst/>
              <a:gdLst/>
              <a:ahLst/>
              <a:cxnLst/>
              <a:rect l="l" t="t" r="r" b="b"/>
              <a:pathLst>
                <a:path h="4175760">
                  <a:moveTo>
                    <a:pt x="0" y="0"/>
                  </a:moveTo>
                  <a:lnTo>
                    <a:pt x="0" y="417576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7960" y="5628132"/>
              <a:ext cx="5641975" cy="15240"/>
            </a:xfrm>
            <a:custGeom>
              <a:avLst/>
              <a:gdLst/>
              <a:ahLst/>
              <a:cxnLst/>
              <a:rect l="l" t="t" r="r" b="b"/>
              <a:pathLst>
                <a:path w="5641975" h="15239">
                  <a:moveTo>
                    <a:pt x="0" y="15239"/>
                  </a:moveTo>
                  <a:lnTo>
                    <a:pt x="5641594" y="15239"/>
                  </a:lnTo>
                  <a:lnTo>
                    <a:pt x="564159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8722" y="1460754"/>
              <a:ext cx="0" cy="4175760"/>
            </a:xfrm>
            <a:custGeom>
              <a:avLst/>
              <a:gdLst/>
              <a:ahLst/>
              <a:cxnLst/>
              <a:rect l="l" t="t" r="r" b="b"/>
              <a:pathLst>
                <a:path h="4175760">
                  <a:moveTo>
                    <a:pt x="0" y="417576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7960" y="1466038"/>
              <a:ext cx="5641975" cy="15240"/>
            </a:xfrm>
            <a:custGeom>
              <a:avLst/>
              <a:gdLst/>
              <a:ahLst/>
              <a:cxnLst/>
              <a:rect l="l" t="t" r="r" b="b"/>
              <a:pathLst>
                <a:path w="5641975" h="15240">
                  <a:moveTo>
                    <a:pt x="564159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5641594" y="15162"/>
                  </a:lnTo>
                  <a:lnTo>
                    <a:pt x="564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0570" y="1474470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5">
                  <a:moveTo>
                    <a:pt x="0" y="0"/>
                  </a:moveTo>
                  <a:lnTo>
                    <a:pt x="0" y="30619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27960" y="1780031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564159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8722" y="1474470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5">
                  <a:moveTo>
                    <a:pt x="0" y="30619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7960" y="1473708"/>
              <a:ext cx="1129665" cy="0"/>
            </a:xfrm>
            <a:custGeom>
              <a:avLst/>
              <a:gdLst/>
              <a:ahLst/>
              <a:cxnLst/>
              <a:rect l="l" t="t" r="r" b="b"/>
              <a:pathLst>
                <a:path w="1129664">
                  <a:moveTo>
                    <a:pt x="0" y="0"/>
                  </a:moveTo>
                  <a:lnTo>
                    <a:pt x="1129156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49624" y="1473695"/>
              <a:ext cx="13970" cy="2146935"/>
            </a:xfrm>
            <a:custGeom>
              <a:avLst/>
              <a:gdLst/>
              <a:ahLst/>
              <a:cxnLst/>
              <a:rect l="l" t="t" r="r" b="b"/>
              <a:pathLst>
                <a:path w="13970" h="2146935">
                  <a:moveTo>
                    <a:pt x="13589" y="1577352"/>
                  </a:moveTo>
                  <a:lnTo>
                    <a:pt x="0" y="1577352"/>
                  </a:lnTo>
                  <a:lnTo>
                    <a:pt x="0" y="2146820"/>
                  </a:lnTo>
                  <a:lnTo>
                    <a:pt x="13589" y="2146820"/>
                  </a:lnTo>
                  <a:lnTo>
                    <a:pt x="13589" y="1577352"/>
                  </a:lnTo>
                  <a:close/>
                </a:path>
                <a:path w="13970" h="2146935">
                  <a:moveTo>
                    <a:pt x="13589" y="1036332"/>
                  </a:moveTo>
                  <a:lnTo>
                    <a:pt x="0" y="1036332"/>
                  </a:lnTo>
                  <a:lnTo>
                    <a:pt x="0" y="1474609"/>
                  </a:lnTo>
                  <a:lnTo>
                    <a:pt x="13589" y="1474609"/>
                  </a:lnTo>
                  <a:lnTo>
                    <a:pt x="13589" y="1036332"/>
                  </a:lnTo>
                  <a:close/>
                </a:path>
                <a:path w="13970" h="2146935">
                  <a:moveTo>
                    <a:pt x="13589" y="0"/>
                  </a:moveTo>
                  <a:lnTo>
                    <a:pt x="0" y="0"/>
                  </a:lnTo>
                  <a:lnTo>
                    <a:pt x="0" y="773569"/>
                  </a:lnTo>
                  <a:lnTo>
                    <a:pt x="13589" y="77356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8005" y="3694938"/>
              <a:ext cx="0" cy="1927860"/>
            </a:xfrm>
            <a:custGeom>
              <a:avLst/>
              <a:gdLst/>
              <a:ahLst/>
              <a:cxnLst/>
              <a:rect l="l" t="t" r="r" b="b"/>
              <a:pathLst>
                <a:path h="1927860">
                  <a:moveTo>
                    <a:pt x="0" y="0"/>
                  </a:moveTo>
                  <a:lnTo>
                    <a:pt x="0" y="192752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7960" y="5622035"/>
              <a:ext cx="1129665" cy="0"/>
            </a:xfrm>
            <a:custGeom>
              <a:avLst/>
              <a:gdLst/>
              <a:ahLst/>
              <a:cxnLst/>
              <a:rect l="l" t="t" r="r" b="b"/>
              <a:pathLst>
                <a:path w="1129664">
                  <a:moveTo>
                    <a:pt x="112915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8722" y="1474470"/>
              <a:ext cx="0" cy="4147820"/>
            </a:xfrm>
            <a:custGeom>
              <a:avLst/>
              <a:gdLst/>
              <a:ahLst/>
              <a:cxnLst/>
              <a:rect l="l" t="t" r="r" b="b"/>
              <a:pathLst>
                <a:path h="4147820">
                  <a:moveTo>
                    <a:pt x="0" y="414781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57244" y="1473708"/>
              <a:ext cx="1141730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0" y="0"/>
                  </a:moveTo>
                  <a:lnTo>
                    <a:pt x="1141221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91100" y="1473669"/>
              <a:ext cx="13970" cy="2673350"/>
            </a:xfrm>
            <a:custGeom>
              <a:avLst/>
              <a:gdLst/>
              <a:ahLst/>
              <a:cxnLst/>
              <a:rect l="l" t="t" r="r" b="b"/>
              <a:pathLst>
                <a:path w="13970" h="2673350">
                  <a:moveTo>
                    <a:pt x="13589" y="2220480"/>
                  </a:moveTo>
                  <a:lnTo>
                    <a:pt x="0" y="2220480"/>
                  </a:lnTo>
                  <a:lnTo>
                    <a:pt x="0" y="2672753"/>
                  </a:lnTo>
                  <a:lnTo>
                    <a:pt x="13589" y="2672753"/>
                  </a:lnTo>
                  <a:lnTo>
                    <a:pt x="13589" y="2220480"/>
                  </a:lnTo>
                  <a:close/>
                </a:path>
                <a:path w="13970" h="2673350">
                  <a:moveTo>
                    <a:pt x="13589" y="1577327"/>
                  </a:moveTo>
                  <a:lnTo>
                    <a:pt x="0" y="1577327"/>
                  </a:lnTo>
                  <a:lnTo>
                    <a:pt x="0" y="1942630"/>
                  </a:lnTo>
                  <a:lnTo>
                    <a:pt x="13589" y="1942630"/>
                  </a:lnTo>
                  <a:lnTo>
                    <a:pt x="13589" y="1577327"/>
                  </a:lnTo>
                  <a:close/>
                </a:path>
                <a:path w="13970" h="2673350">
                  <a:moveTo>
                    <a:pt x="13589" y="1036396"/>
                  </a:moveTo>
                  <a:lnTo>
                    <a:pt x="0" y="1036396"/>
                  </a:lnTo>
                  <a:lnTo>
                    <a:pt x="0" y="1431074"/>
                  </a:lnTo>
                  <a:lnTo>
                    <a:pt x="13589" y="1431074"/>
                  </a:lnTo>
                  <a:lnTo>
                    <a:pt x="13589" y="1036396"/>
                  </a:lnTo>
                  <a:close/>
                </a:path>
                <a:path w="13970" h="2673350">
                  <a:moveTo>
                    <a:pt x="13589" y="0"/>
                  </a:moveTo>
                  <a:lnTo>
                    <a:pt x="0" y="0"/>
                  </a:lnTo>
                  <a:lnTo>
                    <a:pt x="0" y="934123"/>
                  </a:lnTo>
                  <a:lnTo>
                    <a:pt x="13589" y="934123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9482" y="4351782"/>
              <a:ext cx="0" cy="1577340"/>
            </a:xfrm>
            <a:custGeom>
              <a:avLst/>
              <a:gdLst/>
              <a:ahLst/>
              <a:cxnLst/>
              <a:rect l="l" t="t" r="r" b="b"/>
              <a:pathLst>
                <a:path h="1577339">
                  <a:moveTo>
                    <a:pt x="0" y="0"/>
                  </a:moveTo>
                  <a:lnTo>
                    <a:pt x="0" y="157734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7244" y="5928359"/>
              <a:ext cx="1141730" cy="0"/>
            </a:xfrm>
            <a:custGeom>
              <a:avLst/>
              <a:gdLst/>
              <a:ahLst/>
              <a:cxnLst/>
              <a:rect l="l" t="t" r="r" b="b"/>
              <a:pathLst>
                <a:path w="1141729">
                  <a:moveTo>
                    <a:pt x="1141221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49624" y="1473695"/>
              <a:ext cx="13970" cy="2146935"/>
            </a:xfrm>
            <a:custGeom>
              <a:avLst/>
              <a:gdLst/>
              <a:ahLst/>
              <a:cxnLst/>
              <a:rect l="l" t="t" r="r" b="b"/>
              <a:pathLst>
                <a:path w="13970" h="2146935">
                  <a:moveTo>
                    <a:pt x="13589" y="1577352"/>
                  </a:moveTo>
                  <a:lnTo>
                    <a:pt x="0" y="1577352"/>
                  </a:lnTo>
                  <a:lnTo>
                    <a:pt x="0" y="2146820"/>
                  </a:lnTo>
                  <a:lnTo>
                    <a:pt x="13589" y="2146820"/>
                  </a:lnTo>
                  <a:lnTo>
                    <a:pt x="13589" y="1577352"/>
                  </a:lnTo>
                  <a:close/>
                </a:path>
                <a:path w="13970" h="2146935">
                  <a:moveTo>
                    <a:pt x="13589" y="1036332"/>
                  </a:moveTo>
                  <a:lnTo>
                    <a:pt x="0" y="1036332"/>
                  </a:lnTo>
                  <a:lnTo>
                    <a:pt x="0" y="1474609"/>
                  </a:lnTo>
                  <a:lnTo>
                    <a:pt x="13589" y="1474609"/>
                  </a:lnTo>
                  <a:lnTo>
                    <a:pt x="13589" y="1036332"/>
                  </a:lnTo>
                  <a:close/>
                </a:path>
                <a:path w="13970" h="2146935">
                  <a:moveTo>
                    <a:pt x="13589" y="0"/>
                  </a:moveTo>
                  <a:lnTo>
                    <a:pt x="0" y="0"/>
                  </a:lnTo>
                  <a:lnTo>
                    <a:pt x="0" y="773569"/>
                  </a:lnTo>
                  <a:lnTo>
                    <a:pt x="13589" y="773569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58005" y="3694938"/>
              <a:ext cx="0" cy="2233930"/>
            </a:xfrm>
            <a:custGeom>
              <a:avLst/>
              <a:gdLst/>
              <a:ahLst/>
              <a:cxnLst/>
              <a:rect l="l" t="t" r="r" b="b"/>
              <a:pathLst>
                <a:path h="2233929">
                  <a:moveTo>
                    <a:pt x="0" y="0"/>
                  </a:moveTo>
                  <a:lnTo>
                    <a:pt x="0" y="223377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8720" y="1473708"/>
              <a:ext cx="1141095" cy="0"/>
            </a:xfrm>
            <a:custGeom>
              <a:avLst/>
              <a:gdLst/>
              <a:ahLst/>
              <a:cxnLst/>
              <a:rect l="l" t="t" r="r" b="b"/>
              <a:pathLst>
                <a:path w="1141095">
                  <a:moveTo>
                    <a:pt x="0" y="0"/>
                  </a:moveTo>
                  <a:lnTo>
                    <a:pt x="114096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34100" y="1473707"/>
              <a:ext cx="12700" cy="3039110"/>
            </a:xfrm>
            <a:custGeom>
              <a:avLst/>
              <a:gdLst/>
              <a:ahLst/>
              <a:cxnLst/>
              <a:rect l="l" t="t" r="r" b="b"/>
              <a:pathLst>
                <a:path w="12700" h="3039110">
                  <a:moveTo>
                    <a:pt x="12077" y="2877362"/>
                  </a:moveTo>
                  <a:lnTo>
                    <a:pt x="0" y="2877362"/>
                  </a:lnTo>
                  <a:lnTo>
                    <a:pt x="0" y="3038856"/>
                  </a:lnTo>
                  <a:lnTo>
                    <a:pt x="12077" y="3038856"/>
                  </a:lnTo>
                  <a:lnTo>
                    <a:pt x="12077" y="2877362"/>
                  </a:lnTo>
                  <a:close/>
                </a:path>
                <a:path w="12700" h="3039110">
                  <a:moveTo>
                    <a:pt x="12077" y="2220493"/>
                  </a:moveTo>
                  <a:lnTo>
                    <a:pt x="0" y="2220493"/>
                  </a:lnTo>
                  <a:lnTo>
                    <a:pt x="0" y="2745740"/>
                  </a:lnTo>
                  <a:lnTo>
                    <a:pt x="12077" y="2745740"/>
                  </a:lnTo>
                  <a:lnTo>
                    <a:pt x="12077" y="2220493"/>
                  </a:lnTo>
                  <a:close/>
                </a:path>
                <a:path w="12700" h="3039110">
                  <a:moveTo>
                    <a:pt x="12077" y="0"/>
                  </a:moveTo>
                  <a:lnTo>
                    <a:pt x="0" y="0"/>
                  </a:lnTo>
                  <a:lnTo>
                    <a:pt x="0" y="2160905"/>
                  </a:lnTo>
                  <a:lnTo>
                    <a:pt x="12077" y="2160905"/>
                  </a:lnTo>
                  <a:lnTo>
                    <a:pt x="12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40958" y="4906517"/>
              <a:ext cx="0" cy="716280"/>
            </a:xfrm>
            <a:custGeom>
              <a:avLst/>
              <a:gdLst/>
              <a:ahLst/>
              <a:cxnLst/>
              <a:rect l="l" t="t" r="r" b="b"/>
              <a:pathLst>
                <a:path h="716279">
                  <a:moveTo>
                    <a:pt x="0" y="0"/>
                  </a:moveTo>
                  <a:lnTo>
                    <a:pt x="0" y="7157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98720" y="5622035"/>
              <a:ext cx="1141095" cy="0"/>
            </a:xfrm>
            <a:custGeom>
              <a:avLst/>
              <a:gdLst/>
              <a:ahLst/>
              <a:cxnLst/>
              <a:rect l="l" t="t" r="r" b="b"/>
              <a:pathLst>
                <a:path w="1141095">
                  <a:moveTo>
                    <a:pt x="1140967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91100" y="1473669"/>
              <a:ext cx="13970" cy="2673350"/>
            </a:xfrm>
            <a:custGeom>
              <a:avLst/>
              <a:gdLst/>
              <a:ahLst/>
              <a:cxnLst/>
              <a:rect l="l" t="t" r="r" b="b"/>
              <a:pathLst>
                <a:path w="13970" h="2673350">
                  <a:moveTo>
                    <a:pt x="13589" y="2220480"/>
                  </a:moveTo>
                  <a:lnTo>
                    <a:pt x="0" y="2220480"/>
                  </a:lnTo>
                  <a:lnTo>
                    <a:pt x="0" y="2672753"/>
                  </a:lnTo>
                  <a:lnTo>
                    <a:pt x="13589" y="2672753"/>
                  </a:lnTo>
                  <a:lnTo>
                    <a:pt x="13589" y="2220480"/>
                  </a:lnTo>
                  <a:close/>
                </a:path>
                <a:path w="13970" h="2673350">
                  <a:moveTo>
                    <a:pt x="13589" y="1577327"/>
                  </a:moveTo>
                  <a:lnTo>
                    <a:pt x="0" y="1577327"/>
                  </a:lnTo>
                  <a:lnTo>
                    <a:pt x="0" y="1942630"/>
                  </a:lnTo>
                  <a:lnTo>
                    <a:pt x="13589" y="1942630"/>
                  </a:lnTo>
                  <a:lnTo>
                    <a:pt x="13589" y="1577327"/>
                  </a:lnTo>
                  <a:close/>
                </a:path>
                <a:path w="13970" h="2673350">
                  <a:moveTo>
                    <a:pt x="13589" y="1036396"/>
                  </a:moveTo>
                  <a:lnTo>
                    <a:pt x="0" y="1036396"/>
                  </a:lnTo>
                  <a:lnTo>
                    <a:pt x="0" y="1431074"/>
                  </a:lnTo>
                  <a:lnTo>
                    <a:pt x="13589" y="1431074"/>
                  </a:lnTo>
                  <a:lnTo>
                    <a:pt x="13589" y="1036396"/>
                  </a:lnTo>
                  <a:close/>
                </a:path>
                <a:path w="13970" h="2673350">
                  <a:moveTo>
                    <a:pt x="13589" y="0"/>
                  </a:moveTo>
                  <a:lnTo>
                    <a:pt x="0" y="0"/>
                  </a:lnTo>
                  <a:lnTo>
                    <a:pt x="0" y="934123"/>
                  </a:lnTo>
                  <a:lnTo>
                    <a:pt x="13589" y="934123"/>
                  </a:lnTo>
                  <a:lnTo>
                    <a:pt x="13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99482" y="4351782"/>
              <a:ext cx="0" cy="1270635"/>
            </a:xfrm>
            <a:custGeom>
              <a:avLst/>
              <a:gdLst/>
              <a:ahLst/>
              <a:cxnLst/>
              <a:rect l="l" t="t" r="r" b="b"/>
              <a:pathLst>
                <a:path h="1270635">
                  <a:moveTo>
                    <a:pt x="0" y="0"/>
                  </a:moveTo>
                  <a:lnTo>
                    <a:pt x="0" y="127046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40196" y="1473708"/>
              <a:ext cx="1127760" cy="0"/>
            </a:xfrm>
            <a:custGeom>
              <a:avLst/>
              <a:gdLst/>
              <a:ahLst/>
              <a:cxnLst/>
              <a:rect l="l" t="t" r="r" b="b"/>
              <a:pathLst>
                <a:path w="1127759">
                  <a:moveTo>
                    <a:pt x="0" y="0"/>
                  </a:moveTo>
                  <a:lnTo>
                    <a:pt x="1127632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68717" y="1474470"/>
              <a:ext cx="0" cy="4439285"/>
            </a:xfrm>
            <a:custGeom>
              <a:avLst/>
              <a:gdLst/>
              <a:ahLst/>
              <a:cxnLst/>
              <a:rect l="l" t="t" r="r" b="b"/>
              <a:pathLst>
                <a:path h="4439285">
                  <a:moveTo>
                    <a:pt x="0" y="0"/>
                  </a:moveTo>
                  <a:lnTo>
                    <a:pt x="0" y="3373501"/>
                  </a:lnTo>
                </a:path>
                <a:path h="4439285">
                  <a:moveTo>
                    <a:pt x="0" y="3432048"/>
                  </a:moveTo>
                  <a:lnTo>
                    <a:pt x="0" y="443923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40196" y="5913120"/>
              <a:ext cx="1127760" cy="0"/>
            </a:xfrm>
            <a:custGeom>
              <a:avLst/>
              <a:gdLst/>
              <a:ahLst/>
              <a:cxnLst/>
              <a:rect l="l" t="t" r="r" b="b"/>
              <a:pathLst>
                <a:path w="1127759">
                  <a:moveTo>
                    <a:pt x="112763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34100" y="1473707"/>
              <a:ext cx="12700" cy="3039110"/>
            </a:xfrm>
            <a:custGeom>
              <a:avLst/>
              <a:gdLst/>
              <a:ahLst/>
              <a:cxnLst/>
              <a:rect l="l" t="t" r="r" b="b"/>
              <a:pathLst>
                <a:path w="12700" h="3039110">
                  <a:moveTo>
                    <a:pt x="12077" y="2877362"/>
                  </a:moveTo>
                  <a:lnTo>
                    <a:pt x="0" y="2877362"/>
                  </a:lnTo>
                  <a:lnTo>
                    <a:pt x="0" y="3038856"/>
                  </a:lnTo>
                  <a:lnTo>
                    <a:pt x="12077" y="3038856"/>
                  </a:lnTo>
                  <a:lnTo>
                    <a:pt x="12077" y="2877362"/>
                  </a:lnTo>
                  <a:close/>
                </a:path>
                <a:path w="12700" h="3039110">
                  <a:moveTo>
                    <a:pt x="12077" y="2220493"/>
                  </a:moveTo>
                  <a:lnTo>
                    <a:pt x="0" y="2220493"/>
                  </a:lnTo>
                  <a:lnTo>
                    <a:pt x="0" y="2745740"/>
                  </a:lnTo>
                  <a:lnTo>
                    <a:pt x="12077" y="2745740"/>
                  </a:lnTo>
                  <a:lnTo>
                    <a:pt x="12077" y="2220493"/>
                  </a:lnTo>
                  <a:close/>
                </a:path>
                <a:path w="12700" h="3039110">
                  <a:moveTo>
                    <a:pt x="12077" y="0"/>
                  </a:moveTo>
                  <a:lnTo>
                    <a:pt x="0" y="0"/>
                  </a:lnTo>
                  <a:lnTo>
                    <a:pt x="0" y="2160905"/>
                  </a:lnTo>
                  <a:lnTo>
                    <a:pt x="12077" y="2160905"/>
                  </a:lnTo>
                  <a:lnTo>
                    <a:pt x="12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40958" y="4906517"/>
              <a:ext cx="0" cy="1007744"/>
            </a:xfrm>
            <a:custGeom>
              <a:avLst/>
              <a:gdLst/>
              <a:ahLst/>
              <a:cxnLst/>
              <a:rect l="l" t="t" r="r" b="b"/>
              <a:pathLst>
                <a:path h="1007745">
                  <a:moveTo>
                    <a:pt x="0" y="0"/>
                  </a:moveTo>
                  <a:lnTo>
                    <a:pt x="0" y="100718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967989" y="1500378"/>
            <a:ext cx="5810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40" dirty="0">
                <a:latin typeface="Arial"/>
                <a:cs typeface="Arial"/>
              </a:rPr>
              <a:t>Inception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83177" y="1514983"/>
            <a:ext cx="7010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0" dirty="0">
                <a:latin typeface="Arial"/>
                <a:cs typeface="Arial"/>
              </a:rPr>
              <a:t>Elaboration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85028" y="1514983"/>
            <a:ext cx="80581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30" dirty="0">
                <a:latin typeface="Arial"/>
                <a:cs typeface="Arial"/>
              </a:rPr>
              <a:t>Construction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53302" y="1514983"/>
            <a:ext cx="6248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40" dirty="0">
                <a:latin typeface="Arial"/>
                <a:cs typeface="Arial"/>
              </a:rPr>
              <a:t>Transition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2072" y="1514983"/>
            <a:ext cx="6953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45" dirty="0">
                <a:latin typeface="Arial"/>
                <a:cs typeface="Arial"/>
              </a:rPr>
              <a:t>P</a:t>
            </a:r>
            <a:r>
              <a:rPr sz="1150" spc="35" dirty="0">
                <a:latin typeface="Arial"/>
                <a:cs typeface="Arial"/>
              </a:rPr>
              <a:t>r</a:t>
            </a:r>
            <a:r>
              <a:rPr sz="1150" spc="-30" dirty="0">
                <a:latin typeface="Arial"/>
                <a:cs typeface="Arial"/>
              </a:rPr>
              <a:t>odu</a:t>
            </a:r>
            <a:r>
              <a:rPr sz="1150" spc="-60" dirty="0">
                <a:latin typeface="Arial"/>
                <a:cs typeface="Arial"/>
              </a:rPr>
              <a:t>c</a:t>
            </a:r>
            <a:r>
              <a:rPr sz="1150" spc="95" dirty="0">
                <a:latin typeface="Arial"/>
                <a:cs typeface="Arial"/>
              </a:rPr>
              <a:t>t</a:t>
            </a:r>
            <a:r>
              <a:rPr sz="1150" spc="-55" dirty="0">
                <a:latin typeface="Arial"/>
                <a:cs typeface="Arial"/>
              </a:rPr>
              <a:t>i</a:t>
            </a:r>
            <a:r>
              <a:rPr sz="1150" spc="-30" dirty="0">
                <a:latin typeface="Arial"/>
                <a:cs typeface="Arial"/>
              </a:rPr>
              <a:t>o</a:t>
            </a:r>
            <a:r>
              <a:rPr sz="1150" dirty="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27985" y="1152905"/>
            <a:ext cx="8528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0" dirty="0">
                <a:latin typeface="Arial"/>
                <a:cs typeface="Arial"/>
              </a:rPr>
              <a:t>UP</a:t>
            </a:r>
            <a:r>
              <a:rPr sz="1350" b="1" spc="-270" dirty="0">
                <a:latin typeface="Arial"/>
                <a:cs typeface="Arial"/>
              </a:rPr>
              <a:t> </a:t>
            </a:r>
            <a:r>
              <a:rPr sz="1350" b="1" spc="-40" dirty="0">
                <a:latin typeface="Arial"/>
                <a:cs typeface="Arial"/>
              </a:rPr>
              <a:t>Phases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720339" y="2197480"/>
            <a:ext cx="5657215" cy="3723640"/>
            <a:chOff x="2720339" y="2197480"/>
            <a:chExt cx="5657215" cy="3723640"/>
          </a:xfrm>
        </p:grpSpPr>
        <p:sp>
          <p:nvSpPr>
            <p:cNvPr id="45" name="object 45"/>
            <p:cNvSpPr/>
            <p:nvPr/>
          </p:nvSpPr>
          <p:spPr>
            <a:xfrm>
              <a:off x="2874263" y="2506916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5552" y="0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6652" y="2502407"/>
              <a:ext cx="1885314" cy="9525"/>
            </a:xfrm>
            <a:custGeom>
              <a:avLst/>
              <a:gdLst/>
              <a:ahLst/>
              <a:cxnLst/>
              <a:rect l="l" t="t" r="r" b="b"/>
              <a:pathLst>
                <a:path w="1885314" h="9525">
                  <a:moveTo>
                    <a:pt x="0" y="0"/>
                  </a:moveTo>
                  <a:lnTo>
                    <a:pt x="0" y="9017"/>
                  </a:lnTo>
                </a:path>
                <a:path w="1885314" h="9525">
                  <a:moveTo>
                    <a:pt x="397548" y="4508"/>
                  </a:moveTo>
                  <a:lnTo>
                    <a:pt x="397979" y="4508"/>
                  </a:lnTo>
                </a:path>
                <a:path w="1885314" h="9525">
                  <a:moveTo>
                    <a:pt x="1194600" y="4508"/>
                  </a:moveTo>
                  <a:lnTo>
                    <a:pt x="1195031" y="4508"/>
                  </a:lnTo>
                </a:path>
                <a:path w="1885314" h="9525">
                  <a:moveTo>
                    <a:pt x="1592364" y="4508"/>
                  </a:moveTo>
                  <a:lnTo>
                    <a:pt x="1885276" y="45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4263" y="2510726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>
                  <a:moveTo>
                    <a:pt x="0" y="0"/>
                  </a:moveTo>
                  <a:lnTo>
                    <a:pt x="4251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6652" y="2510027"/>
              <a:ext cx="398145" cy="1905"/>
            </a:xfrm>
            <a:custGeom>
              <a:avLst/>
              <a:gdLst/>
              <a:ahLst/>
              <a:cxnLst/>
              <a:rect l="l" t="t" r="r" b="b"/>
              <a:pathLst>
                <a:path w="398145" h="1905">
                  <a:moveTo>
                    <a:pt x="0" y="0"/>
                  </a:moveTo>
                  <a:lnTo>
                    <a:pt x="0" y="1397"/>
                  </a:lnTo>
                </a:path>
                <a:path w="398145" h="1905">
                  <a:moveTo>
                    <a:pt x="397548" y="698"/>
                  </a:moveTo>
                  <a:lnTo>
                    <a:pt x="397979" y="6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94161" y="2510713"/>
              <a:ext cx="1287780" cy="635"/>
            </a:xfrm>
            <a:custGeom>
              <a:avLst/>
              <a:gdLst/>
              <a:ahLst/>
              <a:cxnLst/>
              <a:rect l="l" t="t" r="r" b="b"/>
              <a:pathLst>
                <a:path w="1287779" h="635">
                  <a:moveTo>
                    <a:pt x="0" y="0"/>
                  </a:moveTo>
                  <a:lnTo>
                    <a:pt x="198234" y="0"/>
                  </a:lnTo>
                </a:path>
                <a:path w="1287779" h="635">
                  <a:moveTo>
                    <a:pt x="597090" y="0"/>
                  </a:moveTo>
                  <a:lnTo>
                    <a:pt x="597522" y="0"/>
                  </a:lnTo>
                </a:path>
                <a:path w="1287779" h="635">
                  <a:moveTo>
                    <a:pt x="994854" y="0"/>
                  </a:moveTo>
                  <a:lnTo>
                    <a:pt x="1287767" y="0"/>
                  </a:lnTo>
                </a:path>
                <a:path w="1287779" h="635">
                  <a:moveTo>
                    <a:pt x="0" y="215"/>
                  </a:moveTo>
                  <a:lnTo>
                    <a:pt x="198234" y="215"/>
                  </a:lnTo>
                </a:path>
                <a:path w="1287779" h="635">
                  <a:moveTo>
                    <a:pt x="597090" y="215"/>
                  </a:moveTo>
                  <a:lnTo>
                    <a:pt x="597522" y="215"/>
                  </a:lnTo>
                </a:path>
                <a:path w="1287779" h="635">
                  <a:moveTo>
                    <a:pt x="994854" y="215"/>
                  </a:moveTo>
                  <a:lnTo>
                    <a:pt x="1287767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4263" y="2515234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6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74263" y="3066288"/>
              <a:ext cx="4979035" cy="0"/>
            </a:xfrm>
            <a:custGeom>
              <a:avLst/>
              <a:gdLst/>
              <a:ahLst/>
              <a:cxnLst/>
              <a:rect l="l" t="t" r="r" b="b"/>
              <a:pathLst>
                <a:path w="4979034">
                  <a:moveTo>
                    <a:pt x="0" y="0"/>
                  </a:moveTo>
                  <a:lnTo>
                    <a:pt x="4978908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60547" y="3690302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4">
                  <a:moveTo>
                    <a:pt x="0" y="0"/>
                  </a:moveTo>
                  <a:lnTo>
                    <a:pt x="1062227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22204" y="368655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19974" y="3690086"/>
              <a:ext cx="3319779" cy="635"/>
            </a:xfrm>
            <a:custGeom>
              <a:avLst/>
              <a:gdLst/>
              <a:ahLst/>
              <a:cxnLst/>
              <a:rect l="l" t="t" r="r" b="b"/>
              <a:pathLst>
                <a:path w="3319779" h="635">
                  <a:moveTo>
                    <a:pt x="0" y="0"/>
                  </a:moveTo>
                  <a:lnTo>
                    <a:pt x="0" y="431"/>
                  </a:lnTo>
                </a:path>
                <a:path w="3319779" h="635">
                  <a:moveTo>
                    <a:pt x="796829" y="215"/>
                  </a:moveTo>
                  <a:lnTo>
                    <a:pt x="797261" y="215"/>
                  </a:lnTo>
                </a:path>
                <a:path w="3319779" h="635">
                  <a:moveTo>
                    <a:pt x="1194606" y="215"/>
                  </a:moveTo>
                  <a:lnTo>
                    <a:pt x="1195025" y="215"/>
                  </a:lnTo>
                </a:path>
                <a:path w="3319779" h="635">
                  <a:moveTo>
                    <a:pt x="1792319" y="215"/>
                  </a:moveTo>
                  <a:lnTo>
                    <a:pt x="3319227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60547" y="3697922"/>
              <a:ext cx="4979035" cy="0"/>
            </a:xfrm>
            <a:custGeom>
              <a:avLst/>
              <a:gdLst/>
              <a:ahLst/>
              <a:cxnLst/>
              <a:rect l="l" t="t" r="r" b="b"/>
              <a:pathLst>
                <a:path w="4979034">
                  <a:moveTo>
                    <a:pt x="0" y="0"/>
                  </a:moveTo>
                  <a:lnTo>
                    <a:pt x="4978654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55363" y="4901882"/>
              <a:ext cx="955675" cy="0"/>
            </a:xfrm>
            <a:custGeom>
              <a:avLst/>
              <a:gdLst/>
              <a:ahLst/>
              <a:cxnLst/>
              <a:rect l="l" t="t" r="r" b="b"/>
              <a:pathLst>
                <a:path w="955675">
                  <a:moveTo>
                    <a:pt x="0" y="0"/>
                  </a:moveTo>
                  <a:lnTo>
                    <a:pt x="955548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09984" y="489813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07748" y="4901666"/>
              <a:ext cx="1991995" cy="635"/>
            </a:xfrm>
            <a:custGeom>
              <a:avLst/>
              <a:gdLst/>
              <a:ahLst/>
              <a:cxnLst/>
              <a:rect l="l" t="t" r="r" b="b"/>
              <a:pathLst>
                <a:path w="1991995" h="635">
                  <a:moveTo>
                    <a:pt x="0" y="0"/>
                  </a:moveTo>
                  <a:lnTo>
                    <a:pt x="0" y="431"/>
                  </a:lnTo>
                </a:path>
                <a:path w="1991995" h="635">
                  <a:moveTo>
                    <a:pt x="796836" y="215"/>
                  </a:moveTo>
                  <a:lnTo>
                    <a:pt x="797267" y="215"/>
                  </a:lnTo>
                </a:path>
                <a:path w="1991995" h="635">
                  <a:moveTo>
                    <a:pt x="1194600" y="215"/>
                  </a:moveTo>
                  <a:lnTo>
                    <a:pt x="1195031" y="215"/>
                  </a:lnTo>
                </a:path>
                <a:path w="1991995" h="635">
                  <a:moveTo>
                    <a:pt x="1593888" y="215"/>
                  </a:moveTo>
                  <a:lnTo>
                    <a:pt x="1991575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55363" y="4906263"/>
              <a:ext cx="1155700" cy="0"/>
            </a:xfrm>
            <a:custGeom>
              <a:avLst/>
              <a:gdLst/>
              <a:ahLst/>
              <a:cxnLst/>
              <a:rect l="l" t="t" r="r" b="b"/>
              <a:pathLst>
                <a:path w="1155700">
                  <a:moveTo>
                    <a:pt x="0" y="0"/>
                  </a:moveTo>
                  <a:lnTo>
                    <a:pt x="11551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09768" y="4906200"/>
              <a:ext cx="796290" cy="0"/>
            </a:xfrm>
            <a:custGeom>
              <a:avLst/>
              <a:gdLst/>
              <a:ahLst/>
              <a:cxnLst/>
              <a:rect l="l" t="t" r="r" b="b"/>
              <a:pathLst>
                <a:path w="796289">
                  <a:moveTo>
                    <a:pt x="0" y="0"/>
                  </a:moveTo>
                  <a:lnTo>
                    <a:pt x="7959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04800" y="4905755"/>
              <a:ext cx="1195070" cy="1270"/>
            </a:xfrm>
            <a:custGeom>
              <a:avLst/>
              <a:gdLst/>
              <a:ahLst/>
              <a:cxnLst/>
              <a:rect l="l" t="t" r="r" b="b"/>
              <a:pathLst>
                <a:path w="1195070" h="1270">
                  <a:moveTo>
                    <a:pt x="0" y="0"/>
                  </a:moveTo>
                  <a:lnTo>
                    <a:pt x="0" y="889"/>
                  </a:lnTo>
                </a:path>
                <a:path w="1195070" h="1270">
                  <a:moveTo>
                    <a:pt x="199745" y="444"/>
                  </a:moveTo>
                  <a:lnTo>
                    <a:pt x="1194523" y="4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09768" y="4906454"/>
              <a:ext cx="2390140" cy="0"/>
            </a:xfrm>
            <a:custGeom>
              <a:avLst/>
              <a:gdLst/>
              <a:ahLst/>
              <a:cxnLst/>
              <a:rect l="l" t="t" r="r" b="b"/>
              <a:pathLst>
                <a:path w="2390140">
                  <a:moveTo>
                    <a:pt x="0" y="0"/>
                  </a:moveTo>
                  <a:lnTo>
                    <a:pt x="995603" y="0"/>
                  </a:lnTo>
                </a:path>
                <a:path w="2390140">
                  <a:moveTo>
                    <a:pt x="1194816" y="0"/>
                  </a:moveTo>
                  <a:lnTo>
                    <a:pt x="1195247" y="0"/>
                  </a:lnTo>
                </a:path>
                <a:path w="2390140">
                  <a:moveTo>
                    <a:pt x="1394777" y="0"/>
                  </a:moveTo>
                  <a:lnTo>
                    <a:pt x="238955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09768" y="4906740"/>
              <a:ext cx="2390140" cy="635"/>
            </a:xfrm>
            <a:custGeom>
              <a:avLst/>
              <a:gdLst/>
              <a:ahLst/>
              <a:cxnLst/>
              <a:rect l="l" t="t" r="r" b="b"/>
              <a:pathLst>
                <a:path w="2390140" h="635">
                  <a:moveTo>
                    <a:pt x="0" y="0"/>
                  </a:moveTo>
                  <a:lnTo>
                    <a:pt x="1195247" y="0"/>
                  </a:lnTo>
                </a:path>
                <a:path w="2390140" h="635">
                  <a:moveTo>
                    <a:pt x="1394777" y="0"/>
                  </a:moveTo>
                  <a:lnTo>
                    <a:pt x="2389555" y="0"/>
                  </a:lnTo>
                </a:path>
                <a:path w="2390140" h="635">
                  <a:moveTo>
                    <a:pt x="0" y="190"/>
                  </a:moveTo>
                  <a:lnTo>
                    <a:pt x="2389555" y="1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5363" y="4910010"/>
              <a:ext cx="3743960" cy="0"/>
            </a:xfrm>
            <a:custGeom>
              <a:avLst/>
              <a:gdLst/>
              <a:ahLst/>
              <a:cxnLst/>
              <a:rect l="l" t="t" r="r" b="b"/>
              <a:pathLst>
                <a:path w="3743959">
                  <a:moveTo>
                    <a:pt x="0" y="0"/>
                  </a:moveTo>
                  <a:lnTo>
                    <a:pt x="37439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69079" y="4366260"/>
              <a:ext cx="3743960" cy="0"/>
            </a:xfrm>
            <a:custGeom>
              <a:avLst/>
              <a:gdLst/>
              <a:ahLst/>
              <a:cxnLst/>
              <a:rect l="l" t="t" r="r" b="b"/>
              <a:pathLst>
                <a:path w="3743959">
                  <a:moveTo>
                    <a:pt x="0" y="0"/>
                  </a:moveTo>
                  <a:lnTo>
                    <a:pt x="374396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01695" y="2438445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19" h="73025">
                  <a:moveTo>
                    <a:pt x="197700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7700" y="7297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01695" y="243073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19" h="15239">
                  <a:moveTo>
                    <a:pt x="197713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7713" y="15162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96767" y="243839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01695" y="250240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19" h="15239">
                  <a:moveTo>
                    <a:pt x="0" y="15240"/>
                  </a:moveTo>
                  <a:lnTo>
                    <a:pt x="197739" y="15240"/>
                  </a:lnTo>
                  <a:lnTo>
                    <a:pt x="19773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02457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99815" y="2394211"/>
              <a:ext cx="200025" cy="117475"/>
            </a:xfrm>
            <a:custGeom>
              <a:avLst/>
              <a:gdLst/>
              <a:ahLst/>
              <a:cxnLst/>
              <a:rect l="l" t="t" r="r" b="b"/>
              <a:pathLst>
                <a:path w="200025" h="117475">
                  <a:moveTo>
                    <a:pt x="199529" y="0"/>
                  </a:moveTo>
                  <a:lnTo>
                    <a:pt x="0" y="0"/>
                  </a:lnTo>
                  <a:lnTo>
                    <a:pt x="0" y="117213"/>
                  </a:lnTo>
                  <a:lnTo>
                    <a:pt x="199529" y="11721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99815" y="2386534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491" y="15162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96411" y="2394203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09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99815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00577" y="2394965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09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99459" y="2349969"/>
              <a:ext cx="199390" cy="161925"/>
            </a:xfrm>
            <a:custGeom>
              <a:avLst/>
              <a:gdLst/>
              <a:ahLst/>
              <a:cxnLst/>
              <a:rect l="l" t="t" r="r" b="b"/>
              <a:pathLst>
                <a:path w="199389" h="161925">
                  <a:moveTo>
                    <a:pt x="199212" y="0"/>
                  </a:moveTo>
                  <a:lnTo>
                    <a:pt x="0" y="0"/>
                  </a:lnTo>
                  <a:lnTo>
                    <a:pt x="0" y="161455"/>
                  </a:lnTo>
                  <a:lnTo>
                    <a:pt x="199212" y="16145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99459" y="2342338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494531" y="2350007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4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99459" y="251002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00221" y="2350769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1614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97579" y="2292134"/>
              <a:ext cx="200025" cy="219710"/>
            </a:xfrm>
            <a:custGeom>
              <a:avLst/>
              <a:gdLst/>
              <a:ahLst/>
              <a:cxnLst/>
              <a:rect l="l" t="t" r="r" b="b"/>
              <a:pathLst>
                <a:path w="200025" h="219710">
                  <a:moveTo>
                    <a:pt x="199529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9529" y="21929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97579" y="2284426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491" y="15162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94175" y="229209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97579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98341" y="2292857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697223" y="2247899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89" h="263525">
                  <a:moveTo>
                    <a:pt x="199212" y="0"/>
                  </a:moveTo>
                  <a:lnTo>
                    <a:pt x="0" y="0"/>
                  </a:lnTo>
                  <a:lnTo>
                    <a:pt x="0" y="263525"/>
                  </a:lnTo>
                  <a:lnTo>
                    <a:pt x="199212" y="26352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697223" y="224023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93819" y="2247899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5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97223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697986" y="2248661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52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96867" y="2203665"/>
              <a:ext cx="200025" cy="307975"/>
            </a:xfrm>
            <a:custGeom>
              <a:avLst/>
              <a:gdLst/>
              <a:ahLst/>
              <a:cxnLst/>
              <a:rect l="l" t="t" r="r" b="b"/>
              <a:pathLst>
                <a:path w="200025" h="307975">
                  <a:moveTo>
                    <a:pt x="199529" y="0"/>
                  </a:moveTo>
                  <a:lnTo>
                    <a:pt x="0" y="0"/>
                  </a:lnTo>
                  <a:lnTo>
                    <a:pt x="0" y="307759"/>
                  </a:lnTo>
                  <a:lnTo>
                    <a:pt x="199529" y="30775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96867" y="219755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95750" y="2204465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0"/>
                  </a:moveTo>
                  <a:lnTo>
                    <a:pt x="0" y="30772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96867" y="2510027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7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97629" y="2204465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30772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94987" y="2234158"/>
              <a:ext cx="199390" cy="277495"/>
            </a:xfrm>
            <a:custGeom>
              <a:avLst/>
              <a:gdLst/>
              <a:ahLst/>
              <a:cxnLst/>
              <a:rect l="l" t="t" r="r" b="b"/>
              <a:pathLst>
                <a:path w="199389" h="277494">
                  <a:moveTo>
                    <a:pt x="199212" y="0"/>
                  </a:moveTo>
                  <a:lnTo>
                    <a:pt x="0" y="0"/>
                  </a:lnTo>
                  <a:lnTo>
                    <a:pt x="0" y="277139"/>
                  </a:lnTo>
                  <a:lnTo>
                    <a:pt x="199212" y="27713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94987" y="222650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295393" y="223494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4">
                  <a:moveTo>
                    <a:pt x="0" y="0"/>
                  </a:moveTo>
                  <a:lnTo>
                    <a:pt x="0" y="27711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94987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95750" y="223494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4">
                  <a:moveTo>
                    <a:pt x="0" y="27711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94631" y="2263152"/>
              <a:ext cx="200025" cy="248920"/>
            </a:xfrm>
            <a:custGeom>
              <a:avLst/>
              <a:gdLst/>
              <a:ahLst/>
              <a:cxnLst/>
              <a:rect l="l" t="t" r="r" b="b"/>
              <a:pathLst>
                <a:path w="200025" h="248919">
                  <a:moveTo>
                    <a:pt x="199529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9529" y="24839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94631" y="225546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95038" y="226390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777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294631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295393" y="2263901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777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94275" y="2321001"/>
              <a:ext cx="199390" cy="190500"/>
            </a:xfrm>
            <a:custGeom>
              <a:avLst/>
              <a:gdLst/>
              <a:ahLst/>
              <a:cxnLst/>
              <a:rect l="l" t="t" r="r" b="b"/>
              <a:pathLst>
                <a:path w="199389" h="190500">
                  <a:moveTo>
                    <a:pt x="199212" y="0"/>
                  </a:moveTo>
                  <a:lnTo>
                    <a:pt x="0" y="0"/>
                  </a:lnTo>
                  <a:lnTo>
                    <a:pt x="0" y="189915"/>
                  </a:lnTo>
                  <a:lnTo>
                    <a:pt x="199212" y="18991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494275" y="231338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93157" y="2321813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50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494275" y="251002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495038" y="2321813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19050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692395" y="2378951"/>
              <a:ext cx="200025" cy="132715"/>
            </a:xfrm>
            <a:custGeom>
              <a:avLst/>
              <a:gdLst/>
              <a:ahLst/>
              <a:cxnLst/>
              <a:rect l="l" t="t" r="r" b="b"/>
              <a:pathLst>
                <a:path w="200025" h="132714">
                  <a:moveTo>
                    <a:pt x="199529" y="0"/>
                  </a:moveTo>
                  <a:lnTo>
                    <a:pt x="0" y="0"/>
                  </a:lnTo>
                  <a:lnTo>
                    <a:pt x="0" y="132346"/>
                  </a:lnTo>
                  <a:lnTo>
                    <a:pt x="199529" y="132346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692395" y="237281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63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631" y="13646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92801" y="2379725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0"/>
                  </a:moveTo>
                  <a:lnTo>
                    <a:pt x="0" y="13233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92395" y="250240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643" y="15240"/>
                  </a:lnTo>
                  <a:lnTo>
                    <a:pt x="19964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93157" y="2379725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13233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892039" y="2407950"/>
              <a:ext cx="199390" cy="104139"/>
            </a:xfrm>
            <a:custGeom>
              <a:avLst/>
              <a:gdLst/>
              <a:ahLst/>
              <a:cxnLst/>
              <a:rect l="l" t="t" r="r" b="b"/>
              <a:pathLst>
                <a:path w="199389" h="104139">
                  <a:moveTo>
                    <a:pt x="199212" y="0"/>
                  </a:moveTo>
                  <a:lnTo>
                    <a:pt x="0" y="0"/>
                  </a:lnTo>
                  <a:lnTo>
                    <a:pt x="0" y="103601"/>
                  </a:lnTo>
                  <a:lnTo>
                    <a:pt x="199212" y="1036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892039" y="240176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097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097" y="13646"/>
                  </a:lnTo>
                  <a:lnTo>
                    <a:pt x="199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092445" y="2408681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0"/>
                  </a:moveTo>
                  <a:lnTo>
                    <a:pt x="0" y="10363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92039" y="250240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136" y="15240"/>
                  </a:lnTo>
                  <a:lnTo>
                    <a:pt x="19913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92801" y="2408681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10363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091683" y="2438445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8018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8018" y="72979"/>
                  </a:lnTo>
                  <a:lnTo>
                    <a:pt x="1980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91683" y="243073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8107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8107" y="15162"/>
                  </a:lnTo>
                  <a:lnTo>
                    <a:pt x="1981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290566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91683" y="250240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8119" y="15240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92445" y="243916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89804" y="2452057"/>
              <a:ext cx="199390" cy="59690"/>
            </a:xfrm>
            <a:custGeom>
              <a:avLst/>
              <a:gdLst/>
              <a:ahLst/>
              <a:cxnLst/>
              <a:rect l="l" t="t" r="r" b="b"/>
              <a:pathLst>
                <a:path w="199389" h="59689">
                  <a:moveTo>
                    <a:pt x="199212" y="0"/>
                  </a:moveTo>
                  <a:lnTo>
                    <a:pt x="0" y="0"/>
                  </a:lnTo>
                  <a:lnTo>
                    <a:pt x="0" y="59367"/>
                  </a:lnTo>
                  <a:lnTo>
                    <a:pt x="199212" y="5936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289804" y="2444446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490210" y="2452877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30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89804" y="2503874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90566" y="2452877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5930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445763" y="3066288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157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71671" y="2977941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529" y="7297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71671" y="29717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668267" y="2977895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471671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472433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671315" y="2948970"/>
              <a:ext cx="199390" cy="102235"/>
            </a:xfrm>
            <a:custGeom>
              <a:avLst/>
              <a:gdLst/>
              <a:ahLst/>
              <a:cxnLst/>
              <a:rect l="l" t="t" r="r" b="b"/>
              <a:pathLst>
                <a:path w="199389" h="102235">
                  <a:moveTo>
                    <a:pt x="199212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212" y="10207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671315" y="294127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866387" y="2948939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671315" y="305104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672077" y="2949701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869436" y="2904743"/>
              <a:ext cx="200025" cy="146685"/>
            </a:xfrm>
            <a:custGeom>
              <a:avLst/>
              <a:gdLst/>
              <a:ahLst/>
              <a:cxnLst/>
              <a:rect l="l" t="t" r="r" b="b"/>
              <a:pathLst>
                <a:path w="200025" h="146685">
                  <a:moveTo>
                    <a:pt x="199529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99529" y="14630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869436" y="289859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066031" y="2904743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69436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70197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069079" y="2846895"/>
              <a:ext cx="199390" cy="204470"/>
            </a:xfrm>
            <a:custGeom>
              <a:avLst/>
              <a:gdLst/>
              <a:ahLst/>
              <a:cxnLst/>
              <a:rect l="l" t="t" r="r" b="b"/>
              <a:pathLst>
                <a:path w="199389" h="204469">
                  <a:moveTo>
                    <a:pt x="199212" y="0"/>
                  </a:moveTo>
                  <a:lnTo>
                    <a:pt x="0" y="0"/>
                  </a:lnTo>
                  <a:lnTo>
                    <a:pt x="0" y="204152"/>
                  </a:lnTo>
                  <a:lnTo>
                    <a:pt x="199212" y="204152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069079" y="283916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265675" y="2846831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69">
                  <a:moveTo>
                    <a:pt x="0" y="0"/>
                  </a:moveTo>
                  <a:lnTo>
                    <a:pt x="0" y="20421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069079" y="304342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069841" y="2847593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69">
                  <a:moveTo>
                    <a:pt x="0" y="20421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268723" y="2788919"/>
              <a:ext cx="200025" cy="262255"/>
            </a:xfrm>
            <a:custGeom>
              <a:avLst/>
              <a:gdLst/>
              <a:ahLst/>
              <a:cxnLst/>
              <a:rect l="l" t="t" r="r" b="b"/>
              <a:pathLst>
                <a:path w="200025" h="262255">
                  <a:moveTo>
                    <a:pt x="199529" y="0"/>
                  </a:moveTo>
                  <a:lnTo>
                    <a:pt x="0" y="0"/>
                  </a:lnTo>
                  <a:lnTo>
                    <a:pt x="0" y="262000"/>
                  </a:lnTo>
                  <a:lnTo>
                    <a:pt x="199529" y="26200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268723" y="27812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463795" y="2788919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5">
                  <a:moveTo>
                    <a:pt x="0" y="0"/>
                  </a:moveTo>
                  <a:lnTo>
                    <a:pt x="0" y="2620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268723" y="3051047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269486" y="2789681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5">
                  <a:moveTo>
                    <a:pt x="0" y="26200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466844" y="2758427"/>
              <a:ext cx="199390" cy="292100"/>
            </a:xfrm>
            <a:custGeom>
              <a:avLst/>
              <a:gdLst/>
              <a:ahLst/>
              <a:cxnLst/>
              <a:rect l="l" t="t" r="r" b="b"/>
              <a:pathLst>
                <a:path w="199389" h="292100">
                  <a:moveTo>
                    <a:pt x="199212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212" y="29198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466844" y="2752286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667250" y="275920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4466844" y="304342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4467605" y="275920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666488" y="2831630"/>
              <a:ext cx="200025" cy="219710"/>
            </a:xfrm>
            <a:custGeom>
              <a:avLst/>
              <a:gdLst/>
              <a:ahLst/>
              <a:cxnLst/>
              <a:rect l="l" t="t" r="r" b="b"/>
              <a:pathLst>
                <a:path w="200025" h="219710">
                  <a:moveTo>
                    <a:pt x="199529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9529" y="219290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666488" y="282543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4866894" y="28323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666488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667250" y="28323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866132" y="2904743"/>
              <a:ext cx="199390" cy="146685"/>
            </a:xfrm>
            <a:custGeom>
              <a:avLst/>
              <a:gdLst/>
              <a:ahLst/>
              <a:cxnLst/>
              <a:rect l="l" t="t" r="r" b="b"/>
              <a:pathLst>
                <a:path w="199389" h="146685">
                  <a:moveTo>
                    <a:pt x="199212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199212" y="14630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866132" y="2898590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69">
                  <a:moveTo>
                    <a:pt x="199224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224" y="13646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65013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866132" y="3051047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866894" y="2905505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064251" y="2977941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529" y="7297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064251" y="297174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69">
                  <a:moveTo>
                    <a:pt x="199491" y="0"/>
                  </a:moveTo>
                  <a:lnTo>
                    <a:pt x="0" y="0"/>
                  </a:lnTo>
                  <a:lnTo>
                    <a:pt x="0" y="13646"/>
                  </a:lnTo>
                  <a:lnTo>
                    <a:pt x="199491" y="13646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264657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064251" y="3043427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7" y="15240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065013" y="2978657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263895" y="3022047"/>
              <a:ext cx="199390" cy="29209"/>
            </a:xfrm>
            <a:custGeom>
              <a:avLst/>
              <a:gdLst/>
              <a:ahLst/>
              <a:cxnLst/>
              <a:rect l="l" t="t" r="r" b="b"/>
              <a:pathLst>
                <a:path w="199389" h="29210">
                  <a:moveTo>
                    <a:pt x="199212" y="0"/>
                  </a:moveTo>
                  <a:lnTo>
                    <a:pt x="0" y="0"/>
                  </a:lnTo>
                  <a:lnTo>
                    <a:pt x="0" y="28746"/>
                  </a:lnTo>
                  <a:lnTo>
                    <a:pt x="199212" y="28746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263895" y="301442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464301" y="3022853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0"/>
                  </a:moveTo>
                  <a:lnTo>
                    <a:pt x="0" y="2870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263895" y="3043378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2"/>
                  </a:lnTo>
                  <a:lnTo>
                    <a:pt x="199224" y="15162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264657" y="3022853"/>
              <a:ext cx="0" cy="29209"/>
            </a:xfrm>
            <a:custGeom>
              <a:avLst/>
              <a:gdLst/>
              <a:ahLst/>
              <a:cxnLst/>
              <a:rect l="l" t="t" r="r" b="b"/>
              <a:pathLst>
                <a:path h="29210">
                  <a:moveTo>
                    <a:pt x="0" y="287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697223" y="3690302"/>
              <a:ext cx="226060" cy="0"/>
            </a:xfrm>
            <a:custGeom>
              <a:avLst/>
              <a:gdLst/>
              <a:ahLst/>
              <a:cxnLst/>
              <a:rect l="l" t="t" r="r" b="b"/>
              <a:pathLst>
                <a:path w="226060">
                  <a:moveTo>
                    <a:pt x="0" y="0"/>
                  </a:moveTo>
                  <a:lnTo>
                    <a:pt x="225551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122204" y="368655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9974" y="3690086"/>
              <a:ext cx="2084705" cy="635"/>
            </a:xfrm>
            <a:custGeom>
              <a:avLst/>
              <a:gdLst/>
              <a:ahLst/>
              <a:cxnLst/>
              <a:rect l="l" t="t" r="r" b="b"/>
              <a:pathLst>
                <a:path w="2084704" h="635">
                  <a:moveTo>
                    <a:pt x="0" y="0"/>
                  </a:moveTo>
                  <a:lnTo>
                    <a:pt x="0" y="431"/>
                  </a:lnTo>
                </a:path>
                <a:path w="2084704" h="635">
                  <a:moveTo>
                    <a:pt x="796829" y="215"/>
                  </a:moveTo>
                  <a:lnTo>
                    <a:pt x="797261" y="215"/>
                  </a:lnTo>
                </a:path>
                <a:path w="2084704" h="635">
                  <a:moveTo>
                    <a:pt x="1194606" y="215"/>
                  </a:moveTo>
                  <a:lnTo>
                    <a:pt x="1195025" y="215"/>
                  </a:lnTo>
                </a:path>
                <a:path w="2084704" h="635">
                  <a:moveTo>
                    <a:pt x="1792319" y="215"/>
                  </a:moveTo>
                  <a:lnTo>
                    <a:pt x="2084406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697223" y="3697922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156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724655" y="3621069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8018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8018" y="72979"/>
                  </a:lnTo>
                  <a:lnTo>
                    <a:pt x="1980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724655" y="3613351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967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967" y="15165"/>
                  </a:lnTo>
                  <a:lnTo>
                    <a:pt x="197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19727" y="3621023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724655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993" y="15240"/>
                  </a:lnTo>
                  <a:lnTo>
                    <a:pt x="19799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725417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922775" y="3576835"/>
              <a:ext cx="199390" cy="117475"/>
            </a:xfrm>
            <a:custGeom>
              <a:avLst/>
              <a:gdLst/>
              <a:ahLst/>
              <a:cxnLst/>
              <a:rect l="l" t="t" r="r" b="b"/>
              <a:pathLst>
                <a:path w="199389" h="117475">
                  <a:moveTo>
                    <a:pt x="199212" y="0"/>
                  </a:moveTo>
                  <a:lnTo>
                    <a:pt x="0" y="0"/>
                  </a:lnTo>
                  <a:lnTo>
                    <a:pt x="0" y="117213"/>
                  </a:lnTo>
                  <a:lnTo>
                    <a:pt x="199212" y="11721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922775" y="35691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119372" y="3576827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09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22775" y="36865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923537" y="3577589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11709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22419" y="3532593"/>
              <a:ext cx="200025" cy="161925"/>
            </a:xfrm>
            <a:custGeom>
              <a:avLst/>
              <a:gdLst/>
              <a:ahLst/>
              <a:cxnLst/>
              <a:rect l="l" t="t" r="r" b="b"/>
              <a:pathLst>
                <a:path w="200025" h="161925">
                  <a:moveTo>
                    <a:pt x="199529" y="0"/>
                  </a:moveTo>
                  <a:lnTo>
                    <a:pt x="0" y="0"/>
                  </a:lnTo>
                  <a:lnTo>
                    <a:pt x="0" y="161455"/>
                  </a:lnTo>
                  <a:lnTo>
                    <a:pt x="199529" y="16145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122419" y="352647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317491" y="3532631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0"/>
                  </a:moveTo>
                  <a:lnTo>
                    <a:pt x="0" y="1614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122419" y="369417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123181" y="3533394"/>
              <a:ext cx="0" cy="161925"/>
            </a:xfrm>
            <a:custGeom>
              <a:avLst/>
              <a:gdLst/>
              <a:ahLst/>
              <a:cxnLst/>
              <a:rect l="l" t="t" r="r" b="b"/>
              <a:pathLst>
                <a:path h="161925">
                  <a:moveTo>
                    <a:pt x="0" y="1614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322063" y="3474758"/>
              <a:ext cx="198120" cy="219710"/>
            </a:xfrm>
            <a:custGeom>
              <a:avLst/>
              <a:gdLst/>
              <a:ahLst/>
              <a:cxnLst/>
              <a:rect l="l" t="t" r="r" b="b"/>
              <a:pathLst>
                <a:path w="198120" h="219710">
                  <a:moveTo>
                    <a:pt x="197700" y="0"/>
                  </a:moveTo>
                  <a:lnTo>
                    <a:pt x="0" y="0"/>
                  </a:lnTo>
                  <a:lnTo>
                    <a:pt x="0" y="219290"/>
                  </a:lnTo>
                  <a:lnTo>
                    <a:pt x="197700" y="219290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322063" y="3467047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517135" y="3474719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322063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738" y="15240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322825" y="3475481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2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520183" y="3430523"/>
              <a:ext cx="200025" cy="263525"/>
            </a:xfrm>
            <a:custGeom>
              <a:avLst/>
              <a:gdLst/>
              <a:ahLst/>
              <a:cxnLst/>
              <a:rect l="l" t="t" r="r" b="b"/>
              <a:pathLst>
                <a:path w="200025" h="263525">
                  <a:moveTo>
                    <a:pt x="199529" y="0"/>
                  </a:moveTo>
                  <a:lnTo>
                    <a:pt x="0" y="0"/>
                  </a:lnTo>
                  <a:lnTo>
                    <a:pt x="0" y="263525"/>
                  </a:lnTo>
                  <a:lnTo>
                    <a:pt x="199529" y="26352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520183" y="342436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716779" y="3430523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5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520183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520945" y="343128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52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719827" y="3387813"/>
              <a:ext cx="199390" cy="306705"/>
            </a:xfrm>
            <a:custGeom>
              <a:avLst/>
              <a:gdLst/>
              <a:ahLst/>
              <a:cxnLst/>
              <a:rect l="l" t="t" r="r" b="b"/>
              <a:pathLst>
                <a:path w="199389" h="306704">
                  <a:moveTo>
                    <a:pt x="199212" y="0"/>
                  </a:moveTo>
                  <a:lnTo>
                    <a:pt x="0" y="0"/>
                  </a:lnTo>
                  <a:lnTo>
                    <a:pt x="0" y="306235"/>
                  </a:lnTo>
                  <a:lnTo>
                    <a:pt x="199212" y="30623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19827" y="3380172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918710" y="338861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0"/>
                  </a:moveTo>
                  <a:lnTo>
                    <a:pt x="0" y="30606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719827" y="369417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720589" y="3388613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606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917947" y="3416782"/>
              <a:ext cx="200025" cy="277495"/>
            </a:xfrm>
            <a:custGeom>
              <a:avLst/>
              <a:gdLst/>
              <a:ahLst/>
              <a:cxnLst/>
              <a:rect l="l" t="t" r="r" b="b"/>
              <a:pathLst>
                <a:path w="200025" h="277495">
                  <a:moveTo>
                    <a:pt x="199529" y="0"/>
                  </a:moveTo>
                  <a:lnTo>
                    <a:pt x="0" y="0"/>
                  </a:lnTo>
                  <a:lnTo>
                    <a:pt x="0" y="277139"/>
                  </a:lnTo>
                  <a:lnTo>
                    <a:pt x="199529" y="27713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917947" y="3409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118354" y="341756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11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917947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918710" y="341756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11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117591" y="3445776"/>
              <a:ext cx="199390" cy="248920"/>
            </a:xfrm>
            <a:custGeom>
              <a:avLst/>
              <a:gdLst/>
              <a:ahLst/>
              <a:cxnLst/>
              <a:rect l="l" t="t" r="r" b="b"/>
              <a:pathLst>
                <a:path w="199389" h="248920">
                  <a:moveTo>
                    <a:pt x="199212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9212" y="24839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117591" y="343809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317997" y="344652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828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117591" y="36865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40"/>
                  </a:moveTo>
                  <a:lnTo>
                    <a:pt x="199262" y="15240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118354" y="3446525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82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317235" y="3503726"/>
              <a:ext cx="200025" cy="190500"/>
            </a:xfrm>
            <a:custGeom>
              <a:avLst/>
              <a:gdLst/>
              <a:ahLst/>
              <a:cxnLst/>
              <a:rect l="l" t="t" r="r" b="b"/>
              <a:pathLst>
                <a:path w="200025" h="190500">
                  <a:moveTo>
                    <a:pt x="199529" y="0"/>
                  </a:moveTo>
                  <a:lnTo>
                    <a:pt x="0" y="0"/>
                  </a:lnTo>
                  <a:lnTo>
                    <a:pt x="0" y="190195"/>
                  </a:lnTo>
                  <a:lnTo>
                    <a:pt x="199529" y="19019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317235" y="349752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517641" y="3504438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24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317235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317997" y="3504438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19024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516879" y="3563099"/>
              <a:ext cx="198120" cy="131445"/>
            </a:xfrm>
            <a:custGeom>
              <a:avLst/>
              <a:gdLst/>
              <a:ahLst/>
              <a:cxnLst/>
              <a:rect l="l" t="t" r="r" b="b"/>
              <a:pathLst>
                <a:path w="198120" h="131445">
                  <a:moveTo>
                    <a:pt x="197700" y="0"/>
                  </a:moveTo>
                  <a:lnTo>
                    <a:pt x="0" y="0"/>
                  </a:lnTo>
                  <a:lnTo>
                    <a:pt x="0" y="130822"/>
                  </a:lnTo>
                  <a:lnTo>
                    <a:pt x="197700" y="130822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516879" y="3555432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713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713" y="13648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715761" y="3563873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0" y="13068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516879" y="368655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40"/>
                  </a:moveTo>
                  <a:lnTo>
                    <a:pt x="197739" y="15240"/>
                  </a:lnTo>
                  <a:lnTo>
                    <a:pt x="197739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517641" y="3563873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13068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715000" y="3592098"/>
              <a:ext cx="200025" cy="102235"/>
            </a:xfrm>
            <a:custGeom>
              <a:avLst/>
              <a:gdLst/>
              <a:ahLst/>
              <a:cxnLst/>
              <a:rect l="l" t="t" r="r" b="b"/>
              <a:pathLst>
                <a:path w="200025" h="102235">
                  <a:moveTo>
                    <a:pt x="199529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529" y="10207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715000" y="358438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915405" y="3592830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715000" y="368655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40"/>
                  </a:moveTo>
                  <a:lnTo>
                    <a:pt x="199516" y="15240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715761" y="3592830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914644" y="3621069"/>
              <a:ext cx="199390" cy="73025"/>
            </a:xfrm>
            <a:custGeom>
              <a:avLst/>
              <a:gdLst/>
              <a:ahLst/>
              <a:cxnLst/>
              <a:rect l="l" t="t" r="r" b="b"/>
              <a:pathLst>
                <a:path w="199389" h="73025">
                  <a:moveTo>
                    <a:pt x="199212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212" y="7297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914644" y="361335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113525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89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914644" y="369417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915405" y="362178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89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112763" y="3634681"/>
              <a:ext cx="200025" cy="59690"/>
            </a:xfrm>
            <a:custGeom>
              <a:avLst/>
              <a:gdLst/>
              <a:ahLst/>
              <a:cxnLst/>
              <a:rect l="l" t="t" r="r" b="b"/>
              <a:pathLst>
                <a:path w="200025" h="59689">
                  <a:moveTo>
                    <a:pt x="199529" y="0"/>
                  </a:moveTo>
                  <a:lnTo>
                    <a:pt x="0" y="0"/>
                  </a:lnTo>
                  <a:lnTo>
                    <a:pt x="0" y="59367"/>
                  </a:lnTo>
                  <a:lnTo>
                    <a:pt x="199529" y="5936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112763" y="3628584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3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631" y="13648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313169" y="363550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0"/>
                  </a:moveTo>
                  <a:lnTo>
                    <a:pt x="0" y="59309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112763" y="368650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113525" y="363550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89">
                  <a:moveTo>
                    <a:pt x="0" y="59309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294631" y="4366260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411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322063" y="4277812"/>
              <a:ext cx="198120" cy="73025"/>
            </a:xfrm>
            <a:custGeom>
              <a:avLst/>
              <a:gdLst/>
              <a:ahLst/>
              <a:cxnLst/>
              <a:rect l="l" t="t" r="r" b="b"/>
              <a:pathLst>
                <a:path w="198120" h="73025">
                  <a:moveTo>
                    <a:pt x="197700" y="0"/>
                  </a:moveTo>
                  <a:lnTo>
                    <a:pt x="0" y="0"/>
                  </a:lnTo>
                  <a:lnTo>
                    <a:pt x="0" y="72699"/>
                  </a:lnTo>
                  <a:lnTo>
                    <a:pt x="197700" y="7269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322063" y="427019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452094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64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4322063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432282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6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4533900" y="4248942"/>
              <a:ext cx="200025" cy="102235"/>
            </a:xfrm>
            <a:custGeom>
              <a:avLst/>
              <a:gdLst/>
              <a:ahLst/>
              <a:cxnLst/>
              <a:rect l="l" t="t" r="r" b="b"/>
              <a:pathLst>
                <a:path w="200025" h="102235">
                  <a:moveTo>
                    <a:pt x="199529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529" y="102077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533900" y="4241239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728972" y="4248911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533900" y="4351020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64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534661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4733544" y="4204716"/>
              <a:ext cx="198120" cy="146685"/>
            </a:xfrm>
            <a:custGeom>
              <a:avLst/>
              <a:gdLst/>
              <a:ahLst/>
              <a:cxnLst/>
              <a:rect l="l" t="t" r="r" b="b"/>
              <a:pathLst>
                <a:path w="198120" h="146685">
                  <a:moveTo>
                    <a:pt x="197700" y="0"/>
                  </a:moveTo>
                  <a:lnTo>
                    <a:pt x="0" y="0"/>
                  </a:lnTo>
                  <a:lnTo>
                    <a:pt x="0" y="146304"/>
                  </a:lnTo>
                  <a:lnTo>
                    <a:pt x="197700" y="146304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4733544" y="4198560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713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713" y="13648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4928616" y="4204716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0"/>
                  </a:moveTo>
                  <a:lnTo>
                    <a:pt x="0" y="14617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733544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734305" y="4205477"/>
              <a:ext cx="0" cy="146685"/>
            </a:xfrm>
            <a:custGeom>
              <a:avLst/>
              <a:gdLst/>
              <a:ahLst/>
              <a:cxnLst/>
              <a:rect l="l" t="t" r="r" b="b"/>
              <a:pathLst>
                <a:path h="146685">
                  <a:moveTo>
                    <a:pt x="0" y="14617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931663" y="4146867"/>
              <a:ext cx="200025" cy="204470"/>
            </a:xfrm>
            <a:custGeom>
              <a:avLst/>
              <a:gdLst/>
              <a:ahLst/>
              <a:cxnLst/>
              <a:rect l="l" t="t" r="r" b="b"/>
              <a:pathLst>
                <a:path w="200025" h="204470">
                  <a:moveTo>
                    <a:pt x="199529" y="0"/>
                  </a:moveTo>
                  <a:lnTo>
                    <a:pt x="0" y="0"/>
                  </a:lnTo>
                  <a:lnTo>
                    <a:pt x="0" y="204152"/>
                  </a:lnTo>
                  <a:lnTo>
                    <a:pt x="199529" y="204152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931663" y="4139131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128260" y="4146804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0"/>
                  </a:moveTo>
                  <a:lnTo>
                    <a:pt x="0" y="20421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931663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932425" y="4147566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20421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131307" y="4087393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89" h="263525">
                  <a:moveTo>
                    <a:pt x="199212" y="0"/>
                  </a:moveTo>
                  <a:lnTo>
                    <a:pt x="0" y="0"/>
                  </a:lnTo>
                  <a:lnTo>
                    <a:pt x="0" y="263245"/>
                  </a:lnTo>
                  <a:lnTo>
                    <a:pt x="199212" y="26324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131307" y="4081212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326379" y="4087367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0"/>
                  </a:moveTo>
                  <a:lnTo>
                    <a:pt x="0" y="26314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131307" y="435102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132069" y="4088129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329427" y="4058399"/>
              <a:ext cx="200025" cy="294005"/>
            </a:xfrm>
            <a:custGeom>
              <a:avLst/>
              <a:gdLst/>
              <a:ahLst/>
              <a:cxnLst/>
              <a:rect l="l" t="t" r="r" b="b"/>
              <a:pathLst>
                <a:path w="200025" h="294004">
                  <a:moveTo>
                    <a:pt x="199529" y="0"/>
                  </a:moveTo>
                  <a:lnTo>
                    <a:pt x="0" y="0"/>
                  </a:lnTo>
                  <a:lnTo>
                    <a:pt x="0" y="293509"/>
                  </a:lnTo>
                  <a:lnTo>
                    <a:pt x="199529" y="29350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329427" y="405225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526023" y="4058411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329427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330189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529072" y="4044683"/>
              <a:ext cx="199390" cy="306070"/>
            </a:xfrm>
            <a:custGeom>
              <a:avLst/>
              <a:gdLst/>
              <a:ahLst/>
              <a:cxnLst/>
              <a:rect l="l" t="t" r="r" b="b"/>
              <a:pathLst>
                <a:path w="199389" h="306070">
                  <a:moveTo>
                    <a:pt x="199212" y="0"/>
                  </a:moveTo>
                  <a:lnTo>
                    <a:pt x="0" y="0"/>
                  </a:lnTo>
                  <a:lnTo>
                    <a:pt x="0" y="305955"/>
                  </a:lnTo>
                  <a:lnTo>
                    <a:pt x="199212" y="30595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529072" y="403702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729477" y="4045457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0"/>
                  </a:moveTo>
                  <a:lnTo>
                    <a:pt x="0" y="30594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529072" y="4343400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529833" y="4045457"/>
              <a:ext cx="0" cy="306070"/>
            </a:xfrm>
            <a:custGeom>
              <a:avLst/>
              <a:gdLst/>
              <a:ahLst/>
              <a:cxnLst/>
              <a:rect l="l" t="t" r="r" b="b"/>
              <a:pathLst>
                <a:path h="306070">
                  <a:moveTo>
                    <a:pt x="0" y="30594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5728716" y="4058399"/>
              <a:ext cx="200025" cy="294005"/>
            </a:xfrm>
            <a:custGeom>
              <a:avLst/>
              <a:gdLst/>
              <a:ahLst/>
              <a:cxnLst/>
              <a:rect l="l" t="t" r="r" b="b"/>
              <a:pathLst>
                <a:path w="200025" h="294004">
                  <a:moveTo>
                    <a:pt x="199529" y="0"/>
                  </a:moveTo>
                  <a:lnTo>
                    <a:pt x="0" y="0"/>
                  </a:lnTo>
                  <a:lnTo>
                    <a:pt x="0" y="293509"/>
                  </a:lnTo>
                  <a:lnTo>
                    <a:pt x="199529" y="29350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5728716" y="4052256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5929122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60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5728716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5729477" y="40591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5928360" y="4102620"/>
              <a:ext cx="198120" cy="248920"/>
            </a:xfrm>
            <a:custGeom>
              <a:avLst/>
              <a:gdLst/>
              <a:ahLst/>
              <a:cxnLst/>
              <a:rect l="l" t="t" r="r" b="b"/>
              <a:pathLst>
                <a:path w="198120" h="248920">
                  <a:moveTo>
                    <a:pt x="197700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7700" y="248399"/>
                  </a:lnTo>
                  <a:lnTo>
                    <a:pt x="19770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928360" y="4094935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197713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7713" y="15165"/>
                  </a:lnTo>
                  <a:lnTo>
                    <a:pt x="1977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127242" y="410337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0"/>
                  </a:moveTo>
                  <a:lnTo>
                    <a:pt x="0" y="24828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5928360" y="4343400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738" y="15239"/>
                  </a:lnTo>
                  <a:lnTo>
                    <a:pt x="197738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5929122" y="4103370"/>
              <a:ext cx="0" cy="248285"/>
            </a:xfrm>
            <a:custGeom>
              <a:avLst/>
              <a:gdLst/>
              <a:ahLst/>
              <a:cxnLst/>
              <a:rect l="l" t="t" r="r" b="b"/>
              <a:pathLst>
                <a:path h="248285">
                  <a:moveTo>
                    <a:pt x="0" y="24828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6126480" y="4219968"/>
              <a:ext cx="200025" cy="130810"/>
            </a:xfrm>
            <a:custGeom>
              <a:avLst/>
              <a:gdLst/>
              <a:ahLst/>
              <a:cxnLst/>
              <a:rect l="l" t="t" r="r" b="b"/>
              <a:pathLst>
                <a:path w="200025" h="130810">
                  <a:moveTo>
                    <a:pt x="199529" y="0"/>
                  </a:moveTo>
                  <a:lnTo>
                    <a:pt x="0" y="0"/>
                  </a:lnTo>
                  <a:lnTo>
                    <a:pt x="0" y="130543"/>
                  </a:lnTo>
                  <a:lnTo>
                    <a:pt x="199529" y="13054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6126480" y="421228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6326886" y="422071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0"/>
                  </a:moveTo>
                  <a:lnTo>
                    <a:pt x="0" y="13055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126480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127242" y="422071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h="130810">
                  <a:moveTo>
                    <a:pt x="0" y="13055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6326124" y="4248942"/>
              <a:ext cx="199390" cy="102235"/>
            </a:xfrm>
            <a:custGeom>
              <a:avLst/>
              <a:gdLst/>
              <a:ahLst/>
              <a:cxnLst/>
              <a:rect l="l" t="t" r="r" b="b"/>
              <a:pathLst>
                <a:path w="199390" h="102235">
                  <a:moveTo>
                    <a:pt x="199212" y="0"/>
                  </a:moveTo>
                  <a:lnTo>
                    <a:pt x="0" y="0"/>
                  </a:lnTo>
                  <a:lnTo>
                    <a:pt x="0" y="102077"/>
                  </a:lnTo>
                  <a:lnTo>
                    <a:pt x="199212" y="10207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6326124" y="4241239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6525005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0"/>
                  </a:moveTo>
                  <a:lnTo>
                    <a:pt x="0" y="10210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6326124" y="4351020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262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6326886" y="4249673"/>
              <a:ext cx="0" cy="102235"/>
            </a:xfrm>
            <a:custGeom>
              <a:avLst/>
              <a:gdLst/>
              <a:ahLst/>
              <a:cxnLst/>
              <a:rect l="l" t="t" r="r" b="b"/>
              <a:pathLst>
                <a:path h="102235">
                  <a:moveTo>
                    <a:pt x="0" y="10210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6524243" y="4277812"/>
              <a:ext cx="200025" cy="73025"/>
            </a:xfrm>
            <a:custGeom>
              <a:avLst/>
              <a:gdLst/>
              <a:ahLst/>
              <a:cxnLst/>
              <a:rect l="l" t="t" r="r" b="b"/>
              <a:pathLst>
                <a:path w="200025" h="73025">
                  <a:moveTo>
                    <a:pt x="199529" y="0"/>
                  </a:moveTo>
                  <a:lnTo>
                    <a:pt x="0" y="0"/>
                  </a:lnTo>
                  <a:lnTo>
                    <a:pt x="0" y="72699"/>
                  </a:lnTo>
                  <a:lnTo>
                    <a:pt x="199529" y="72699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6524243" y="427019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6724649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64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6524243" y="4343400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6525005" y="4278629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264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6723887" y="4306782"/>
              <a:ext cx="199390" cy="43815"/>
            </a:xfrm>
            <a:custGeom>
              <a:avLst/>
              <a:gdLst/>
              <a:ahLst/>
              <a:cxnLst/>
              <a:rect l="l" t="t" r="r" b="b"/>
              <a:pathLst>
                <a:path w="199390" h="43814">
                  <a:moveTo>
                    <a:pt x="199212" y="0"/>
                  </a:moveTo>
                  <a:lnTo>
                    <a:pt x="0" y="0"/>
                  </a:lnTo>
                  <a:lnTo>
                    <a:pt x="0" y="43602"/>
                  </a:lnTo>
                  <a:lnTo>
                    <a:pt x="199212" y="43602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6723887" y="430066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90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6924293" y="430758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068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6723887" y="4343347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6724649" y="4307585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068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773167" y="490188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744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5409984" y="4898135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0" y="0"/>
                  </a:moveTo>
                  <a:lnTo>
                    <a:pt x="0" y="749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5807748" y="4901666"/>
              <a:ext cx="1873250" cy="635"/>
            </a:xfrm>
            <a:custGeom>
              <a:avLst/>
              <a:gdLst/>
              <a:ahLst/>
              <a:cxnLst/>
              <a:rect l="l" t="t" r="r" b="b"/>
              <a:pathLst>
                <a:path w="1873250" h="635">
                  <a:moveTo>
                    <a:pt x="0" y="0"/>
                  </a:moveTo>
                  <a:lnTo>
                    <a:pt x="0" y="431"/>
                  </a:lnTo>
                </a:path>
                <a:path w="1873250" h="635">
                  <a:moveTo>
                    <a:pt x="796836" y="215"/>
                  </a:moveTo>
                  <a:lnTo>
                    <a:pt x="797267" y="215"/>
                  </a:lnTo>
                </a:path>
                <a:path w="1873250" h="635">
                  <a:moveTo>
                    <a:pt x="1194600" y="215"/>
                  </a:moveTo>
                  <a:lnTo>
                    <a:pt x="1195031" y="215"/>
                  </a:lnTo>
                </a:path>
                <a:path w="1873250" h="635">
                  <a:moveTo>
                    <a:pt x="1593888" y="215"/>
                  </a:moveTo>
                  <a:lnTo>
                    <a:pt x="1872830" y="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773167" y="4906263"/>
              <a:ext cx="437515" cy="0"/>
            </a:xfrm>
            <a:custGeom>
              <a:avLst/>
              <a:gdLst/>
              <a:ahLst/>
              <a:cxnLst/>
              <a:rect l="l" t="t" r="r" b="b"/>
              <a:pathLst>
                <a:path w="437514">
                  <a:moveTo>
                    <a:pt x="0" y="0"/>
                  </a:moveTo>
                  <a:lnTo>
                    <a:pt x="43738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5409768" y="4906200"/>
              <a:ext cx="796290" cy="0"/>
            </a:xfrm>
            <a:custGeom>
              <a:avLst/>
              <a:gdLst/>
              <a:ahLst/>
              <a:cxnLst/>
              <a:rect l="l" t="t" r="r" b="b"/>
              <a:pathLst>
                <a:path w="796289">
                  <a:moveTo>
                    <a:pt x="0" y="0"/>
                  </a:moveTo>
                  <a:lnTo>
                    <a:pt x="7959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6604800" y="4905755"/>
              <a:ext cx="1076325" cy="1270"/>
            </a:xfrm>
            <a:custGeom>
              <a:avLst/>
              <a:gdLst/>
              <a:ahLst/>
              <a:cxnLst/>
              <a:rect l="l" t="t" r="r" b="b"/>
              <a:pathLst>
                <a:path w="1076325" h="1270">
                  <a:moveTo>
                    <a:pt x="0" y="0"/>
                  </a:moveTo>
                  <a:lnTo>
                    <a:pt x="0" y="889"/>
                  </a:lnTo>
                </a:path>
                <a:path w="1076325" h="1270">
                  <a:moveTo>
                    <a:pt x="199745" y="444"/>
                  </a:moveTo>
                  <a:lnTo>
                    <a:pt x="1075778" y="4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5409768" y="4906454"/>
              <a:ext cx="2271395" cy="0"/>
            </a:xfrm>
            <a:custGeom>
              <a:avLst/>
              <a:gdLst/>
              <a:ahLst/>
              <a:cxnLst/>
              <a:rect l="l" t="t" r="r" b="b"/>
              <a:pathLst>
                <a:path w="2271395">
                  <a:moveTo>
                    <a:pt x="0" y="0"/>
                  </a:moveTo>
                  <a:lnTo>
                    <a:pt x="995603" y="0"/>
                  </a:lnTo>
                </a:path>
                <a:path w="2271395">
                  <a:moveTo>
                    <a:pt x="1194816" y="0"/>
                  </a:moveTo>
                  <a:lnTo>
                    <a:pt x="1195247" y="0"/>
                  </a:lnTo>
                </a:path>
                <a:path w="2271395">
                  <a:moveTo>
                    <a:pt x="1394777" y="0"/>
                  </a:moveTo>
                  <a:lnTo>
                    <a:pt x="22708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5409768" y="4906740"/>
              <a:ext cx="2271395" cy="635"/>
            </a:xfrm>
            <a:custGeom>
              <a:avLst/>
              <a:gdLst/>
              <a:ahLst/>
              <a:cxnLst/>
              <a:rect l="l" t="t" r="r" b="b"/>
              <a:pathLst>
                <a:path w="2271395" h="635">
                  <a:moveTo>
                    <a:pt x="0" y="0"/>
                  </a:moveTo>
                  <a:lnTo>
                    <a:pt x="1195247" y="0"/>
                  </a:lnTo>
                </a:path>
                <a:path w="2271395" h="635">
                  <a:moveTo>
                    <a:pt x="1394777" y="0"/>
                  </a:moveTo>
                  <a:lnTo>
                    <a:pt x="2270810" y="0"/>
                  </a:lnTo>
                </a:path>
                <a:path w="2271395" h="635">
                  <a:moveTo>
                    <a:pt x="0" y="190"/>
                  </a:moveTo>
                  <a:lnTo>
                    <a:pt x="2270810" y="1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773167" y="4910010"/>
              <a:ext cx="2907665" cy="0"/>
            </a:xfrm>
            <a:custGeom>
              <a:avLst/>
              <a:gdLst/>
              <a:ahLst/>
              <a:cxnLst/>
              <a:rect l="l" t="t" r="r" b="b"/>
              <a:pathLst>
                <a:path w="2907665">
                  <a:moveTo>
                    <a:pt x="0" y="0"/>
                  </a:moveTo>
                  <a:lnTo>
                    <a:pt x="29074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799075" y="4832649"/>
              <a:ext cx="199390" cy="73025"/>
            </a:xfrm>
            <a:custGeom>
              <a:avLst/>
              <a:gdLst/>
              <a:ahLst/>
              <a:cxnLst/>
              <a:rect l="l" t="t" r="r" b="b"/>
              <a:pathLst>
                <a:path w="199389" h="73025">
                  <a:moveTo>
                    <a:pt x="199212" y="0"/>
                  </a:moveTo>
                  <a:lnTo>
                    <a:pt x="0" y="0"/>
                  </a:lnTo>
                  <a:lnTo>
                    <a:pt x="0" y="72979"/>
                  </a:lnTo>
                  <a:lnTo>
                    <a:pt x="199212" y="72979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799075" y="482644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999482" y="483336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302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799075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799838" y="483336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7302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010911" y="4818938"/>
              <a:ext cx="200025" cy="88265"/>
            </a:xfrm>
            <a:custGeom>
              <a:avLst/>
              <a:gdLst/>
              <a:ahLst/>
              <a:cxnLst/>
              <a:rect l="l" t="t" r="r" b="b"/>
              <a:pathLst>
                <a:path w="200025" h="88264">
                  <a:moveTo>
                    <a:pt x="199529" y="0"/>
                  </a:moveTo>
                  <a:lnTo>
                    <a:pt x="0" y="0"/>
                  </a:lnTo>
                  <a:lnTo>
                    <a:pt x="0" y="87833"/>
                  </a:lnTo>
                  <a:lnTo>
                    <a:pt x="199529" y="8783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010911" y="481120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207507" y="4818888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0"/>
                  </a:moveTo>
                  <a:lnTo>
                    <a:pt x="0" y="878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010911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6" y="15239"/>
                  </a:lnTo>
                  <a:lnTo>
                    <a:pt x="199516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011673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788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210555" y="4774704"/>
              <a:ext cx="199390" cy="132080"/>
            </a:xfrm>
            <a:custGeom>
              <a:avLst/>
              <a:gdLst/>
              <a:ahLst/>
              <a:cxnLst/>
              <a:rect l="l" t="t" r="r" b="b"/>
              <a:pathLst>
                <a:path w="199389" h="132079">
                  <a:moveTo>
                    <a:pt x="199212" y="0"/>
                  </a:moveTo>
                  <a:lnTo>
                    <a:pt x="0" y="0"/>
                  </a:lnTo>
                  <a:lnTo>
                    <a:pt x="0" y="132067"/>
                  </a:lnTo>
                  <a:lnTo>
                    <a:pt x="199212" y="132067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210555" y="4767019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407151" y="4774691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0"/>
                  </a:moveTo>
                  <a:lnTo>
                    <a:pt x="0" y="13207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210555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3" y="15239"/>
                  </a:lnTo>
                  <a:lnTo>
                    <a:pt x="1992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211317" y="4775454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h="132079">
                  <a:moveTo>
                    <a:pt x="0" y="132080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410200" y="4716729"/>
              <a:ext cx="200025" cy="190500"/>
            </a:xfrm>
            <a:custGeom>
              <a:avLst/>
              <a:gdLst/>
              <a:ahLst/>
              <a:cxnLst/>
              <a:rect l="l" t="t" r="r" b="b"/>
              <a:pathLst>
                <a:path w="200025" h="190500">
                  <a:moveTo>
                    <a:pt x="199529" y="0"/>
                  </a:moveTo>
                  <a:lnTo>
                    <a:pt x="0" y="0"/>
                  </a:lnTo>
                  <a:lnTo>
                    <a:pt x="0" y="189915"/>
                  </a:lnTo>
                  <a:lnTo>
                    <a:pt x="199529" y="18991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410200" y="4709100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605272" y="4716779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0"/>
                  </a:moveTo>
                  <a:lnTo>
                    <a:pt x="0" y="18986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410200" y="490575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410961" y="4717541"/>
              <a:ext cx="0" cy="189865"/>
            </a:xfrm>
            <a:custGeom>
              <a:avLst/>
              <a:gdLst/>
              <a:ahLst/>
              <a:cxnLst/>
              <a:rect l="l" t="t" r="r" b="b"/>
              <a:pathLst>
                <a:path h="189864">
                  <a:moveTo>
                    <a:pt x="0" y="189864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608319" y="4643627"/>
              <a:ext cx="199390" cy="262255"/>
            </a:xfrm>
            <a:custGeom>
              <a:avLst/>
              <a:gdLst/>
              <a:ahLst/>
              <a:cxnLst/>
              <a:rect l="l" t="t" r="r" b="b"/>
              <a:pathLst>
                <a:path w="199389" h="262254">
                  <a:moveTo>
                    <a:pt x="199212" y="0"/>
                  </a:moveTo>
                  <a:lnTo>
                    <a:pt x="0" y="0"/>
                  </a:lnTo>
                  <a:lnTo>
                    <a:pt x="0" y="262001"/>
                  </a:lnTo>
                  <a:lnTo>
                    <a:pt x="199212" y="2620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608319" y="463595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804916" y="4643627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0"/>
                  </a:moveTo>
                  <a:lnTo>
                    <a:pt x="0" y="2620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608319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89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609082" y="4644389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2620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807963" y="4599393"/>
              <a:ext cx="200025" cy="306705"/>
            </a:xfrm>
            <a:custGeom>
              <a:avLst/>
              <a:gdLst/>
              <a:ahLst/>
              <a:cxnLst/>
              <a:rect l="l" t="t" r="r" b="b"/>
              <a:pathLst>
                <a:path w="200025" h="306704">
                  <a:moveTo>
                    <a:pt x="199529" y="0"/>
                  </a:moveTo>
                  <a:lnTo>
                    <a:pt x="0" y="0"/>
                  </a:lnTo>
                  <a:lnTo>
                    <a:pt x="0" y="306235"/>
                  </a:lnTo>
                  <a:lnTo>
                    <a:pt x="199529" y="30623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807963" y="4591759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63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631" y="15165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6004560" y="4599432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0"/>
                  </a:moveTo>
                  <a:lnTo>
                    <a:pt x="0" y="30619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807963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808725" y="4600194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30619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6007607" y="4511052"/>
              <a:ext cx="199390" cy="394970"/>
            </a:xfrm>
            <a:custGeom>
              <a:avLst/>
              <a:gdLst/>
              <a:ahLst/>
              <a:cxnLst/>
              <a:rect l="l" t="t" r="r" b="b"/>
              <a:pathLst>
                <a:path w="199389" h="394970">
                  <a:moveTo>
                    <a:pt x="199212" y="0"/>
                  </a:moveTo>
                  <a:lnTo>
                    <a:pt x="0" y="0"/>
                  </a:lnTo>
                  <a:lnTo>
                    <a:pt x="0" y="394703"/>
                  </a:lnTo>
                  <a:lnTo>
                    <a:pt x="199212" y="394703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6007607" y="4504884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89" h="13970">
                  <a:moveTo>
                    <a:pt x="199097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097" y="13648"/>
                  </a:lnTo>
                  <a:lnTo>
                    <a:pt x="1990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6206489" y="4511801"/>
              <a:ext cx="0" cy="394970"/>
            </a:xfrm>
            <a:custGeom>
              <a:avLst/>
              <a:gdLst/>
              <a:ahLst/>
              <a:cxnLst/>
              <a:rect l="l" t="t" r="r" b="b"/>
              <a:pathLst>
                <a:path h="394970">
                  <a:moveTo>
                    <a:pt x="0" y="0"/>
                  </a:moveTo>
                  <a:lnTo>
                    <a:pt x="0" y="39471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6007607" y="490575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13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008369" y="4511801"/>
              <a:ext cx="0" cy="394970"/>
            </a:xfrm>
            <a:custGeom>
              <a:avLst/>
              <a:gdLst/>
              <a:ahLst/>
              <a:cxnLst/>
              <a:rect l="l" t="t" r="r" b="b"/>
              <a:pathLst>
                <a:path h="394970">
                  <a:moveTo>
                    <a:pt x="0" y="39471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205727" y="4614659"/>
              <a:ext cx="200025" cy="292100"/>
            </a:xfrm>
            <a:custGeom>
              <a:avLst/>
              <a:gdLst/>
              <a:ahLst/>
              <a:cxnLst/>
              <a:rect l="l" t="t" r="r" b="b"/>
              <a:pathLst>
                <a:path w="200025" h="292100">
                  <a:moveTo>
                    <a:pt x="199529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529" y="29198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6205727" y="4606992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63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631" y="13648"/>
                  </a:lnTo>
                  <a:lnTo>
                    <a:pt x="199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6406133" y="4615433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6205727" y="4898135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644" y="15239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6206489" y="4615433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6405372" y="4730483"/>
              <a:ext cx="199390" cy="176530"/>
            </a:xfrm>
            <a:custGeom>
              <a:avLst/>
              <a:gdLst/>
              <a:ahLst/>
              <a:cxnLst/>
              <a:rect l="l" t="t" r="r" b="b"/>
              <a:pathLst>
                <a:path w="199390" h="176529">
                  <a:moveTo>
                    <a:pt x="199212" y="0"/>
                  </a:moveTo>
                  <a:lnTo>
                    <a:pt x="0" y="0"/>
                  </a:lnTo>
                  <a:lnTo>
                    <a:pt x="0" y="176288"/>
                  </a:lnTo>
                  <a:lnTo>
                    <a:pt x="199212" y="176288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6405372" y="472282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6605777" y="4731257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29">
                  <a:moveTo>
                    <a:pt x="0" y="0"/>
                  </a:moveTo>
                  <a:lnTo>
                    <a:pt x="0" y="176276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6405372" y="4898135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6406133" y="4731257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29">
                  <a:moveTo>
                    <a:pt x="0" y="17627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6605016" y="4818938"/>
              <a:ext cx="200025" cy="88265"/>
            </a:xfrm>
            <a:custGeom>
              <a:avLst/>
              <a:gdLst/>
              <a:ahLst/>
              <a:cxnLst/>
              <a:rect l="l" t="t" r="r" b="b"/>
              <a:pathLst>
                <a:path w="200025" h="88264">
                  <a:moveTo>
                    <a:pt x="199529" y="0"/>
                  </a:moveTo>
                  <a:lnTo>
                    <a:pt x="0" y="0"/>
                  </a:lnTo>
                  <a:lnTo>
                    <a:pt x="0" y="87833"/>
                  </a:lnTo>
                  <a:lnTo>
                    <a:pt x="199529" y="87833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6605016" y="481120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6803898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0"/>
                  </a:moveTo>
                  <a:lnTo>
                    <a:pt x="0" y="87883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6605016" y="4905755"/>
              <a:ext cx="200025" cy="0"/>
            </a:xfrm>
            <a:custGeom>
              <a:avLst/>
              <a:gdLst/>
              <a:ahLst/>
              <a:cxnLst/>
              <a:rect l="l" t="t" r="r" b="b"/>
              <a:pathLst>
                <a:path w="200025">
                  <a:moveTo>
                    <a:pt x="199516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6605777" y="481965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7883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6803136" y="4847784"/>
              <a:ext cx="199390" cy="58419"/>
            </a:xfrm>
            <a:custGeom>
              <a:avLst/>
              <a:gdLst/>
              <a:ahLst/>
              <a:cxnLst/>
              <a:rect l="l" t="t" r="r" b="b"/>
              <a:pathLst>
                <a:path w="199390" h="58420">
                  <a:moveTo>
                    <a:pt x="199212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212" y="57844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6803136" y="48401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6999731" y="4847844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6803136" y="489808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6803898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7002780" y="4847784"/>
              <a:ext cx="200025" cy="58419"/>
            </a:xfrm>
            <a:custGeom>
              <a:avLst/>
              <a:gdLst/>
              <a:ahLst/>
              <a:cxnLst/>
              <a:rect l="l" t="t" r="r" b="b"/>
              <a:pathLst>
                <a:path w="200025" h="58420">
                  <a:moveTo>
                    <a:pt x="199529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529" y="57844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002780" y="484017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199375" y="4847844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7002780" y="4898083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199491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491" y="15165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7003542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7202424" y="4847784"/>
              <a:ext cx="199390" cy="58419"/>
            </a:xfrm>
            <a:custGeom>
              <a:avLst/>
              <a:gdLst/>
              <a:ahLst/>
              <a:cxnLst/>
              <a:rect l="l" t="t" r="r" b="b"/>
              <a:pathLst>
                <a:path w="199390" h="58420">
                  <a:moveTo>
                    <a:pt x="199212" y="0"/>
                  </a:moveTo>
                  <a:lnTo>
                    <a:pt x="0" y="0"/>
                  </a:lnTo>
                  <a:lnTo>
                    <a:pt x="0" y="57844"/>
                  </a:lnTo>
                  <a:lnTo>
                    <a:pt x="199212" y="57844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7202424" y="48401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7401305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0"/>
                  </a:moveTo>
                  <a:lnTo>
                    <a:pt x="0" y="57785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7202424" y="4898083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7203186" y="4848605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h="57785">
                  <a:moveTo>
                    <a:pt x="0" y="57785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2727959" y="5606796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0" y="0"/>
                  </a:moveTo>
                  <a:lnTo>
                    <a:pt x="5641594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8370569" y="5607558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0"/>
                  </a:moveTo>
                  <a:lnTo>
                    <a:pt x="0" y="30624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2727959" y="5913120"/>
              <a:ext cx="5641975" cy="0"/>
            </a:xfrm>
            <a:custGeom>
              <a:avLst/>
              <a:gdLst/>
              <a:ahLst/>
              <a:cxnLst/>
              <a:rect l="l" t="t" r="r" b="b"/>
              <a:pathLst>
                <a:path w="5641975">
                  <a:moveTo>
                    <a:pt x="5641594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2728721" y="5607558"/>
              <a:ext cx="0" cy="306705"/>
            </a:xfrm>
            <a:custGeom>
              <a:avLst/>
              <a:gdLst/>
              <a:ahLst/>
              <a:cxnLst/>
              <a:rect l="l" t="t" r="r" b="b"/>
              <a:pathLst>
                <a:path h="306704">
                  <a:moveTo>
                    <a:pt x="0" y="306247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260597" y="5593841"/>
              <a:ext cx="3438525" cy="320040"/>
            </a:xfrm>
            <a:custGeom>
              <a:avLst/>
              <a:gdLst/>
              <a:ahLst/>
              <a:cxnLst/>
              <a:rect l="l" t="t" r="r" b="b"/>
              <a:pathLst>
                <a:path w="3438525" h="320039">
                  <a:moveTo>
                    <a:pt x="0" y="13716"/>
                  </a:moveTo>
                  <a:lnTo>
                    <a:pt x="0" y="319963"/>
                  </a:lnTo>
                </a:path>
                <a:path w="3438525" h="320039">
                  <a:moveTo>
                    <a:pt x="1167384" y="13716"/>
                  </a:moveTo>
                  <a:lnTo>
                    <a:pt x="1167384" y="319963"/>
                  </a:lnTo>
                </a:path>
                <a:path w="3438525" h="320039">
                  <a:moveTo>
                    <a:pt x="2322576" y="0"/>
                  </a:moveTo>
                  <a:lnTo>
                    <a:pt x="2322576" y="306235"/>
                  </a:lnTo>
                </a:path>
                <a:path w="3438525" h="320039">
                  <a:moveTo>
                    <a:pt x="3438144" y="13716"/>
                  </a:moveTo>
                  <a:lnTo>
                    <a:pt x="3438144" y="319963"/>
                  </a:lnTo>
                </a:path>
              </a:pathLst>
            </a:custGeom>
            <a:ln w="1371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6" name="object 396"/>
          <p:cNvSpPr txBox="1"/>
          <p:nvPr/>
        </p:nvSpPr>
        <p:spPr>
          <a:xfrm>
            <a:off x="1852676" y="5622442"/>
            <a:ext cx="6877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spc="-40" dirty="0">
                <a:latin typeface="Arial"/>
                <a:cs typeface="Arial"/>
              </a:rPr>
              <a:t>Iterations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7" name="object 397"/>
          <p:cNvSpPr txBox="1"/>
          <p:nvPr/>
        </p:nvSpPr>
        <p:spPr>
          <a:xfrm>
            <a:off x="2901442" y="5637377"/>
            <a:ext cx="21145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Arial"/>
                <a:cs typeface="Arial"/>
              </a:rPr>
              <a:t>#1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8" name="object 398"/>
          <p:cNvSpPr txBox="1"/>
          <p:nvPr/>
        </p:nvSpPr>
        <p:spPr>
          <a:xfrm>
            <a:off x="3445890" y="5637377"/>
            <a:ext cx="21145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latin typeface="Arial"/>
                <a:cs typeface="Arial"/>
              </a:rPr>
              <a:t>#2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9" name="object 399"/>
          <p:cNvSpPr txBox="1"/>
          <p:nvPr/>
        </p:nvSpPr>
        <p:spPr>
          <a:xfrm>
            <a:off x="6260338" y="5637377"/>
            <a:ext cx="8089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9600" algn="l"/>
              </a:tabLst>
            </a:pPr>
            <a:r>
              <a:rPr sz="1350" spc="-25" dirty="0">
                <a:latin typeface="Arial"/>
                <a:cs typeface="Arial"/>
              </a:rPr>
              <a:t>#n</a:t>
            </a:r>
            <a:r>
              <a:rPr sz="1350" spc="-45" dirty="0">
                <a:latin typeface="Arial"/>
                <a:cs typeface="Arial"/>
              </a:rPr>
              <a:t>-</a:t>
            </a:r>
            <a:r>
              <a:rPr sz="1350" dirty="0">
                <a:latin typeface="Arial"/>
                <a:cs typeface="Arial"/>
              </a:rPr>
              <a:t>1	</a:t>
            </a:r>
            <a:r>
              <a:rPr sz="1350" spc="-25" dirty="0">
                <a:latin typeface="Arial"/>
                <a:cs typeface="Arial"/>
              </a:rPr>
              <a:t>#n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0" name="object 400"/>
          <p:cNvSpPr txBox="1"/>
          <p:nvPr/>
        </p:nvSpPr>
        <p:spPr>
          <a:xfrm>
            <a:off x="1467738" y="1795653"/>
            <a:ext cx="1124585" cy="185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5"/>
              </a:spcBef>
            </a:pPr>
            <a:r>
              <a:rPr sz="1350" b="1" spc="-150" dirty="0">
                <a:latin typeface="Arial"/>
                <a:cs typeface="Arial"/>
              </a:rPr>
              <a:t>W</a:t>
            </a:r>
            <a:r>
              <a:rPr sz="1350" b="1" spc="-5" dirty="0">
                <a:latin typeface="Arial"/>
                <a:cs typeface="Arial"/>
              </a:rPr>
              <a:t>o</a:t>
            </a:r>
            <a:r>
              <a:rPr sz="1350" b="1" spc="-15" dirty="0">
                <a:latin typeface="Arial"/>
                <a:cs typeface="Arial"/>
              </a:rPr>
              <a:t>r</a:t>
            </a:r>
            <a:r>
              <a:rPr sz="1350" b="1" spc="-25" dirty="0">
                <a:latin typeface="Arial"/>
                <a:cs typeface="Arial"/>
              </a:rPr>
              <a:t>k</a:t>
            </a:r>
            <a:r>
              <a:rPr sz="1350" b="1" spc="-35" dirty="0">
                <a:latin typeface="Arial"/>
                <a:cs typeface="Arial"/>
              </a:rPr>
              <a:t>f</a:t>
            </a:r>
            <a:r>
              <a:rPr sz="1350" b="1" spc="-80" dirty="0">
                <a:latin typeface="Arial"/>
                <a:cs typeface="Arial"/>
              </a:rPr>
              <a:t>l</a:t>
            </a:r>
            <a:r>
              <a:rPr sz="1350" b="1" spc="-5" dirty="0">
                <a:latin typeface="Arial"/>
                <a:cs typeface="Arial"/>
              </a:rPr>
              <a:t>o</a:t>
            </a:r>
            <a:r>
              <a:rPr sz="1350" b="1" spc="-110" dirty="0">
                <a:latin typeface="Arial"/>
                <a:cs typeface="Arial"/>
              </a:rPr>
              <a:t>w</a:t>
            </a:r>
            <a:r>
              <a:rPr sz="1350" b="1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R="101600" algn="r">
              <a:lnSpc>
                <a:spcPct val="100000"/>
              </a:lnSpc>
            </a:pPr>
            <a:r>
              <a:rPr sz="1350" spc="-45" dirty="0">
                <a:latin typeface="Arial"/>
                <a:cs typeface="Arial"/>
              </a:rPr>
              <a:t>R</a:t>
            </a:r>
            <a:r>
              <a:rPr sz="1350" spc="-50" dirty="0">
                <a:latin typeface="Arial"/>
                <a:cs typeface="Arial"/>
              </a:rPr>
              <a:t>equi</a:t>
            </a:r>
            <a:r>
              <a:rPr sz="1350" spc="-60" dirty="0">
                <a:latin typeface="Arial"/>
                <a:cs typeface="Arial"/>
              </a:rPr>
              <a:t>r</a:t>
            </a:r>
            <a:r>
              <a:rPr sz="1350" spc="-50" dirty="0">
                <a:latin typeface="Arial"/>
                <a:cs typeface="Arial"/>
              </a:rPr>
              <a:t>e</a:t>
            </a:r>
            <a:r>
              <a:rPr sz="1350" spc="-55" dirty="0">
                <a:latin typeface="Arial"/>
                <a:cs typeface="Arial"/>
              </a:rPr>
              <a:t>m</a:t>
            </a:r>
            <a:r>
              <a:rPr sz="1350" spc="-60" dirty="0">
                <a:latin typeface="Arial"/>
                <a:cs typeface="Arial"/>
              </a:rPr>
              <a:t>e</a:t>
            </a:r>
            <a:r>
              <a:rPr sz="1350" spc="-50" dirty="0">
                <a:latin typeface="Arial"/>
                <a:cs typeface="Arial"/>
              </a:rPr>
              <a:t>n</a:t>
            </a:r>
            <a:r>
              <a:rPr sz="1350" spc="-55" dirty="0">
                <a:latin typeface="Arial"/>
                <a:cs typeface="Arial"/>
              </a:rPr>
              <a:t>t</a:t>
            </a:r>
            <a:r>
              <a:rPr sz="135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R="106045" algn="r">
              <a:lnSpc>
                <a:spcPct val="100000"/>
              </a:lnSpc>
            </a:pPr>
            <a:r>
              <a:rPr sz="1350" spc="-70" dirty="0">
                <a:latin typeface="Arial"/>
                <a:cs typeface="Arial"/>
              </a:rPr>
              <a:t>A</a:t>
            </a:r>
            <a:r>
              <a:rPr sz="1350" spc="-60" dirty="0">
                <a:latin typeface="Arial"/>
                <a:cs typeface="Arial"/>
              </a:rPr>
              <a:t>na</a:t>
            </a:r>
            <a:r>
              <a:rPr sz="1350" spc="-65" dirty="0">
                <a:latin typeface="Arial"/>
                <a:cs typeface="Arial"/>
              </a:rPr>
              <a:t>l</a:t>
            </a:r>
            <a:r>
              <a:rPr sz="1350" spc="-80" dirty="0">
                <a:latin typeface="Arial"/>
                <a:cs typeface="Arial"/>
              </a:rPr>
              <a:t>y</a:t>
            </a:r>
            <a:r>
              <a:rPr sz="1350" spc="-55" dirty="0">
                <a:latin typeface="Arial"/>
                <a:cs typeface="Arial"/>
              </a:rPr>
              <a:t>s</a:t>
            </a:r>
            <a:r>
              <a:rPr sz="1350" spc="-65" dirty="0">
                <a:latin typeface="Arial"/>
                <a:cs typeface="Arial"/>
              </a:rPr>
              <a:t>i</a:t>
            </a:r>
            <a:r>
              <a:rPr sz="1350" dirty="0"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Arial"/>
              <a:cs typeface="Arial"/>
            </a:endParaRPr>
          </a:p>
          <a:p>
            <a:pPr marR="64135" algn="r">
              <a:lnSpc>
                <a:spcPct val="100000"/>
              </a:lnSpc>
            </a:pPr>
            <a:r>
              <a:rPr sz="1350" spc="-35" dirty="0">
                <a:latin typeface="Arial"/>
                <a:cs typeface="Arial"/>
              </a:rPr>
              <a:t>D</a:t>
            </a:r>
            <a:r>
              <a:rPr sz="1350" spc="-130" dirty="0">
                <a:latin typeface="Arial"/>
                <a:cs typeface="Arial"/>
              </a:rPr>
              <a:t>e</a:t>
            </a:r>
            <a:r>
              <a:rPr sz="1350" spc="-45" dirty="0">
                <a:latin typeface="Arial"/>
                <a:cs typeface="Arial"/>
              </a:rPr>
              <a:t>s</a:t>
            </a:r>
            <a:r>
              <a:rPr sz="1350" spc="-15" dirty="0">
                <a:latin typeface="Arial"/>
                <a:cs typeface="Arial"/>
              </a:rPr>
              <a:t>i</a:t>
            </a:r>
            <a:r>
              <a:rPr sz="1350" spc="-10" dirty="0">
                <a:latin typeface="Arial"/>
                <a:cs typeface="Arial"/>
              </a:rPr>
              <a:t>g</a:t>
            </a:r>
            <a:r>
              <a:rPr sz="1350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1" name="object 401"/>
          <p:cNvSpPr txBox="1"/>
          <p:nvPr/>
        </p:nvSpPr>
        <p:spPr>
          <a:xfrm>
            <a:off x="1321435" y="4167377"/>
            <a:ext cx="114554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60" dirty="0">
                <a:latin typeface="Arial"/>
                <a:cs typeface="Arial"/>
              </a:rPr>
              <a:t>Implementation</a:t>
            </a:r>
            <a:endParaRPr sz="1350">
              <a:latin typeface="Arial"/>
              <a:cs typeface="Arial"/>
            </a:endParaRPr>
          </a:p>
          <a:p>
            <a:pPr marL="570230" marR="5080" indent="264795">
              <a:lnSpc>
                <a:spcPts val="3900"/>
              </a:lnSpc>
              <a:spcBef>
                <a:spcPts val="450"/>
              </a:spcBef>
            </a:pPr>
            <a:r>
              <a:rPr sz="1350" spc="-145" dirty="0">
                <a:latin typeface="Arial"/>
                <a:cs typeface="Arial"/>
              </a:rPr>
              <a:t>T</a:t>
            </a:r>
            <a:r>
              <a:rPr sz="1350" spc="-130" dirty="0">
                <a:latin typeface="Arial"/>
                <a:cs typeface="Arial"/>
              </a:rPr>
              <a:t>e</a:t>
            </a:r>
            <a:r>
              <a:rPr sz="1350" spc="-30" dirty="0">
                <a:latin typeface="Arial"/>
                <a:cs typeface="Arial"/>
              </a:rPr>
              <a:t>s</a:t>
            </a:r>
            <a:r>
              <a:rPr sz="1350" dirty="0">
                <a:latin typeface="Arial"/>
                <a:cs typeface="Arial"/>
              </a:rPr>
              <a:t>t  </a:t>
            </a:r>
            <a:r>
              <a:rPr sz="1350" spc="-80" dirty="0">
                <a:latin typeface="Arial"/>
                <a:cs typeface="Arial"/>
              </a:rPr>
              <a:t>S</a:t>
            </a:r>
            <a:r>
              <a:rPr sz="1350" spc="-130" dirty="0">
                <a:latin typeface="Arial"/>
                <a:cs typeface="Arial"/>
              </a:rPr>
              <a:t>u</a:t>
            </a:r>
            <a:r>
              <a:rPr sz="1350" spc="-25" dirty="0">
                <a:latin typeface="Arial"/>
                <a:cs typeface="Arial"/>
              </a:rPr>
              <a:t>ppo</a:t>
            </a:r>
            <a:r>
              <a:rPr sz="1350" spc="-35" dirty="0">
                <a:latin typeface="Arial"/>
                <a:cs typeface="Arial"/>
              </a:rPr>
              <a:t>rt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02" name="object 402"/>
          <p:cNvGrpSpPr/>
          <p:nvPr/>
        </p:nvGrpSpPr>
        <p:grpSpPr>
          <a:xfrm>
            <a:off x="7168895" y="5161728"/>
            <a:ext cx="1209040" cy="306705"/>
            <a:chOff x="7168895" y="5161728"/>
            <a:chExt cx="1209040" cy="306705"/>
          </a:xfrm>
        </p:grpSpPr>
        <p:sp>
          <p:nvSpPr>
            <p:cNvPr id="403" name="object 403"/>
            <p:cNvSpPr/>
            <p:nvPr/>
          </p:nvSpPr>
          <p:spPr>
            <a:xfrm>
              <a:off x="7214615" y="5456618"/>
              <a:ext cx="558165" cy="0"/>
            </a:xfrm>
            <a:custGeom>
              <a:avLst/>
              <a:gdLst/>
              <a:ahLst/>
              <a:cxnLst/>
              <a:rect l="l" t="t" r="r" b="b"/>
              <a:pathLst>
                <a:path w="558165">
                  <a:moveTo>
                    <a:pt x="0" y="0"/>
                  </a:moveTo>
                  <a:lnTo>
                    <a:pt x="557783" y="0"/>
                  </a:lnTo>
                </a:path>
              </a:pathLst>
            </a:custGeom>
            <a:ln w="74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214615" y="5460936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5">
                  <a:moveTo>
                    <a:pt x="0" y="0"/>
                  </a:moveTo>
                  <a:lnTo>
                    <a:pt x="757427" y="0"/>
                  </a:lnTo>
                </a:path>
                <a:path w="1155065">
                  <a:moveTo>
                    <a:pt x="956640" y="0"/>
                  </a:moveTo>
                  <a:lnTo>
                    <a:pt x="11550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214615" y="5464683"/>
              <a:ext cx="1155065" cy="0"/>
            </a:xfrm>
            <a:custGeom>
              <a:avLst/>
              <a:gdLst/>
              <a:ahLst/>
              <a:cxnLst/>
              <a:rect l="l" t="t" r="r" b="b"/>
              <a:pathLst>
                <a:path w="1155065">
                  <a:moveTo>
                    <a:pt x="0" y="0"/>
                  </a:moveTo>
                  <a:lnTo>
                    <a:pt x="11550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7168895" y="5308092"/>
              <a:ext cx="411479" cy="1600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7574279" y="5198364"/>
              <a:ext cx="199390" cy="262255"/>
            </a:xfrm>
            <a:custGeom>
              <a:avLst/>
              <a:gdLst/>
              <a:ahLst/>
              <a:cxnLst/>
              <a:rect l="l" t="t" r="r" b="b"/>
              <a:pathLst>
                <a:path w="199390" h="262254">
                  <a:moveTo>
                    <a:pt x="199212" y="0"/>
                  </a:moveTo>
                  <a:lnTo>
                    <a:pt x="0" y="0"/>
                  </a:lnTo>
                  <a:lnTo>
                    <a:pt x="0" y="262001"/>
                  </a:lnTo>
                  <a:lnTo>
                    <a:pt x="199212" y="262001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7574279" y="5190691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199224" y="0"/>
                  </a:moveTo>
                  <a:lnTo>
                    <a:pt x="0" y="0"/>
                  </a:lnTo>
                  <a:lnTo>
                    <a:pt x="0" y="15165"/>
                  </a:lnTo>
                  <a:lnTo>
                    <a:pt x="199224" y="15165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7769351" y="5198364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0"/>
                  </a:moveTo>
                  <a:lnTo>
                    <a:pt x="0" y="262001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7574279" y="5460492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263" y="0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7575041" y="5199126"/>
              <a:ext cx="0" cy="262255"/>
            </a:xfrm>
            <a:custGeom>
              <a:avLst/>
              <a:gdLst/>
              <a:ahLst/>
              <a:cxnLst/>
              <a:rect l="l" t="t" r="r" b="b"/>
              <a:pathLst>
                <a:path h="262254">
                  <a:moveTo>
                    <a:pt x="0" y="26200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7772399" y="5169395"/>
              <a:ext cx="200025" cy="292100"/>
            </a:xfrm>
            <a:custGeom>
              <a:avLst/>
              <a:gdLst/>
              <a:ahLst/>
              <a:cxnLst/>
              <a:rect l="l" t="t" r="r" b="b"/>
              <a:pathLst>
                <a:path w="200025" h="292100">
                  <a:moveTo>
                    <a:pt x="199529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529" y="291985"/>
                  </a:lnTo>
                  <a:lnTo>
                    <a:pt x="199529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7772399" y="5161728"/>
              <a:ext cx="200025" cy="13970"/>
            </a:xfrm>
            <a:custGeom>
              <a:avLst/>
              <a:gdLst/>
              <a:ahLst/>
              <a:cxnLst/>
              <a:rect l="l" t="t" r="r" b="b"/>
              <a:pathLst>
                <a:path w="200025" h="13970">
                  <a:moveTo>
                    <a:pt x="199491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491" y="13648"/>
                  </a:lnTo>
                  <a:lnTo>
                    <a:pt x="199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7968995" y="5169408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3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7772399" y="5452872"/>
              <a:ext cx="200025" cy="15240"/>
            </a:xfrm>
            <a:custGeom>
              <a:avLst/>
              <a:gdLst/>
              <a:ahLst/>
              <a:cxnLst/>
              <a:rect l="l" t="t" r="r" b="b"/>
              <a:pathLst>
                <a:path w="200025" h="15239">
                  <a:moveTo>
                    <a:pt x="0" y="15239"/>
                  </a:moveTo>
                  <a:lnTo>
                    <a:pt x="199517" y="15239"/>
                  </a:lnTo>
                  <a:lnTo>
                    <a:pt x="199517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7773161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7972043" y="5169395"/>
              <a:ext cx="199390" cy="292100"/>
            </a:xfrm>
            <a:custGeom>
              <a:avLst/>
              <a:gdLst/>
              <a:ahLst/>
              <a:cxnLst/>
              <a:rect l="l" t="t" r="r" b="b"/>
              <a:pathLst>
                <a:path w="199390" h="292100">
                  <a:moveTo>
                    <a:pt x="199212" y="0"/>
                  </a:moveTo>
                  <a:lnTo>
                    <a:pt x="0" y="0"/>
                  </a:lnTo>
                  <a:lnTo>
                    <a:pt x="0" y="291985"/>
                  </a:lnTo>
                  <a:lnTo>
                    <a:pt x="199212" y="291985"/>
                  </a:lnTo>
                  <a:lnTo>
                    <a:pt x="19921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7972043" y="5161728"/>
              <a:ext cx="199390" cy="13970"/>
            </a:xfrm>
            <a:custGeom>
              <a:avLst/>
              <a:gdLst/>
              <a:ahLst/>
              <a:cxnLst/>
              <a:rect l="l" t="t" r="r" b="b"/>
              <a:pathLst>
                <a:path w="199390" h="13970">
                  <a:moveTo>
                    <a:pt x="199224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9224" y="13648"/>
                  </a:lnTo>
                  <a:lnTo>
                    <a:pt x="199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8172449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972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7972043" y="5452872"/>
              <a:ext cx="199390" cy="15240"/>
            </a:xfrm>
            <a:custGeom>
              <a:avLst/>
              <a:gdLst/>
              <a:ahLst/>
              <a:cxnLst/>
              <a:rect l="l" t="t" r="r" b="b"/>
              <a:pathLst>
                <a:path w="199390" h="15239">
                  <a:moveTo>
                    <a:pt x="0" y="15239"/>
                  </a:moveTo>
                  <a:lnTo>
                    <a:pt x="199262" y="15239"/>
                  </a:lnTo>
                  <a:lnTo>
                    <a:pt x="19926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7972805" y="5170170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29197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8171687" y="5212092"/>
              <a:ext cx="198120" cy="248920"/>
            </a:xfrm>
            <a:custGeom>
              <a:avLst/>
              <a:gdLst/>
              <a:ahLst/>
              <a:cxnLst/>
              <a:rect l="l" t="t" r="r" b="b"/>
              <a:pathLst>
                <a:path w="198120" h="248920">
                  <a:moveTo>
                    <a:pt x="198005" y="0"/>
                  </a:moveTo>
                  <a:lnTo>
                    <a:pt x="0" y="0"/>
                  </a:lnTo>
                  <a:lnTo>
                    <a:pt x="0" y="248399"/>
                  </a:lnTo>
                  <a:lnTo>
                    <a:pt x="198005" y="248399"/>
                  </a:lnTo>
                  <a:lnTo>
                    <a:pt x="198005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8171687" y="5205924"/>
              <a:ext cx="198120" cy="13970"/>
            </a:xfrm>
            <a:custGeom>
              <a:avLst/>
              <a:gdLst/>
              <a:ahLst/>
              <a:cxnLst/>
              <a:rect l="l" t="t" r="r" b="b"/>
              <a:pathLst>
                <a:path w="198120" h="13970">
                  <a:moveTo>
                    <a:pt x="197967" y="0"/>
                  </a:moveTo>
                  <a:lnTo>
                    <a:pt x="0" y="0"/>
                  </a:lnTo>
                  <a:lnTo>
                    <a:pt x="0" y="13648"/>
                  </a:lnTo>
                  <a:lnTo>
                    <a:pt x="197967" y="13648"/>
                  </a:lnTo>
                  <a:lnTo>
                    <a:pt x="197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8370569" y="5212842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0"/>
                  </a:moveTo>
                  <a:lnTo>
                    <a:pt x="0" y="24841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8171687" y="5452872"/>
              <a:ext cx="198120" cy="15240"/>
            </a:xfrm>
            <a:custGeom>
              <a:avLst/>
              <a:gdLst/>
              <a:ahLst/>
              <a:cxnLst/>
              <a:rect l="l" t="t" r="r" b="b"/>
              <a:pathLst>
                <a:path w="198120" h="15239">
                  <a:moveTo>
                    <a:pt x="0" y="15239"/>
                  </a:moveTo>
                  <a:lnTo>
                    <a:pt x="197992" y="15239"/>
                  </a:lnTo>
                  <a:lnTo>
                    <a:pt x="19799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8172449" y="5212842"/>
              <a:ext cx="0" cy="248920"/>
            </a:xfrm>
            <a:custGeom>
              <a:avLst/>
              <a:gdLst/>
              <a:ahLst/>
              <a:cxnLst/>
              <a:rect l="l" t="t" r="r" b="b"/>
              <a:pathLst>
                <a:path h="248920">
                  <a:moveTo>
                    <a:pt x="0" y="248411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7" name="object 427"/>
          <p:cNvSpPr/>
          <p:nvPr/>
        </p:nvSpPr>
        <p:spPr>
          <a:xfrm>
            <a:off x="770381" y="860297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69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45289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Inception</a:t>
            </a:r>
            <a:r>
              <a:rPr spc="-55" dirty="0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6450965" cy="3028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165" marR="5080" indent="-419100" algn="just">
              <a:lnSpc>
                <a:spcPct val="99400"/>
              </a:lnSpc>
              <a:spcBef>
                <a:spcPts val="12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During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inception phase,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basic idea  and structure of </a:t>
            </a:r>
            <a:r>
              <a:rPr sz="2400" dirty="0">
                <a:latin typeface="Arial"/>
                <a:cs typeface="Arial"/>
              </a:rPr>
              <a:t>the project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determined.  </a:t>
            </a:r>
            <a:r>
              <a:rPr sz="2400" spc="-5" dirty="0">
                <a:latin typeface="Arial"/>
                <a:cs typeface="Arial"/>
              </a:rPr>
              <a:t>The team </a:t>
            </a:r>
            <a:r>
              <a:rPr sz="2400" dirty="0">
                <a:latin typeface="Arial"/>
                <a:cs typeface="Arial"/>
              </a:rPr>
              <a:t>will sit </a:t>
            </a:r>
            <a:r>
              <a:rPr sz="2400" spc="-5" dirty="0">
                <a:latin typeface="Arial"/>
                <a:cs typeface="Arial"/>
              </a:rPr>
              <a:t>down and </a:t>
            </a:r>
            <a:r>
              <a:rPr sz="2400" dirty="0">
                <a:latin typeface="Arial"/>
                <a:cs typeface="Arial"/>
              </a:rPr>
              <a:t>determine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project is worth pursuing at all, based on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proposed purpose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project, </a:t>
            </a:r>
            <a:r>
              <a:rPr sz="2400" dirty="0">
                <a:latin typeface="Arial"/>
                <a:cs typeface="Arial"/>
              </a:rPr>
              <a:t>the  estimated costs (monetary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time), </a:t>
            </a:r>
            <a:r>
              <a:rPr sz="2400" spc="-5" dirty="0">
                <a:latin typeface="Arial"/>
                <a:cs typeface="Arial"/>
              </a:rPr>
              <a:t>and  what resources will be required to complete  the project once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green light is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given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4833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Elaboration</a:t>
            </a:r>
            <a:r>
              <a:rPr spc="-35" dirty="0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6450965" cy="3028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1165" marR="5080" indent="-419100" algn="just">
              <a:lnSpc>
                <a:spcPct val="99400"/>
              </a:lnSpc>
              <a:spcBef>
                <a:spcPts val="12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purpose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elaboration phase is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analyze the </a:t>
            </a:r>
            <a:r>
              <a:rPr sz="2400" dirty="0">
                <a:latin typeface="Arial"/>
                <a:cs typeface="Arial"/>
              </a:rPr>
              <a:t>requirements </a:t>
            </a:r>
            <a:r>
              <a:rPr sz="2400" spc="-5" dirty="0">
                <a:latin typeface="Arial"/>
                <a:cs typeface="Arial"/>
              </a:rPr>
              <a:t>and necessary  architecture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system. The </a:t>
            </a:r>
            <a:r>
              <a:rPr sz="2400" dirty="0">
                <a:latin typeface="Arial"/>
                <a:cs typeface="Arial"/>
              </a:rPr>
              <a:t>success </a:t>
            </a:r>
            <a:r>
              <a:rPr sz="2400" spc="-5" dirty="0">
                <a:latin typeface="Arial"/>
                <a:cs typeface="Arial"/>
              </a:rPr>
              <a:t>of 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phase is </a:t>
            </a:r>
            <a:r>
              <a:rPr sz="2400" dirty="0">
                <a:latin typeface="Arial"/>
                <a:cs typeface="Arial"/>
              </a:rPr>
              <a:t>particularly </a:t>
            </a:r>
            <a:r>
              <a:rPr sz="2400" spc="-5" dirty="0">
                <a:latin typeface="Arial"/>
                <a:cs typeface="Arial"/>
              </a:rPr>
              <a:t>critical, 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final  milestone of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phase </a:t>
            </a:r>
            <a:r>
              <a:rPr sz="2400" dirty="0">
                <a:latin typeface="Arial"/>
                <a:cs typeface="Arial"/>
              </a:rPr>
              <a:t>signifies the  </a:t>
            </a:r>
            <a:r>
              <a:rPr sz="2400" spc="-5" dirty="0">
                <a:latin typeface="Arial"/>
                <a:cs typeface="Arial"/>
              </a:rPr>
              <a:t>transition </a:t>
            </a:r>
            <a:r>
              <a:rPr sz="2400" dirty="0">
                <a:latin typeface="Arial"/>
                <a:cs typeface="Arial"/>
              </a:rPr>
              <a:t>of the project from </a:t>
            </a:r>
            <a:r>
              <a:rPr sz="2400" spc="-5" dirty="0">
                <a:latin typeface="Arial"/>
                <a:cs typeface="Arial"/>
              </a:rPr>
              <a:t>low-risk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high-  </a:t>
            </a:r>
            <a:r>
              <a:rPr sz="2400" dirty="0">
                <a:latin typeface="Arial"/>
                <a:cs typeface="Arial"/>
              </a:rPr>
              <a:t>risk, </a:t>
            </a:r>
            <a:r>
              <a:rPr sz="2400" spc="-5" dirty="0">
                <a:latin typeface="Arial"/>
                <a:cs typeface="Arial"/>
              </a:rPr>
              <a:t>since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actual </a:t>
            </a:r>
            <a:r>
              <a:rPr sz="240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and  coding will </a:t>
            </a:r>
            <a:r>
              <a:rPr sz="2400" dirty="0">
                <a:latin typeface="Arial"/>
                <a:cs typeface="Arial"/>
              </a:rPr>
              <a:t>take </a:t>
            </a:r>
            <a:r>
              <a:rPr sz="2400" spc="-5" dirty="0">
                <a:latin typeface="Arial"/>
                <a:cs typeface="Arial"/>
              </a:rPr>
              <a:t>place 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following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phase.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98119"/>
            <a:ext cx="521472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Construction</a:t>
            </a:r>
            <a:r>
              <a:rPr spc="-25" dirty="0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6449695" cy="1931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1165" marR="5080" indent="-419100" algn="just">
              <a:lnSpc>
                <a:spcPct val="99000"/>
              </a:lnSpc>
              <a:spcBef>
                <a:spcPts val="13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construction </a:t>
            </a:r>
            <a:r>
              <a:rPr sz="2400" dirty="0">
                <a:latin typeface="Arial"/>
                <a:cs typeface="Arial"/>
              </a:rPr>
              <a:t>phase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when the coding 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implementation </a:t>
            </a:r>
            <a:r>
              <a:rPr sz="2400" spc="-5" dirty="0">
                <a:latin typeface="Arial"/>
                <a:cs typeface="Arial"/>
              </a:rPr>
              <a:t>of all application  features </a:t>
            </a:r>
            <a:r>
              <a:rPr sz="2400" dirty="0">
                <a:latin typeface="Arial"/>
                <a:cs typeface="Arial"/>
              </a:rPr>
              <a:t>will take </a:t>
            </a:r>
            <a:r>
              <a:rPr sz="2400" spc="-5" dirty="0">
                <a:latin typeface="Arial"/>
                <a:cs typeface="Arial"/>
              </a:rPr>
              <a:t>place. </a:t>
            </a:r>
            <a:r>
              <a:rPr sz="2400" dirty="0">
                <a:latin typeface="Arial"/>
                <a:cs typeface="Arial"/>
              </a:rPr>
              <a:t>This </a:t>
            </a:r>
            <a:r>
              <a:rPr sz="2400" spc="-5" dirty="0">
                <a:latin typeface="Arial"/>
                <a:cs typeface="Arial"/>
              </a:rPr>
              <a:t>period is </a:t>
            </a:r>
            <a:r>
              <a:rPr sz="2400" dirty="0">
                <a:latin typeface="Arial"/>
                <a:cs typeface="Arial"/>
              </a:rPr>
              <a:t>also  </a:t>
            </a:r>
            <a:r>
              <a:rPr sz="2400" spc="-5" dirty="0">
                <a:latin typeface="Arial"/>
                <a:cs typeface="Arial"/>
              </a:rPr>
              <a:t>where integrations with other services </a:t>
            </a:r>
            <a:r>
              <a:rPr sz="2400" dirty="0">
                <a:latin typeface="Arial"/>
                <a:cs typeface="Arial"/>
              </a:rPr>
              <a:t>or  </a:t>
            </a:r>
            <a:r>
              <a:rPr sz="2400" spc="-5" dirty="0">
                <a:latin typeface="Arial"/>
                <a:cs typeface="Arial"/>
              </a:rPr>
              <a:t>existing software should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occur.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628599"/>
            <a:ext cx="490992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Transition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87728"/>
            <a:ext cx="2021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1525" algn="l"/>
              </a:tabLst>
            </a:pPr>
            <a:r>
              <a:rPr sz="2400" spc="-5" dirty="0">
                <a:latin typeface="Arial"/>
                <a:cs typeface="Arial"/>
              </a:rPr>
              <a:t>The	transition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9345" y="1887728"/>
            <a:ext cx="4218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1533525" algn="l"/>
                <a:tab pos="2494915" algn="l"/>
                <a:tab pos="3153410" algn="l"/>
              </a:tabLst>
            </a:pPr>
            <a:r>
              <a:rPr sz="2400" spc="-5" dirty="0">
                <a:latin typeface="Arial"/>
                <a:cs typeface="Arial"/>
              </a:rPr>
              <a:t>ph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w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finish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product is finally </a:t>
            </a:r>
            <a:r>
              <a:rPr dirty="0"/>
              <a:t>released and delivered to  customers. </a:t>
            </a:r>
            <a:r>
              <a:rPr spc="-5" dirty="0"/>
              <a:t>However, </a:t>
            </a:r>
            <a:r>
              <a:rPr dirty="0"/>
              <a:t>the </a:t>
            </a:r>
            <a:r>
              <a:rPr spc="-5" dirty="0"/>
              <a:t>transition phase </a:t>
            </a:r>
            <a:r>
              <a:rPr spc="-10" dirty="0"/>
              <a:t>is  </a:t>
            </a:r>
            <a:r>
              <a:rPr spc="-5" dirty="0"/>
              <a:t>more than just </a:t>
            </a:r>
            <a:r>
              <a:rPr dirty="0"/>
              <a:t>the </a:t>
            </a:r>
            <a:r>
              <a:rPr spc="-5" dirty="0"/>
              <a:t>process of </a:t>
            </a:r>
            <a:r>
              <a:rPr dirty="0"/>
              <a:t>deployment; </a:t>
            </a:r>
            <a:r>
              <a:rPr spc="-5" dirty="0"/>
              <a:t>it  </a:t>
            </a:r>
            <a:r>
              <a:rPr dirty="0"/>
              <a:t>must </a:t>
            </a:r>
            <a:r>
              <a:rPr spc="-5" dirty="0"/>
              <a:t>also </a:t>
            </a:r>
            <a:r>
              <a:rPr dirty="0"/>
              <a:t>handle </a:t>
            </a:r>
            <a:r>
              <a:rPr spc="-5" dirty="0"/>
              <a:t>all </a:t>
            </a:r>
            <a:r>
              <a:rPr dirty="0"/>
              <a:t>post-release </a:t>
            </a:r>
            <a:r>
              <a:rPr spc="-5" dirty="0"/>
              <a:t>support, </a:t>
            </a:r>
            <a:r>
              <a:rPr dirty="0"/>
              <a:t>bug  </a:t>
            </a:r>
            <a:r>
              <a:rPr spc="-5" dirty="0"/>
              <a:t>fixes, patches, and so</a:t>
            </a:r>
            <a:r>
              <a:rPr spc="10" dirty="0"/>
              <a:t> </a:t>
            </a:r>
            <a:r>
              <a:rPr dirty="0"/>
              <a:t>forth.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57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086" y="1021156"/>
            <a:ext cx="519445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The </a:t>
            </a:r>
            <a:r>
              <a:rPr spc="-30" dirty="0"/>
              <a:t>Waterfall</a:t>
            </a:r>
            <a:r>
              <a:rPr spc="-220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/>
          <p:nvPr/>
        </p:nvSpPr>
        <p:spPr>
          <a:xfrm>
            <a:off x="688086" y="1829561"/>
            <a:ext cx="7848600" cy="1270"/>
          </a:xfrm>
          <a:custGeom>
            <a:avLst/>
            <a:gdLst/>
            <a:ahLst/>
            <a:cxnLst/>
            <a:rect l="l" t="t" r="r" b="b"/>
            <a:pathLst>
              <a:path w="7848600" h="1269">
                <a:moveTo>
                  <a:pt x="0" y="0"/>
                </a:moveTo>
                <a:lnTo>
                  <a:pt x="7848600" y="1270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511" y="2362200"/>
            <a:ext cx="8610600" cy="2959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1" y="164668"/>
            <a:ext cx="2542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688086" y="10675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035" y="1139444"/>
            <a:ext cx="7942580" cy="37884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487680" indent="-342900">
              <a:lnSpc>
                <a:spcPct val="1026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</a:t>
            </a:r>
            <a:r>
              <a:rPr sz="2800" spc="-5" dirty="0">
                <a:latin typeface="Arial"/>
                <a:cs typeface="Arial"/>
              </a:rPr>
              <a:t>oftware Process defines the methodology to  </a:t>
            </a:r>
            <a:r>
              <a:rPr sz="2800" dirty="0">
                <a:latin typeface="Arial"/>
                <a:cs typeface="Arial"/>
              </a:rPr>
              <a:t>construct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Essential software process phases are</a:t>
            </a:r>
            <a:r>
              <a:rPr sz="2800" spc="-2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Analysis,  </a:t>
            </a:r>
            <a:r>
              <a:rPr sz="2800" spc="-5" dirty="0">
                <a:latin typeface="Arial"/>
                <a:cs typeface="Arial"/>
              </a:rPr>
              <a:t>Design, code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maintenance.</a:t>
            </a:r>
            <a:endParaRPr sz="2800">
              <a:latin typeface="Arial"/>
              <a:cs typeface="Arial"/>
            </a:endParaRPr>
          </a:p>
          <a:p>
            <a:pPr marL="355600" marR="1119505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Software model </a:t>
            </a:r>
            <a:r>
              <a:rPr sz="2800" dirty="0">
                <a:latin typeface="Arial"/>
                <a:cs typeface="Arial"/>
              </a:rPr>
              <a:t>describes </a:t>
            </a:r>
            <a:r>
              <a:rPr sz="2800" spc="-5" dirty="0">
                <a:latin typeface="Arial"/>
                <a:cs typeface="Arial"/>
              </a:rPr>
              <a:t>the way how a  software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reused.</a:t>
            </a:r>
            <a:endParaRPr sz="2800">
              <a:latin typeface="Arial"/>
              <a:cs typeface="Arial"/>
            </a:endParaRPr>
          </a:p>
          <a:p>
            <a:pPr marL="355600" marR="8255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Any model or the combination of models can be  used as </a:t>
            </a:r>
            <a:r>
              <a:rPr sz="2800" dirty="0">
                <a:latin typeface="Arial"/>
                <a:cs typeface="Arial"/>
              </a:rPr>
              <a:t>according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nature 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84575" y="2345816"/>
            <a:ext cx="21266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dirty="0">
                <a:solidFill>
                  <a:srgbClr val="C00000"/>
                </a:solidFill>
                <a:latin typeface="Arial"/>
                <a:cs typeface="Arial"/>
              </a:rPr>
              <a:t>Q/A</a:t>
            </a:r>
            <a:endParaRPr sz="9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949" y="412970"/>
            <a:ext cx="7564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Waterfall </a:t>
            </a:r>
            <a:r>
              <a:rPr dirty="0"/>
              <a:t>model</a:t>
            </a:r>
            <a:r>
              <a:rPr spc="-55" dirty="0"/>
              <a:t> </a:t>
            </a:r>
            <a:r>
              <a:rPr spc="-1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602740"/>
            <a:ext cx="7657465" cy="424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055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classic </a:t>
            </a:r>
            <a:r>
              <a:rPr sz="2400" spc="-25" dirty="0">
                <a:latin typeface="Arial"/>
                <a:cs typeface="Arial"/>
              </a:rPr>
              <a:t>life </a:t>
            </a:r>
            <a:r>
              <a:rPr sz="2400" spc="-15" dirty="0">
                <a:latin typeface="Arial"/>
                <a:cs typeface="Arial"/>
              </a:rPr>
              <a:t>cycle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15" dirty="0">
                <a:latin typeface="Arial"/>
                <a:cs typeface="Arial"/>
              </a:rPr>
              <a:t>oldest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15" dirty="0">
                <a:latin typeface="Arial"/>
                <a:cs typeface="Arial"/>
              </a:rPr>
              <a:t>most </a:t>
            </a:r>
            <a:r>
              <a:rPr sz="2400" spc="-5" dirty="0">
                <a:latin typeface="Arial"/>
                <a:cs typeface="Arial"/>
              </a:rPr>
              <a:t>widely </a:t>
            </a:r>
            <a:r>
              <a:rPr sz="2400" spc="-15" dirty="0">
                <a:latin typeface="Arial"/>
                <a:cs typeface="Arial"/>
              </a:rPr>
              <a:t>used  paradigm</a:t>
            </a:r>
            <a:endParaRPr sz="2400">
              <a:latin typeface="Arial"/>
              <a:cs typeface="Arial"/>
            </a:endParaRPr>
          </a:p>
          <a:p>
            <a:pPr marL="355600" marR="6032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“</a:t>
            </a:r>
            <a:r>
              <a:rPr sz="2400" b="1" i="1" spc="-5" dirty="0">
                <a:latin typeface="Arial"/>
                <a:cs typeface="Arial"/>
              </a:rPr>
              <a:t>The Waterfall</a:t>
            </a:r>
            <a:r>
              <a:rPr sz="2400" spc="-5" dirty="0">
                <a:latin typeface="Arial"/>
                <a:cs typeface="Arial"/>
              </a:rPr>
              <a:t>” approach, the </a:t>
            </a:r>
            <a:r>
              <a:rPr sz="2400" dirty="0">
                <a:latin typeface="Arial"/>
                <a:cs typeface="Arial"/>
              </a:rPr>
              <a:t>whole </a:t>
            </a:r>
            <a:r>
              <a:rPr sz="2400" spc="-5" dirty="0">
                <a:latin typeface="Arial"/>
                <a:cs typeface="Arial"/>
              </a:rPr>
              <a:t>process of  </a:t>
            </a:r>
            <a:r>
              <a:rPr sz="2400" i="1" spc="-5" dirty="0">
                <a:latin typeface="Arial"/>
                <a:cs typeface="Arial"/>
              </a:rPr>
              <a:t>software development </a:t>
            </a:r>
            <a:r>
              <a:rPr sz="2400" spc="-5" dirty="0">
                <a:latin typeface="Arial"/>
                <a:cs typeface="Arial"/>
              </a:rPr>
              <a:t>is divided into </a:t>
            </a:r>
            <a:r>
              <a:rPr sz="2400" dirty="0">
                <a:latin typeface="Arial"/>
                <a:cs typeface="Arial"/>
              </a:rPr>
              <a:t>separate  </a:t>
            </a:r>
            <a:r>
              <a:rPr sz="2400" spc="-5" dirty="0">
                <a:latin typeface="Arial"/>
                <a:cs typeface="Arial"/>
              </a:rPr>
              <a:t>phases.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outcome of one phase </a:t>
            </a:r>
            <a:r>
              <a:rPr sz="2400" dirty="0">
                <a:latin typeface="Arial"/>
                <a:cs typeface="Arial"/>
              </a:rPr>
              <a:t>acts </a:t>
            </a: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input </a:t>
            </a:r>
            <a:r>
              <a:rPr sz="2400" dirty="0">
                <a:latin typeface="Arial"/>
                <a:cs typeface="Arial"/>
              </a:rPr>
              <a:t>for the  </a:t>
            </a:r>
            <a:r>
              <a:rPr sz="2400" spc="-5" dirty="0">
                <a:latin typeface="Arial"/>
                <a:cs typeface="Arial"/>
              </a:rPr>
              <a:t>next phase </a:t>
            </a:r>
            <a:r>
              <a:rPr sz="2400" spc="-15" dirty="0">
                <a:latin typeface="Arial"/>
                <a:cs typeface="Arial"/>
              </a:rPr>
              <a:t>sequentially.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means that </a:t>
            </a:r>
            <a:r>
              <a:rPr sz="2400" spc="-5" dirty="0">
                <a:latin typeface="Arial"/>
                <a:cs typeface="Arial"/>
              </a:rPr>
              <a:t>any phase  in </a:t>
            </a:r>
            <a:r>
              <a:rPr sz="2400" dirty="0">
                <a:latin typeface="Arial"/>
                <a:cs typeface="Arial"/>
              </a:rPr>
              <a:t>the development </a:t>
            </a:r>
            <a:r>
              <a:rPr sz="2400" spc="-5" dirty="0">
                <a:latin typeface="Arial"/>
                <a:cs typeface="Arial"/>
              </a:rPr>
              <a:t>process begins only if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previous phase is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complete.</a:t>
            </a:r>
            <a:endParaRPr sz="2400">
              <a:latin typeface="Arial"/>
              <a:cs typeface="Arial"/>
            </a:endParaRPr>
          </a:p>
          <a:p>
            <a:pPr marL="355600" marR="8890" indent="-342900" algn="just">
              <a:lnSpc>
                <a:spcPct val="100000"/>
              </a:lnSpc>
              <a:spcBef>
                <a:spcPts val="715"/>
              </a:spcBef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If </a:t>
            </a:r>
            <a:r>
              <a:rPr sz="2400" spc="-15" dirty="0">
                <a:latin typeface="Arial"/>
                <a:cs typeface="Arial"/>
              </a:rPr>
              <a:t>there are corrections, </a:t>
            </a:r>
            <a:r>
              <a:rPr sz="2400" spc="-10" dirty="0">
                <a:latin typeface="Arial"/>
                <a:cs typeface="Arial"/>
              </a:rPr>
              <a:t>return to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spc="-20" dirty="0">
                <a:latin typeface="Arial"/>
                <a:cs typeface="Arial"/>
              </a:rPr>
              <a:t>previous </a:t>
            </a:r>
            <a:r>
              <a:rPr sz="2400" spc="-10" dirty="0">
                <a:latin typeface="Arial"/>
                <a:cs typeface="Arial"/>
              </a:rPr>
              <a:t>phase  </a:t>
            </a:r>
            <a:r>
              <a:rPr sz="2400" spc="-5" dirty="0">
                <a:latin typeface="Arial"/>
                <a:cs typeface="Arial"/>
              </a:rPr>
              <a:t>and ‘flow’ </a:t>
            </a:r>
            <a:r>
              <a:rPr sz="2400" spc="-20" dirty="0">
                <a:latin typeface="Arial"/>
                <a:cs typeface="Arial"/>
              </a:rPr>
              <a:t>from </a:t>
            </a:r>
            <a:r>
              <a:rPr sz="2400" spc="-15" dirty="0">
                <a:latin typeface="Arial"/>
                <a:cs typeface="Arial"/>
              </a:rPr>
              <a:t>there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again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84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278" y="844422"/>
            <a:ext cx="7493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latin typeface="Arial"/>
                <a:cs typeface="Arial"/>
              </a:rPr>
              <a:t>Advantages </a:t>
            </a:r>
            <a:r>
              <a:rPr sz="3600" b="1" i="1" spc="-10" dirty="0">
                <a:latin typeface="Arial"/>
                <a:cs typeface="Arial"/>
              </a:rPr>
              <a:t>of </a:t>
            </a:r>
            <a:r>
              <a:rPr sz="3600" b="1" i="1" spc="-5" dirty="0">
                <a:latin typeface="Arial"/>
                <a:cs typeface="Arial"/>
              </a:rPr>
              <a:t>the </a:t>
            </a:r>
            <a:r>
              <a:rPr sz="3600" b="1" i="1" dirty="0">
                <a:latin typeface="Arial"/>
                <a:cs typeface="Arial"/>
              </a:rPr>
              <a:t>Waterfall</a:t>
            </a:r>
            <a:r>
              <a:rPr sz="3600" b="1" i="1" spc="-15" dirty="0">
                <a:latin typeface="Arial"/>
                <a:cs typeface="Arial"/>
              </a:rPr>
              <a:t> </a:t>
            </a:r>
            <a:r>
              <a:rPr sz="3600" b="1" i="1" dirty="0">
                <a:latin typeface="Arial"/>
                <a:cs typeface="Arial"/>
              </a:rPr>
              <a:t>Model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378" y="1811528"/>
            <a:ext cx="7687309" cy="42786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1165" marR="5080" indent="-419100" algn="just">
              <a:lnSpc>
                <a:spcPct val="99000"/>
              </a:lnSpc>
              <a:spcBef>
                <a:spcPts val="13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advantage </a:t>
            </a:r>
            <a:r>
              <a:rPr sz="2400" spc="-5" dirty="0">
                <a:latin typeface="Arial"/>
                <a:cs typeface="Arial"/>
              </a:rPr>
              <a:t>of waterfall </a:t>
            </a:r>
            <a:r>
              <a:rPr sz="240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it  </a:t>
            </a:r>
            <a:r>
              <a:rPr sz="2400" dirty="0">
                <a:latin typeface="Arial"/>
                <a:cs typeface="Arial"/>
              </a:rPr>
              <a:t>allows for departmentalization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control. A  schedule </a:t>
            </a:r>
            <a:r>
              <a:rPr sz="2400" spc="-5" dirty="0">
                <a:latin typeface="Arial"/>
                <a:cs typeface="Arial"/>
              </a:rPr>
              <a:t>can be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deadlines for </a:t>
            </a:r>
            <a:r>
              <a:rPr sz="2400" spc="-5" dirty="0">
                <a:latin typeface="Arial"/>
                <a:cs typeface="Arial"/>
              </a:rPr>
              <a:t>each stage of  </a:t>
            </a:r>
            <a:r>
              <a:rPr sz="2400" dirty="0">
                <a:latin typeface="Arial"/>
                <a:cs typeface="Arial"/>
              </a:rPr>
              <a:t>development </a:t>
            </a:r>
            <a:r>
              <a:rPr sz="2400" spc="-5" dirty="0">
                <a:latin typeface="Arial"/>
                <a:cs typeface="Arial"/>
              </a:rPr>
              <a:t>and a product can proceed through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development process model phases one by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one.</a:t>
            </a:r>
            <a:endParaRPr sz="2400">
              <a:latin typeface="Arial"/>
              <a:cs typeface="Arial"/>
            </a:endParaRPr>
          </a:p>
          <a:p>
            <a:pPr marL="431165" marR="5715" indent="-419100" algn="just">
              <a:lnSpc>
                <a:spcPct val="98000"/>
              </a:lnSpc>
              <a:spcBef>
                <a:spcPts val="70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waterfall model progresses through </a:t>
            </a:r>
            <a:r>
              <a:rPr sz="2400" spc="-5" dirty="0">
                <a:latin typeface="Arial"/>
                <a:cs typeface="Arial"/>
              </a:rPr>
              <a:t>easily  </a:t>
            </a:r>
            <a:r>
              <a:rPr sz="2400" dirty="0">
                <a:latin typeface="Arial"/>
                <a:cs typeface="Arial"/>
              </a:rPr>
              <a:t>understandable and explainable </a:t>
            </a:r>
            <a:r>
              <a:rPr sz="2400" spc="-5" dirty="0">
                <a:latin typeface="Arial"/>
                <a:cs typeface="Arial"/>
              </a:rPr>
              <a:t>phases </a:t>
            </a:r>
            <a:r>
              <a:rPr sz="2400" dirty="0">
                <a:latin typeface="Arial"/>
                <a:cs typeface="Arial"/>
              </a:rPr>
              <a:t>and thus </a:t>
            </a:r>
            <a:r>
              <a:rPr sz="2400" spc="-5" dirty="0">
                <a:latin typeface="Arial"/>
                <a:cs typeface="Arial"/>
              </a:rPr>
              <a:t>it </a:t>
            </a:r>
            <a:r>
              <a:rPr sz="2400" spc="-10" dirty="0">
                <a:latin typeface="Arial"/>
                <a:cs typeface="Arial"/>
              </a:rPr>
              <a:t>is  </a:t>
            </a:r>
            <a:r>
              <a:rPr sz="2400" spc="-5" dirty="0">
                <a:latin typeface="Arial"/>
                <a:cs typeface="Arial"/>
              </a:rPr>
              <a:t>easy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use.</a:t>
            </a:r>
            <a:endParaRPr sz="2400">
              <a:latin typeface="Arial"/>
              <a:cs typeface="Arial"/>
            </a:endParaRPr>
          </a:p>
          <a:p>
            <a:pPr marL="431165" marR="5080" indent="-419100" algn="just">
              <a:lnSpc>
                <a:spcPct val="98000"/>
              </a:lnSpc>
              <a:spcBef>
                <a:spcPts val="75"/>
              </a:spcBef>
            </a:pPr>
            <a:r>
              <a:rPr sz="3000" dirty="0">
                <a:solidFill>
                  <a:srgbClr val="677480"/>
                </a:solidFill>
                <a:latin typeface="kiloji"/>
                <a:cs typeface="kiloji"/>
              </a:rPr>
              <a:t>▷ </a:t>
            </a:r>
            <a:r>
              <a:rPr sz="2400" spc="-5" dirty="0">
                <a:latin typeface="Arial"/>
                <a:cs typeface="Arial"/>
              </a:rPr>
              <a:t>It is easy to manage due </a:t>
            </a:r>
            <a:r>
              <a:rPr sz="2400" dirty="0">
                <a:latin typeface="Arial"/>
                <a:cs typeface="Arial"/>
              </a:rPr>
              <a:t>to the rigidity </a:t>
            </a:r>
            <a:r>
              <a:rPr sz="2400" spc="-5" dirty="0">
                <a:latin typeface="Arial"/>
                <a:cs typeface="Arial"/>
              </a:rPr>
              <a:t>of the </a:t>
            </a:r>
            <a:r>
              <a:rPr sz="2400" dirty="0">
                <a:latin typeface="Arial"/>
                <a:cs typeface="Arial"/>
              </a:rPr>
              <a:t>model –  </a:t>
            </a:r>
            <a:r>
              <a:rPr sz="2400" spc="-5" dirty="0">
                <a:latin typeface="Arial"/>
                <a:cs typeface="Arial"/>
              </a:rPr>
              <a:t>each </a:t>
            </a:r>
            <a:r>
              <a:rPr sz="2400" dirty="0">
                <a:latin typeface="Arial"/>
                <a:cs typeface="Arial"/>
              </a:rPr>
              <a:t>phase </a:t>
            </a:r>
            <a:r>
              <a:rPr sz="2400" spc="-5" dirty="0">
                <a:latin typeface="Arial"/>
                <a:cs typeface="Arial"/>
              </a:rPr>
              <a:t>has specific </a:t>
            </a:r>
            <a:r>
              <a:rPr sz="2400" dirty="0">
                <a:latin typeface="Arial"/>
                <a:cs typeface="Arial"/>
              </a:rPr>
              <a:t>deliverables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review  process.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372" y="568578"/>
            <a:ext cx="743122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spc="-10" dirty="0">
                <a:latin typeface="Carlito"/>
                <a:cs typeface="Carlito"/>
              </a:rPr>
              <a:t>Disadvantages </a:t>
            </a:r>
            <a:r>
              <a:rPr sz="3600" b="1" i="1" spc="-5" dirty="0">
                <a:latin typeface="Carlito"/>
                <a:cs typeface="Carlito"/>
              </a:rPr>
              <a:t>of Waterfall</a:t>
            </a:r>
            <a:r>
              <a:rPr sz="3600" b="1" i="1" spc="-10" dirty="0">
                <a:latin typeface="Carlito"/>
                <a:cs typeface="Carlito"/>
              </a:rPr>
              <a:t> Model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494790"/>
            <a:ext cx="7294880" cy="4758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</a:tabLst>
            </a:pPr>
            <a:r>
              <a:rPr sz="2800" spc="-10" dirty="0">
                <a:latin typeface="Arial"/>
                <a:cs typeface="Arial"/>
              </a:rPr>
              <a:t>It </a:t>
            </a:r>
            <a:r>
              <a:rPr sz="2800" spc="-15" dirty="0">
                <a:latin typeface="Arial"/>
                <a:cs typeface="Arial"/>
              </a:rPr>
              <a:t>is </a:t>
            </a:r>
            <a:r>
              <a:rPr sz="2800" spc="-20" dirty="0">
                <a:latin typeface="Arial"/>
                <a:cs typeface="Arial"/>
              </a:rPr>
              <a:t>difficult </a:t>
            </a:r>
            <a:r>
              <a:rPr sz="2800" spc="-10" dirty="0">
                <a:latin typeface="Arial"/>
                <a:cs typeface="Arial"/>
              </a:rPr>
              <a:t>to </a:t>
            </a:r>
            <a:r>
              <a:rPr sz="2800" spc="-20" dirty="0">
                <a:latin typeface="Arial"/>
                <a:cs typeface="Arial"/>
              </a:rPr>
              <a:t>estimate </a:t>
            </a:r>
            <a:r>
              <a:rPr sz="2800" spc="-15" dirty="0">
                <a:latin typeface="Arial"/>
                <a:cs typeface="Arial"/>
              </a:rPr>
              <a:t>time </a:t>
            </a:r>
            <a:r>
              <a:rPr sz="2800" spc="-10" dirty="0">
                <a:latin typeface="Arial"/>
                <a:cs typeface="Arial"/>
              </a:rPr>
              <a:t>and </a:t>
            </a:r>
            <a:r>
              <a:rPr sz="2800" spc="-15" dirty="0">
                <a:latin typeface="Arial"/>
                <a:cs typeface="Arial"/>
              </a:rPr>
              <a:t>cost </a:t>
            </a:r>
            <a:r>
              <a:rPr sz="2800" spc="-5" dirty="0">
                <a:latin typeface="Arial"/>
                <a:cs typeface="Arial"/>
              </a:rPr>
              <a:t>for  </a:t>
            </a:r>
            <a:r>
              <a:rPr sz="2800" spc="-10" dirty="0">
                <a:latin typeface="Arial"/>
                <a:cs typeface="Arial"/>
              </a:rPr>
              <a:t>each </a:t>
            </a:r>
            <a:r>
              <a:rPr sz="2800" spc="-15" dirty="0">
                <a:latin typeface="Arial"/>
                <a:cs typeface="Arial"/>
              </a:rPr>
              <a:t>phase </a:t>
            </a:r>
            <a:r>
              <a:rPr sz="2800" spc="-10" dirty="0">
                <a:latin typeface="Arial"/>
                <a:cs typeface="Arial"/>
              </a:rPr>
              <a:t>of the </a:t>
            </a:r>
            <a:r>
              <a:rPr sz="2800" spc="-15" dirty="0">
                <a:latin typeface="Arial"/>
                <a:cs typeface="Arial"/>
              </a:rPr>
              <a:t>development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process.</a:t>
            </a:r>
            <a:endParaRPr sz="2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Once an </a:t>
            </a:r>
            <a:r>
              <a:rPr sz="2800" spc="-15" dirty="0">
                <a:latin typeface="Arial"/>
                <a:cs typeface="Arial"/>
              </a:rPr>
              <a:t>application is </a:t>
            </a:r>
            <a:r>
              <a:rPr sz="2800" spc="-10" dirty="0">
                <a:latin typeface="Arial"/>
                <a:cs typeface="Arial"/>
              </a:rPr>
              <a:t>in the </a:t>
            </a:r>
            <a:r>
              <a:rPr sz="2800" spc="-15" dirty="0">
                <a:latin typeface="Arial"/>
                <a:cs typeface="Arial"/>
              </a:rPr>
              <a:t>testing stage, </a:t>
            </a:r>
            <a:r>
              <a:rPr sz="2800" spc="-30" dirty="0">
                <a:latin typeface="Arial"/>
                <a:cs typeface="Arial"/>
              </a:rPr>
              <a:t>it  </a:t>
            </a:r>
            <a:r>
              <a:rPr sz="2800" spc="-10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very </a:t>
            </a:r>
            <a:r>
              <a:rPr sz="2800" spc="-20" dirty="0">
                <a:latin typeface="Arial"/>
                <a:cs typeface="Arial"/>
              </a:rPr>
              <a:t>difficult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7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go back and </a:t>
            </a:r>
            <a:r>
              <a:rPr sz="2800" spc="-15" dirty="0">
                <a:latin typeface="Arial"/>
                <a:cs typeface="Arial"/>
              </a:rPr>
              <a:t>change   something that </a:t>
            </a:r>
            <a:r>
              <a:rPr sz="2800" spc="-10" dirty="0">
                <a:latin typeface="Arial"/>
                <a:cs typeface="Arial"/>
              </a:rPr>
              <a:t>was </a:t>
            </a:r>
            <a:r>
              <a:rPr sz="2800" spc="-15" dirty="0">
                <a:latin typeface="Arial"/>
                <a:cs typeface="Arial"/>
              </a:rPr>
              <a:t>not well-thought-out in 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concept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stage.</a:t>
            </a:r>
            <a:endParaRPr sz="28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1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good </a:t>
            </a:r>
            <a:r>
              <a:rPr sz="2800" spc="-10" dirty="0">
                <a:latin typeface="Arial"/>
                <a:cs typeface="Arial"/>
              </a:rPr>
              <a:t>model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0" dirty="0">
                <a:latin typeface="Arial"/>
                <a:cs typeface="Arial"/>
              </a:rPr>
              <a:t>complex and </a:t>
            </a:r>
            <a:r>
              <a:rPr sz="2800" spc="-15" dirty="0">
                <a:latin typeface="Arial"/>
                <a:cs typeface="Arial"/>
              </a:rPr>
              <a:t>object-  </a:t>
            </a:r>
            <a:r>
              <a:rPr sz="2800" spc="-10" dirty="0">
                <a:latin typeface="Arial"/>
                <a:cs typeface="Arial"/>
              </a:rPr>
              <a:t>oriented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projects.</a:t>
            </a:r>
            <a:endParaRPr sz="2800">
              <a:latin typeface="Arial"/>
              <a:cs typeface="Arial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5" dirty="0">
                <a:latin typeface="Arial"/>
                <a:cs typeface="Arial"/>
              </a:rPr>
              <a:t>suitable </a:t>
            </a:r>
            <a:r>
              <a:rPr sz="2800" spc="-10" dirty="0">
                <a:latin typeface="Arial"/>
                <a:cs typeface="Arial"/>
              </a:rPr>
              <a:t>for the </a:t>
            </a:r>
            <a:r>
              <a:rPr sz="2800" spc="-15" dirty="0">
                <a:latin typeface="Arial"/>
                <a:cs typeface="Arial"/>
              </a:rPr>
              <a:t>projects </a:t>
            </a:r>
            <a:r>
              <a:rPr sz="2800" spc="-10" dirty="0">
                <a:latin typeface="Arial"/>
                <a:cs typeface="Arial"/>
              </a:rPr>
              <a:t>where  </a:t>
            </a:r>
            <a:r>
              <a:rPr sz="2800" spc="-15" dirty="0">
                <a:latin typeface="Arial"/>
                <a:cs typeface="Arial"/>
              </a:rPr>
              <a:t>requirements </a:t>
            </a:r>
            <a:r>
              <a:rPr sz="2800" spc="-10" dirty="0">
                <a:latin typeface="Arial"/>
                <a:cs typeface="Arial"/>
              </a:rPr>
              <a:t>are at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moderate </a:t>
            </a:r>
            <a:r>
              <a:rPr sz="2800" spc="-10" dirty="0">
                <a:latin typeface="Arial"/>
                <a:cs typeface="Arial"/>
              </a:rPr>
              <a:t>to high </a:t>
            </a:r>
            <a:r>
              <a:rPr sz="2800" spc="-15" dirty="0">
                <a:latin typeface="Arial"/>
                <a:cs typeface="Arial"/>
              </a:rPr>
              <a:t>risk 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changing.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846" y="641888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8086" y="1296161"/>
            <a:ext cx="7848600" cy="3175"/>
          </a:xfrm>
          <a:custGeom>
            <a:avLst/>
            <a:gdLst/>
            <a:ahLst/>
            <a:cxnLst/>
            <a:rect l="l" t="t" r="r" b="b"/>
            <a:pathLst>
              <a:path w="7848600" h="3175">
                <a:moveTo>
                  <a:pt x="0" y="0"/>
                </a:moveTo>
                <a:lnTo>
                  <a:pt x="7848600" y="2666"/>
                </a:lnTo>
              </a:path>
            </a:pathLst>
          </a:custGeom>
          <a:ln w="50292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334" y="304800"/>
            <a:ext cx="3228721" cy="677108"/>
          </a:xfrm>
        </p:spPr>
        <p:txBody>
          <a:bodyPr/>
          <a:lstStyle/>
          <a:p>
            <a:r>
              <a:rPr lang="en-US" b="1" dirty="0"/>
              <a:t>V-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378" y="2253183"/>
            <a:ext cx="7691222" cy="3323987"/>
          </a:xfrm>
        </p:spPr>
        <p:txBody>
          <a:bodyPr/>
          <a:lstStyle/>
          <a:p>
            <a:r>
              <a:rPr lang="en-US" dirty="0"/>
              <a:t>The V-model is an SDLC model where execution of processes happens in a sequential manner in a V-shape. It is also known as </a:t>
            </a:r>
            <a:r>
              <a:rPr lang="en-US" b="1" dirty="0"/>
              <a:t>Verification and Validation model</a:t>
            </a:r>
            <a:r>
              <a:rPr lang="en-US" dirty="0"/>
              <a:t>.</a:t>
            </a:r>
          </a:p>
          <a:p>
            <a:r>
              <a:rPr lang="en-US" dirty="0"/>
              <a:t>The V-Model is an extension of the waterfall model and is based on the association of a testing phase for each corresponding development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6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334" y="304800"/>
            <a:ext cx="3228721" cy="677108"/>
          </a:xfrm>
        </p:spPr>
        <p:txBody>
          <a:bodyPr/>
          <a:lstStyle/>
          <a:p>
            <a:r>
              <a:rPr lang="en-US" b="1" dirty="0"/>
              <a:t>V- MODEL</a:t>
            </a:r>
          </a:p>
        </p:txBody>
      </p:sp>
      <p:pic>
        <p:nvPicPr>
          <p:cNvPr id="1026" name="Picture 2" descr="SDLC V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68260"/>
            <a:ext cx="8153400" cy="587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0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2001</Words>
  <Application>Microsoft Office PowerPoint</Application>
  <PresentationFormat>On-screen Show (4:3)</PresentationFormat>
  <Paragraphs>245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Carlito</vt:lpstr>
      <vt:lpstr>kiloji</vt:lpstr>
      <vt:lpstr>Times New Roman</vt:lpstr>
      <vt:lpstr>Office Theme</vt:lpstr>
      <vt:lpstr>Lecture 3</vt:lpstr>
      <vt:lpstr>Objective</vt:lpstr>
      <vt:lpstr>Software process models</vt:lpstr>
      <vt:lpstr>The Waterfall Model</vt:lpstr>
      <vt:lpstr>Waterfall model characteristics</vt:lpstr>
      <vt:lpstr>Advantages of the Waterfall Model</vt:lpstr>
      <vt:lpstr>Disadvantages of Waterfall Model</vt:lpstr>
      <vt:lpstr>V- MODEL</vt:lpstr>
      <vt:lpstr>V- MODEL</vt:lpstr>
      <vt:lpstr>Advantages of the V-MODEL </vt:lpstr>
      <vt:lpstr>PowerPoint Presentation</vt:lpstr>
      <vt:lpstr>Incremental Model</vt:lpstr>
      <vt:lpstr>The Incremental Model</vt:lpstr>
      <vt:lpstr>Incremental development benefits</vt:lpstr>
      <vt:lpstr>Incremental development problems</vt:lpstr>
      <vt:lpstr>Problems with Requirements</vt:lpstr>
      <vt:lpstr>The Prototyping Model</vt:lpstr>
      <vt:lpstr>The Prototype Model</vt:lpstr>
      <vt:lpstr>The Prototype Model</vt:lpstr>
      <vt:lpstr>The Prototype Model</vt:lpstr>
      <vt:lpstr>Advantages of the prototyping model</vt:lpstr>
      <vt:lpstr>Drawbacks of the Prototyping Model</vt:lpstr>
      <vt:lpstr>The Spiral Model</vt:lpstr>
      <vt:lpstr>OBJECTIVES Determine objective  alternative, constraints</vt:lpstr>
      <vt:lpstr>The Spiral Model</vt:lpstr>
      <vt:lpstr>The Spiral Model</vt:lpstr>
      <vt:lpstr>Advantages of Spiral model</vt:lpstr>
      <vt:lpstr>Drawbacks of the Spiral Model</vt:lpstr>
      <vt:lpstr>Still Other Process Models</vt:lpstr>
      <vt:lpstr>Component Assembly Model</vt:lpstr>
      <vt:lpstr>Component Assembly Model</vt:lpstr>
      <vt:lpstr>Unified Process</vt:lpstr>
      <vt:lpstr>Unified Process</vt:lpstr>
      <vt:lpstr>The Unified Process (UP)</vt:lpstr>
      <vt:lpstr>UP Phases</vt:lpstr>
      <vt:lpstr>Inception Phase</vt:lpstr>
      <vt:lpstr>Elaboration Phase</vt:lpstr>
      <vt:lpstr>Construction Phase</vt:lpstr>
      <vt:lpstr>Transition Phase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Bahria</dc:creator>
  <cp:lastModifiedBy>02-131212-009</cp:lastModifiedBy>
  <cp:revision>11</cp:revision>
  <dcterms:created xsi:type="dcterms:W3CDTF">2021-03-04T09:29:56Z</dcterms:created>
  <dcterms:modified xsi:type="dcterms:W3CDTF">2023-02-15T04:49:40Z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2021-03-04T00:00:00Z</vt:filetime>
  </property>
</Properties>
</file>