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7" r:id="rId36"/>
    <p:sldId id="300" r:id="rId37"/>
    <p:sldId id="301" r:id="rId38"/>
    <p:sldId id="302" r:id="rId39"/>
    <p:sldId id="30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564" autoAdjust="0"/>
    <p:restoredTop sz="94660"/>
  </p:normalViewPr>
  <p:slideViewPr>
    <p:cSldViewPr>
      <p:cViewPr varScale="1">
        <p:scale>
          <a:sx n="81" d="100"/>
          <a:sy n="81" d="100"/>
        </p:scale>
        <p:origin x="196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608" y="126619"/>
            <a:ext cx="6510782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89" y="1736801"/>
            <a:ext cx="79356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784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>
                <a:solidFill>
                  <a:srgbClr val="2085C5"/>
                </a:solidFill>
                <a:latin typeface="Carlito"/>
                <a:cs typeface="Carlito"/>
              </a:rPr>
              <a:t>Introduction to </a:t>
            </a:r>
            <a:r>
              <a:rPr sz="3200" spc="-15" dirty="0">
                <a:solidFill>
                  <a:srgbClr val="2085C5"/>
                </a:solidFill>
                <a:latin typeface="Carlito"/>
                <a:cs typeface="Carlito"/>
              </a:rPr>
              <a:t>Software </a:t>
            </a:r>
            <a:r>
              <a:rPr sz="3200" spc="-5" dirty="0">
                <a:solidFill>
                  <a:srgbClr val="2085C5"/>
                </a:solidFill>
                <a:latin typeface="Carlito"/>
                <a:cs typeface="Carlito"/>
              </a:rPr>
              <a:t>Engineering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584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45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Planning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078" y="461899"/>
            <a:ext cx="21881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</a:p>
        </p:txBody>
      </p:sp>
      <p:sp>
        <p:nvSpPr>
          <p:cNvPr id="3" name="object 3"/>
          <p:cNvSpPr/>
          <p:nvPr/>
        </p:nvSpPr>
        <p:spPr>
          <a:xfrm>
            <a:off x="952078" y="2475963"/>
            <a:ext cx="5354110" cy="2877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8107" y="1217706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Activity or set of activities that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span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8107" y="1718800"/>
            <a:ext cx="1426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duration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39558" y="1998513"/>
            <a:ext cx="2438628" cy="2131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For instance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</a:p>
          <a:p>
            <a:pPr marL="47625" marR="1130935" indent="33020">
              <a:lnSpc>
                <a:spcPct val="1225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Project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 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Documentation 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200" b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Training</a:t>
            </a:r>
            <a:endParaRPr sz="1200" dirty="0">
              <a:latin typeface="Carlito"/>
              <a:cs typeface="Carlito"/>
            </a:endParaRPr>
          </a:p>
          <a:p>
            <a:pPr marL="47625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Quality Control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(Verification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and validation)  Configuration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9404" y="4798463"/>
            <a:ext cx="338772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32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Smallest unit of work subject </a:t>
            </a:r>
            <a:r>
              <a:rPr sz="1800" spc="-10" dirty="0">
                <a:solidFill>
                  <a:srgbClr val="92D050"/>
                </a:solidFill>
                <a:latin typeface="Carlito"/>
                <a:cs typeface="Carlito"/>
              </a:rPr>
              <a:t>to  </a:t>
            </a: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Small enough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adequate </a:t>
            </a:r>
            <a:r>
              <a:rPr sz="1800" spc="-5" dirty="0">
                <a:latin typeface="Carlito"/>
                <a:cs typeface="Carlito"/>
              </a:rPr>
              <a:t>planning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47" y="1789136"/>
            <a:ext cx="545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Large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enough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to avoid micro</a:t>
            </a:r>
            <a:r>
              <a:rPr sz="1800" spc="3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user manual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meeting minutes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post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80" y="623775"/>
            <a:ext cx="753417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7021"/>
            <a:ext cx="7529830" cy="4024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 project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objectives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Defining work requirement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Determining </a:t>
            </a:r>
            <a:r>
              <a:rPr sz="3200" spc="-10" dirty="0">
                <a:latin typeface="Carlito"/>
                <a:cs typeface="Carlito"/>
              </a:rPr>
              <a:t>work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timing</a:t>
            </a:r>
            <a:endParaRPr sz="3200" dirty="0">
              <a:latin typeface="Carlito"/>
              <a:cs typeface="Carlito"/>
            </a:endParaRPr>
          </a:p>
          <a:p>
            <a:pPr marL="355600" marR="11131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resource availability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baseline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optimising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524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722" y="405023"/>
            <a:ext cx="75341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60386"/>
            <a:ext cx="7305675" cy="4678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65810" algn="ctr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Carlito"/>
                <a:cs typeface="Carlito"/>
              </a:rPr>
              <a:t>(Continued)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Freezing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Tracking </a:t>
            </a:r>
            <a:r>
              <a:rPr sz="3200" dirty="0">
                <a:latin typeface="Carlito"/>
                <a:cs typeface="Carlito"/>
              </a:rPr>
              <a:t>the actual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costs</a:t>
            </a:r>
            <a:endParaRPr sz="3200" dirty="0">
              <a:latin typeface="Carlito"/>
              <a:cs typeface="Carlito"/>
            </a:endParaRPr>
          </a:p>
          <a:p>
            <a:pPr marL="355600" marR="41592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Comparing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progress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cost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Forecasting, </a:t>
            </a:r>
            <a:r>
              <a:rPr sz="3200" spc="-5" dirty="0">
                <a:latin typeface="Carlito"/>
                <a:cs typeface="Carlito"/>
              </a:rPr>
              <a:t>analysing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recommending  corrective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65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915" y="461899"/>
            <a:ext cx="52127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6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Process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8493"/>
            <a:ext cx="7541895" cy="4498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20586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Once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15" dirty="0">
                <a:latin typeface="Carlito"/>
                <a:cs typeface="Carlito"/>
              </a:rPr>
              <a:t>framework </a:t>
            </a:r>
            <a:r>
              <a:rPr sz="3200" spc="-5" dirty="0">
                <a:latin typeface="Carlito"/>
                <a:cs typeface="Carlito"/>
              </a:rPr>
              <a:t>has been  </a:t>
            </a:r>
            <a:r>
              <a:rPr sz="3200" spc="-10" dirty="0">
                <a:latin typeface="Carlito"/>
                <a:cs typeface="Carlito"/>
              </a:rPr>
              <a:t>established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Consider </a:t>
            </a:r>
            <a:r>
              <a:rPr sz="2800" spc="-15" dirty="0">
                <a:latin typeface="Carlito"/>
                <a:cs typeface="Carlito"/>
              </a:rPr>
              <a:t>project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characteristics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degree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consistency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task set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10" dirty="0">
                <a:latin typeface="Carlito"/>
                <a:cs typeface="Carlito"/>
              </a:rPr>
              <a:t>engineering  </a:t>
            </a:r>
            <a:r>
              <a:rPr sz="2800" spc="-5" dirty="0">
                <a:latin typeface="Carlito"/>
                <a:cs typeface="Carlito"/>
              </a:rPr>
              <a:t>activity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0" dirty="0">
                <a:solidFill>
                  <a:srgbClr val="800080"/>
                </a:solidFill>
                <a:latin typeface="Carlito"/>
                <a:cs typeface="Carlito"/>
              </a:rPr>
              <a:t>Task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set</a:t>
            </a:r>
            <a:r>
              <a:rPr sz="2400" spc="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=</a:t>
            </a:r>
            <a:endParaRPr sz="24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engineering</a:t>
            </a:r>
            <a:r>
              <a:rPr sz="2000" spc="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800080"/>
                </a:solidFill>
                <a:latin typeface="Carlito"/>
                <a:cs typeface="Carlito"/>
              </a:rPr>
              <a:t>tasks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25" dirty="0">
                <a:solidFill>
                  <a:srgbClr val="800080"/>
                </a:solidFill>
                <a:latin typeface="Carlito"/>
                <a:cs typeface="Carlito"/>
              </a:rPr>
              <a:t>Work</a:t>
            </a:r>
            <a:r>
              <a:rPr sz="2000" spc="-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products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assurance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points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Milestones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1" y="461899"/>
            <a:ext cx="5033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6482"/>
            <a:ext cx="7980680" cy="4349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rlito"/>
                <a:cs typeface="Carlito"/>
              </a:rPr>
              <a:t>Projects get </a:t>
            </a:r>
            <a:r>
              <a:rPr sz="2000" b="1" i="1" spc="-15" dirty="0">
                <a:latin typeface="Carlito"/>
                <a:cs typeface="Carlito"/>
              </a:rPr>
              <a:t>into </a:t>
            </a:r>
            <a:r>
              <a:rPr sz="2000" b="1" i="1" dirty="0">
                <a:latin typeface="Carlito"/>
                <a:cs typeface="Carlito"/>
              </a:rPr>
              <a:t>trouble </a:t>
            </a:r>
            <a:r>
              <a:rPr sz="2000" b="1" i="1" spc="-5" dirty="0">
                <a:latin typeface="Carlito"/>
                <a:cs typeface="Carlito"/>
              </a:rPr>
              <a:t>when</a:t>
            </a:r>
            <a:r>
              <a:rPr sz="2000" b="1" i="1" spc="-105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people don’t </a:t>
            </a:r>
            <a:r>
              <a:rPr sz="2400" spc="-15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0" dirty="0">
                <a:latin typeface="Carlito"/>
                <a:cs typeface="Carlito"/>
              </a:rPr>
              <a:t>customer’s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needs.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product scope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poorly </a:t>
            </a:r>
            <a:r>
              <a:rPr sz="2400" spc="-10" dirty="0">
                <a:latin typeface="Carlito"/>
                <a:cs typeface="Carlito"/>
              </a:rPr>
              <a:t>defined.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Changes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managed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poorly.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chosen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5" dirty="0">
                <a:latin typeface="Carlito"/>
                <a:cs typeface="Carlito"/>
              </a:rPr>
              <a:t>changes.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 </a:t>
            </a:r>
            <a:r>
              <a:rPr sz="2400" spc="-5" dirty="0">
                <a:latin typeface="Carlito"/>
                <a:cs typeface="Carlito"/>
              </a:rPr>
              <a:t>needs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Deadlines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unrealistic.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Users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resistant.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Sponsorship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" dirty="0">
                <a:latin typeface="Carlito"/>
                <a:cs typeface="Carlito"/>
              </a:rPr>
              <a:t> lost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5" dirty="0">
                <a:latin typeface="Carlito"/>
                <a:cs typeface="Carlito"/>
              </a:rPr>
              <a:t>team lacks people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skills.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Managers </a:t>
            </a:r>
            <a:r>
              <a:rPr sz="2400" spc="-15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dirty="0">
                <a:latin typeface="Carlito"/>
                <a:cs typeface="Carlito"/>
              </a:rPr>
              <a:t>and lessons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461899"/>
            <a:ext cx="7040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10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Concerns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66800" y="1676400"/>
            <a:ext cx="7239000" cy="4482465"/>
            <a:chOff x="1066800" y="1676400"/>
            <a:chExt cx="7239000" cy="4482465"/>
          </a:xfrm>
        </p:grpSpPr>
        <p:sp>
          <p:nvSpPr>
            <p:cNvPr id="5" name="object 5"/>
            <p:cNvSpPr/>
            <p:nvPr/>
          </p:nvSpPr>
          <p:spPr>
            <a:xfrm>
              <a:off x="1066800" y="1676400"/>
              <a:ext cx="7239000" cy="4482465"/>
            </a:xfrm>
            <a:custGeom>
              <a:avLst/>
              <a:gdLst/>
              <a:ahLst/>
              <a:cxnLst/>
              <a:rect l="l" t="t" r="r" b="b"/>
              <a:pathLst>
                <a:path w="7239000" h="4482465">
                  <a:moveTo>
                    <a:pt x="7239000" y="0"/>
                  </a:moveTo>
                  <a:lnTo>
                    <a:pt x="0" y="0"/>
                  </a:lnTo>
                  <a:lnTo>
                    <a:pt x="0" y="4482084"/>
                  </a:lnTo>
                  <a:lnTo>
                    <a:pt x="7239000" y="4482084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D6F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7785" y="3324367"/>
              <a:ext cx="2045335" cy="996950"/>
            </a:xfrm>
            <a:custGeom>
              <a:avLst/>
              <a:gdLst/>
              <a:ahLst/>
              <a:cxnLst/>
              <a:rect l="l" t="t" r="r" b="b"/>
              <a:pathLst>
                <a:path w="2045335" h="996950">
                  <a:moveTo>
                    <a:pt x="2044810" y="0"/>
                  </a:moveTo>
                  <a:lnTo>
                    <a:pt x="818109" y="996882"/>
                  </a:lnTo>
                </a:path>
                <a:path w="2045335" h="996950">
                  <a:moveTo>
                    <a:pt x="513793" y="837947"/>
                  </a:moveTo>
                  <a:lnTo>
                    <a:pt x="0" y="569606"/>
                  </a:lnTo>
                </a:path>
              </a:pathLst>
            </a:custGeom>
            <a:ln w="27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7785" y="3893974"/>
              <a:ext cx="818109" cy="1224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7785" y="3893974"/>
              <a:ext cx="818515" cy="1224915"/>
            </a:xfrm>
            <a:custGeom>
              <a:avLst/>
              <a:gdLst/>
              <a:ahLst/>
              <a:cxnLst/>
              <a:rect l="l" t="t" r="r" b="b"/>
              <a:pathLst>
                <a:path w="818514" h="1224914">
                  <a:moveTo>
                    <a:pt x="0" y="0"/>
                  </a:moveTo>
                  <a:lnTo>
                    <a:pt x="0" y="740644"/>
                  </a:lnTo>
                  <a:lnTo>
                    <a:pt x="818109" y="1224824"/>
                  </a:lnTo>
                  <a:lnTo>
                    <a:pt x="818109" y="427276"/>
                  </a:lnTo>
                </a:path>
              </a:pathLst>
            </a:custGeom>
            <a:ln w="13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5895" y="3324367"/>
              <a:ext cx="1226700" cy="1794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5895" y="3324367"/>
              <a:ext cx="1226820" cy="1794510"/>
            </a:xfrm>
            <a:custGeom>
              <a:avLst/>
              <a:gdLst/>
              <a:ahLst/>
              <a:cxnLst/>
              <a:rect l="l" t="t" r="r" b="b"/>
              <a:pathLst>
                <a:path w="1226820" h="1794510">
                  <a:moveTo>
                    <a:pt x="1226700" y="0"/>
                  </a:moveTo>
                  <a:lnTo>
                    <a:pt x="1226700" y="640701"/>
                  </a:lnTo>
                  <a:lnTo>
                    <a:pt x="0" y="1794431"/>
                  </a:lnTo>
                </a:path>
              </a:pathLst>
            </a:custGeom>
            <a:ln w="13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1273" y="3082135"/>
              <a:ext cx="286385" cy="570230"/>
            </a:xfrm>
            <a:custGeom>
              <a:avLst/>
              <a:gdLst/>
              <a:ahLst/>
              <a:cxnLst/>
              <a:rect l="l" t="t" r="r" b="b"/>
              <a:pathLst>
                <a:path w="286385" h="570229">
                  <a:moveTo>
                    <a:pt x="0" y="569890"/>
                  </a:moveTo>
                  <a:lnTo>
                    <a:pt x="0" y="128282"/>
                  </a:lnTo>
                  <a:lnTo>
                    <a:pt x="245476" y="0"/>
                  </a:lnTo>
                  <a:lnTo>
                    <a:pt x="286329" y="441608"/>
                  </a:lnTo>
                </a:path>
              </a:pathLst>
            </a:custGeom>
            <a:ln w="27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2994" y="2782999"/>
              <a:ext cx="109220" cy="499109"/>
            </a:xfrm>
            <a:custGeom>
              <a:avLst/>
              <a:gdLst/>
              <a:ahLst/>
              <a:cxnLst/>
              <a:rect l="l" t="t" r="r" b="b"/>
              <a:pathLst>
                <a:path w="109219" h="499110">
                  <a:moveTo>
                    <a:pt x="54580" y="0"/>
                  </a:moveTo>
                  <a:lnTo>
                    <a:pt x="23649" y="48320"/>
                  </a:lnTo>
                  <a:lnTo>
                    <a:pt x="11399" y="101548"/>
                  </a:lnTo>
                  <a:lnTo>
                    <a:pt x="3072" y="167779"/>
                  </a:lnTo>
                  <a:lnTo>
                    <a:pt x="0" y="242231"/>
                  </a:lnTo>
                  <a:lnTo>
                    <a:pt x="2159" y="310586"/>
                  </a:lnTo>
                  <a:lnTo>
                    <a:pt x="8122" y="371870"/>
                  </a:lnTo>
                  <a:lnTo>
                    <a:pt x="17117" y="423692"/>
                  </a:lnTo>
                  <a:lnTo>
                    <a:pt x="28373" y="463666"/>
                  </a:lnTo>
                  <a:lnTo>
                    <a:pt x="54580" y="498512"/>
                  </a:lnTo>
                  <a:lnTo>
                    <a:pt x="68155" y="489402"/>
                  </a:lnTo>
                  <a:lnTo>
                    <a:pt x="92165" y="423692"/>
                  </a:lnTo>
                  <a:lnTo>
                    <a:pt x="101111" y="371870"/>
                  </a:lnTo>
                  <a:lnTo>
                    <a:pt x="107024" y="310586"/>
                  </a:lnTo>
                  <a:lnTo>
                    <a:pt x="109160" y="242231"/>
                  </a:lnTo>
                  <a:lnTo>
                    <a:pt x="106120" y="167779"/>
                  </a:lnTo>
                  <a:lnTo>
                    <a:pt x="97855" y="101548"/>
                  </a:lnTo>
                  <a:lnTo>
                    <a:pt x="85652" y="48320"/>
                  </a:lnTo>
                  <a:lnTo>
                    <a:pt x="70798" y="12877"/>
                  </a:lnTo>
                  <a:lnTo>
                    <a:pt x="5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8353" y="2777777"/>
              <a:ext cx="87630" cy="518159"/>
            </a:xfrm>
            <a:custGeom>
              <a:avLst/>
              <a:gdLst/>
              <a:ahLst/>
              <a:cxnLst/>
              <a:rect l="l" t="t" r="r" b="b"/>
              <a:pathLst>
                <a:path w="87630" h="518160">
                  <a:moveTo>
                    <a:pt x="0" y="507763"/>
                  </a:moveTo>
                  <a:lnTo>
                    <a:pt x="38467" y="507763"/>
                  </a:lnTo>
                  <a:lnTo>
                    <a:pt x="68701" y="436009"/>
                  </a:lnTo>
                  <a:lnTo>
                    <a:pt x="78907" y="380770"/>
                  </a:lnTo>
                  <a:lnTo>
                    <a:pt x="85317" y="316859"/>
                  </a:lnTo>
                  <a:lnTo>
                    <a:pt x="87541" y="247453"/>
                  </a:lnTo>
                  <a:lnTo>
                    <a:pt x="85317" y="178979"/>
                  </a:lnTo>
                  <a:lnTo>
                    <a:pt x="78907" y="117615"/>
                  </a:lnTo>
                  <a:lnTo>
                    <a:pt x="68701" y="65744"/>
                  </a:lnTo>
                  <a:lnTo>
                    <a:pt x="55090" y="25745"/>
                  </a:lnTo>
                  <a:lnTo>
                    <a:pt x="38467" y="0"/>
                  </a:lnTo>
                </a:path>
              </a:pathLst>
            </a:custGeom>
            <a:ln w="54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1273" y="3139181"/>
              <a:ext cx="654685" cy="612775"/>
            </a:xfrm>
            <a:custGeom>
              <a:avLst/>
              <a:gdLst/>
              <a:ahLst/>
              <a:cxnLst/>
              <a:rect l="l" t="t" r="r" b="b"/>
              <a:pathLst>
                <a:path w="654685" h="612775">
                  <a:moveTo>
                    <a:pt x="0" y="71236"/>
                  </a:moveTo>
                  <a:lnTo>
                    <a:pt x="218009" y="612462"/>
                  </a:lnTo>
                  <a:lnTo>
                    <a:pt x="190882" y="156521"/>
                  </a:lnTo>
                </a:path>
                <a:path w="654685" h="612775">
                  <a:moveTo>
                    <a:pt x="245476" y="0"/>
                  </a:moveTo>
                  <a:lnTo>
                    <a:pt x="654353" y="327374"/>
                  </a:lnTo>
                  <a:lnTo>
                    <a:pt x="368037" y="412801"/>
                  </a:lnTo>
                </a:path>
              </a:pathLst>
            </a:custGeom>
            <a:ln w="2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1018" y="3452223"/>
              <a:ext cx="340995" cy="356870"/>
            </a:xfrm>
            <a:custGeom>
              <a:avLst/>
              <a:gdLst/>
              <a:ahLst/>
              <a:cxnLst/>
              <a:rect l="l" t="t" r="r" b="b"/>
              <a:pathLst>
                <a:path w="340994" h="356870">
                  <a:moveTo>
                    <a:pt x="95434" y="356323"/>
                  </a:moveTo>
                  <a:lnTo>
                    <a:pt x="340951" y="156946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2211" y="3480888"/>
              <a:ext cx="327025" cy="356235"/>
            </a:xfrm>
            <a:custGeom>
              <a:avLst/>
              <a:gdLst/>
              <a:ahLst/>
              <a:cxnLst/>
              <a:rect l="l" t="t" r="r" b="b"/>
              <a:pathLst>
                <a:path w="327025" h="356235">
                  <a:moveTo>
                    <a:pt x="81707" y="356181"/>
                  </a:moveTo>
                  <a:lnTo>
                    <a:pt x="326829" y="156805"/>
                  </a:lnTo>
                  <a:lnTo>
                    <a:pt x="0" y="0"/>
                  </a:lnTo>
                </a:path>
              </a:pathLst>
            </a:custGeom>
            <a:ln w="2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9338" y="3509411"/>
              <a:ext cx="340995" cy="356235"/>
            </a:xfrm>
            <a:custGeom>
              <a:avLst/>
              <a:gdLst/>
              <a:ahLst/>
              <a:cxnLst/>
              <a:rect l="l" t="t" r="r" b="b"/>
              <a:pathLst>
                <a:path w="340994" h="356235">
                  <a:moveTo>
                    <a:pt x="95434" y="355897"/>
                  </a:moveTo>
                  <a:lnTo>
                    <a:pt x="340923" y="170853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8456" y="3551982"/>
              <a:ext cx="558878" cy="3419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8456" y="3551982"/>
              <a:ext cx="559435" cy="342265"/>
            </a:xfrm>
            <a:custGeom>
              <a:avLst/>
              <a:gdLst/>
              <a:ahLst/>
              <a:cxnLst/>
              <a:rect l="l" t="t" r="r" b="b"/>
              <a:pathLst>
                <a:path w="559435" h="342264">
                  <a:moveTo>
                    <a:pt x="313443" y="341991"/>
                  </a:moveTo>
                  <a:lnTo>
                    <a:pt x="558878" y="156805"/>
                  </a:lnTo>
                  <a:lnTo>
                    <a:pt x="217995" y="0"/>
                  </a:lnTo>
                  <a:lnTo>
                    <a:pt x="0" y="185469"/>
                  </a:lnTo>
                  <a:lnTo>
                    <a:pt x="313443" y="341991"/>
                  </a:lnTo>
                </a:path>
              </a:pathLst>
            </a:custGeom>
            <a:ln w="27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9338" y="2213392"/>
              <a:ext cx="2672080" cy="3190240"/>
            </a:xfrm>
            <a:custGeom>
              <a:avLst/>
              <a:gdLst/>
              <a:ahLst/>
              <a:cxnLst/>
              <a:rect l="l" t="t" r="r" b="b"/>
              <a:pathLst>
                <a:path w="2672079" h="3190240">
                  <a:moveTo>
                    <a:pt x="0" y="712221"/>
                  </a:moveTo>
                  <a:lnTo>
                    <a:pt x="1335806" y="0"/>
                  </a:lnTo>
                </a:path>
                <a:path w="2672079" h="3190240">
                  <a:moveTo>
                    <a:pt x="67980" y="982692"/>
                  </a:moveTo>
                  <a:lnTo>
                    <a:pt x="2208115" y="683556"/>
                  </a:lnTo>
                </a:path>
                <a:path w="2672079" h="3190240">
                  <a:moveTo>
                    <a:pt x="136287" y="1182068"/>
                  </a:moveTo>
                  <a:lnTo>
                    <a:pt x="2671613" y="1481062"/>
                  </a:lnTo>
                </a:path>
                <a:path w="2672079" h="3190240">
                  <a:moveTo>
                    <a:pt x="340923" y="1352922"/>
                  </a:moveTo>
                  <a:lnTo>
                    <a:pt x="2589987" y="1951052"/>
                  </a:lnTo>
                </a:path>
                <a:path w="2672079" h="3190240">
                  <a:moveTo>
                    <a:pt x="204608" y="1538250"/>
                  </a:moveTo>
                  <a:lnTo>
                    <a:pt x="2426464" y="2406936"/>
                  </a:lnTo>
                </a:path>
                <a:path w="2672079" h="3190240">
                  <a:moveTo>
                    <a:pt x="67980" y="1509727"/>
                  </a:moveTo>
                  <a:lnTo>
                    <a:pt x="1772097" y="2805703"/>
                  </a:lnTo>
                </a:path>
                <a:path w="2672079" h="3190240">
                  <a:moveTo>
                    <a:pt x="0" y="1538250"/>
                  </a:moveTo>
                  <a:lnTo>
                    <a:pt x="1390360" y="3190181"/>
                  </a:lnTo>
                </a:path>
              </a:pathLst>
            </a:custGeom>
            <a:ln w="13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6800" y="1676400"/>
            <a:ext cx="7239000" cy="44824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020695">
              <a:lnSpc>
                <a:spcPct val="100000"/>
              </a:lnSpc>
              <a:spcBef>
                <a:spcPts val="1215"/>
              </a:spcBef>
            </a:pPr>
            <a:r>
              <a:rPr sz="2000" spc="-35" dirty="0">
                <a:latin typeface="Arial"/>
                <a:cs typeface="Arial"/>
              </a:rPr>
              <a:t>product</a:t>
            </a:r>
            <a:r>
              <a:rPr sz="2000" spc="-30" dirty="0">
                <a:latin typeface="Arial"/>
                <a:cs typeface="Arial"/>
              </a:rPr>
              <a:t> quality?</a:t>
            </a:r>
            <a:endParaRPr sz="2000">
              <a:latin typeface="Arial"/>
              <a:cs typeface="Arial"/>
            </a:endParaRPr>
          </a:p>
          <a:p>
            <a:pPr marL="3893185" marR="1687830" indent="-422909">
              <a:lnSpc>
                <a:spcPct val="121600"/>
              </a:lnSpc>
              <a:spcBef>
                <a:spcPts val="785"/>
              </a:spcBef>
            </a:pPr>
            <a:r>
              <a:rPr sz="2000" spc="-30" dirty="0">
                <a:latin typeface="Arial"/>
                <a:cs typeface="Arial"/>
              </a:rPr>
              <a:t>risk assessment?  </a:t>
            </a:r>
            <a:r>
              <a:rPr sz="2000" spc="45" dirty="0">
                <a:latin typeface="Arial"/>
                <a:cs typeface="Arial"/>
              </a:rPr>
              <a:t>m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-25" dirty="0">
                <a:latin typeface="Arial"/>
                <a:cs typeface="Arial"/>
              </a:rPr>
              <a:t>r</a:t>
            </a:r>
            <a:r>
              <a:rPr sz="2000" spc="-45" dirty="0">
                <a:latin typeface="Arial"/>
                <a:cs typeface="Arial"/>
              </a:rPr>
              <a:t>e</a:t>
            </a:r>
            <a:r>
              <a:rPr sz="2000" spc="-65" dirty="0">
                <a:latin typeface="Arial"/>
                <a:cs typeface="Arial"/>
              </a:rPr>
              <a:t>m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t?</a:t>
            </a:r>
            <a:endParaRPr sz="2000">
              <a:latin typeface="Arial"/>
              <a:cs typeface="Arial"/>
            </a:endParaRPr>
          </a:p>
          <a:p>
            <a:pPr marL="4179570">
              <a:lnSpc>
                <a:spcPct val="100000"/>
              </a:lnSpc>
              <a:spcBef>
                <a:spcPts val="850"/>
              </a:spcBef>
            </a:pPr>
            <a:r>
              <a:rPr sz="2000" spc="-10" dirty="0">
                <a:latin typeface="Arial"/>
                <a:cs typeface="Arial"/>
              </a:rPr>
              <a:t>cost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estimation?</a:t>
            </a:r>
            <a:endParaRPr sz="2000">
              <a:latin typeface="Arial"/>
              <a:cs typeface="Arial"/>
            </a:endParaRPr>
          </a:p>
          <a:p>
            <a:pPr marL="4138295" marR="53340" indent="245110">
              <a:lnSpc>
                <a:spcPct val="149500"/>
              </a:lnSpc>
              <a:spcBef>
                <a:spcPts val="115"/>
              </a:spcBef>
            </a:pPr>
            <a:r>
              <a:rPr sz="2000" spc="-30" dirty="0">
                <a:latin typeface="Arial"/>
                <a:cs typeface="Arial"/>
              </a:rPr>
              <a:t>project </a:t>
            </a:r>
            <a:r>
              <a:rPr sz="2000" spc="-25" dirty="0">
                <a:latin typeface="Arial"/>
                <a:cs typeface="Arial"/>
              </a:rPr>
              <a:t>scheduling?  customer communication?  </a:t>
            </a:r>
            <a:r>
              <a:rPr sz="2000" spc="-20" dirty="0">
                <a:latin typeface="Arial"/>
                <a:cs typeface="Arial"/>
              </a:rPr>
              <a:t>staffing?</a:t>
            </a:r>
            <a:endParaRPr sz="2000">
              <a:latin typeface="Arial"/>
              <a:cs typeface="Arial"/>
            </a:endParaRPr>
          </a:p>
          <a:p>
            <a:pPr marL="3061970" marR="1907539" indent="422275">
              <a:lnSpc>
                <a:spcPct val="130800"/>
              </a:lnSpc>
              <a:spcBef>
                <a:spcPts val="560"/>
              </a:spcBef>
            </a:pPr>
            <a:r>
              <a:rPr sz="2000" spc="-35" dirty="0">
                <a:latin typeface="Arial"/>
                <a:cs typeface="Arial"/>
              </a:rPr>
              <a:t>other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resources?  </a:t>
            </a:r>
            <a:r>
              <a:rPr sz="2000" spc="-30" dirty="0">
                <a:latin typeface="Arial"/>
                <a:cs typeface="Arial"/>
              </a:rPr>
              <a:t>project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monitoring?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7319" y="2498196"/>
            <a:ext cx="2413000" cy="812165"/>
          </a:xfrm>
          <a:custGeom>
            <a:avLst/>
            <a:gdLst/>
            <a:ahLst/>
            <a:cxnLst/>
            <a:rect l="l" t="t" r="r" b="b"/>
            <a:pathLst>
              <a:path w="2413000" h="812164">
                <a:moveTo>
                  <a:pt x="0" y="555274"/>
                </a:moveTo>
                <a:lnTo>
                  <a:pt x="1717584" y="0"/>
                </a:lnTo>
              </a:path>
              <a:path w="2413000" h="812164">
                <a:moveTo>
                  <a:pt x="82033" y="811838"/>
                </a:moveTo>
                <a:lnTo>
                  <a:pt x="2412764" y="768983"/>
                </a:lnTo>
              </a:path>
            </a:pathLst>
          </a:custGeom>
          <a:ln w="13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155"/>
            <a:ext cx="681443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Get </a:t>
            </a:r>
            <a:r>
              <a:rPr sz="3200" spc="-3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Essence 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Project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776986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25" dirty="0">
                <a:latin typeface="Carlito"/>
                <a:cs typeface="Carlito"/>
              </a:rPr>
              <a:t>hy </a:t>
            </a:r>
            <a:r>
              <a:rPr sz="3000" dirty="0">
                <a:latin typeface="Carlito"/>
                <a:cs typeface="Carlito"/>
              </a:rPr>
              <a:t>is the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10" dirty="0">
                <a:latin typeface="Carlito"/>
                <a:cs typeface="Carlito"/>
              </a:rPr>
              <a:t>being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developed?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hat </a:t>
            </a:r>
            <a:r>
              <a:rPr sz="3000" spc="-5" dirty="0">
                <a:latin typeface="Carlito"/>
                <a:cs typeface="Carlito"/>
              </a:rPr>
              <a:t>will be</a:t>
            </a:r>
            <a:r>
              <a:rPr sz="3000" spc="-10" dirty="0">
                <a:latin typeface="Carlito"/>
                <a:cs typeface="Carlito"/>
              </a:rPr>
              <a:t> done?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hen </a:t>
            </a:r>
            <a:r>
              <a:rPr sz="3000" dirty="0">
                <a:latin typeface="Carlito"/>
                <a:cs typeface="Carlito"/>
              </a:rPr>
              <a:t>will it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accomplished?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5" dirty="0">
                <a:latin typeface="Carlito"/>
                <a:cs typeface="Carlito"/>
              </a:rPr>
              <a:t>ho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responsible?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5" dirty="0">
                <a:latin typeface="Carlito"/>
                <a:cs typeface="Carlito"/>
              </a:rPr>
              <a:t>here are </a:t>
            </a:r>
            <a:r>
              <a:rPr sz="3000" spc="-10" dirty="0">
                <a:latin typeface="Carlito"/>
                <a:cs typeface="Carlito"/>
              </a:rPr>
              <a:t>they </a:t>
            </a:r>
            <a:r>
              <a:rPr sz="3000" spc="-15" dirty="0">
                <a:latin typeface="Carlito"/>
                <a:cs typeface="Carlito"/>
              </a:rPr>
              <a:t>organizationally</a:t>
            </a:r>
            <a:r>
              <a:rPr sz="3000" spc="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located?</a:t>
            </a:r>
            <a:endParaRPr sz="3000" dirty="0">
              <a:latin typeface="Carlito"/>
              <a:cs typeface="Carlito"/>
            </a:endParaRPr>
          </a:p>
          <a:p>
            <a:pPr marL="355600" marR="26924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will the </a:t>
            </a:r>
            <a:r>
              <a:rPr sz="3000" spc="-5" dirty="0">
                <a:latin typeface="Carlito"/>
                <a:cs typeface="Carlito"/>
              </a:rPr>
              <a:t>job </a:t>
            </a:r>
            <a:r>
              <a:rPr sz="3000" spc="-10" dirty="0">
                <a:latin typeface="Carlito"/>
                <a:cs typeface="Carlito"/>
              </a:rPr>
              <a:t>be </a:t>
            </a:r>
            <a:r>
              <a:rPr sz="3000" spc="-5" dirty="0">
                <a:latin typeface="Carlito"/>
                <a:cs typeface="Carlito"/>
              </a:rPr>
              <a:t>done </a:t>
            </a:r>
            <a:r>
              <a:rPr sz="3000" spc="-10" dirty="0">
                <a:latin typeface="Carlito"/>
                <a:cs typeface="Carlito"/>
              </a:rPr>
              <a:t>technically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5" dirty="0">
                <a:latin typeface="Carlito"/>
                <a:cs typeface="Carlito"/>
              </a:rPr>
              <a:t>managerially?</a:t>
            </a:r>
            <a:endParaRPr sz="3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much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each </a:t>
            </a:r>
            <a:r>
              <a:rPr sz="3000" spc="-15" dirty="0">
                <a:latin typeface="Carlito"/>
                <a:cs typeface="Carlito"/>
              </a:rPr>
              <a:t>resource </a:t>
            </a:r>
            <a:r>
              <a:rPr sz="3000" dirty="0">
                <a:latin typeface="Carlito"/>
                <a:cs typeface="Carlito"/>
              </a:rPr>
              <a:t>(e.g., </a:t>
            </a:r>
            <a:r>
              <a:rPr sz="3000" spc="-5" dirty="0">
                <a:latin typeface="Carlito"/>
                <a:cs typeface="Carlito"/>
              </a:rPr>
              <a:t>people,  </a:t>
            </a:r>
            <a:r>
              <a:rPr sz="3000" spc="-10" dirty="0">
                <a:latin typeface="Carlito"/>
                <a:cs typeface="Carlito"/>
              </a:rPr>
              <a:t>software, tools, database) </a:t>
            </a:r>
            <a:r>
              <a:rPr sz="300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needed?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28" y="6096711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Barry Boehm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[Boe96]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62" y="605155"/>
            <a:ext cx="632320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Company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0016"/>
            <a:ext cx="4569460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Money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Manpower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Equipment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Facilities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Materials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Information/technolo</a:t>
            </a:r>
            <a:r>
              <a:rPr lang="en-US" sz="3200" spc="-10" dirty="0">
                <a:latin typeface="Carlito"/>
                <a:cs typeface="Carlito"/>
              </a:rPr>
              <a:t>g</a:t>
            </a:r>
            <a:r>
              <a:rPr sz="3200" spc="-10" dirty="0">
                <a:latin typeface="Carlito"/>
                <a:cs typeface="Carlito"/>
              </a:rPr>
              <a:t>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2033"/>
            <a:ext cx="8379460" cy="4248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230755">
              <a:lnSpc>
                <a:spcPct val="100000"/>
              </a:lnSpc>
              <a:spcBef>
                <a:spcPts val="1150"/>
              </a:spcBef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Organizational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rlito"/>
                <a:cs typeface="Carlito"/>
              </a:rPr>
              <a:t>Team </a:t>
            </a:r>
            <a:r>
              <a:rPr sz="3200" spc="-5" dirty="0">
                <a:latin typeface="Carlito"/>
                <a:cs typeface="Carlito"/>
              </a:rPr>
              <a:t>Building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Leadership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Coping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Technological</a:t>
            </a:r>
            <a:r>
              <a:rPr sz="3200" spc="-5" dirty="0">
                <a:latin typeface="Carlito"/>
                <a:cs typeface="Carlito"/>
              </a:rPr>
              <a:t> Skills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5385" marR="5080" indent="-2431415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dirty="0">
                <a:latin typeface="Carlito"/>
                <a:cs typeface="Carlito"/>
              </a:rPr>
              <a:t>Planning </a:t>
            </a:r>
            <a:r>
              <a:rPr sz="4400" spc="5" dirty="0">
                <a:latin typeface="Carlito"/>
                <a:cs typeface="Carlito"/>
              </a:rPr>
              <a:t>and </a:t>
            </a:r>
            <a:r>
              <a:rPr sz="4400" spc="-20" dirty="0">
                <a:latin typeface="Carlito"/>
                <a:cs typeface="Carlito"/>
              </a:rPr>
              <a:t>Control 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0" y="4953000"/>
            <a:ext cx="22860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544830" marR="538480" indent="1270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Carlito"/>
                <a:cs typeface="Carlito"/>
              </a:rPr>
              <a:t>Time/Cost/  </a:t>
            </a:r>
            <a:r>
              <a:rPr sz="1800" spc="-4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ormance  </a:t>
            </a:r>
            <a:r>
              <a:rPr sz="1800" spc="-25" dirty="0">
                <a:latin typeface="Carlito"/>
                <a:cs typeface="Carlito"/>
              </a:rPr>
              <a:t>Tracking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981200"/>
            <a:ext cx="1981200" cy="81111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28625" marR="421640" indent="1828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Goals/  </a:t>
            </a:r>
            <a:r>
              <a:rPr sz="1800" spc="-5" dirty="0">
                <a:latin typeface="Carlito"/>
                <a:cs typeface="Carlito"/>
              </a:rPr>
              <a:t>Object</a:t>
            </a:r>
            <a:r>
              <a:rPr sz="1800" spc="-10" dirty="0">
                <a:latin typeface="Carlito"/>
                <a:cs typeface="Carlito"/>
              </a:rPr>
              <a:t>iv</a:t>
            </a:r>
            <a:r>
              <a:rPr sz="1800" dirty="0">
                <a:latin typeface="Carlito"/>
                <a:cs typeface="Carlito"/>
              </a:rPr>
              <a:t>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1800" y="1981200"/>
            <a:ext cx="2362200" cy="111120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30530" marR="370205" indent="-53340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Work </a:t>
            </a:r>
            <a:r>
              <a:rPr sz="1800" spc="-10" dirty="0">
                <a:latin typeface="Carlito"/>
                <a:cs typeface="Carlito"/>
              </a:rPr>
              <a:t>Description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0" dirty="0">
                <a:latin typeface="Carlito"/>
                <a:cs typeface="Carlito"/>
              </a:rPr>
              <a:t> Instructions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3645120"/>
            <a:ext cx="2133600" cy="939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90195" marR="281305" algn="ctr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Carlito"/>
                <a:cs typeface="Carlito"/>
              </a:rPr>
              <a:t>Management  </a:t>
            </a:r>
            <a:r>
              <a:rPr sz="1800" spc="-5" dirty="0">
                <a:latin typeface="Carlito"/>
                <a:cs typeface="Carlito"/>
              </a:rPr>
              <a:t>Decision-  Making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5080955"/>
            <a:ext cx="2133600" cy="5578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3720" marR="548005" indent="2857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Syst</a:t>
            </a:r>
            <a:r>
              <a:rPr lang="en-US" sz="1800" spc="-15" dirty="0">
                <a:latin typeface="Carlito"/>
                <a:cs typeface="Carlito"/>
              </a:rPr>
              <a:t>e</a:t>
            </a:r>
            <a:r>
              <a:rPr sz="1800" spc="-15" dirty="0">
                <a:latin typeface="Carlito"/>
                <a:cs typeface="Carlito"/>
              </a:rPr>
              <a:t>m  </a:t>
            </a: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7400" y="2402694"/>
            <a:ext cx="1959990" cy="55720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09575" marR="404495" indent="1035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Network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3429000"/>
            <a:ext cx="1959990" cy="939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447675" marR="441959" indent="92710" algn="just">
              <a:lnSpc>
                <a:spcPct val="100000"/>
              </a:lnSpc>
              <a:spcBef>
                <a:spcPts val="845"/>
              </a:spcBef>
            </a:pPr>
            <a:r>
              <a:rPr sz="1800" spc="-10" dirty="0">
                <a:latin typeface="Carlito"/>
                <a:cs typeface="Carlito"/>
              </a:rPr>
              <a:t>Master/  Detailed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4953000"/>
            <a:ext cx="18288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53911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Budgets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3048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3700" y="4495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5448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0" y="3048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473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8400" y="5448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362" y="1599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60868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6FC0"/>
                </a:solidFill>
                <a:latin typeface="Carlito"/>
                <a:cs typeface="Carlito"/>
              </a:rPr>
              <a:t>Objective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225"/>
            <a:ext cx="5410835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spc="-15" dirty="0">
                <a:latin typeface="Carlito"/>
                <a:cs typeface="Carlito"/>
              </a:rPr>
              <a:t>Software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Activities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Concerns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Planning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35" dirty="0">
                <a:latin typeface="Carlito"/>
                <a:cs typeface="Carlito"/>
              </a:rPr>
              <a:t>Work </a:t>
            </a:r>
            <a:r>
              <a:rPr sz="3200" spc="-20" dirty="0">
                <a:latin typeface="Carlito"/>
                <a:cs typeface="Carlito"/>
              </a:rPr>
              <a:t>Breakdown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61899"/>
            <a:ext cx="74620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rlito"/>
                <a:cs typeface="Carlito"/>
              </a:rPr>
              <a:t>Hierarchical </a:t>
            </a: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7566025" cy="3245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Carlito"/>
                <a:cs typeface="Carlito"/>
              </a:rPr>
              <a:t>Goals </a:t>
            </a:r>
            <a:r>
              <a:rPr sz="3200" spc="-15" dirty="0">
                <a:latin typeface="Carlito"/>
                <a:cs typeface="Carlito"/>
              </a:rPr>
              <a:t>must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specified.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required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achieve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goals.</a:t>
            </a:r>
            <a:endParaRPr sz="3200">
              <a:latin typeface="Carlito"/>
              <a:cs typeface="Carlito"/>
            </a:endParaRPr>
          </a:p>
          <a:p>
            <a:pPr marL="622300" marR="27813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events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 decomposed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sub-activities and </a:t>
            </a:r>
            <a:r>
              <a:rPr sz="3200" spc="-5" dirty="0">
                <a:latin typeface="Carlito"/>
                <a:cs typeface="Carlito"/>
              </a:rPr>
              <a:t>sub-  </a:t>
            </a:r>
            <a:r>
              <a:rPr sz="3200" spc="-15" dirty="0">
                <a:latin typeface="Carlito"/>
                <a:cs typeface="Carlito"/>
              </a:rPr>
              <a:t>events.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70915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Steps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47609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Establish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Develop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Construct project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timing </a:t>
            </a:r>
            <a:r>
              <a:rPr sz="3200" spc="-15" dirty="0">
                <a:latin typeface="Carlito"/>
                <a:cs typeface="Carlito"/>
              </a:rPr>
              <a:t>duration </a:t>
            </a:r>
            <a:r>
              <a:rPr sz="3200" dirty="0">
                <a:latin typeface="Carlito"/>
                <a:cs typeface="Carlito"/>
              </a:rPr>
              <a:t>of each </a:t>
            </a:r>
            <a:r>
              <a:rPr sz="3200" spc="-5" dirty="0">
                <a:latin typeface="Carlito"/>
                <a:cs typeface="Carlito"/>
              </a:rPr>
              <a:t>activity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1251585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</a:t>
            </a:r>
            <a:r>
              <a:rPr sz="3200" spc="-15" dirty="0">
                <a:latin typeface="Carlito"/>
                <a:cs typeface="Carlito"/>
              </a:rPr>
              <a:t>costs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labor/personnel  </a:t>
            </a:r>
            <a:r>
              <a:rPr sz="3200" spc="-10" dirty="0">
                <a:latin typeface="Carlito"/>
                <a:cs typeface="Carlito"/>
              </a:rPr>
              <a:t>associated </a:t>
            </a:r>
            <a:r>
              <a:rPr sz="3200" dirty="0">
                <a:latin typeface="Carlito"/>
                <a:cs typeface="Carlito"/>
              </a:rPr>
              <a:t>with each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activity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370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1899"/>
            <a:ext cx="614781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Establish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Objectives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626"/>
            <a:ext cx="7985759" cy="38830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State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15" dirty="0">
                <a:latin typeface="Carlito"/>
                <a:cs typeface="Carlito"/>
              </a:rPr>
              <a:t>start/end dates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Budgets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Carlito"/>
                <a:cs typeface="Carlito"/>
              </a:rPr>
              <a:t>Technical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milestones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Milestone: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scheduled </a:t>
            </a:r>
            <a:r>
              <a:rPr sz="2800" spc="-15" dirty="0">
                <a:latin typeface="Carlito"/>
                <a:cs typeface="Carlito"/>
              </a:rPr>
              <a:t>event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20" dirty="0">
                <a:latin typeface="Carlito"/>
                <a:cs typeface="Carlito"/>
              </a:rPr>
              <a:t>person 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held accountable </a:t>
            </a:r>
            <a:r>
              <a:rPr sz="2800" spc="-5" dirty="0">
                <a:latin typeface="Carlito"/>
                <a:cs typeface="Carlito"/>
              </a:rPr>
              <a:t>and which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measure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progress.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Designate responsible </a:t>
            </a:r>
            <a:r>
              <a:rPr sz="2800" spc="-15" dirty="0">
                <a:latin typeface="Carlito"/>
                <a:cs typeface="Carlito"/>
              </a:rPr>
              <a:t>personnel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meet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61899"/>
            <a:ext cx="545769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Develop </a:t>
            </a:r>
            <a:r>
              <a:rPr sz="4400" dirty="0">
                <a:latin typeface="Carlito"/>
                <a:cs typeface="Carlito"/>
              </a:rPr>
              <a:t>A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279"/>
            <a:ext cx="7978775" cy="32975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15" dirty="0">
                <a:latin typeface="Carlito"/>
                <a:cs typeface="Carlito"/>
              </a:rPr>
              <a:t>Breakdown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(WBS): The WBS  </a:t>
            </a:r>
            <a:r>
              <a:rPr sz="2800" spc="-15" dirty="0">
                <a:latin typeface="Carlito"/>
                <a:cs typeface="Carlito"/>
              </a:rPr>
              <a:t>reflects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decomposition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subtasks  </a:t>
            </a:r>
            <a:r>
              <a:rPr sz="2800" spc="-10" dirty="0">
                <a:latin typeface="Carlito"/>
                <a:cs typeface="Carlito"/>
              </a:rPr>
              <a:t>down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effective </a:t>
            </a:r>
            <a:r>
              <a:rPr sz="2800" spc="-5" dirty="0">
                <a:latin typeface="Carlito"/>
                <a:cs typeface="Carlito"/>
              </a:rPr>
              <a:t>planning and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relationships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job</a:t>
            </a:r>
            <a:r>
              <a:rPr sz="2400" spc="-10" dirty="0">
                <a:latin typeface="Carlito"/>
                <a:cs typeface="Carlito"/>
              </a:rPr>
              <a:t> precedence/succession</a:t>
            </a:r>
            <a:endParaRPr sz="24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concurrent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jobs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7614" y="461899"/>
            <a:ext cx="3129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</a:t>
            </a:r>
            <a:r>
              <a:rPr sz="4400" spc="-7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Example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8288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2702" y="2045334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ABC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5052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2735" y="3721989"/>
            <a:ext cx="14044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og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amming</a:t>
            </a:r>
          </a:p>
        </p:txBody>
      </p:sp>
      <p:sp>
        <p:nvSpPr>
          <p:cNvPr id="8" name="object 8"/>
          <p:cNvSpPr/>
          <p:nvPr/>
        </p:nvSpPr>
        <p:spPr>
          <a:xfrm>
            <a:off x="4191000" y="3505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51426" y="3676269"/>
            <a:ext cx="854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8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8366" y="3676269"/>
            <a:ext cx="901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5" dirty="0">
                <a:latin typeface="Carlito"/>
                <a:cs typeface="Carlito"/>
              </a:rPr>
              <a:t>y</a:t>
            </a:r>
            <a:r>
              <a:rPr sz="1800" spc="-5" dirty="0">
                <a:latin typeface="Carlito"/>
                <a:cs typeface="Carlito"/>
              </a:rPr>
              <a:t>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7790" y="3676269"/>
            <a:ext cx="10614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Definition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44855" y="5261609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Risk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02431" y="5261609"/>
            <a:ext cx="11155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ea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ibi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ty  </a:t>
            </a:r>
            <a:r>
              <a:rPr sz="1800" spc="-5" dirty="0">
                <a:latin typeface="Carlito"/>
                <a:cs typeface="Carlito"/>
              </a:rPr>
              <a:t>Study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0600" y="5181600"/>
            <a:ext cx="2133600" cy="965098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5720" y="5261609"/>
            <a:ext cx="16756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Requirements 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um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3727" y="2586227"/>
            <a:ext cx="6981825" cy="2600325"/>
            <a:chOff x="1633727" y="2586227"/>
            <a:chExt cx="6981825" cy="2600325"/>
          </a:xfrm>
        </p:grpSpPr>
        <p:sp>
          <p:nvSpPr>
            <p:cNvPr id="22" name="object 22"/>
            <p:cNvSpPr/>
            <p:nvPr/>
          </p:nvSpPr>
          <p:spPr>
            <a:xfrm>
              <a:off x="1638299" y="2590799"/>
              <a:ext cx="3009900" cy="914400"/>
            </a:xfrm>
            <a:custGeom>
              <a:avLst/>
              <a:gdLst/>
              <a:ahLst/>
              <a:cxnLst/>
              <a:rect l="l" t="t" r="r" b="b"/>
              <a:pathLst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0" y="457200"/>
                  </a:lnTo>
                  <a:lnTo>
                    <a:pt x="0" y="914400"/>
                  </a:lnTo>
                </a:path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1676400" y="457200"/>
                  </a:lnTo>
                  <a:lnTo>
                    <a:pt x="16764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200" y="2590799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914400"/>
                  </a:lnTo>
                </a:path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133600" y="457200"/>
                  </a:lnTo>
                  <a:lnTo>
                    <a:pt x="21336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8299" y="4267200"/>
              <a:ext cx="4991100" cy="914400"/>
            </a:xfrm>
            <a:custGeom>
              <a:avLst/>
              <a:gdLst/>
              <a:ahLst/>
              <a:cxnLst/>
              <a:rect l="l" t="t" r="r" b="b"/>
              <a:pathLst>
                <a:path w="4991100" h="914400">
                  <a:moveTo>
                    <a:pt x="4991100" y="914400"/>
                  </a:moveTo>
                  <a:lnTo>
                    <a:pt x="4991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8299" y="4267200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914400"/>
                  </a:moveTo>
                  <a:lnTo>
                    <a:pt x="2705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8299" y="2590799"/>
              <a:ext cx="6972300" cy="2590800"/>
            </a:xfrm>
            <a:custGeom>
              <a:avLst/>
              <a:gdLst/>
              <a:ahLst/>
              <a:cxnLst/>
              <a:rect l="l" t="t" r="r" b="b"/>
              <a:pathLst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419100" y="2133600"/>
                  </a:lnTo>
                  <a:lnTo>
                    <a:pt x="419100" y="2590800"/>
                  </a:lnTo>
                </a:path>
                <a:path w="6972300" h="2590800">
                  <a:moveTo>
                    <a:pt x="3009900" y="0"/>
                  </a:moveTo>
                  <a:lnTo>
                    <a:pt x="3009900" y="457200"/>
                  </a:lnTo>
                  <a:lnTo>
                    <a:pt x="6972300" y="457200"/>
                  </a:lnTo>
                </a:path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6972300" y="2133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2490" y="173596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890" y="2802458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Level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690" y="4708397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828" y="1308861"/>
            <a:ext cx="18253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75F92"/>
                </a:solidFill>
                <a:latin typeface="Carlito"/>
                <a:cs typeface="Carlito"/>
              </a:rPr>
              <a:t>Integrateable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139" y="851661"/>
            <a:ext cx="19980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Mana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3228" y="5918403"/>
            <a:ext cx="231749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C000"/>
                </a:solidFill>
                <a:latin typeface="Carlito"/>
                <a:cs typeface="Carlito"/>
              </a:rPr>
              <a:t>Measureable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140" y="6146698"/>
            <a:ext cx="213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Ind</a:t>
            </a:r>
            <a:r>
              <a:rPr sz="2800" spc="-15" dirty="0">
                <a:solidFill>
                  <a:srgbClr val="92D050"/>
                </a:solidFill>
                <a:latin typeface="Carlito"/>
                <a:cs typeface="Carlito"/>
              </a:rPr>
              <a:t>e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pe</a:t>
            </a:r>
            <a:r>
              <a:rPr sz="2800" spc="-20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de</a:t>
            </a:r>
            <a:r>
              <a:rPr sz="2800" spc="-45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22" y="304800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a simple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3227" y="2052827"/>
            <a:ext cx="2676525" cy="695325"/>
            <a:chOff x="1443227" y="2052827"/>
            <a:chExt cx="2676525" cy="695325"/>
          </a:xfrm>
        </p:grpSpPr>
        <p:sp>
          <p:nvSpPr>
            <p:cNvPr id="4" name="object 4"/>
            <p:cNvSpPr/>
            <p:nvPr/>
          </p:nvSpPr>
          <p:spPr>
            <a:xfrm>
              <a:off x="1447799" y="2057399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00" y="2057399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68580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343400" y="20574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844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plan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9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20574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0"/>
                </a:moveTo>
                <a:lnTo>
                  <a:pt x="2514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5200" y="1600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r>
              <a:rPr sz="1800" dirty="0">
                <a:latin typeface="Carlito"/>
                <a:cs typeface="Carlito"/>
              </a:rPr>
              <a:t> 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3800" y="32004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9060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32004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644" y="4511954"/>
            <a:ext cx="6746240" cy="16903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1420"/>
              </a:spcBef>
              <a:buSzPct val="95454"/>
              <a:buChar char="•"/>
              <a:tabLst>
                <a:tab pos="140335" algn="l"/>
              </a:tabLst>
            </a:pPr>
            <a:r>
              <a:rPr sz="2200" spc="-10" dirty="0">
                <a:latin typeface="Tahoma"/>
                <a:cs typeface="Tahoma"/>
              </a:rPr>
              <a:t>Each activity </a:t>
            </a:r>
            <a:r>
              <a:rPr sz="2200" spc="-5" dirty="0">
                <a:latin typeface="Tahoma"/>
                <a:cs typeface="Tahoma"/>
              </a:rPr>
              <a:t>has a </a:t>
            </a:r>
            <a:r>
              <a:rPr sz="2200" spc="-10" dirty="0">
                <a:latin typeface="Tahoma"/>
                <a:cs typeface="Tahoma"/>
              </a:rPr>
              <a:t>duration </a:t>
            </a:r>
            <a:r>
              <a:rPr sz="2200" spc="-5" dirty="0">
                <a:latin typeface="Tahoma"/>
                <a:cs typeface="Tahoma"/>
              </a:rPr>
              <a:t>and consumes</a:t>
            </a:r>
            <a:r>
              <a:rPr sz="2200" spc="1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resources.</a:t>
            </a:r>
            <a:endParaRPr sz="2200">
              <a:latin typeface="Tahoma"/>
              <a:cs typeface="Tahoma"/>
            </a:endParaRPr>
          </a:p>
          <a:p>
            <a:pPr marL="12700" marR="148590">
              <a:lnSpc>
                <a:spcPct val="98200"/>
              </a:lnSpc>
              <a:spcBef>
                <a:spcPts val="1375"/>
              </a:spcBef>
              <a:buSzPct val="95454"/>
              <a:buChar char="•"/>
              <a:tabLst>
                <a:tab pos="140335" algn="l"/>
              </a:tabLst>
            </a:pPr>
            <a:r>
              <a:rPr sz="2200" spc="-10" dirty="0">
                <a:latin typeface="Tahoma"/>
                <a:cs typeface="Tahoma"/>
              </a:rPr>
              <a:t>Each activity </a:t>
            </a:r>
            <a:r>
              <a:rPr sz="2200" spc="-5" dirty="0">
                <a:latin typeface="Tahoma"/>
                <a:cs typeface="Tahoma"/>
              </a:rPr>
              <a:t>has a </a:t>
            </a:r>
            <a:r>
              <a:rPr sz="2200" spc="-10" dirty="0">
                <a:latin typeface="Tahoma"/>
                <a:cs typeface="Tahoma"/>
              </a:rPr>
              <a:t>constraint(example: </a:t>
            </a:r>
            <a:r>
              <a:rPr sz="2200" spc="-5" dirty="0">
                <a:latin typeface="Tahoma"/>
                <a:cs typeface="Tahoma"/>
              </a:rPr>
              <a:t>one must be  </a:t>
            </a:r>
            <a:r>
              <a:rPr sz="2200" spc="-10" dirty="0">
                <a:latin typeface="Tahoma"/>
                <a:cs typeface="Tahoma"/>
              </a:rPr>
              <a:t>finished before </a:t>
            </a:r>
            <a:r>
              <a:rPr sz="2200" spc="-5" dirty="0">
                <a:latin typeface="Tahoma"/>
                <a:cs typeface="Tahoma"/>
              </a:rPr>
              <a:t>the other starts; so activities </a:t>
            </a:r>
            <a:r>
              <a:rPr sz="2200" spc="-10" dirty="0">
                <a:latin typeface="Tahoma"/>
                <a:cs typeface="Tahoma"/>
              </a:rPr>
              <a:t>are  executed </a:t>
            </a:r>
            <a:r>
              <a:rPr sz="2200" spc="-5" dirty="0">
                <a:latin typeface="Tahoma"/>
                <a:cs typeface="Tahoma"/>
              </a:rPr>
              <a:t>in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order).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461899"/>
            <a:ext cx="618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Example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WBS: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5" dirty="0">
                <a:latin typeface="Carlito"/>
                <a:cs typeface="Carlito"/>
              </a:rPr>
              <a:t>“Holiday”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0723" y="2046645"/>
            <a:ext cx="7299157" cy="333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636" y="461899"/>
            <a:ext cx="352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List </a:t>
            </a:r>
            <a:r>
              <a:rPr sz="4400" dirty="0">
                <a:latin typeface="Carlito"/>
                <a:cs typeface="Carlito"/>
              </a:rPr>
              <a:t>of</a:t>
            </a:r>
            <a:r>
              <a:rPr sz="4400" spc="-6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activities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02524"/>
            <a:ext cx="4874260" cy="49637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535"/>
              </a:spcBef>
              <a:buSzPct val="95833"/>
              <a:buChar char="•"/>
              <a:tabLst>
                <a:tab pos="165735" algn="l"/>
              </a:tabLst>
            </a:pPr>
            <a:r>
              <a:rPr sz="2400" dirty="0">
                <a:latin typeface="Carlito"/>
                <a:cs typeface="Carlito"/>
              </a:rPr>
              <a:t>Booking:</a:t>
            </a: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5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brochures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5"/>
              </a:spcBef>
              <a:buChar char="•"/>
              <a:tabLst>
                <a:tab pos="691515" algn="l"/>
              </a:tabLst>
            </a:pPr>
            <a:r>
              <a:rPr sz="2400" spc="-5" dirty="0">
                <a:latin typeface="Carlito"/>
                <a:cs typeface="Carlito"/>
              </a:rPr>
              <a:t>choose</a:t>
            </a:r>
            <a:r>
              <a:rPr sz="2400" spc="-10" dirty="0">
                <a:latin typeface="Carlito"/>
                <a:cs typeface="Carlito"/>
              </a:rPr>
              <a:t> resort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20" dirty="0">
                <a:latin typeface="Carlito"/>
                <a:cs typeface="Carlito"/>
              </a:rPr>
              <a:t>make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confirm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45" dirty="0">
                <a:latin typeface="Carlito"/>
                <a:cs typeface="Carlito"/>
              </a:rPr>
              <a:t>Travel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documents: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passport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book tickets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insurance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0745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Enter Earned </a:t>
            </a:r>
            <a:r>
              <a:rPr sz="4400" spc="-65" dirty="0"/>
              <a:t>Value</a:t>
            </a:r>
            <a:r>
              <a:rPr sz="4400" spc="-295" dirty="0"/>
              <a:t> </a:t>
            </a:r>
            <a:r>
              <a:rPr sz="440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59205" y="1523238"/>
            <a:ext cx="747331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“Earned </a:t>
            </a:r>
            <a:r>
              <a:rPr sz="2400" spc="-45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Analysis”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 dirty="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buClr>
                <a:srgbClr val="0000FF"/>
              </a:buClr>
              <a:buSzPct val="110416"/>
              <a:tabLst>
                <a:tab pos="413384" algn="l"/>
                <a:tab pos="414020" algn="l"/>
              </a:tabLst>
            </a:pPr>
            <a:r>
              <a:rPr sz="2400" spc="-5" dirty="0">
                <a:latin typeface="Arial"/>
                <a:cs typeface="Arial"/>
              </a:rPr>
              <a:t>an industry standard way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to:</a:t>
            </a: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measure a </a:t>
            </a:r>
            <a:r>
              <a:rPr sz="2400" spc="-10" dirty="0">
                <a:latin typeface="Arial"/>
                <a:cs typeface="Arial"/>
              </a:rPr>
              <a:t>project’s </a:t>
            </a:r>
            <a:r>
              <a:rPr sz="2400" spc="-5" dirty="0">
                <a:latin typeface="Arial"/>
                <a:cs typeface="Arial"/>
              </a:rPr>
              <a:t>progress,</a:t>
            </a:r>
            <a:endParaRPr sz="24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forecast its </a:t>
            </a:r>
            <a:r>
              <a:rPr sz="2400" spc="-5" dirty="0">
                <a:latin typeface="Arial"/>
                <a:cs typeface="Arial"/>
              </a:rPr>
              <a:t>completion date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final </a:t>
            </a:r>
            <a:r>
              <a:rPr sz="2400" dirty="0">
                <a:latin typeface="Arial"/>
                <a:cs typeface="Arial"/>
              </a:rPr>
              <a:t>cost,</a:t>
            </a:r>
            <a:r>
              <a:rPr sz="2400" spc="-5" dirty="0">
                <a:latin typeface="Arial"/>
                <a:cs typeface="Arial"/>
              </a:rPr>
              <a:t> and</a:t>
            </a:r>
            <a:endParaRPr sz="2400" dirty="0">
              <a:latin typeface="Arial"/>
              <a:cs typeface="Arial"/>
            </a:endParaRPr>
          </a:p>
          <a:p>
            <a:pPr marL="812800" marR="508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provide schedule and budget variances along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way.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5435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integrating </a:t>
            </a:r>
            <a:r>
              <a:rPr sz="2400" dirty="0">
                <a:latin typeface="Arial"/>
                <a:cs typeface="Arial"/>
              </a:rPr>
              <a:t>three measurements, </a:t>
            </a:r>
            <a:r>
              <a:rPr sz="2400" spc="-5" dirty="0">
                <a:latin typeface="Arial"/>
                <a:cs typeface="Arial"/>
              </a:rPr>
              <a:t>it provides  consistent, numerical indicators with which you can  evaluate and compare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687" y="1607058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687" y="4167378"/>
            <a:ext cx="228600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088" y="609600"/>
            <a:ext cx="633577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rlito"/>
                <a:cs typeface="Carlito"/>
              </a:rPr>
              <a:t>What’s </a:t>
            </a:r>
            <a:r>
              <a:rPr sz="4400" spc="-15" dirty="0">
                <a:latin typeface="Carlito"/>
                <a:cs typeface="Carlito"/>
              </a:rPr>
              <a:t>More</a:t>
            </a:r>
            <a:r>
              <a:rPr sz="4400" spc="-5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Important?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133600"/>
            <a:ext cx="6568948" cy="2920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schedule?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952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budget?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work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accomplished?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946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3" y="461899"/>
            <a:ext cx="4701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634693"/>
            <a:ext cx="7395209" cy="41929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Definition: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group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tasks </a:t>
            </a:r>
            <a:r>
              <a:rPr sz="3200" spc="-15" dirty="0">
                <a:latin typeface="Carlito"/>
                <a:cs typeface="Carlito"/>
              </a:rPr>
              <a:t>performed </a:t>
            </a:r>
            <a:r>
              <a:rPr sz="3200" dirty="0">
                <a:latin typeface="Carlito"/>
                <a:cs typeface="Carlito"/>
              </a:rPr>
              <a:t>in a  </a:t>
            </a:r>
            <a:r>
              <a:rPr sz="3200" spc="-10" dirty="0">
                <a:latin typeface="Carlito"/>
                <a:cs typeface="Carlito"/>
              </a:rPr>
              <a:t>definable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time period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order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meet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specific set of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Features: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likely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unique </a:t>
            </a:r>
            <a:r>
              <a:rPr sz="2800" spc="-5" dirty="0">
                <a:latin typeface="Carlito"/>
                <a:cs typeface="Carlito"/>
              </a:rPr>
              <a:t>(one-time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program)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specific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start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and end time </a:t>
            </a:r>
            <a:r>
              <a:rPr sz="2800" spc="-25" dirty="0">
                <a:latin typeface="Carlito"/>
                <a:cs typeface="Carlito"/>
              </a:rPr>
              <a:t>(life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cycle)</a:t>
            </a:r>
            <a:endParaRPr sz="2800">
              <a:latin typeface="Carlito"/>
              <a:cs typeface="Carlito"/>
            </a:endParaRPr>
          </a:p>
          <a:p>
            <a:pPr marL="756285" marR="132715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scope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categorized into  </a:t>
            </a:r>
            <a:r>
              <a:rPr sz="2800" spc="-15" dirty="0">
                <a:latin typeface="Carlito"/>
                <a:cs typeface="Carlito"/>
              </a:rPr>
              <a:t>definable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tasks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budget</a:t>
            </a:r>
            <a:r>
              <a:rPr sz="2800" spc="-15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resources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12597"/>
            <a:ext cx="638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>
                <a:latin typeface="Carlito"/>
                <a:cs typeface="Carlito"/>
              </a:rPr>
              <a:t>EVA </a:t>
            </a:r>
            <a:r>
              <a:rPr sz="4400" spc="-25" dirty="0">
                <a:latin typeface="Carlito"/>
                <a:cs typeface="Carlito"/>
              </a:rPr>
              <a:t>Integrates </a:t>
            </a:r>
            <a:r>
              <a:rPr sz="4400" dirty="0">
                <a:latin typeface="Carlito"/>
                <a:cs typeface="Carlito"/>
              </a:rPr>
              <a:t>All</a:t>
            </a:r>
            <a:r>
              <a:rPr sz="4400" spc="-10" dirty="0">
                <a:latin typeface="Carlito"/>
                <a:cs typeface="Carlito"/>
              </a:rPr>
              <a:t> Three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225" y="1533271"/>
            <a:ext cx="7604759" cy="281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compares </a:t>
            </a:r>
            <a:r>
              <a:rPr sz="2800" spc="-5" dirty="0">
                <a:latin typeface="Carlito"/>
                <a:cs typeface="Carlito"/>
              </a:rPr>
              <a:t>the PLANNED </a:t>
            </a:r>
            <a:r>
              <a:rPr sz="2800" spc="-10" dirty="0">
                <a:latin typeface="Carlito"/>
                <a:cs typeface="Carlito"/>
              </a:rPr>
              <a:t>amount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has actually been </a:t>
            </a:r>
            <a:r>
              <a:rPr sz="2800" spc="-20" dirty="0">
                <a:latin typeface="Carlito"/>
                <a:cs typeface="Carlito"/>
              </a:rPr>
              <a:t>COMPLETED, to </a:t>
            </a:r>
            <a:r>
              <a:rPr sz="2800" spc="-15" dirty="0">
                <a:latin typeface="Carlito"/>
                <a:cs typeface="Carlito"/>
              </a:rPr>
              <a:t>determine 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i="1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10" dirty="0">
                <a:latin typeface="Carlito"/>
                <a:cs typeface="Carlito"/>
              </a:rPr>
              <a:t>SCHEDULE, and </a:t>
            </a:r>
            <a:r>
              <a:rPr sz="2800" i="1" spc="-20" dirty="0">
                <a:latin typeface="Carlito"/>
                <a:cs typeface="Carlito"/>
              </a:rPr>
              <a:t>WORK </a:t>
            </a:r>
            <a:r>
              <a:rPr sz="2800" i="1" spc="-15" dirty="0">
                <a:latin typeface="Carlito"/>
                <a:cs typeface="Carlito"/>
              </a:rPr>
              <a:t>ACCOMPLISHED 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progressing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planned.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“Earned”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credited </a:t>
            </a:r>
            <a:r>
              <a:rPr sz="2800" spc="-5" dirty="0">
                <a:latin typeface="Carlito"/>
                <a:cs typeface="Carlito"/>
              </a:rPr>
              <a:t>as it is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completed.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12801"/>
            <a:ext cx="631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Earned </a:t>
            </a:r>
            <a:r>
              <a:rPr spc="-4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needed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because...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928" y="1571371"/>
            <a:ext cx="6988175" cy="299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“Early </a:t>
            </a:r>
            <a:r>
              <a:rPr sz="2800" spc="-5" dirty="0">
                <a:latin typeface="Carlito"/>
                <a:cs typeface="Carlito"/>
              </a:rPr>
              <a:t>Warning”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prompt  </a:t>
            </a:r>
            <a:r>
              <a:rPr sz="2800" spc="-15" dirty="0">
                <a:latin typeface="Carlito"/>
                <a:cs typeface="Carlito"/>
              </a:rPr>
              <a:t>corrective</a:t>
            </a:r>
            <a:r>
              <a:rPr sz="2800" spc="-5" dirty="0">
                <a:latin typeface="Carlito"/>
                <a:cs typeface="Carlito"/>
              </a:rPr>
              <a:t> action.</a:t>
            </a:r>
            <a:endParaRPr sz="2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Still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recover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Timely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additional</a:t>
            </a:r>
            <a:endParaRPr lang="en-US" sz="24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funds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7782" y="2432170"/>
            <a:ext cx="2891679" cy="293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4405" marR="5080" indent="-1640205">
              <a:lnSpc>
                <a:spcPct val="100400"/>
              </a:lnSpc>
              <a:spcBef>
                <a:spcPts val="80"/>
              </a:spcBef>
            </a:pPr>
            <a:r>
              <a:rPr sz="4400" dirty="0"/>
              <a:t>But First! - </a:t>
            </a:r>
            <a:r>
              <a:rPr spc="-35" dirty="0"/>
              <a:t>We </a:t>
            </a:r>
            <a:r>
              <a:rPr dirty="0"/>
              <a:t>Must</a:t>
            </a:r>
            <a:r>
              <a:rPr spc="-55" dirty="0"/>
              <a:t> </a:t>
            </a:r>
            <a:r>
              <a:rPr spc="-5" dirty="0"/>
              <a:t>Get  Organized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0955" y="1581658"/>
            <a:ext cx="685863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EVA </a:t>
            </a:r>
            <a:r>
              <a:rPr sz="2400" spc="-5" dirty="0">
                <a:latin typeface="Arial"/>
                <a:cs typeface="Arial"/>
              </a:rPr>
              <a:t>works best when work 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‘classified’.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12700" marR="6985">
              <a:lnSpc>
                <a:spcPts val="2590"/>
              </a:lnSpc>
            </a:pPr>
            <a:r>
              <a:rPr lang="en-US" sz="2400" spc="-10" dirty="0">
                <a:latin typeface="Arial"/>
                <a:cs typeface="Arial"/>
              </a:rPr>
              <a:t>classific</a:t>
            </a:r>
            <a:r>
              <a:rPr sz="2400" spc="-5" dirty="0">
                <a:latin typeface="Arial"/>
                <a:cs typeface="Arial"/>
              </a:rPr>
              <a:t>ation is </a:t>
            </a:r>
            <a:r>
              <a:rPr sz="2400" dirty="0">
                <a:latin typeface="Arial"/>
                <a:cs typeface="Arial"/>
              </a:rPr>
              <a:t>best </a:t>
            </a:r>
            <a:r>
              <a:rPr sz="2400" spc="-5" dirty="0">
                <a:latin typeface="Arial"/>
                <a:cs typeface="Arial"/>
              </a:rPr>
              <a:t>achieved with a well- planned </a:t>
            </a:r>
            <a:r>
              <a:rPr sz="2400" spc="-15" dirty="0">
                <a:latin typeface="Arial"/>
                <a:cs typeface="Arial"/>
              </a:rPr>
              <a:t>Work </a:t>
            </a:r>
            <a:r>
              <a:rPr sz="2400" spc="-5" dirty="0">
                <a:latin typeface="Arial"/>
                <a:cs typeface="Arial"/>
              </a:rPr>
              <a:t>Breakdown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So, how </a:t>
            </a:r>
            <a:r>
              <a:rPr sz="2400" dirty="0">
                <a:latin typeface="Arial"/>
                <a:cs typeface="Arial"/>
              </a:rPr>
              <a:t>do I create a WBS for a </a:t>
            </a:r>
            <a:r>
              <a:rPr sz="2400" spc="-5" dirty="0">
                <a:latin typeface="Arial"/>
                <a:cs typeface="Arial"/>
              </a:rPr>
              <a:t>really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project?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437" y="1665732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37" y="2369820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37" y="3403091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35076"/>
            <a:ext cx="5029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Proper WBS</a:t>
            </a:r>
            <a:r>
              <a:rPr sz="4400" spc="-70" dirty="0"/>
              <a:t> </a:t>
            </a:r>
            <a:r>
              <a:rPr sz="440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6428" y="1571370"/>
            <a:ext cx="4157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One WBS </a:t>
            </a:r>
            <a:r>
              <a:rPr sz="3200" spc="-5" dirty="0">
                <a:latin typeface="Arial"/>
                <a:cs typeface="Arial"/>
              </a:rPr>
              <a:t>per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987" y="1681226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0677" y="2093798"/>
            <a:ext cx="5447665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Deliverable-oriented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not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WBS is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out-of-scope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Each descending level represents more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detail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428" y="3113913"/>
            <a:ext cx="629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Full (and </a:t>
            </a:r>
            <a:r>
              <a:rPr sz="3200" dirty="0">
                <a:latin typeface="Arial"/>
                <a:cs typeface="Arial"/>
              </a:rPr>
              <a:t>accurate) </a:t>
            </a:r>
            <a:r>
              <a:rPr sz="3200" spc="-5" dirty="0">
                <a:latin typeface="Arial"/>
                <a:cs typeface="Arial"/>
              </a:rPr>
              <a:t>definition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987" y="3223514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0677" y="3636340"/>
            <a:ext cx="564515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Defined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deliverable(s)</a:t>
            </a:r>
          </a:p>
          <a:p>
            <a:pPr marL="299085" indent="-287020">
              <a:lnSpc>
                <a:spcPct val="100000"/>
              </a:lnSpc>
              <a:spcBef>
                <a:spcPts val="244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/>
                <a:cs typeface="Arial"/>
              </a:rPr>
              <a:t>Timeframe </a:t>
            </a:r>
            <a:r>
              <a:rPr sz="2000" dirty="0">
                <a:latin typeface="Arial"/>
                <a:cs typeface="Arial"/>
              </a:rPr>
              <a:t>for delivery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Total </a:t>
            </a:r>
            <a:r>
              <a:rPr sz="2000" dirty="0">
                <a:latin typeface="Arial"/>
                <a:cs typeface="Arial"/>
              </a:rPr>
              <a:t>cost (direct and indirect) to deliver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220786" y="4820393"/>
            <a:ext cx="6399213" cy="164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2080">
              <a:lnSpc>
                <a:spcPct val="220000"/>
              </a:lnSpc>
            </a:pPr>
            <a:r>
              <a:rPr lang="en-US" spc="-5" dirty="0">
                <a:latin typeface="Arial"/>
                <a:cs typeface="Arial"/>
              </a:rPr>
              <a:t>WBS Have three measurable</a:t>
            </a:r>
            <a:r>
              <a:rPr lang="en-US" spc="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components</a:t>
            </a:r>
            <a:endParaRPr lang="en-US" dirty="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290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5" dirty="0">
                <a:latin typeface="Arial"/>
                <a:cs typeface="Arial"/>
              </a:rPr>
              <a:t>Scope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work </a:t>
            </a:r>
            <a:r>
              <a:rPr lang="en-US" dirty="0">
                <a:latin typeface="Arial"/>
                <a:cs typeface="Arial"/>
              </a:rPr>
              <a:t>to be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accomplished</a:t>
            </a:r>
            <a:endParaRPr lang="en-US" dirty="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290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55" dirty="0">
                <a:latin typeface="Arial"/>
                <a:cs typeface="Arial"/>
              </a:rPr>
              <a:t>Total </a:t>
            </a:r>
            <a:r>
              <a:rPr lang="en-US" spc="-5" dirty="0">
                <a:latin typeface="Arial"/>
                <a:cs typeface="Arial"/>
              </a:rPr>
              <a:t>(direct and indirect)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cost</a:t>
            </a:r>
          </a:p>
          <a:p>
            <a:pPr marL="413384" indent="-287655">
              <a:lnSpc>
                <a:spcPct val="100000"/>
              </a:lnSpc>
              <a:spcBef>
                <a:spcPts val="285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10" dirty="0">
                <a:latin typeface="Arial"/>
                <a:cs typeface="Arial"/>
              </a:rPr>
              <a:t>Timeframe </a:t>
            </a:r>
            <a:r>
              <a:rPr lang="en-US" spc="-5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completion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463" y="183007"/>
            <a:ext cx="4426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Some New</a:t>
            </a:r>
            <a:r>
              <a:rPr sz="4400" spc="-165" dirty="0"/>
              <a:t> </a:t>
            </a:r>
            <a:r>
              <a:rPr sz="4400" spc="-100" dirty="0"/>
              <a:t>Terms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3007" y="1576717"/>
            <a:ext cx="3403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PV – Planned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12700" marR="173355">
              <a:lnSpc>
                <a:spcPct val="220000"/>
              </a:lnSpc>
            </a:pPr>
            <a:r>
              <a:rPr sz="3000" spc="-5" dirty="0">
                <a:latin typeface="Arial"/>
                <a:cs typeface="Arial"/>
              </a:rPr>
              <a:t>AC </a:t>
            </a:r>
            <a:r>
              <a:rPr sz="3000" dirty="0">
                <a:latin typeface="Arial"/>
                <a:cs typeface="Arial"/>
              </a:rPr>
              <a:t>- </a:t>
            </a:r>
            <a:r>
              <a:rPr sz="3000" spc="-5" dirty="0">
                <a:latin typeface="Arial"/>
                <a:cs typeface="Arial"/>
              </a:rPr>
              <a:t>Actual </a:t>
            </a:r>
            <a:r>
              <a:rPr sz="3000" dirty="0">
                <a:latin typeface="Arial"/>
                <a:cs typeface="Arial"/>
              </a:rPr>
              <a:t>Cost  EV – </a:t>
            </a:r>
            <a:r>
              <a:rPr sz="3000" spc="-5" dirty="0">
                <a:latin typeface="Arial"/>
                <a:cs typeface="Arial"/>
              </a:rPr>
              <a:t>Earned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1638554"/>
            <a:ext cx="292607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400" y="2644267"/>
            <a:ext cx="292607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400" y="3650107"/>
            <a:ext cx="292607" cy="29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021" y="4071632"/>
            <a:ext cx="2564130" cy="2527300"/>
          </a:xfrm>
          <a:custGeom>
            <a:avLst/>
            <a:gdLst/>
            <a:ahLst/>
            <a:cxnLst/>
            <a:rect l="l" t="t" r="r" b="b"/>
            <a:pathLst>
              <a:path w="2564129" h="2527300">
                <a:moveTo>
                  <a:pt x="981113" y="647560"/>
                </a:moveTo>
                <a:lnTo>
                  <a:pt x="979881" y="642620"/>
                </a:lnTo>
                <a:lnTo>
                  <a:pt x="976210" y="639051"/>
                </a:lnTo>
                <a:lnTo>
                  <a:pt x="972527" y="636498"/>
                </a:lnTo>
                <a:lnTo>
                  <a:pt x="970064" y="635304"/>
                </a:lnTo>
                <a:lnTo>
                  <a:pt x="970064" y="632752"/>
                </a:lnTo>
                <a:lnTo>
                  <a:pt x="968832" y="627989"/>
                </a:lnTo>
                <a:lnTo>
                  <a:pt x="966381" y="621855"/>
                </a:lnTo>
                <a:lnTo>
                  <a:pt x="963917" y="614362"/>
                </a:lnTo>
                <a:lnTo>
                  <a:pt x="961466" y="608241"/>
                </a:lnTo>
                <a:lnTo>
                  <a:pt x="957770" y="604659"/>
                </a:lnTo>
                <a:lnTo>
                  <a:pt x="954100" y="602107"/>
                </a:lnTo>
                <a:lnTo>
                  <a:pt x="946734" y="599732"/>
                </a:lnTo>
                <a:lnTo>
                  <a:pt x="943051" y="597166"/>
                </a:lnTo>
                <a:lnTo>
                  <a:pt x="941819" y="597166"/>
                </a:lnTo>
                <a:lnTo>
                  <a:pt x="940587" y="599732"/>
                </a:lnTo>
                <a:lnTo>
                  <a:pt x="933234" y="604659"/>
                </a:lnTo>
                <a:lnTo>
                  <a:pt x="928319" y="611987"/>
                </a:lnTo>
                <a:lnTo>
                  <a:pt x="932002" y="619302"/>
                </a:lnTo>
                <a:lnTo>
                  <a:pt x="944270" y="627989"/>
                </a:lnTo>
                <a:lnTo>
                  <a:pt x="944270" y="630364"/>
                </a:lnTo>
                <a:lnTo>
                  <a:pt x="943051" y="635304"/>
                </a:lnTo>
                <a:lnTo>
                  <a:pt x="941819" y="642620"/>
                </a:lnTo>
                <a:lnTo>
                  <a:pt x="940587" y="652500"/>
                </a:lnTo>
                <a:lnTo>
                  <a:pt x="941819" y="659815"/>
                </a:lnTo>
                <a:lnTo>
                  <a:pt x="945502" y="664756"/>
                </a:lnTo>
                <a:lnTo>
                  <a:pt x="951649" y="667143"/>
                </a:lnTo>
                <a:lnTo>
                  <a:pt x="956564" y="669696"/>
                </a:lnTo>
                <a:lnTo>
                  <a:pt x="960234" y="670890"/>
                </a:lnTo>
                <a:lnTo>
                  <a:pt x="963917" y="667143"/>
                </a:lnTo>
                <a:lnTo>
                  <a:pt x="966381" y="663562"/>
                </a:lnTo>
                <a:lnTo>
                  <a:pt x="967613" y="661009"/>
                </a:lnTo>
                <a:lnTo>
                  <a:pt x="976210" y="661009"/>
                </a:lnTo>
                <a:lnTo>
                  <a:pt x="978649" y="659815"/>
                </a:lnTo>
                <a:lnTo>
                  <a:pt x="979881" y="656247"/>
                </a:lnTo>
                <a:lnTo>
                  <a:pt x="979881" y="651306"/>
                </a:lnTo>
                <a:lnTo>
                  <a:pt x="981113" y="647560"/>
                </a:lnTo>
                <a:close/>
              </a:path>
              <a:path w="2564129" h="2527300">
                <a:moveTo>
                  <a:pt x="1148105" y="1264158"/>
                </a:moveTo>
                <a:lnTo>
                  <a:pt x="1146873" y="1259230"/>
                </a:lnTo>
                <a:lnTo>
                  <a:pt x="1144435" y="1254328"/>
                </a:lnTo>
                <a:lnTo>
                  <a:pt x="1139520" y="1250632"/>
                </a:lnTo>
                <a:lnTo>
                  <a:pt x="1133373" y="1249413"/>
                </a:lnTo>
                <a:lnTo>
                  <a:pt x="1128458" y="1250632"/>
                </a:lnTo>
                <a:lnTo>
                  <a:pt x="1123556" y="1254328"/>
                </a:lnTo>
                <a:lnTo>
                  <a:pt x="1119873" y="1259230"/>
                </a:lnTo>
                <a:lnTo>
                  <a:pt x="1118641" y="1264158"/>
                </a:lnTo>
                <a:lnTo>
                  <a:pt x="1119873" y="1270292"/>
                </a:lnTo>
                <a:lnTo>
                  <a:pt x="1123556" y="1275194"/>
                </a:lnTo>
                <a:lnTo>
                  <a:pt x="1128458" y="1277670"/>
                </a:lnTo>
                <a:lnTo>
                  <a:pt x="1133373" y="1278890"/>
                </a:lnTo>
                <a:lnTo>
                  <a:pt x="1139520" y="1277670"/>
                </a:lnTo>
                <a:lnTo>
                  <a:pt x="1144435" y="1275194"/>
                </a:lnTo>
                <a:lnTo>
                  <a:pt x="1146873" y="1270292"/>
                </a:lnTo>
                <a:lnTo>
                  <a:pt x="1148105" y="1264158"/>
                </a:lnTo>
                <a:close/>
              </a:path>
              <a:path w="2564129" h="2527300">
                <a:moveTo>
                  <a:pt x="1241425" y="586105"/>
                </a:moveTo>
                <a:lnTo>
                  <a:pt x="1240218" y="582536"/>
                </a:lnTo>
                <a:lnTo>
                  <a:pt x="1232839" y="582536"/>
                </a:lnTo>
                <a:lnTo>
                  <a:pt x="1227924" y="583730"/>
                </a:lnTo>
                <a:lnTo>
                  <a:pt x="1221778" y="583730"/>
                </a:lnTo>
                <a:lnTo>
                  <a:pt x="1215656" y="584911"/>
                </a:lnTo>
                <a:lnTo>
                  <a:pt x="1209509" y="584911"/>
                </a:lnTo>
                <a:lnTo>
                  <a:pt x="1202156" y="583730"/>
                </a:lnTo>
                <a:lnTo>
                  <a:pt x="1197241" y="582536"/>
                </a:lnTo>
                <a:lnTo>
                  <a:pt x="1194777" y="581164"/>
                </a:lnTo>
                <a:lnTo>
                  <a:pt x="1108811" y="578789"/>
                </a:lnTo>
                <a:lnTo>
                  <a:pt x="1107605" y="579983"/>
                </a:lnTo>
                <a:lnTo>
                  <a:pt x="1105141" y="583730"/>
                </a:lnTo>
                <a:lnTo>
                  <a:pt x="1096543" y="592239"/>
                </a:lnTo>
                <a:lnTo>
                  <a:pt x="1090396" y="597166"/>
                </a:lnTo>
                <a:lnTo>
                  <a:pt x="1085494" y="604659"/>
                </a:lnTo>
                <a:lnTo>
                  <a:pt x="1087958" y="611987"/>
                </a:lnTo>
                <a:lnTo>
                  <a:pt x="1103909" y="614362"/>
                </a:lnTo>
                <a:lnTo>
                  <a:pt x="1134605" y="614362"/>
                </a:lnTo>
                <a:lnTo>
                  <a:pt x="1138288" y="615556"/>
                </a:lnTo>
                <a:lnTo>
                  <a:pt x="1171448" y="616915"/>
                </a:lnTo>
                <a:lnTo>
                  <a:pt x="1175131" y="618109"/>
                </a:lnTo>
                <a:lnTo>
                  <a:pt x="1177582" y="619302"/>
                </a:lnTo>
                <a:lnTo>
                  <a:pt x="1176362" y="621855"/>
                </a:lnTo>
                <a:lnTo>
                  <a:pt x="1168984" y="626618"/>
                </a:lnTo>
                <a:lnTo>
                  <a:pt x="1166520" y="629170"/>
                </a:lnTo>
                <a:lnTo>
                  <a:pt x="1145667" y="626618"/>
                </a:lnTo>
                <a:lnTo>
                  <a:pt x="1143203" y="626618"/>
                </a:lnTo>
                <a:lnTo>
                  <a:pt x="1137069" y="625436"/>
                </a:lnTo>
                <a:lnTo>
                  <a:pt x="1123556" y="625436"/>
                </a:lnTo>
                <a:lnTo>
                  <a:pt x="1117422" y="626618"/>
                </a:lnTo>
                <a:lnTo>
                  <a:pt x="1112494" y="627989"/>
                </a:lnTo>
                <a:lnTo>
                  <a:pt x="1110043" y="630364"/>
                </a:lnTo>
                <a:lnTo>
                  <a:pt x="1114958" y="636498"/>
                </a:lnTo>
                <a:lnTo>
                  <a:pt x="1123556" y="641438"/>
                </a:lnTo>
                <a:lnTo>
                  <a:pt x="1132141" y="645172"/>
                </a:lnTo>
                <a:lnTo>
                  <a:pt x="1140752" y="647560"/>
                </a:lnTo>
                <a:lnTo>
                  <a:pt x="1154252" y="649947"/>
                </a:lnTo>
                <a:lnTo>
                  <a:pt x="1167752" y="649947"/>
                </a:lnTo>
                <a:lnTo>
                  <a:pt x="1176362" y="653694"/>
                </a:lnTo>
                <a:lnTo>
                  <a:pt x="1177582" y="652500"/>
                </a:lnTo>
                <a:lnTo>
                  <a:pt x="1180045" y="648754"/>
                </a:lnTo>
                <a:lnTo>
                  <a:pt x="1187399" y="643813"/>
                </a:lnTo>
                <a:lnTo>
                  <a:pt x="1191094" y="642620"/>
                </a:lnTo>
                <a:lnTo>
                  <a:pt x="1197241" y="642620"/>
                </a:lnTo>
                <a:lnTo>
                  <a:pt x="1207046" y="631558"/>
                </a:lnTo>
                <a:lnTo>
                  <a:pt x="1216888" y="631558"/>
                </a:lnTo>
                <a:lnTo>
                  <a:pt x="1219339" y="632752"/>
                </a:lnTo>
                <a:lnTo>
                  <a:pt x="1223010" y="632752"/>
                </a:lnTo>
                <a:lnTo>
                  <a:pt x="1241425" y="603300"/>
                </a:lnTo>
                <a:lnTo>
                  <a:pt x="1241425" y="586105"/>
                </a:lnTo>
                <a:close/>
              </a:path>
              <a:path w="2564129" h="2527300">
                <a:moveTo>
                  <a:pt x="1437906" y="601789"/>
                </a:moveTo>
                <a:lnTo>
                  <a:pt x="1428178" y="595439"/>
                </a:lnTo>
                <a:lnTo>
                  <a:pt x="1414576" y="586549"/>
                </a:lnTo>
                <a:lnTo>
                  <a:pt x="1414576" y="587819"/>
                </a:lnTo>
                <a:lnTo>
                  <a:pt x="1413344" y="590359"/>
                </a:lnTo>
                <a:lnTo>
                  <a:pt x="1410881" y="594169"/>
                </a:lnTo>
                <a:lnTo>
                  <a:pt x="1407210" y="595439"/>
                </a:lnTo>
                <a:lnTo>
                  <a:pt x="1383880" y="595439"/>
                </a:lnTo>
                <a:lnTo>
                  <a:pt x="1375270" y="594169"/>
                </a:lnTo>
                <a:lnTo>
                  <a:pt x="1371612" y="594169"/>
                </a:lnTo>
                <a:lnTo>
                  <a:pt x="1366685" y="592899"/>
                </a:lnTo>
                <a:lnTo>
                  <a:pt x="1360551" y="591629"/>
                </a:lnTo>
                <a:lnTo>
                  <a:pt x="1354404" y="591629"/>
                </a:lnTo>
                <a:lnTo>
                  <a:pt x="1348270" y="590359"/>
                </a:lnTo>
                <a:lnTo>
                  <a:pt x="1335976" y="590359"/>
                </a:lnTo>
                <a:lnTo>
                  <a:pt x="1331087" y="591629"/>
                </a:lnTo>
                <a:lnTo>
                  <a:pt x="1312659" y="591629"/>
                </a:lnTo>
                <a:lnTo>
                  <a:pt x="1305293" y="592899"/>
                </a:lnTo>
                <a:lnTo>
                  <a:pt x="1299146" y="599249"/>
                </a:lnTo>
                <a:lnTo>
                  <a:pt x="1294244" y="609409"/>
                </a:lnTo>
                <a:lnTo>
                  <a:pt x="1291780" y="617029"/>
                </a:lnTo>
                <a:lnTo>
                  <a:pt x="1291780" y="624649"/>
                </a:lnTo>
                <a:lnTo>
                  <a:pt x="1294244" y="630999"/>
                </a:lnTo>
                <a:lnTo>
                  <a:pt x="1299146" y="637349"/>
                </a:lnTo>
                <a:lnTo>
                  <a:pt x="1305293" y="639889"/>
                </a:lnTo>
                <a:lnTo>
                  <a:pt x="1310208" y="638619"/>
                </a:lnTo>
                <a:lnTo>
                  <a:pt x="1316329" y="633539"/>
                </a:lnTo>
                <a:lnTo>
                  <a:pt x="1326172" y="623379"/>
                </a:lnTo>
                <a:lnTo>
                  <a:pt x="1328623" y="622109"/>
                </a:lnTo>
                <a:lnTo>
                  <a:pt x="1356855" y="622109"/>
                </a:lnTo>
                <a:lnTo>
                  <a:pt x="1358087" y="623379"/>
                </a:lnTo>
                <a:lnTo>
                  <a:pt x="1363002" y="624649"/>
                </a:lnTo>
                <a:lnTo>
                  <a:pt x="1366685" y="627189"/>
                </a:lnTo>
                <a:lnTo>
                  <a:pt x="1369148" y="630999"/>
                </a:lnTo>
                <a:lnTo>
                  <a:pt x="1370380" y="636079"/>
                </a:lnTo>
                <a:lnTo>
                  <a:pt x="1370380" y="642429"/>
                </a:lnTo>
                <a:lnTo>
                  <a:pt x="1369148" y="642429"/>
                </a:lnTo>
                <a:lnTo>
                  <a:pt x="1366685" y="643699"/>
                </a:lnTo>
                <a:lnTo>
                  <a:pt x="1354404" y="643699"/>
                </a:lnTo>
                <a:lnTo>
                  <a:pt x="1347038" y="642429"/>
                </a:lnTo>
                <a:lnTo>
                  <a:pt x="1337208" y="639889"/>
                </a:lnTo>
                <a:lnTo>
                  <a:pt x="1333538" y="642429"/>
                </a:lnTo>
                <a:lnTo>
                  <a:pt x="1331087" y="646239"/>
                </a:lnTo>
                <a:lnTo>
                  <a:pt x="1329855" y="648779"/>
                </a:lnTo>
                <a:lnTo>
                  <a:pt x="1329855" y="650049"/>
                </a:lnTo>
                <a:lnTo>
                  <a:pt x="1331087" y="653859"/>
                </a:lnTo>
                <a:lnTo>
                  <a:pt x="1335976" y="661479"/>
                </a:lnTo>
                <a:lnTo>
                  <a:pt x="1337208" y="664019"/>
                </a:lnTo>
                <a:lnTo>
                  <a:pt x="1416024" y="664019"/>
                </a:lnTo>
                <a:lnTo>
                  <a:pt x="1420342" y="643699"/>
                </a:lnTo>
                <a:lnTo>
                  <a:pt x="1424406" y="624649"/>
                </a:lnTo>
                <a:lnTo>
                  <a:pt x="1424406" y="623379"/>
                </a:lnTo>
                <a:lnTo>
                  <a:pt x="1424813" y="622109"/>
                </a:lnTo>
                <a:lnTo>
                  <a:pt x="1426857" y="615759"/>
                </a:lnTo>
                <a:lnTo>
                  <a:pt x="1432991" y="609409"/>
                </a:lnTo>
                <a:lnTo>
                  <a:pt x="1435442" y="605599"/>
                </a:lnTo>
                <a:lnTo>
                  <a:pt x="1436674" y="603059"/>
                </a:lnTo>
                <a:lnTo>
                  <a:pt x="1437906" y="601789"/>
                </a:lnTo>
                <a:close/>
              </a:path>
              <a:path w="2564129" h="2527300">
                <a:moveTo>
                  <a:pt x="2412835" y="1276959"/>
                </a:moveTo>
                <a:lnTo>
                  <a:pt x="2411641" y="1226159"/>
                </a:lnTo>
                <a:lnTo>
                  <a:pt x="2408047" y="1162659"/>
                </a:lnTo>
                <a:lnTo>
                  <a:pt x="2400541" y="1111859"/>
                </a:lnTo>
                <a:lnTo>
                  <a:pt x="2392007" y="1061059"/>
                </a:lnTo>
                <a:lnTo>
                  <a:pt x="2379713" y="1010259"/>
                </a:lnTo>
                <a:lnTo>
                  <a:pt x="2374760" y="988847"/>
                </a:lnTo>
                <a:lnTo>
                  <a:pt x="2374760" y="1276959"/>
                </a:lnTo>
                <a:lnTo>
                  <a:pt x="2374620" y="1282573"/>
                </a:lnTo>
                <a:lnTo>
                  <a:pt x="2374074" y="1282573"/>
                </a:lnTo>
                <a:lnTo>
                  <a:pt x="2374074" y="1305725"/>
                </a:lnTo>
                <a:lnTo>
                  <a:pt x="2373566" y="1327759"/>
                </a:lnTo>
                <a:lnTo>
                  <a:pt x="2368613" y="1378559"/>
                </a:lnTo>
                <a:lnTo>
                  <a:pt x="2362479" y="1442059"/>
                </a:lnTo>
                <a:lnTo>
                  <a:pt x="2352738" y="1492859"/>
                </a:lnTo>
                <a:lnTo>
                  <a:pt x="2340457" y="1543659"/>
                </a:lnTo>
                <a:lnTo>
                  <a:pt x="2340419" y="1543799"/>
                </a:lnTo>
                <a:lnTo>
                  <a:pt x="2340419" y="1304925"/>
                </a:lnTo>
                <a:lnTo>
                  <a:pt x="2374074" y="1305725"/>
                </a:lnTo>
                <a:lnTo>
                  <a:pt x="2374074" y="1282573"/>
                </a:lnTo>
                <a:lnTo>
                  <a:pt x="2340419" y="1282573"/>
                </a:lnTo>
                <a:lnTo>
                  <a:pt x="2340419" y="1139228"/>
                </a:lnTo>
                <a:lnTo>
                  <a:pt x="2367330" y="1140764"/>
                </a:lnTo>
                <a:lnTo>
                  <a:pt x="2369985" y="1162659"/>
                </a:lnTo>
                <a:lnTo>
                  <a:pt x="2373566" y="1226159"/>
                </a:lnTo>
                <a:lnTo>
                  <a:pt x="2374760" y="1276959"/>
                </a:lnTo>
                <a:lnTo>
                  <a:pt x="2374760" y="988847"/>
                </a:lnTo>
                <a:lnTo>
                  <a:pt x="2365032" y="946759"/>
                </a:lnTo>
                <a:lnTo>
                  <a:pt x="2348992" y="895959"/>
                </a:lnTo>
                <a:lnTo>
                  <a:pt x="2334907" y="859523"/>
                </a:lnTo>
                <a:lnTo>
                  <a:pt x="2334907" y="980376"/>
                </a:lnTo>
                <a:lnTo>
                  <a:pt x="2309723" y="980211"/>
                </a:lnTo>
                <a:lnTo>
                  <a:pt x="2309723" y="1641754"/>
                </a:lnTo>
                <a:lnTo>
                  <a:pt x="2308529" y="1645259"/>
                </a:lnTo>
                <a:lnTo>
                  <a:pt x="2299690" y="1668132"/>
                </a:lnTo>
                <a:lnTo>
                  <a:pt x="2293543" y="1668068"/>
                </a:lnTo>
                <a:lnTo>
                  <a:pt x="2293543" y="1684032"/>
                </a:lnTo>
                <a:lnTo>
                  <a:pt x="2288895" y="1696059"/>
                </a:lnTo>
                <a:lnTo>
                  <a:pt x="2281923" y="1713052"/>
                </a:lnTo>
                <a:lnTo>
                  <a:pt x="2275789" y="1712912"/>
                </a:lnTo>
                <a:lnTo>
                  <a:pt x="2275789" y="1728050"/>
                </a:lnTo>
                <a:lnTo>
                  <a:pt x="2268080" y="1746859"/>
                </a:lnTo>
                <a:lnTo>
                  <a:pt x="2259355" y="1760372"/>
                </a:lnTo>
                <a:lnTo>
                  <a:pt x="2245055" y="1760372"/>
                </a:lnTo>
                <a:lnTo>
                  <a:pt x="2245055" y="1782533"/>
                </a:lnTo>
                <a:lnTo>
                  <a:pt x="2243493" y="1784959"/>
                </a:lnTo>
                <a:lnTo>
                  <a:pt x="2217724" y="1835759"/>
                </a:lnTo>
                <a:lnTo>
                  <a:pt x="2203907" y="1854339"/>
                </a:lnTo>
                <a:lnTo>
                  <a:pt x="2204059" y="1853704"/>
                </a:lnTo>
                <a:lnTo>
                  <a:pt x="2150491" y="1853514"/>
                </a:lnTo>
                <a:lnTo>
                  <a:pt x="2150491" y="1924951"/>
                </a:lnTo>
                <a:lnTo>
                  <a:pt x="2126729" y="1962759"/>
                </a:lnTo>
                <a:lnTo>
                  <a:pt x="2120328" y="1969858"/>
                </a:lnTo>
                <a:lnTo>
                  <a:pt x="2119680" y="1924951"/>
                </a:lnTo>
                <a:lnTo>
                  <a:pt x="2150491" y="1924951"/>
                </a:lnTo>
                <a:lnTo>
                  <a:pt x="2150491" y="1853514"/>
                </a:lnTo>
                <a:lnTo>
                  <a:pt x="2097328" y="1853311"/>
                </a:lnTo>
                <a:lnTo>
                  <a:pt x="2097328" y="1986280"/>
                </a:lnTo>
                <a:lnTo>
                  <a:pt x="2092198" y="1986229"/>
                </a:lnTo>
                <a:lnTo>
                  <a:pt x="2092198" y="2001100"/>
                </a:lnTo>
                <a:lnTo>
                  <a:pt x="2056752" y="2038959"/>
                </a:lnTo>
                <a:lnTo>
                  <a:pt x="2018677" y="2064359"/>
                </a:lnTo>
                <a:lnTo>
                  <a:pt x="1995411" y="2086952"/>
                </a:lnTo>
                <a:lnTo>
                  <a:pt x="1995411" y="2001100"/>
                </a:lnTo>
                <a:lnTo>
                  <a:pt x="2092198" y="2001100"/>
                </a:lnTo>
                <a:lnTo>
                  <a:pt x="2092198" y="1986229"/>
                </a:lnTo>
                <a:lnTo>
                  <a:pt x="1995411" y="1985225"/>
                </a:lnTo>
                <a:lnTo>
                  <a:pt x="1995411" y="1970392"/>
                </a:lnTo>
                <a:lnTo>
                  <a:pt x="2097074" y="1970392"/>
                </a:lnTo>
                <a:lnTo>
                  <a:pt x="2097328" y="1986280"/>
                </a:lnTo>
                <a:lnTo>
                  <a:pt x="2097328" y="1853311"/>
                </a:lnTo>
                <a:lnTo>
                  <a:pt x="2096833" y="1853311"/>
                </a:lnTo>
                <a:lnTo>
                  <a:pt x="2096833" y="1955584"/>
                </a:lnTo>
                <a:lnTo>
                  <a:pt x="1995411" y="1954517"/>
                </a:lnTo>
                <a:lnTo>
                  <a:pt x="1995411" y="1924951"/>
                </a:lnTo>
                <a:lnTo>
                  <a:pt x="2096325" y="1924951"/>
                </a:lnTo>
                <a:lnTo>
                  <a:pt x="2096833" y="1955584"/>
                </a:lnTo>
                <a:lnTo>
                  <a:pt x="2096833" y="1853311"/>
                </a:lnTo>
                <a:lnTo>
                  <a:pt x="1978787" y="1852879"/>
                </a:lnTo>
                <a:lnTo>
                  <a:pt x="1978787" y="2103056"/>
                </a:lnTo>
                <a:lnTo>
                  <a:pt x="1938959" y="2140559"/>
                </a:lnTo>
                <a:lnTo>
                  <a:pt x="1895944" y="2165959"/>
                </a:lnTo>
                <a:lnTo>
                  <a:pt x="1890293" y="2169210"/>
                </a:lnTo>
                <a:lnTo>
                  <a:pt x="1894751" y="2157780"/>
                </a:lnTo>
                <a:lnTo>
                  <a:pt x="1900897" y="2145080"/>
                </a:lnTo>
                <a:lnTo>
                  <a:pt x="1904479" y="2119680"/>
                </a:lnTo>
                <a:lnTo>
                  <a:pt x="1907044" y="2094280"/>
                </a:lnTo>
                <a:lnTo>
                  <a:pt x="1908238" y="2056180"/>
                </a:lnTo>
                <a:lnTo>
                  <a:pt x="1903285" y="2005380"/>
                </a:lnTo>
                <a:lnTo>
                  <a:pt x="1890991" y="1954580"/>
                </a:lnTo>
                <a:lnTo>
                  <a:pt x="1888604" y="1941880"/>
                </a:lnTo>
                <a:lnTo>
                  <a:pt x="1887347" y="1924951"/>
                </a:lnTo>
                <a:lnTo>
                  <a:pt x="1972081" y="1924951"/>
                </a:lnTo>
                <a:lnTo>
                  <a:pt x="1972081" y="2103056"/>
                </a:lnTo>
                <a:lnTo>
                  <a:pt x="1978787" y="2103056"/>
                </a:lnTo>
                <a:lnTo>
                  <a:pt x="1978787" y="1852879"/>
                </a:lnTo>
                <a:lnTo>
                  <a:pt x="1877428" y="1852498"/>
                </a:lnTo>
                <a:lnTo>
                  <a:pt x="1866417" y="1789480"/>
                </a:lnTo>
                <a:lnTo>
                  <a:pt x="1865274" y="1783676"/>
                </a:lnTo>
                <a:lnTo>
                  <a:pt x="2245055" y="1782533"/>
                </a:lnTo>
                <a:lnTo>
                  <a:pt x="2245055" y="1760372"/>
                </a:lnTo>
                <a:lnTo>
                  <a:pt x="2221255" y="1760372"/>
                </a:lnTo>
                <a:lnTo>
                  <a:pt x="2221255" y="1727390"/>
                </a:lnTo>
                <a:lnTo>
                  <a:pt x="2275789" y="1728050"/>
                </a:lnTo>
                <a:lnTo>
                  <a:pt x="2275789" y="1712912"/>
                </a:lnTo>
                <a:lnTo>
                  <a:pt x="2221255" y="1711591"/>
                </a:lnTo>
                <a:lnTo>
                  <a:pt x="2221255" y="1683156"/>
                </a:lnTo>
                <a:lnTo>
                  <a:pt x="2293543" y="1684032"/>
                </a:lnTo>
                <a:lnTo>
                  <a:pt x="2293543" y="1668068"/>
                </a:lnTo>
                <a:lnTo>
                  <a:pt x="2221255" y="1667192"/>
                </a:lnTo>
                <a:lnTo>
                  <a:pt x="2221255" y="1286357"/>
                </a:lnTo>
                <a:lnTo>
                  <a:pt x="2309723" y="1287411"/>
                </a:lnTo>
                <a:lnTo>
                  <a:pt x="2309723" y="1268996"/>
                </a:lnTo>
                <a:lnTo>
                  <a:pt x="2221255" y="1267917"/>
                </a:lnTo>
                <a:lnTo>
                  <a:pt x="2221255" y="1227391"/>
                </a:lnTo>
                <a:lnTo>
                  <a:pt x="2309723" y="1228458"/>
                </a:lnTo>
                <a:lnTo>
                  <a:pt x="2309723" y="1210030"/>
                </a:lnTo>
                <a:lnTo>
                  <a:pt x="2221255" y="1208963"/>
                </a:lnTo>
                <a:lnTo>
                  <a:pt x="2221255" y="1065453"/>
                </a:lnTo>
                <a:lnTo>
                  <a:pt x="2309723" y="1068603"/>
                </a:lnTo>
                <a:lnTo>
                  <a:pt x="2309723" y="980211"/>
                </a:lnTo>
                <a:lnTo>
                  <a:pt x="2197912" y="979474"/>
                </a:lnTo>
                <a:lnTo>
                  <a:pt x="2197912" y="1057389"/>
                </a:lnTo>
                <a:lnTo>
                  <a:pt x="2197912" y="1094613"/>
                </a:lnTo>
                <a:lnTo>
                  <a:pt x="2197912" y="1760372"/>
                </a:lnTo>
                <a:lnTo>
                  <a:pt x="2102269" y="1760372"/>
                </a:lnTo>
                <a:lnTo>
                  <a:pt x="2102269" y="1604441"/>
                </a:lnTo>
                <a:lnTo>
                  <a:pt x="2197912" y="1605597"/>
                </a:lnTo>
                <a:lnTo>
                  <a:pt x="2197912" y="1589633"/>
                </a:lnTo>
                <a:lnTo>
                  <a:pt x="2102269" y="1588477"/>
                </a:lnTo>
                <a:lnTo>
                  <a:pt x="2102269" y="1508620"/>
                </a:lnTo>
                <a:lnTo>
                  <a:pt x="2197912" y="1509763"/>
                </a:lnTo>
                <a:lnTo>
                  <a:pt x="2197912" y="1495018"/>
                </a:lnTo>
                <a:lnTo>
                  <a:pt x="2102269" y="1493875"/>
                </a:lnTo>
                <a:lnTo>
                  <a:pt x="2102269" y="1154899"/>
                </a:lnTo>
                <a:lnTo>
                  <a:pt x="2197912" y="1156030"/>
                </a:lnTo>
                <a:lnTo>
                  <a:pt x="2197912" y="1140066"/>
                </a:lnTo>
                <a:lnTo>
                  <a:pt x="2102269" y="1138910"/>
                </a:lnTo>
                <a:lnTo>
                  <a:pt x="2102269" y="1108214"/>
                </a:lnTo>
                <a:lnTo>
                  <a:pt x="2197912" y="1109357"/>
                </a:lnTo>
                <a:lnTo>
                  <a:pt x="2197912" y="1094613"/>
                </a:lnTo>
                <a:lnTo>
                  <a:pt x="2102269" y="1093457"/>
                </a:lnTo>
                <a:lnTo>
                  <a:pt x="2102269" y="1054392"/>
                </a:lnTo>
                <a:lnTo>
                  <a:pt x="2197912" y="1057389"/>
                </a:lnTo>
                <a:lnTo>
                  <a:pt x="2197912" y="979474"/>
                </a:lnTo>
                <a:lnTo>
                  <a:pt x="2078939" y="978674"/>
                </a:lnTo>
                <a:lnTo>
                  <a:pt x="2078939" y="1095730"/>
                </a:lnTo>
                <a:lnTo>
                  <a:pt x="2078939" y="1163358"/>
                </a:lnTo>
                <a:lnTo>
                  <a:pt x="2078939" y="1760372"/>
                </a:lnTo>
                <a:lnTo>
                  <a:pt x="1956028" y="1760372"/>
                </a:lnTo>
                <a:lnTo>
                  <a:pt x="1956028" y="1736039"/>
                </a:lnTo>
                <a:lnTo>
                  <a:pt x="2078939" y="1738122"/>
                </a:lnTo>
                <a:lnTo>
                  <a:pt x="2078939" y="1718551"/>
                </a:lnTo>
                <a:lnTo>
                  <a:pt x="1956028" y="1717497"/>
                </a:lnTo>
                <a:lnTo>
                  <a:pt x="1956028" y="1696618"/>
                </a:lnTo>
                <a:lnTo>
                  <a:pt x="2078939" y="1697659"/>
                </a:lnTo>
                <a:lnTo>
                  <a:pt x="2078939" y="1678012"/>
                </a:lnTo>
                <a:lnTo>
                  <a:pt x="1956028" y="1676958"/>
                </a:lnTo>
                <a:lnTo>
                  <a:pt x="1956028" y="1529664"/>
                </a:lnTo>
                <a:lnTo>
                  <a:pt x="2075180" y="1294180"/>
                </a:lnTo>
                <a:lnTo>
                  <a:pt x="2047024" y="1294180"/>
                </a:lnTo>
                <a:lnTo>
                  <a:pt x="1933968" y="1374965"/>
                </a:lnTo>
                <a:lnTo>
                  <a:pt x="1933968" y="1760372"/>
                </a:lnTo>
                <a:lnTo>
                  <a:pt x="1861108" y="1760372"/>
                </a:lnTo>
                <a:lnTo>
                  <a:pt x="1857883" y="1725980"/>
                </a:lnTo>
                <a:lnTo>
                  <a:pt x="1856689" y="1725980"/>
                </a:lnTo>
                <a:lnTo>
                  <a:pt x="1863115" y="1713280"/>
                </a:lnTo>
                <a:lnTo>
                  <a:pt x="1908098" y="1624380"/>
                </a:lnTo>
                <a:lnTo>
                  <a:pt x="1933041" y="1575066"/>
                </a:lnTo>
                <a:lnTo>
                  <a:pt x="1933968" y="1760372"/>
                </a:lnTo>
                <a:lnTo>
                  <a:pt x="1933968" y="1374965"/>
                </a:lnTo>
                <a:lnTo>
                  <a:pt x="1744878" y="1510080"/>
                </a:lnTo>
                <a:lnTo>
                  <a:pt x="1742490" y="1510080"/>
                </a:lnTo>
                <a:lnTo>
                  <a:pt x="1737537" y="1522780"/>
                </a:lnTo>
                <a:lnTo>
                  <a:pt x="1730197" y="1522780"/>
                </a:lnTo>
                <a:lnTo>
                  <a:pt x="1722856" y="1535480"/>
                </a:lnTo>
                <a:lnTo>
                  <a:pt x="1712950" y="1548180"/>
                </a:lnTo>
                <a:lnTo>
                  <a:pt x="1705622" y="1548180"/>
                </a:lnTo>
                <a:lnTo>
                  <a:pt x="1699450" y="1560880"/>
                </a:lnTo>
                <a:lnTo>
                  <a:pt x="1695767" y="1560880"/>
                </a:lnTo>
                <a:lnTo>
                  <a:pt x="1692097" y="1561744"/>
                </a:lnTo>
                <a:lnTo>
                  <a:pt x="1692097" y="1624380"/>
                </a:lnTo>
                <a:lnTo>
                  <a:pt x="1685950" y="1637080"/>
                </a:lnTo>
                <a:lnTo>
                  <a:pt x="1671218" y="1641297"/>
                </a:lnTo>
                <a:lnTo>
                  <a:pt x="1671218" y="2157780"/>
                </a:lnTo>
                <a:lnTo>
                  <a:pt x="1666303" y="2170480"/>
                </a:lnTo>
                <a:lnTo>
                  <a:pt x="1658924" y="2183180"/>
                </a:lnTo>
                <a:lnTo>
                  <a:pt x="1629460" y="2221280"/>
                </a:lnTo>
                <a:lnTo>
                  <a:pt x="1614741" y="2221280"/>
                </a:lnTo>
                <a:lnTo>
                  <a:pt x="1612277" y="2233980"/>
                </a:lnTo>
                <a:lnTo>
                  <a:pt x="1593862" y="2208580"/>
                </a:lnTo>
                <a:lnTo>
                  <a:pt x="1606130" y="2208580"/>
                </a:lnTo>
                <a:lnTo>
                  <a:pt x="1618411" y="2195880"/>
                </a:lnTo>
                <a:lnTo>
                  <a:pt x="1629460" y="2195880"/>
                </a:lnTo>
                <a:lnTo>
                  <a:pt x="1640509" y="2183180"/>
                </a:lnTo>
                <a:lnTo>
                  <a:pt x="1650339" y="2170480"/>
                </a:lnTo>
                <a:lnTo>
                  <a:pt x="1657705" y="2170480"/>
                </a:lnTo>
                <a:lnTo>
                  <a:pt x="1663852" y="2157780"/>
                </a:lnTo>
                <a:lnTo>
                  <a:pt x="1671218" y="2157780"/>
                </a:lnTo>
                <a:lnTo>
                  <a:pt x="1671218" y="1641297"/>
                </a:lnTo>
                <a:lnTo>
                  <a:pt x="1647888" y="1647964"/>
                </a:lnTo>
                <a:lnTo>
                  <a:pt x="1647888" y="1725980"/>
                </a:lnTo>
                <a:lnTo>
                  <a:pt x="1646656" y="1738680"/>
                </a:lnTo>
                <a:lnTo>
                  <a:pt x="1642973" y="1738680"/>
                </a:lnTo>
                <a:lnTo>
                  <a:pt x="1628241" y="1764080"/>
                </a:lnTo>
                <a:lnTo>
                  <a:pt x="1624545" y="1789480"/>
                </a:lnTo>
                <a:lnTo>
                  <a:pt x="1623326" y="1814880"/>
                </a:lnTo>
                <a:lnTo>
                  <a:pt x="1624545" y="1827580"/>
                </a:lnTo>
                <a:lnTo>
                  <a:pt x="1633156" y="1878380"/>
                </a:lnTo>
                <a:lnTo>
                  <a:pt x="1635607" y="1916480"/>
                </a:lnTo>
                <a:lnTo>
                  <a:pt x="1635607" y="1929180"/>
                </a:lnTo>
                <a:lnTo>
                  <a:pt x="1634388" y="1941880"/>
                </a:lnTo>
                <a:lnTo>
                  <a:pt x="1628241" y="1967280"/>
                </a:lnTo>
                <a:lnTo>
                  <a:pt x="1631924" y="2005380"/>
                </a:lnTo>
                <a:lnTo>
                  <a:pt x="1639277" y="2043480"/>
                </a:lnTo>
                <a:lnTo>
                  <a:pt x="1642973" y="2056180"/>
                </a:lnTo>
                <a:lnTo>
                  <a:pt x="1636826" y="2081580"/>
                </a:lnTo>
                <a:lnTo>
                  <a:pt x="1627009" y="2094280"/>
                </a:lnTo>
                <a:lnTo>
                  <a:pt x="1614741" y="2106980"/>
                </a:lnTo>
                <a:lnTo>
                  <a:pt x="1602447" y="2132380"/>
                </a:lnTo>
                <a:lnTo>
                  <a:pt x="1591398" y="2132380"/>
                </a:lnTo>
                <a:lnTo>
                  <a:pt x="1581569" y="2145080"/>
                </a:lnTo>
                <a:lnTo>
                  <a:pt x="1571752" y="2145080"/>
                </a:lnTo>
                <a:lnTo>
                  <a:pt x="1522641" y="2145080"/>
                </a:lnTo>
                <a:lnTo>
                  <a:pt x="1506664" y="2132380"/>
                </a:lnTo>
                <a:lnTo>
                  <a:pt x="1268450" y="2132380"/>
                </a:lnTo>
                <a:lnTo>
                  <a:pt x="1261071" y="2119680"/>
                </a:lnTo>
                <a:lnTo>
                  <a:pt x="1253718" y="2119680"/>
                </a:lnTo>
                <a:lnTo>
                  <a:pt x="1246339" y="2106980"/>
                </a:lnTo>
                <a:lnTo>
                  <a:pt x="1235303" y="2094280"/>
                </a:lnTo>
                <a:lnTo>
                  <a:pt x="1208278" y="2081580"/>
                </a:lnTo>
                <a:lnTo>
                  <a:pt x="1192314" y="2068880"/>
                </a:lnTo>
                <a:lnTo>
                  <a:pt x="1167104" y="2050262"/>
                </a:lnTo>
                <a:lnTo>
                  <a:pt x="1167104" y="2343759"/>
                </a:lnTo>
                <a:lnTo>
                  <a:pt x="1124788" y="2343759"/>
                </a:lnTo>
                <a:lnTo>
                  <a:pt x="1082763" y="2333815"/>
                </a:lnTo>
                <a:lnTo>
                  <a:pt x="1090396" y="2335580"/>
                </a:lnTo>
                <a:lnTo>
                  <a:pt x="1167104" y="2343759"/>
                </a:lnTo>
                <a:lnTo>
                  <a:pt x="1167104" y="2050262"/>
                </a:lnTo>
                <a:lnTo>
                  <a:pt x="1140752" y="2030780"/>
                </a:lnTo>
                <a:lnTo>
                  <a:pt x="1124788" y="2030780"/>
                </a:lnTo>
                <a:lnTo>
                  <a:pt x="1107605" y="2018080"/>
                </a:lnTo>
                <a:lnTo>
                  <a:pt x="1092847" y="2005380"/>
                </a:lnTo>
                <a:lnTo>
                  <a:pt x="1078115" y="2005380"/>
                </a:lnTo>
                <a:lnTo>
                  <a:pt x="1065847" y="1992680"/>
                </a:lnTo>
                <a:lnTo>
                  <a:pt x="1056017" y="1992680"/>
                </a:lnTo>
                <a:lnTo>
                  <a:pt x="1048651" y="1979980"/>
                </a:lnTo>
                <a:lnTo>
                  <a:pt x="1040053" y="1979980"/>
                </a:lnTo>
                <a:lnTo>
                  <a:pt x="1037590" y="1967280"/>
                </a:lnTo>
                <a:lnTo>
                  <a:pt x="1040053" y="1967280"/>
                </a:lnTo>
                <a:lnTo>
                  <a:pt x="1044968" y="1954580"/>
                </a:lnTo>
                <a:lnTo>
                  <a:pt x="1102690" y="1954580"/>
                </a:lnTo>
                <a:lnTo>
                  <a:pt x="1119873" y="1967280"/>
                </a:lnTo>
                <a:lnTo>
                  <a:pt x="1135837" y="1979980"/>
                </a:lnTo>
                <a:lnTo>
                  <a:pt x="1149337" y="1992680"/>
                </a:lnTo>
                <a:lnTo>
                  <a:pt x="1160399" y="1992680"/>
                </a:lnTo>
                <a:lnTo>
                  <a:pt x="1166520" y="2005380"/>
                </a:lnTo>
                <a:lnTo>
                  <a:pt x="1168984" y="2005380"/>
                </a:lnTo>
                <a:lnTo>
                  <a:pt x="1196009" y="2030780"/>
                </a:lnTo>
                <a:lnTo>
                  <a:pt x="1207046" y="2030780"/>
                </a:lnTo>
                <a:lnTo>
                  <a:pt x="1247571" y="2081580"/>
                </a:lnTo>
                <a:lnTo>
                  <a:pt x="1273365" y="2081580"/>
                </a:lnTo>
                <a:lnTo>
                  <a:pt x="1273365" y="2068880"/>
                </a:lnTo>
                <a:lnTo>
                  <a:pt x="1272133" y="2068880"/>
                </a:lnTo>
                <a:lnTo>
                  <a:pt x="1257401" y="2056180"/>
                </a:lnTo>
                <a:lnTo>
                  <a:pt x="1247571" y="2043480"/>
                </a:lnTo>
                <a:lnTo>
                  <a:pt x="1240218" y="2030780"/>
                </a:lnTo>
                <a:lnTo>
                  <a:pt x="1230388" y="2030780"/>
                </a:lnTo>
                <a:lnTo>
                  <a:pt x="1218107" y="2018080"/>
                </a:lnTo>
                <a:lnTo>
                  <a:pt x="1204595" y="2005380"/>
                </a:lnTo>
                <a:lnTo>
                  <a:pt x="1192314" y="2005380"/>
                </a:lnTo>
                <a:lnTo>
                  <a:pt x="1182509" y="1992680"/>
                </a:lnTo>
                <a:lnTo>
                  <a:pt x="1172667" y="1992680"/>
                </a:lnTo>
                <a:lnTo>
                  <a:pt x="1170216" y="1979980"/>
                </a:lnTo>
                <a:lnTo>
                  <a:pt x="1159167" y="1967280"/>
                </a:lnTo>
                <a:lnTo>
                  <a:pt x="1143203" y="1954580"/>
                </a:lnTo>
                <a:lnTo>
                  <a:pt x="1124788" y="1941880"/>
                </a:lnTo>
                <a:lnTo>
                  <a:pt x="1103909" y="1929180"/>
                </a:lnTo>
                <a:lnTo>
                  <a:pt x="1085494" y="1916480"/>
                </a:lnTo>
                <a:lnTo>
                  <a:pt x="1070749" y="1903780"/>
                </a:lnTo>
                <a:lnTo>
                  <a:pt x="1062164" y="1891080"/>
                </a:lnTo>
                <a:lnTo>
                  <a:pt x="1052322" y="1891080"/>
                </a:lnTo>
                <a:lnTo>
                  <a:pt x="1035138" y="1865680"/>
                </a:lnTo>
                <a:lnTo>
                  <a:pt x="1033907" y="1865680"/>
                </a:lnTo>
                <a:lnTo>
                  <a:pt x="1036370" y="1852980"/>
                </a:lnTo>
                <a:lnTo>
                  <a:pt x="1041285" y="1852980"/>
                </a:lnTo>
                <a:lnTo>
                  <a:pt x="1047432" y="1840280"/>
                </a:lnTo>
                <a:lnTo>
                  <a:pt x="1059700" y="1840280"/>
                </a:lnTo>
                <a:lnTo>
                  <a:pt x="1064615" y="1852980"/>
                </a:lnTo>
                <a:lnTo>
                  <a:pt x="1085494" y="1852980"/>
                </a:lnTo>
                <a:lnTo>
                  <a:pt x="1105141" y="1865680"/>
                </a:lnTo>
                <a:lnTo>
                  <a:pt x="1164082" y="1916480"/>
                </a:lnTo>
                <a:lnTo>
                  <a:pt x="1200924" y="1941880"/>
                </a:lnTo>
                <a:lnTo>
                  <a:pt x="1218107" y="1967280"/>
                </a:lnTo>
                <a:lnTo>
                  <a:pt x="1247571" y="1992680"/>
                </a:lnTo>
                <a:lnTo>
                  <a:pt x="1259852" y="2005380"/>
                </a:lnTo>
                <a:lnTo>
                  <a:pt x="1270914" y="2018080"/>
                </a:lnTo>
                <a:lnTo>
                  <a:pt x="1279499" y="2018080"/>
                </a:lnTo>
                <a:lnTo>
                  <a:pt x="1286865" y="2030780"/>
                </a:lnTo>
                <a:lnTo>
                  <a:pt x="1291780" y="2030780"/>
                </a:lnTo>
                <a:lnTo>
                  <a:pt x="1302829" y="2005380"/>
                </a:lnTo>
                <a:lnTo>
                  <a:pt x="1296708" y="2005380"/>
                </a:lnTo>
                <a:lnTo>
                  <a:pt x="1285646" y="1992680"/>
                </a:lnTo>
                <a:lnTo>
                  <a:pt x="1273365" y="1979980"/>
                </a:lnTo>
                <a:lnTo>
                  <a:pt x="1243888" y="1954580"/>
                </a:lnTo>
                <a:lnTo>
                  <a:pt x="1231620" y="1954580"/>
                </a:lnTo>
                <a:lnTo>
                  <a:pt x="1221778" y="1941880"/>
                </a:lnTo>
                <a:lnTo>
                  <a:pt x="1216888" y="1941880"/>
                </a:lnTo>
                <a:lnTo>
                  <a:pt x="1211961" y="1929180"/>
                </a:lnTo>
                <a:lnTo>
                  <a:pt x="1200924" y="1929180"/>
                </a:lnTo>
                <a:lnTo>
                  <a:pt x="1183728" y="1903780"/>
                </a:lnTo>
                <a:lnTo>
                  <a:pt x="1168984" y="1891080"/>
                </a:lnTo>
                <a:lnTo>
                  <a:pt x="1150569" y="1878380"/>
                </a:lnTo>
                <a:lnTo>
                  <a:pt x="1129690" y="1865680"/>
                </a:lnTo>
                <a:lnTo>
                  <a:pt x="1108811" y="1840280"/>
                </a:lnTo>
                <a:lnTo>
                  <a:pt x="1091628" y="1827580"/>
                </a:lnTo>
                <a:lnTo>
                  <a:pt x="1080579" y="1827580"/>
                </a:lnTo>
                <a:lnTo>
                  <a:pt x="1075664" y="1814880"/>
                </a:lnTo>
                <a:lnTo>
                  <a:pt x="1080579" y="1814880"/>
                </a:lnTo>
                <a:lnTo>
                  <a:pt x="1087958" y="1802180"/>
                </a:lnTo>
                <a:lnTo>
                  <a:pt x="1114958" y="1802180"/>
                </a:lnTo>
                <a:lnTo>
                  <a:pt x="1121105" y="1814880"/>
                </a:lnTo>
                <a:lnTo>
                  <a:pt x="1128458" y="1814880"/>
                </a:lnTo>
                <a:lnTo>
                  <a:pt x="1170216" y="1840280"/>
                </a:lnTo>
                <a:lnTo>
                  <a:pt x="1207046" y="1852980"/>
                </a:lnTo>
                <a:lnTo>
                  <a:pt x="1240218" y="1878380"/>
                </a:lnTo>
                <a:lnTo>
                  <a:pt x="1268450" y="1903780"/>
                </a:lnTo>
                <a:lnTo>
                  <a:pt x="1291780" y="1916480"/>
                </a:lnTo>
                <a:lnTo>
                  <a:pt x="1308976" y="1941880"/>
                </a:lnTo>
                <a:lnTo>
                  <a:pt x="1323708" y="1954580"/>
                </a:lnTo>
                <a:lnTo>
                  <a:pt x="1344587" y="1954580"/>
                </a:lnTo>
                <a:lnTo>
                  <a:pt x="1331087" y="1941880"/>
                </a:lnTo>
                <a:lnTo>
                  <a:pt x="1327391" y="1929180"/>
                </a:lnTo>
                <a:lnTo>
                  <a:pt x="1322476" y="1929180"/>
                </a:lnTo>
                <a:lnTo>
                  <a:pt x="1317561" y="1916480"/>
                </a:lnTo>
                <a:lnTo>
                  <a:pt x="1311440" y="1916480"/>
                </a:lnTo>
                <a:lnTo>
                  <a:pt x="1304061" y="1903780"/>
                </a:lnTo>
                <a:lnTo>
                  <a:pt x="1295476" y="1891080"/>
                </a:lnTo>
                <a:lnTo>
                  <a:pt x="1288097" y="1891080"/>
                </a:lnTo>
                <a:lnTo>
                  <a:pt x="1283182" y="1878380"/>
                </a:lnTo>
                <a:lnTo>
                  <a:pt x="1280731" y="1878380"/>
                </a:lnTo>
                <a:lnTo>
                  <a:pt x="1269682" y="1865680"/>
                </a:lnTo>
                <a:lnTo>
                  <a:pt x="1253718" y="1840280"/>
                </a:lnTo>
                <a:lnTo>
                  <a:pt x="1235303" y="1814880"/>
                </a:lnTo>
                <a:lnTo>
                  <a:pt x="1216888" y="1802180"/>
                </a:lnTo>
                <a:lnTo>
                  <a:pt x="1198460" y="1789480"/>
                </a:lnTo>
                <a:lnTo>
                  <a:pt x="1183728" y="1776780"/>
                </a:lnTo>
                <a:lnTo>
                  <a:pt x="1172667" y="1764080"/>
                </a:lnTo>
                <a:lnTo>
                  <a:pt x="1168984" y="1764080"/>
                </a:lnTo>
                <a:lnTo>
                  <a:pt x="1170216" y="1751380"/>
                </a:lnTo>
                <a:lnTo>
                  <a:pt x="1172667" y="1738680"/>
                </a:lnTo>
                <a:lnTo>
                  <a:pt x="1177582" y="1738680"/>
                </a:lnTo>
                <a:lnTo>
                  <a:pt x="1183728" y="1725980"/>
                </a:lnTo>
                <a:lnTo>
                  <a:pt x="1235303" y="1725980"/>
                </a:lnTo>
                <a:lnTo>
                  <a:pt x="1248803" y="1738680"/>
                </a:lnTo>
                <a:lnTo>
                  <a:pt x="1261071" y="1738680"/>
                </a:lnTo>
                <a:lnTo>
                  <a:pt x="1272133" y="1751380"/>
                </a:lnTo>
                <a:lnTo>
                  <a:pt x="1284414" y="1764080"/>
                </a:lnTo>
                <a:lnTo>
                  <a:pt x="1306512" y="1789480"/>
                </a:lnTo>
                <a:lnTo>
                  <a:pt x="1316329" y="1802180"/>
                </a:lnTo>
                <a:lnTo>
                  <a:pt x="1328623" y="1814880"/>
                </a:lnTo>
                <a:lnTo>
                  <a:pt x="1344587" y="1827580"/>
                </a:lnTo>
                <a:lnTo>
                  <a:pt x="1364234" y="1852980"/>
                </a:lnTo>
                <a:lnTo>
                  <a:pt x="1382649" y="1865680"/>
                </a:lnTo>
                <a:lnTo>
                  <a:pt x="1401064" y="1891080"/>
                </a:lnTo>
                <a:lnTo>
                  <a:pt x="1430528" y="1916480"/>
                </a:lnTo>
                <a:lnTo>
                  <a:pt x="1445285" y="1916480"/>
                </a:lnTo>
                <a:lnTo>
                  <a:pt x="1451406" y="1903780"/>
                </a:lnTo>
                <a:lnTo>
                  <a:pt x="1471053" y="1903780"/>
                </a:lnTo>
                <a:lnTo>
                  <a:pt x="1483347" y="1891080"/>
                </a:lnTo>
                <a:lnTo>
                  <a:pt x="1495615" y="1891080"/>
                </a:lnTo>
                <a:lnTo>
                  <a:pt x="1507896" y="1878380"/>
                </a:lnTo>
                <a:lnTo>
                  <a:pt x="1518958" y="1878380"/>
                </a:lnTo>
                <a:lnTo>
                  <a:pt x="1533690" y="1865680"/>
                </a:lnTo>
                <a:lnTo>
                  <a:pt x="1538605" y="1865680"/>
                </a:lnTo>
                <a:lnTo>
                  <a:pt x="1538605" y="1852980"/>
                </a:lnTo>
                <a:lnTo>
                  <a:pt x="1537373" y="1852980"/>
                </a:lnTo>
                <a:lnTo>
                  <a:pt x="1539836" y="1827580"/>
                </a:lnTo>
                <a:lnTo>
                  <a:pt x="1543507" y="1814880"/>
                </a:lnTo>
                <a:lnTo>
                  <a:pt x="1553337" y="1789480"/>
                </a:lnTo>
                <a:lnTo>
                  <a:pt x="1558251" y="1776780"/>
                </a:lnTo>
                <a:lnTo>
                  <a:pt x="1561922" y="1776780"/>
                </a:lnTo>
                <a:lnTo>
                  <a:pt x="1566837" y="1764080"/>
                </a:lnTo>
                <a:lnTo>
                  <a:pt x="1606130" y="1725980"/>
                </a:lnTo>
                <a:lnTo>
                  <a:pt x="1623326" y="1713280"/>
                </a:lnTo>
                <a:lnTo>
                  <a:pt x="1639277" y="1713280"/>
                </a:lnTo>
                <a:lnTo>
                  <a:pt x="1645424" y="1725980"/>
                </a:lnTo>
                <a:lnTo>
                  <a:pt x="1647888" y="1725980"/>
                </a:lnTo>
                <a:lnTo>
                  <a:pt x="1647888" y="1647964"/>
                </a:lnTo>
                <a:lnTo>
                  <a:pt x="1463700" y="1700580"/>
                </a:lnTo>
                <a:lnTo>
                  <a:pt x="1461236" y="1687880"/>
                </a:lnTo>
                <a:lnTo>
                  <a:pt x="1467370" y="1687880"/>
                </a:lnTo>
                <a:lnTo>
                  <a:pt x="1477200" y="1675180"/>
                </a:lnTo>
                <a:lnTo>
                  <a:pt x="1506664" y="1675180"/>
                </a:lnTo>
                <a:lnTo>
                  <a:pt x="1523860" y="1662480"/>
                </a:lnTo>
                <a:lnTo>
                  <a:pt x="1543507" y="1662480"/>
                </a:lnTo>
                <a:lnTo>
                  <a:pt x="1564373" y="1649780"/>
                </a:lnTo>
                <a:lnTo>
                  <a:pt x="1604899" y="1649780"/>
                </a:lnTo>
                <a:lnTo>
                  <a:pt x="1624545" y="1637080"/>
                </a:lnTo>
                <a:lnTo>
                  <a:pt x="1642973" y="1637080"/>
                </a:lnTo>
                <a:lnTo>
                  <a:pt x="1658924" y="1624380"/>
                </a:lnTo>
                <a:lnTo>
                  <a:pt x="1692097" y="1624380"/>
                </a:lnTo>
                <a:lnTo>
                  <a:pt x="1692097" y="1561744"/>
                </a:lnTo>
                <a:lnTo>
                  <a:pt x="1479664" y="1611680"/>
                </a:lnTo>
                <a:lnTo>
                  <a:pt x="1478432" y="1611680"/>
                </a:lnTo>
                <a:lnTo>
                  <a:pt x="1473517" y="1598980"/>
                </a:lnTo>
                <a:lnTo>
                  <a:pt x="1453870" y="1598980"/>
                </a:lnTo>
                <a:lnTo>
                  <a:pt x="1404759" y="1573580"/>
                </a:lnTo>
                <a:lnTo>
                  <a:pt x="1326172" y="1548180"/>
                </a:lnTo>
                <a:lnTo>
                  <a:pt x="1279499" y="1535480"/>
                </a:lnTo>
                <a:lnTo>
                  <a:pt x="1230388" y="1522780"/>
                </a:lnTo>
                <a:lnTo>
                  <a:pt x="1180045" y="1497380"/>
                </a:lnTo>
                <a:lnTo>
                  <a:pt x="1128458" y="1484680"/>
                </a:lnTo>
                <a:lnTo>
                  <a:pt x="1079347" y="1471980"/>
                </a:lnTo>
                <a:lnTo>
                  <a:pt x="1033907" y="1459280"/>
                </a:lnTo>
                <a:lnTo>
                  <a:pt x="993406" y="1446580"/>
                </a:lnTo>
                <a:lnTo>
                  <a:pt x="933234" y="1421180"/>
                </a:lnTo>
                <a:lnTo>
                  <a:pt x="916038" y="1421180"/>
                </a:lnTo>
                <a:lnTo>
                  <a:pt x="909891" y="1408480"/>
                </a:lnTo>
                <a:lnTo>
                  <a:pt x="923391" y="1395780"/>
                </a:lnTo>
                <a:lnTo>
                  <a:pt x="955332" y="1408480"/>
                </a:lnTo>
                <a:lnTo>
                  <a:pt x="981646" y="1395780"/>
                </a:lnTo>
                <a:lnTo>
                  <a:pt x="1113205" y="1332280"/>
                </a:lnTo>
                <a:lnTo>
                  <a:pt x="1139520" y="1319580"/>
                </a:lnTo>
                <a:lnTo>
                  <a:pt x="1144435" y="1332280"/>
                </a:lnTo>
                <a:lnTo>
                  <a:pt x="1157935" y="1332280"/>
                </a:lnTo>
                <a:lnTo>
                  <a:pt x="1177582" y="1344980"/>
                </a:lnTo>
                <a:lnTo>
                  <a:pt x="1200924" y="1344980"/>
                </a:lnTo>
                <a:lnTo>
                  <a:pt x="1254950" y="1370380"/>
                </a:lnTo>
                <a:lnTo>
                  <a:pt x="1321244" y="1370380"/>
                </a:lnTo>
                <a:lnTo>
                  <a:pt x="1335976" y="1383080"/>
                </a:lnTo>
                <a:lnTo>
                  <a:pt x="1372819" y="1383080"/>
                </a:lnTo>
                <a:lnTo>
                  <a:pt x="1393698" y="1395780"/>
                </a:lnTo>
                <a:lnTo>
                  <a:pt x="1418259" y="1395780"/>
                </a:lnTo>
                <a:lnTo>
                  <a:pt x="1441589" y="1408480"/>
                </a:lnTo>
                <a:lnTo>
                  <a:pt x="1493164" y="1433880"/>
                </a:lnTo>
                <a:lnTo>
                  <a:pt x="1542275" y="1459280"/>
                </a:lnTo>
                <a:lnTo>
                  <a:pt x="1565605" y="1484680"/>
                </a:lnTo>
                <a:lnTo>
                  <a:pt x="1587715" y="1497380"/>
                </a:lnTo>
                <a:lnTo>
                  <a:pt x="1607362" y="1522780"/>
                </a:lnTo>
                <a:lnTo>
                  <a:pt x="1609813" y="1522780"/>
                </a:lnTo>
                <a:lnTo>
                  <a:pt x="1614741" y="1510080"/>
                </a:lnTo>
                <a:lnTo>
                  <a:pt x="1622094" y="1484680"/>
                </a:lnTo>
                <a:lnTo>
                  <a:pt x="1633156" y="1459280"/>
                </a:lnTo>
                <a:lnTo>
                  <a:pt x="1645424" y="1433880"/>
                </a:lnTo>
                <a:lnTo>
                  <a:pt x="1660156" y="1408480"/>
                </a:lnTo>
                <a:lnTo>
                  <a:pt x="1704416" y="1370380"/>
                </a:lnTo>
                <a:lnTo>
                  <a:pt x="1720291" y="1357680"/>
                </a:lnTo>
                <a:lnTo>
                  <a:pt x="1735150" y="1344980"/>
                </a:lnTo>
                <a:lnTo>
                  <a:pt x="1747266" y="1332280"/>
                </a:lnTo>
                <a:lnTo>
                  <a:pt x="1759559" y="1319580"/>
                </a:lnTo>
                <a:lnTo>
                  <a:pt x="1768259" y="1319580"/>
                </a:lnTo>
                <a:lnTo>
                  <a:pt x="1773212" y="1306880"/>
                </a:lnTo>
                <a:lnTo>
                  <a:pt x="1775599" y="1306880"/>
                </a:lnTo>
                <a:lnTo>
                  <a:pt x="1775358" y="1304442"/>
                </a:lnTo>
                <a:lnTo>
                  <a:pt x="1776793" y="1303464"/>
                </a:lnTo>
                <a:lnTo>
                  <a:pt x="1782940" y="1298536"/>
                </a:lnTo>
                <a:lnTo>
                  <a:pt x="1819821" y="1266609"/>
                </a:lnTo>
                <a:lnTo>
                  <a:pt x="1825955" y="1261706"/>
                </a:lnTo>
                <a:lnTo>
                  <a:pt x="1828355" y="1259230"/>
                </a:lnTo>
                <a:lnTo>
                  <a:pt x="1830908" y="1259230"/>
                </a:lnTo>
                <a:lnTo>
                  <a:pt x="1834489" y="1260475"/>
                </a:lnTo>
                <a:lnTo>
                  <a:pt x="1839442" y="1260475"/>
                </a:lnTo>
                <a:lnTo>
                  <a:pt x="1860270" y="1264158"/>
                </a:lnTo>
                <a:lnTo>
                  <a:pt x="1868982" y="1265377"/>
                </a:lnTo>
                <a:lnTo>
                  <a:pt x="1903285" y="1271524"/>
                </a:lnTo>
                <a:lnTo>
                  <a:pt x="1927872" y="1276426"/>
                </a:lnTo>
                <a:lnTo>
                  <a:pt x="1980615" y="1286268"/>
                </a:lnTo>
                <a:lnTo>
                  <a:pt x="2018677" y="1292390"/>
                </a:lnTo>
                <a:lnTo>
                  <a:pt x="2024824" y="1293634"/>
                </a:lnTo>
                <a:lnTo>
                  <a:pt x="2027389" y="1291170"/>
                </a:lnTo>
                <a:lnTo>
                  <a:pt x="2030971" y="1288719"/>
                </a:lnTo>
                <a:lnTo>
                  <a:pt x="2033536" y="1285036"/>
                </a:lnTo>
                <a:lnTo>
                  <a:pt x="2034730" y="1283792"/>
                </a:lnTo>
                <a:lnTo>
                  <a:pt x="2042071" y="1281341"/>
                </a:lnTo>
                <a:lnTo>
                  <a:pt x="2048217" y="1288719"/>
                </a:lnTo>
                <a:lnTo>
                  <a:pt x="2075180" y="1291170"/>
                </a:lnTo>
                <a:lnTo>
                  <a:pt x="2050605" y="1261706"/>
                </a:lnTo>
                <a:lnTo>
                  <a:pt x="2030971" y="1273975"/>
                </a:lnTo>
                <a:lnTo>
                  <a:pt x="1953590" y="1259687"/>
                </a:lnTo>
                <a:lnTo>
                  <a:pt x="1953399" y="1221257"/>
                </a:lnTo>
                <a:lnTo>
                  <a:pt x="2078939" y="1222298"/>
                </a:lnTo>
                <a:lnTo>
                  <a:pt x="2078939" y="1203794"/>
                </a:lnTo>
                <a:lnTo>
                  <a:pt x="1953310" y="1201674"/>
                </a:lnTo>
                <a:lnTo>
                  <a:pt x="1953196" y="1180795"/>
                </a:lnTo>
                <a:lnTo>
                  <a:pt x="2078939" y="1182903"/>
                </a:lnTo>
                <a:lnTo>
                  <a:pt x="2078939" y="1163358"/>
                </a:lnTo>
                <a:lnTo>
                  <a:pt x="1953107" y="1162304"/>
                </a:lnTo>
                <a:lnTo>
                  <a:pt x="1952764" y="1093622"/>
                </a:lnTo>
                <a:lnTo>
                  <a:pt x="2078939" y="1095730"/>
                </a:lnTo>
                <a:lnTo>
                  <a:pt x="2078939" y="978674"/>
                </a:lnTo>
                <a:lnTo>
                  <a:pt x="1930196" y="977684"/>
                </a:lnTo>
                <a:lnTo>
                  <a:pt x="1930196" y="1255356"/>
                </a:lnTo>
                <a:lnTo>
                  <a:pt x="1840687" y="1238821"/>
                </a:lnTo>
                <a:lnTo>
                  <a:pt x="1841728" y="1051864"/>
                </a:lnTo>
                <a:lnTo>
                  <a:pt x="1929193" y="1053947"/>
                </a:lnTo>
                <a:lnTo>
                  <a:pt x="1930196" y="1255356"/>
                </a:lnTo>
                <a:lnTo>
                  <a:pt x="1930196" y="977684"/>
                </a:lnTo>
                <a:lnTo>
                  <a:pt x="1819490" y="976947"/>
                </a:lnTo>
                <a:lnTo>
                  <a:pt x="1819490" y="1089850"/>
                </a:lnTo>
                <a:lnTo>
                  <a:pt x="1819338" y="1117904"/>
                </a:lnTo>
                <a:lnTo>
                  <a:pt x="1819262" y="1132636"/>
                </a:lnTo>
                <a:lnTo>
                  <a:pt x="1819135" y="1153515"/>
                </a:lnTo>
                <a:lnTo>
                  <a:pt x="1819046" y="1169479"/>
                </a:lnTo>
                <a:lnTo>
                  <a:pt x="1818652" y="1240815"/>
                </a:lnTo>
                <a:lnTo>
                  <a:pt x="1771764" y="1284020"/>
                </a:lnTo>
                <a:lnTo>
                  <a:pt x="1764512" y="1256080"/>
                </a:lnTo>
                <a:lnTo>
                  <a:pt x="1733892" y="1205471"/>
                </a:lnTo>
                <a:lnTo>
                  <a:pt x="1733892" y="1168463"/>
                </a:lnTo>
                <a:lnTo>
                  <a:pt x="1819046" y="1169479"/>
                </a:lnTo>
                <a:lnTo>
                  <a:pt x="1819046" y="1153515"/>
                </a:lnTo>
                <a:lnTo>
                  <a:pt x="1733892" y="1152486"/>
                </a:lnTo>
                <a:lnTo>
                  <a:pt x="1733892" y="1131620"/>
                </a:lnTo>
                <a:lnTo>
                  <a:pt x="1819262" y="1132636"/>
                </a:lnTo>
                <a:lnTo>
                  <a:pt x="1819262" y="1117904"/>
                </a:lnTo>
                <a:lnTo>
                  <a:pt x="1733892" y="1116876"/>
                </a:lnTo>
                <a:lnTo>
                  <a:pt x="1733892" y="1090917"/>
                </a:lnTo>
                <a:lnTo>
                  <a:pt x="1819490" y="1089850"/>
                </a:lnTo>
                <a:lnTo>
                  <a:pt x="1819490" y="976947"/>
                </a:lnTo>
                <a:lnTo>
                  <a:pt x="1710563" y="976223"/>
                </a:lnTo>
                <a:lnTo>
                  <a:pt x="1710563" y="1066330"/>
                </a:lnTo>
                <a:lnTo>
                  <a:pt x="1710563" y="1192580"/>
                </a:lnTo>
                <a:lnTo>
                  <a:pt x="1636776" y="1167980"/>
                </a:lnTo>
                <a:lnTo>
                  <a:pt x="1636090" y="1065314"/>
                </a:lnTo>
                <a:lnTo>
                  <a:pt x="1710563" y="1066330"/>
                </a:lnTo>
                <a:lnTo>
                  <a:pt x="1710563" y="976223"/>
                </a:lnTo>
                <a:lnTo>
                  <a:pt x="1606130" y="975525"/>
                </a:lnTo>
                <a:lnTo>
                  <a:pt x="1606130" y="989025"/>
                </a:lnTo>
                <a:lnTo>
                  <a:pt x="1606461" y="990244"/>
                </a:lnTo>
                <a:lnTo>
                  <a:pt x="1604899" y="990244"/>
                </a:lnTo>
                <a:lnTo>
                  <a:pt x="1605965" y="1149972"/>
                </a:lnTo>
                <a:lnTo>
                  <a:pt x="1565605" y="1141780"/>
                </a:lnTo>
                <a:lnTo>
                  <a:pt x="1519110" y="1120876"/>
                </a:lnTo>
                <a:lnTo>
                  <a:pt x="1523746" y="217932"/>
                </a:lnTo>
                <a:lnTo>
                  <a:pt x="1544726" y="222859"/>
                </a:lnTo>
                <a:lnTo>
                  <a:pt x="1597545" y="248259"/>
                </a:lnTo>
                <a:lnTo>
                  <a:pt x="1608594" y="250926"/>
                </a:lnTo>
                <a:lnTo>
                  <a:pt x="1608594" y="906729"/>
                </a:lnTo>
                <a:lnTo>
                  <a:pt x="1624545" y="906729"/>
                </a:lnTo>
                <a:lnTo>
                  <a:pt x="2314321" y="915187"/>
                </a:lnTo>
                <a:lnTo>
                  <a:pt x="2329357" y="959459"/>
                </a:lnTo>
                <a:lnTo>
                  <a:pt x="2334907" y="980376"/>
                </a:lnTo>
                <a:lnTo>
                  <a:pt x="2334907" y="859523"/>
                </a:lnTo>
                <a:lnTo>
                  <a:pt x="2329357" y="845159"/>
                </a:lnTo>
                <a:lnTo>
                  <a:pt x="2307336" y="794359"/>
                </a:lnTo>
                <a:lnTo>
                  <a:pt x="2300427" y="783653"/>
                </a:lnTo>
                <a:lnTo>
                  <a:pt x="2300427" y="884301"/>
                </a:lnTo>
                <a:lnTo>
                  <a:pt x="2245855" y="883627"/>
                </a:lnTo>
                <a:lnTo>
                  <a:pt x="2245855" y="763371"/>
                </a:lnTo>
                <a:lnTo>
                  <a:pt x="2249640" y="768959"/>
                </a:lnTo>
                <a:lnTo>
                  <a:pt x="2272855" y="819759"/>
                </a:lnTo>
                <a:lnTo>
                  <a:pt x="2293848" y="870559"/>
                </a:lnTo>
                <a:lnTo>
                  <a:pt x="2300427" y="884301"/>
                </a:lnTo>
                <a:lnTo>
                  <a:pt x="2300427" y="783653"/>
                </a:lnTo>
                <a:lnTo>
                  <a:pt x="2282761" y="756259"/>
                </a:lnTo>
                <a:lnTo>
                  <a:pt x="2256980" y="705459"/>
                </a:lnTo>
                <a:lnTo>
                  <a:pt x="2227453" y="654659"/>
                </a:lnTo>
                <a:lnTo>
                  <a:pt x="2215159" y="639991"/>
                </a:lnTo>
                <a:lnTo>
                  <a:pt x="2215159" y="715264"/>
                </a:lnTo>
                <a:lnTo>
                  <a:pt x="2215159" y="846315"/>
                </a:lnTo>
                <a:lnTo>
                  <a:pt x="2215159" y="862050"/>
                </a:lnTo>
                <a:lnTo>
                  <a:pt x="2215159" y="883259"/>
                </a:lnTo>
                <a:lnTo>
                  <a:pt x="2138997" y="882307"/>
                </a:lnTo>
                <a:lnTo>
                  <a:pt x="2138997" y="860590"/>
                </a:lnTo>
                <a:lnTo>
                  <a:pt x="2215159" y="862050"/>
                </a:lnTo>
                <a:lnTo>
                  <a:pt x="2215159" y="846315"/>
                </a:lnTo>
                <a:lnTo>
                  <a:pt x="2138997" y="845591"/>
                </a:lnTo>
                <a:lnTo>
                  <a:pt x="2138997" y="600900"/>
                </a:lnTo>
                <a:lnTo>
                  <a:pt x="2164804" y="641959"/>
                </a:lnTo>
                <a:lnTo>
                  <a:pt x="2195525" y="680059"/>
                </a:lnTo>
                <a:lnTo>
                  <a:pt x="2215159" y="715264"/>
                </a:lnTo>
                <a:lnTo>
                  <a:pt x="2215159" y="639991"/>
                </a:lnTo>
                <a:lnTo>
                  <a:pt x="2195525" y="616559"/>
                </a:lnTo>
                <a:lnTo>
                  <a:pt x="2162416" y="565759"/>
                </a:lnTo>
                <a:lnTo>
                  <a:pt x="2126729" y="527659"/>
                </a:lnTo>
                <a:lnTo>
                  <a:pt x="2108301" y="509219"/>
                </a:lnTo>
                <a:lnTo>
                  <a:pt x="2108301" y="563867"/>
                </a:lnTo>
                <a:lnTo>
                  <a:pt x="2108301" y="756742"/>
                </a:lnTo>
                <a:lnTo>
                  <a:pt x="2108301" y="881926"/>
                </a:lnTo>
                <a:lnTo>
                  <a:pt x="2015058" y="880757"/>
                </a:lnTo>
                <a:lnTo>
                  <a:pt x="2014893" y="822274"/>
                </a:lnTo>
                <a:lnTo>
                  <a:pt x="2108301" y="823137"/>
                </a:lnTo>
                <a:lnTo>
                  <a:pt x="2108301" y="807123"/>
                </a:lnTo>
                <a:lnTo>
                  <a:pt x="2014842" y="806259"/>
                </a:lnTo>
                <a:lnTo>
                  <a:pt x="2014804" y="795401"/>
                </a:lnTo>
                <a:lnTo>
                  <a:pt x="2108301" y="797140"/>
                </a:lnTo>
                <a:lnTo>
                  <a:pt x="2108301" y="781253"/>
                </a:lnTo>
                <a:lnTo>
                  <a:pt x="2014766" y="780376"/>
                </a:lnTo>
                <a:lnTo>
                  <a:pt x="2014728" y="770686"/>
                </a:lnTo>
                <a:lnTo>
                  <a:pt x="2108301" y="771563"/>
                </a:lnTo>
                <a:lnTo>
                  <a:pt x="2108301" y="756742"/>
                </a:lnTo>
                <a:lnTo>
                  <a:pt x="2014689" y="755865"/>
                </a:lnTo>
                <a:lnTo>
                  <a:pt x="2013826" y="469023"/>
                </a:lnTo>
                <a:lnTo>
                  <a:pt x="2022436" y="476859"/>
                </a:lnTo>
                <a:lnTo>
                  <a:pt x="2061692" y="514959"/>
                </a:lnTo>
                <a:lnTo>
                  <a:pt x="2098573" y="553059"/>
                </a:lnTo>
                <a:lnTo>
                  <a:pt x="2108301" y="563867"/>
                </a:lnTo>
                <a:lnTo>
                  <a:pt x="2108301" y="509219"/>
                </a:lnTo>
                <a:lnTo>
                  <a:pt x="2088667" y="489559"/>
                </a:lnTo>
                <a:lnTo>
                  <a:pt x="2005190" y="413359"/>
                </a:lnTo>
                <a:lnTo>
                  <a:pt x="1984349" y="401345"/>
                </a:lnTo>
                <a:lnTo>
                  <a:pt x="1984349" y="880376"/>
                </a:lnTo>
                <a:lnTo>
                  <a:pt x="1887385" y="879157"/>
                </a:lnTo>
                <a:lnTo>
                  <a:pt x="1887385" y="856716"/>
                </a:lnTo>
                <a:lnTo>
                  <a:pt x="1984286" y="858570"/>
                </a:lnTo>
                <a:lnTo>
                  <a:pt x="1984349" y="880376"/>
                </a:lnTo>
                <a:lnTo>
                  <a:pt x="1984349" y="401345"/>
                </a:lnTo>
                <a:lnTo>
                  <a:pt x="1984222" y="401269"/>
                </a:lnTo>
                <a:lnTo>
                  <a:pt x="1984222" y="835367"/>
                </a:lnTo>
                <a:lnTo>
                  <a:pt x="1887385" y="834440"/>
                </a:lnTo>
                <a:lnTo>
                  <a:pt x="1887385" y="561797"/>
                </a:lnTo>
                <a:lnTo>
                  <a:pt x="1983511" y="562698"/>
                </a:lnTo>
                <a:lnTo>
                  <a:pt x="1984222" y="835367"/>
                </a:lnTo>
                <a:lnTo>
                  <a:pt x="1984222" y="401269"/>
                </a:lnTo>
                <a:lnTo>
                  <a:pt x="1983447" y="400824"/>
                </a:lnTo>
                <a:lnTo>
                  <a:pt x="1983447" y="539369"/>
                </a:lnTo>
                <a:lnTo>
                  <a:pt x="1887385" y="538480"/>
                </a:lnTo>
                <a:lnTo>
                  <a:pt x="1887385" y="432777"/>
                </a:lnTo>
                <a:lnTo>
                  <a:pt x="1971979" y="433666"/>
                </a:lnTo>
                <a:lnTo>
                  <a:pt x="1980615" y="438759"/>
                </a:lnTo>
                <a:lnTo>
                  <a:pt x="1983181" y="441109"/>
                </a:lnTo>
                <a:lnTo>
                  <a:pt x="1983447" y="539369"/>
                </a:lnTo>
                <a:lnTo>
                  <a:pt x="1983447" y="400824"/>
                </a:lnTo>
                <a:lnTo>
                  <a:pt x="1983181" y="400659"/>
                </a:lnTo>
                <a:lnTo>
                  <a:pt x="1959787" y="375259"/>
                </a:lnTo>
                <a:lnTo>
                  <a:pt x="1937600" y="362559"/>
                </a:lnTo>
                <a:lnTo>
                  <a:pt x="1933613" y="360387"/>
                </a:lnTo>
                <a:lnTo>
                  <a:pt x="1933613" y="409930"/>
                </a:lnTo>
                <a:lnTo>
                  <a:pt x="1887385" y="409448"/>
                </a:lnTo>
                <a:lnTo>
                  <a:pt x="1887385" y="371995"/>
                </a:lnTo>
                <a:lnTo>
                  <a:pt x="1893392" y="375259"/>
                </a:lnTo>
                <a:lnTo>
                  <a:pt x="1933613" y="409930"/>
                </a:lnTo>
                <a:lnTo>
                  <a:pt x="1933613" y="360387"/>
                </a:lnTo>
                <a:lnTo>
                  <a:pt x="1914385" y="349859"/>
                </a:lnTo>
                <a:lnTo>
                  <a:pt x="1889798" y="337159"/>
                </a:lnTo>
                <a:lnTo>
                  <a:pt x="1866417" y="311759"/>
                </a:lnTo>
                <a:lnTo>
                  <a:pt x="1856689" y="306730"/>
                </a:lnTo>
                <a:lnTo>
                  <a:pt x="1856689" y="355269"/>
                </a:lnTo>
                <a:lnTo>
                  <a:pt x="1856689" y="698995"/>
                </a:lnTo>
                <a:lnTo>
                  <a:pt x="1856689" y="722160"/>
                </a:lnTo>
                <a:lnTo>
                  <a:pt x="1856689" y="791083"/>
                </a:lnTo>
                <a:lnTo>
                  <a:pt x="1856689" y="814260"/>
                </a:lnTo>
                <a:lnTo>
                  <a:pt x="1856689" y="878763"/>
                </a:lnTo>
                <a:lnTo>
                  <a:pt x="1774380" y="877735"/>
                </a:lnTo>
                <a:lnTo>
                  <a:pt x="1774380" y="812736"/>
                </a:lnTo>
                <a:lnTo>
                  <a:pt x="1856689" y="814260"/>
                </a:lnTo>
                <a:lnTo>
                  <a:pt x="1856689" y="791083"/>
                </a:lnTo>
                <a:lnTo>
                  <a:pt x="1774380" y="790333"/>
                </a:lnTo>
                <a:lnTo>
                  <a:pt x="1774380" y="720636"/>
                </a:lnTo>
                <a:lnTo>
                  <a:pt x="1856689" y="722160"/>
                </a:lnTo>
                <a:lnTo>
                  <a:pt x="1856689" y="698995"/>
                </a:lnTo>
                <a:lnTo>
                  <a:pt x="1774380" y="698233"/>
                </a:lnTo>
                <a:lnTo>
                  <a:pt x="1774380" y="311454"/>
                </a:lnTo>
                <a:lnTo>
                  <a:pt x="1846783" y="349859"/>
                </a:lnTo>
                <a:lnTo>
                  <a:pt x="1856689" y="355269"/>
                </a:lnTo>
                <a:lnTo>
                  <a:pt x="1856689" y="306730"/>
                </a:lnTo>
                <a:lnTo>
                  <a:pt x="1792846" y="273659"/>
                </a:lnTo>
                <a:lnTo>
                  <a:pt x="1743684" y="249529"/>
                </a:lnTo>
                <a:lnTo>
                  <a:pt x="1743684" y="295363"/>
                </a:lnTo>
                <a:lnTo>
                  <a:pt x="1743684" y="329311"/>
                </a:lnTo>
                <a:lnTo>
                  <a:pt x="1743684" y="877341"/>
                </a:lnTo>
                <a:lnTo>
                  <a:pt x="1639277" y="876033"/>
                </a:lnTo>
                <a:lnTo>
                  <a:pt x="1639277" y="849160"/>
                </a:lnTo>
                <a:lnTo>
                  <a:pt x="1743684" y="850150"/>
                </a:lnTo>
                <a:lnTo>
                  <a:pt x="1743684" y="823163"/>
                </a:lnTo>
                <a:lnTo>
                  <a:pt x="1639277" y="822210"/>
                </a:lnTo>
                <a:lnTo>
                  <a:pt x="1639277" y="626757"/>
                </a:lnTo>
                <a:lnTo>
                  <a:pt x="1743684" y="627862"/>
                </a:lnTo>
                <a:lnTo>
                  <a:pt x="1743684" y="604532"/>
                </a:lnTo>
                <a:lnTo>
                  <a:pt x="1639277" y="603440"/>
                </a:lnTo>
                <a:lnTo>
                  <a:pt x="1639277" y="350469"/>
                </a:lnTo>
                <a:lnTo>
                  <a:pt x="1743684" y="351447"/>
                </a:lnTo>
                <a:lnTo>
                  <a:pt x="1743684" y="329311"/>
                </a:lnTo>
                <a:lnTo>
                  <a:pt x="1639277" y="328345"/>
                </a:lnTo>
                <a:lnTo>
                  <a:pt x="1639277" y="258305"/>
                </a:lnTo>
                <a:lnTo>
                  <a:pt x="1650339" y="260959"/>
                </a:lnTo>
                <a:lnTo>
                  <a:pt x="1700682" y="273659"/>
                </a:lnTo>
                <a:lnTo>
                  <a:pt x="1743684" y="295363"/>
                </a:lnTo>
                <a:lnTo>
                  <a:pt x="1743684" y="249529"/>
                </a:lnTo>
                <a:lnTo>
                  <a:pt x="1741119" y="248259"/>
                </a:lnTo>
                <a:lnTo>
                  <a:pt x="1715350" y="248259"/>
                </a:lnTo>
                <a:lnTo>
                  <a:pt x="1689633" y="235559"/>
                </a:lnTo>
                <a:lnTo>
                  <a:pt x="1635607" y="210159"/>
                </a:lnTo>
                <a:lnTo>
                  <a:pt x="1608594" y="210159"/>
                </a:lnTo>
                <a:lnTo>
                  <a:pt x="1581581" y="197459"/>
                </a:lnTo>
                <a:lnTo>
                  <a:pt x="1554568" y="184759"/>
                </a:lnTo>
                <a:lnTo>
                  <a:pt x="1498079" y="184759"/>
                </a:lnTo>
                <a:lnTo>
                  <a:pt x="1493088" y="183642"/>
                </a:lnTo>
                <a:lnTo>
                  <a:pt x="1493088" y="210731"/>
                </a:lnTo>
                <a:lnTo>
                  <a:pt x="1488478" y="1105154"/>
                </a:lnTo>
                <a:lnTo>
                  <a:pt x="1485785" y="1103680"/>
                </a:lnTo>
                <a:lnTo>
                  <a:pt x="1467370" y="1103680"/>
                </a:lnTo>
                <a:lnTo>
                  <a:pt x="1451406" y="1090980"/>
                </a:lnTo>
                <a:lnTo>
                  <a:pt x="1432991" y="1090980"/>
                </a:lnTo>
                <a:lnTo>
                  <a:pt x="1393698" y="1065580"/>
                </a:lnTo>
                <a:lnTo>
                  <a:pt x="1375270" y="1065580"/>
                </a:lnTo>
                <a:lnTo>
                  <a:pt x="1358087" y="1052880"/>
                </a:lnTo>
                <a:lnTo>
                  <a:pt x="1344587" y="1040180"/>
                </a:lnTo>
                <a:lnTo>
                  <a:pt x="1335976" y="1027480"/>
                </a:lnTo>
                <a:lnTo>
                  <a:pt x="1333538" y="1027480"/>
                </a:lnTo>
                <a:lnTo>
                  <a:pt x="1327391" y="1014780"/>
                </a:lnTo>
                <a:lnTo>
                  <a:pt x="1323708" y="1002080"/>
                </a:lnTo>
                <a:lnTo>
                  <a:pt x="1328623" y="963980"/>
                </a:lnTo>
                <a:lnTo>
                  <a:pt x="1338440" y="963980"/>
                </a:lnTo>
                <a:lnTo>
                  <a:pt x="1344587" y="951280"/>
                </a:lnTo>
                <a:lnTo>
                  <a:pt x="1372819" y="913180"/>
                </a:lnTo>
                <a:lnTo>
                  <a:pt x="1385112" y="875080"/>
                </a:lnTo>
                <a:lnTo>
                  <a:pt x="1386332" y="862380"/>
                </a:lnTo>
                <a:lnTo>
                  <a:pt x="1388795" y="849680"/>
                </a:lnTo>
                <a:lnTo>
                  <a:pt x="1394929" y="836980"/>
                </a:lnTo>
                <a:lnTo>
                  <a:pt x="1403527" y="798880"/>
                </a:lnTo>
                <a:lnTo>
                  <a:pt x="1409674" y="773480"/>
                </a:lnTo>
                <a:lnTo>
                  <a:pt x="1407210" y="748080"/>
                </a:lnTo>
                <a:lnTo>
                  <a:pt x="1408442" y="748080"/>
                </a:lnTo>
                <a:lnTo>
                  <a:pt x="1409674" y="735380"/>
                </a:lnTo>
                <a:lnTo>
                  <a:pt x="1412113" y="735380"/>
                </a:lnTo>
                <a:lnTo>
                  <a:pt x="1414576" y="722680"/>
                </a:lnTo>
                <a:lnTo>
                  <a:pt x="1421942" y="722680"/>
                </a:lnTo>
                <a:lnTo>
                  <a:pt x="1424406" y="709980"/>
                </a:lnTo>
                <a:lnTo>
                  <a:pt x="1425638" y="709980"/>
                </a:lnTo>
                <a:lnTo>
                  <a:pt x="1426857" y="697280"/>
                </a:lnTo>
                <a:lnTo>
                  <a:pt x="1425638" y="684580"/>
                </a:lnTo>
                <a:lnTo>
                  <a:pt x="1421942" y="684580"/>
                </a:lnTo>
                <a:lnTo>
                  <a:pt x="1417027" y="671880"/>
                </a:lnTo>
                <a:lnTo>
                  <a:pt x="1415796" y="671880"/>
                </a:lnTo>
                <a:lnTo>
                  <a:pt x="1415796" y="697280"/>
                </a:lnTo>
                <a:lnTo>
                  <a:pt x="1414576" y="709980"/>
                </a:lnTo>
                <a:lnTo>
                  <a:pt x="1410881" y="722680"/>
                </a:lnTo>
                <a:lnTo>
                  <a:pt x="1403527" y="722680"/>
                </a:lnTo>
                <a:lnTo>
                  <a:pt x="1390027" y="735380"/>
                </a:lnTo>
                <a:lnTo>
                  <a:pt x="1327391" y="735380"/>
                </a:lnTo>
                <a:lnTo>
                  <a:pt x="1327391" y="887780"/>
                </a:lnTo>
                <a:lnTo>
                  <a:pt x="1327391" y="900480"/>
                </a:lnTo>
                <a:lnTo>
                  <a:pt x="1326172" y="900480"/>
                </a:lnTo>
                <a:lnTo>
                  <a:pt x="1307744" y="938580"/>
                </a:lnTo>
                <a:lnTo>
                  <a:pt x="1295476" y="951280"/>
                </a:lnTo>
                <a:lnTo>
                  <a:pt x="1286865" y="951280"/>
                </a:lnTo>
                <a:lnTo>
                  <a:pt x="1284414" y="963980"/>
                </a:lnTo>
                <a:lnTo>
                  <a:pt x="1257401" y="963980"/>
                </a:lnTo>
                <a:lnTo>
                  <a:pt x="1257401" y="1090980"/>
                </a:lnTo>
                <a:lnTo>
                  <a:pt x="1252486" y="1116380"/>
                </a:lnTo>
                <a:lnTo>
                  <a:pt x="1248803" y="1103680"/>
                </a:lnTo>
                <a:lnTo>
                  <a:pt x="1246339" y="1103680"/>
                </a:lnTo>
                <a:lnTo>
                  <a:pt x="1246339" y="1192580"/>
                </a:lnTo>
                <a:lnTo>
                  <a:pt x="1209509" y="1332280"/>
                </a:lnTo>
                <a:lnTo>
                  <a:pt x="1180033" y="1319580"/>
                </a:lnTo>
                <a:lnTo>
                  <a:pt x="1150569" y="1306880"/>
                </a:lnTo>
                <a:lnTo>
                  <a:pt x="1129690" y="1306880"/>
                </a:lnTo>
                <a:lnTo>
                  <a:pt x="1064615" y="1332280"/>
                </a:lnTo>
                <a:lnTo>
                  <a:pt x="1058468" y="1332280"/>
                </a:lnTo>
                <a:lnTo>
                  <a:pt x="1011821" y="1179880"/>
                </a:lnTo>
                <a:lnTo>
                  <a:pt x="1040053" y="1179880"/>
                </a:lnTo>
                <a:lnTo>
                  <a:pt x="1047432" y="1167180"/>
                </a:lnTo>
                <a:lnTo>
                  <a:pt x="1060932" y="1167180"/>
                </a:lnTo>
                <a:lnTo>
                  <a:pt x="1073200" y="1154480"/>
                </a:lnTo>
                <a:lnTo>
                  <a:pt x="1086726" y="1141780"/>
                </a:lnTo>
                <a:lnTo>
                  <a:pt x="1097762" y="1141780"/>
                </a:lnTo>
                <a:lnTo>
                  <a:pt x="1105141" y="1129080"/>
                </a:lnTo>
                <a:lnTo>
                  <a:pt x="1156716" y="1129080"/>
                </a:lnTo>
                <a:lnTo>
                  <a:pt x="1175131" y="1154480"/>
                </a:lnTo>
                <a:lnTo>
                  <a:pt x="1183728" y="1154480"/>
                </a:lnTo>
                <a:lnTo>
                  <a:pt x="1193546" y="1167180"/>
                </a:lnTo>
                <a:lnTo>
                  <a:pt x="1204595" y="1179880"/>
                </a:lnTo>
                <a:lnTo>
                  <a:pt x="1214424" y="1179880"/>
                </a:lnTo>
                <a:lnTo>
                  <a:pt x="1223010" y="1192580"/>
                </a:lnTo>
                <a:lnTo>
                  <a:pt x="1241425" y="1192580"/>
                </a:lnTo>
                <a:lnTo>
                  <a:pt x="1241425" y="1179880"/>
                </a:lnTo>
                <a:lnTo>
                  <a:pt x="1246339" y="1192580"/>
                </a:lnTo>
                <a:lnTo>
                  <a:pt x="1246339" y="1103680"/>
                </a:lnTo>
                <a:lnTo>
                  <a:pt x="1238986" y="1103680"/>
                </a:lnTo>
                <a:lnTo>
                  <a:pt x="1227924" y="1090980"/>
                </a:lnTo>
                <a:lnTo>
                  <a:pt x="1257401" y="1090980"/>
                </a:lnTo>
                <a:lnTo>
                  <a:pt x="1257401" y="963980"/>
                </a:lnTo>
                <a:lnTo>
                  <a:pt x="1247571" y="963980"/>
                </a:lnTo>
                <a:lnTo>
                  <a:pt x="1236535" y="951280"/>
                </a:lnTo>
                <a:lnTo>
                  <a:pt x="1227924" y="951280"/>
                </a:lnTo>
                <a:lnTo>
                  <a:pt x="1219339" y="963980"/>
                </a:lnTo>
                <a:lnTo>
                  <a:pt x="1167752" y="963980"/>
                </a:lnTo>
                <a:lnTo>
                  <a:pt x="1153020" y="951280"/>
                </a:lnTo>
                <a:lnTo>
                  <a:pt x="1121105" y="951280"/>
                </a:lnTo>
                <a:lnTo>
                  <a:pt x="1113726" y="938580"/>
                </a:lnTo>
                <a:lnTo>
                  <a:pt x="1105141" y="938580"/>
                </a:lnTo>
                <a:lnTo>
                  <a:pt x="1096543" y="925880"/>
                </a:lnTo>
                <a:lnTo>
                  <a:pt x="1086726" y="925880"/>
                </a:lnTo>
                <a:lnTo>
                  <a:pt x="1079347" y="913180"/>
                </a:lnTo>
                <a:lnTo>
                  <a:pt x="1073200" y="913180"/>
                </a:lnTo>
                <a:lnTo>
                  <a:pt x="1073200" y="925880"/>
                </a:lnTo>
                <a:lnTo>
                  <a:pt x="1078115" y="925880"/>
                </a:lnTo>
                <a:lnTo>
                  <a:pt x="1085494" y="938580"/>
                </a:lnTo>
                <a:lnTo>
                  <a:pt x="1105141" y="963980"/>
                </a:lnTo>
                <a:lnTo>
                  <a:pt x="1114958" y="963980"/>
                </a:lnTo>
                <a:lnTo>
                  <a:pt x="1123556" y="976680"/>
                </a:lnTo>
                <a:lnTo>
                  <a:pt x="1132141" y="976680"/>
                </a:lnTo>
                <a:lnTo>
                  <a:pt x="1143203" y="989380"/>
                </a:lnTo>
                <a:lnTo>
                  <a:pt x="1149337" y="989380"/>
                </a:lnTo>
                <a:lnTo>
                  <a:pt x="1160399" y="1002080"/>
                </a:lnTo>
                <a:lnTo>
                  <a:pt x="1165301" y="1014780"/>
                </a:lnTo>
                <a:lnTo>
                  <a:pt x="1168984" y="1014780"/>
                </a:lnTo>
                <a:lnTo>
                  <a:pt x="1170216" y="1027480"/>
                </a:lnTo>
                <a:lnTo>
                  <a:pt x="1168641" y="1035583"/>
                </a:lnTo>
                <a:lnTo>
                  <a:pt x="1166520" y="1036129"/>
                </a:lnTo>
                <a:lnTo>
                  <a:pt x="1163561" y="1036129"/>
                </a:lnTo>
                <a:lnTo>
                  <a:pt x="1163561" y="1057554"/>
                </a:lnTo>
                <a:lnTo>
                  <a:pt x="1161630" y="1065580"/>
                </a:lnTo>
                <a:lnTo>
                  <a:pt x="1112494" y="1065580"/>
                </a:lnTo>
                <a:lnTo>
                  <a:pt x="1129690" y="1078280"/>
                </a:lnTo>
                <a:lnTo>
                  <a:pt x="1153020" y="1078280"/>
                </a:lnTo>
                <a:lnTo>
                  <a:pt x="1155484" y="1090980"/>
                </a:lnTo>
                <a:lnTo>
                  <a:pt x="1103909" y="1090980"/>
                </a:lnTo>
                <a:lnTo>
                  <a:pt x="1098994" y="1078280"/>
                </a:lnTo>
                <a:lnTo>
                  <a:pt x="1103909" y="1065580"/>
                </a:lnTo>
                <a:lnTo>
                  <a:pt x="1086726" y="1065580"/>
                </a:lnTo>
                <a:lnTo>
                  <a:pt x="1084262" y="1052880"/>
                </a:lnTo>
                <a:lnTo>
                  <a:pt x="1068311" y="1052880"/>
                </a:lnTo>
                <a:lnTo>
                  <a:pt x="1057249" y="1040180"/>
                </a:lnTo>
                <a:lnTo>
                  <a:pt x="1051115" y="1037297"/>
                </a:lnTo>
                <a:lnTo>
                  <a:pt x="1051115" y="1116380"/>
                </a:lnTo>
                <a:lnTo>
                  <a:pt x="1044968" y="1129080"/>
                </a:lnTo>
                <a:lnTo>
                  <a:pt x="1017943" y="1129080"/>
                </a:lnTo>
                <a:lnTo>
                  <a:pt x="1010589" y="1103680"/>
                </a:lnTo>
                <a:lnTo>
                  <a:pt x="1014272" y="1116380"/>
                </a:lnTo>
                <a:lnTo>
                  <a:pt x="1051115" y="1116380"/>
                </a:lnTo>
                <a:lnTo>
                  <a:pt x="1051115" y="1037297"/>
                </a:lnTo>
                <a:lnTo>
                  <a:pt x="1030236" y="1027480"/>
                </a:lnTo>
                <a:lnTo>
                  <a:pt x="1017943" y="1027480"/>
                </a:lnTo>
                <a:lnTo>
                  <a:pt x="1005674" y="1014780"/>
                </a:lnTo>
                <a:lnTo>
                  <a:pt x="999528" y="976680"/>
                </a:lnTo>
                <a:lnTo>
                  <a:pt x="998169" y="971689"/>
                </a:lnTo>
                <a:lnTo>
                  <a:pt x="1004443" y="978979"/>
                </a:lnTo>
                <a:lnTo>
                  <a:pt x="1010589" y="982789"/>
                </a:lnTo>
                <a:lnTo>
                  <a:pt x="1019175" y="987869"/>
                </a:lnTo>
                <a:lnTo>
                  <a:pt x="1029004" y="994219"/>
                </a:lnTo>
                <a:lnTo>
                  <a:pt x="1038821" y="1001839"/>
                </a:lnTo>
                <a:lnTo>
                  <a:pt x="1047432" y="1009459"/>
                </a:lnTo>
                <a:lnTo>
                  <a:pt x="1057249" y="1015809"/>
                </a:lnTo>
                <a:lnTo>
                  <a:pt x="1064615" y="1022159"/>
                </a:lnTo>
                <a:lnTo>
                  <a:pt x="1074432" y="1028509"/>
                </a:lnTo>
                <a:lnTo>
                  <a:pt x="1098994" y="1043749"/>
                </a:lnTo>
                <a:lnTo>
                  <a:pt x="1106373" y="1046289"/>
                </a:lnTo>
                <a:lnTo>
                  <a:pt x="1112494" y="1048829"/>
                </a:lnTo>
                <a:lnTo>
                  <a:pt x="1117422" y="1050099"/>
                </a:lnTo>
                <a:lnTo>
                  <a:pt x="1126020" y="1051369"/>
                </a:lnTo>
                <a:lnTo>
                  <a:pt x="1140752" y="1053909"/>
                </a:lnTo>
                <a:lnTo>
                  <a:pt x="1160399" y="1056449"/>
                </a:lnTo>
                <a:lnTo>
                  <a:pt x="1163561" y="1057554"/>
                </a:lnTo>
                <a:lnTo>
                  <a:pt x="1163561" y="1036129"/>
                </a:lnTo>
                <a:lnTo>
                  <a:pt x="1127252" y="1036129"/>
                </a:lnTo>
                <a:lnTo>
                  <a:pt x="1123556" y="1034859"/>
                </a:lnTo>
                <a:lnTo>
                  <a:pt x="1118641" y="1034859"/>
                </a:lnTo>
                <a:lnTo>
                  <a:pt x="1085494" y="1015809"/>
                </a:lnTo>
                <a:lnTo>
                  <a:pt x="1052322" y="982789"/>
                </a:lnTo>
                <a:lnTo>
                  <a:pt x="1021638" y="948499"/>
                </a:lnTo>
                <a:lnTo>
                  <a:pt x="1010589" y="934529"/>
                </a:lnTo>
                <a:lnTo>
                  <a:pt x="1001991" y="924369"/>
                </a:lnTo>
                <a:lnTo>
                  <a:pt x="999528" y="920559"/>
                </a:lnTo>
                <a:lnTo>
                  <a:pt x="1000760" y="909129"/>
                </a:lnTo>
                <a:lnTo>
                  <a:pt x="1001991" y="881189"/>
                </a:lnTo>
                <a:lnTo>
                  <a:pt x="1003211" y="851979"/>
                </a:lnTo>
                <a:lnTo>
                  <a:pt x="1001991" y="831659"/>
                </a:lnTo>
                <a:lnTo>
                  <a:pt x="1000760" y="813879"/>
                </a:lnTo>
                <a:lnTo>
                  <a:pt x="998296" y="793559"/>
                </a:lnTo>
                <a:lnTo>
                  <a:pt x="997077" y="775779"/>
                </a:lnTo>
                <a:lnTo>
                  <a:pt x="997077" y="768159"/>
                </a:lnTo>
                <a:lnTo>
                  <a:pt x="1000760" y="764349"/>
                </a:lnTo>
                <a:lnTo>
                  <a:pt x="998296" y="760539"/>
                </a:lnTo>
                <a:lnTo>
                  <a:pt x="995845" y="760539"/>
                </a:lnTo>
                <a:lnTo>
                  <a:pt x="990942" y="759269"/>
                </a:lnTo>
                <a:lnTo>
                  <a:pt x="983564" y="756729"/>
                </a:lnTo>
                <a:lnTo>
                  <a:pt x="976210" y="751649"/>
                </a:lnTo>
                <a:lnTo>
                  <a:pt x="971296" y="746569"/>
                </a:lnTo>
                <a:lnTo>
                  <a:pt x="963917" y="736409"/>
                </a:lnTo>
                <a:lnTo>
                  <a:pt x="954100" y="723709"/>
                </a:lnTo>
                <a:lnTo>
                  <a:pt x="944270" y="705929"/>
                </a:lnTo>
                <a:lnTo>
                  <a:pt x="935685" y="684339"/>
                </a:lnTo>
                <a:lnTo>
                  <a:pt x="929538" y="658939"/>
                </a:lnTo>
                <a:lnTo>
                  <a:pt x="925855" y="630999"/>
                </a:lnTo>
                <a:lnTo>
                  <a:pt x="927087" y="599249"/>
                </a:lnTo>
                <a:lnTo>
                  <a:pt x="928319" y="595439"/>
                </a:lnTo>
                <a:lnTo>
                  <a:pt x="929538" y="592899"/>
                </a:lnTo>
                <a:lnTo>
                  <a:pt x="930770" y="592899"/>
                </a:lnTo>
                <a:lnTo>
                  <a:pt x="932002" y="590359"/>
                </a:lnTo>
                <a:lnTo>
                  <a:pt x="933234" y="586549"/>
                </a:lnTo>
                <a:lnTo>
                  <a:pt x="936917" y="580199"/>
                </a:lnTo>
                <a:lnTo>
                  <a:pt x="945502" y="577659"/>
                </a:lnTo>
                <a:lnTo>
                  <a:pt x="960234" y="580199"/>
                </a:lnTo>
                <a:lnTo>
                  <a:pt x="970064" y="586549"/>
                </a:lnTo>
                <a:lnTo>
                  <a:pt x="983564" y="599249"/>
                </a:lnTo>
                <a:lnTo>
                  <a:pt x="1001991" y="614489"/>
                </a:lnTo>
                <a:lnTo>
                  <a:pt x="1020406" y="632269"/>
                </a:lnTo>
                <a:lnTo>
                  <a:pt x="1038821" y="648779"/>
                </a:lnTo>
                <a:lnTo>
                  <a:pt x="1053553" y="662749"/>
                </a:lnTo>
                <a:lnTo>
                  <a:pt x="1064615" y="672909"/>
                </a:lnTo>
                <a:lnTo>
                  <a:pt x="1068311" y="676719"/>
                </a:lnTo>
                <a:lnTo>
                  <a:pt x="1069403" y="676160"/>
                </a:lnTo>
                <a:lnTo>
                  <a:pt x="1085494" y="713955"/>
                </a:lnTo>
                <a:lnTo>
                  <a:pt x="1127252" y="738466"/>
                </a:lnTo>
                <a:lnTo>
                  <a:pt x="1144435" y="738466"/>
                </a:lnTo>
                <a:lnTo>
                  <a:pt x="1173899" y="736079"/>
                </a:lnTo>
                <a:lnTo>
                  <a:pt x="1182509" y="733526"/>
                </a:lnTo>
                <a:lnTo>
                  <a:pt x="1189863" y="732332"/>
                </a:lnTo>
                <a:lnTo>
                  <a:pt x="1196009" y="729780"/>
                </a:lnTo>
                <a:lnTo>
                  <a:pt x="1200924" y="728599"/>
                </a:lnTo>
                <a:lnTo>
                  <a:pt x="1204595" y="725017"/>
                </a:lnTo>
                <a:lnTo>
                  <a:pt x="1209509" y="722464"/>
                </a:lnTo>
                <a:lnTo>
                  <a:pt x="1218107" y="716330"/>
                </a:lnTo>
                <a:lnTo>
                  <a:pt x="1223010" y="710209"/>
                </a:lnTo>
                <a:lnTo>
                  <a:pt x="1225473" y="704075"/>
                </a:lnTo>
                <a:lnTo>
                  <a:pt x="1227924" y="699147"/>
                </a:lnTo>
                <a:lnTo>
                  <a:pt x="1230477" y="688098"/>
                </a:lnTo>
                <a:lnTo>
                  <a:pt x="1234071" y="685609"/>
                </a:lnTo>
                <a:lnTo>
                  <a:pt x="1242656" y="679259"/>
                </a:lnTo>
                <a:lnTo>
                  <a:pt x="1253718" y="672909"/>
                </a:lnTo>
                <a:lnTo>
                  <a:pt x="1263535" y="670369"/>
                </a:lnTo>
                <a:lnTo>
                  <a:pt x="1273365" y="672909"/>
                </a:lnTo>
                <a:lnTo>
                  <a:pt x="1280731" y="676719"/>
                </a:lnTo>
                <a:lnTo>
                  <a:pt x="1285646" y="683069"/>
                </a:lnTo>
                <a:lnTo>
                  <a:pt x="1286865" y="688149"/>
                </a:lnTo>
                <a:lnTo>
                  <a:pt x="1288097" y="691959"/>
                </a:lnTo>
                <a:lnTo>
                  <a:pt x="1290561" y="691959"/>
                </a:lnTo>
                <a:lnTo>
                  <a:pt x="1291780" y="689419"/>
                </a:lnTo>
                <a:lnTo>
                  <a:pt x="1294244" y="686879"/>
                </a:lnTo>
                <a:lnTo>
                  <a:pt x="1297914" y="685609"/>
                </a:lnTo>
                <a:lnTo>
                  <a:pt x="1298181" y="685571"/>
                </a:lnTo>
                <a:lnTo>
                  <a:pt x="1286865" y="697280"/>
                </a:lnTo>
                <a:lnTo>
                  <a:pt x="1288097" y="709980"/>
                </a:lnTo>
                <a:lnTo>
                  <a:pt x="1293012" y="722680"/>
                </a:lnTo>
                <a:lnTo>
                  <a:pt x="1301597" y="748080"/>
                </a:lnTo>
                <a:lnTo>
                  <a:pt x="1299146" y="760780"/>
                </a:lnTo>
                <a:lnTo>
                  <a:pt x="1289329" y="760780"/>
                </a:lnTo>
                <a:lnTo>
                  <a:pt x="1280731" y="773480"/>
                </a:lnTo>
                <a:lnTo>
                  <a:pt x="1264767" y="773480"/>
                </a:lnTo>
                <a:lnTo>
                  <a:pt x="1258633" y="760780"/>
                </a:lnTo>
                <a:lnTo>
                  <a:pt x="1225473" y="760780"/>
                </a:lnTo>
                <a:lnTo>
                  <a:pt x="1219339" y="748080"/>
                </a:lnTo>
                <a:lnTo>
                  <a:pt x="1213192" y="748080"/>
                </a:lnTo>
                <a:lnTo>
                  <a:pt x="1207046" y="760780"/>
                </a:lnTo>
                <a:lnTo>
                  <a:pt x="1197241" y="760780"/>
                </a:lnTo>
                <a:lnTo>
                  <a:pt x="1198460" y="773480"/>
                </a:lnTo>
                <a:lnTo>
                  <a:pt x="1205826" y="773480"/>
                </a:lnTo>
                <a:lnTo>
                  <a:pt x="1213192" y="786180"/>
                </a:lnTo>
                <a:lnTo>
                  <a:pt x="1238986" y="786180"/>
                </a:lnTo>
                <a:lnTo>
                  <a:pt x="1238986" y="798880"/>
                </a:lnTo>
                <a:lnTo>
                  <a:pt x="1241425" y="798880"/>
                </a:lnTo>
                <a:lnTo>
                  <a:pt x="1243888" y="811580"/>
                </a:lnTo>
                <a:lnTo>
                  <a:pt x="1272133" y="811580"/>
                </a:lnTo>
                <a:lnTo>
                  <a:pt x="1270914" y="824280"/>
                </a:lnTo>
                <a:lnTo>
                  <a:pt x="1232839" y="824280"/>
                </a:lnTo>
                <a:lnTo>
                  <a:pt x="1227924" y="811580"/>
                </a:lnTo>
                <a:lnTo>
                  <a:pt x="1167752" y="811580"/>
                </a:lnTo>
                <a:lnTo>
                  <a:pt x="1156716" y="824280"/>
                </a:lnTo>
                <a:lnTo>
                  <a:pt x="1144435" y="824280"/>
                </a:lnTo>
                <a:lnTo>
                  <a:pt x="1151801" y="836980"/>
                </a:lnTo>
                <a:lnTo>
                  <a:pt x="1225473" y="836980"/>
                </a:lnTo>
                <a:lnTo>
                  <a:pt x="1253718" y="849680"/>
                </a:lnTo>
                <a:lnTo>
                  <a:pt x="1267218" y="836980"/>
                </a:lnTo>
                <a:lnTo>
                  <a:pt x="1293012" y="836980"/>
                </a:lnTo>
                <a:lnTo>
                  <a:pt x="1294244" y="849680"/>
                </a:lnTo>
                <a:lnTo>
                  <a:pt x="1291780" y="862380"/>
                </a:lnTo>
                <a:lnTo>
                  <a:pt x="1210741" y="862380"/>
                </a:lnTo>
                <a:lnTo>
                  <a:pt x="1207046" y="875080"/>
                </a:lnTo>
                <a:lnTo>
                  <a:pt x="1202156" y="875080"/>
                </a:lnTo>
                <a:lnTo>
                  <a:pt x="1197241" y="887780"/>
                </a:lnTo>
                <a:lnTo>
                  <a:pt x="1200924" y="900480"/>
                </a:lnTo>
                <a:lnTo>
                  <a:pt x="1297914" y="900480"/>
                </a:lnTo>
                <a:lnTo>
                  <a:pt x="1307744" y="887780"/>
                </a:lnTo>
                <a:lnTo>
                  <a:pt x="1327391" y="887780"/>
                </a:lnTo>
                <a:lnTo>
                  <a:pt x="1327391" y="735380"/>
                </a:lnTo>
                <a:lnTo>
                  <a:pt x="1308976" y="735380"/>
                </a:lnTo>
                <a:lnTo>
                  <a:pt x="1305293" y="722680"/>
                </a:lnTo>
                <a:lnTo>
                  <a:pt x="1300378" y="709980"/>
                </a:lnTo>
                <a:lnTo>
                  <a:pt x="1299184" y="685431"/>
                </a:lnTo>
                <a:lnTo>
                  <a:pt x="1306512" y="684339"/>
                </a:lnTo>
                <a:lnTo>
                  <a:pt x="1321244" y="684339"/>
                </a:lnTo>
                <a:lnTo>
                  <a:pt x="1332306" y="685609"/>
                </a:lnTo>
                <a:lnTo>
                  <a:pt x="1351953" y="685609"/>
                </a:lnTo>
                <a:lnTo>
                  <a:pt x="1360551" y="686879"/>
                </a:lnTo>
                <a:lnTo>
                  <a:pt x="1367917" y="686879"/>
                </a:lnTo>
                <a:lnTo>
                  <a:pt x="1366685" y="690689"/>
                </a:lnTo>
                <a:lnTo>
                  <a:pt x="1366685" y="703389"/>
                </a:lnTo>
                <a:lnTo>
                  <a:pt x="1367917" y="716089"/>
                </a:lnTo>
                <a:lnTo>
                  <a:pt x="1371612" y="721169"/>
                </a:lnTo>
                <a:lnTo>
                  <a:pt x="1377734" y="721169"/>
                </a:lnTo>
                <a:lnTo>
                  <a:pt x="1381417" y="719899"/>
                </a:lnTo>
                <a:lnTo>
                  <a:pt x="1391259" y="717359"/>
                </a:lnTo>
                <a:lnTo>
                  <a:pt x="1396149" y="714819"/>
                </a:lnTo>
                <a:lnTo>
                  <a:pt x="1402295" y="711009"/>
                </a:lnTo>
                <a:lnTo>
                  <a:pt x="1405991" y="707199"/>
                </a:lnTo>
                <a:lnTo>
                  <a:pt x="1405991" y="702119"/>
                </a:lnTo>
                <a:lnTo>
                  <a:pt x="1398612" y="691959"/>
                </a:lnTo>
                <a:lnTo>
                  <a:pt x="1393698" y="688149"/>
                </a:lnTo>
                <a:lnTo>
                  <a:pt x="1410881" y="688149"/>
                </a:lnTo>
                <a:lnTo>
                  <a:pt x="1410931" y="687870"/>
                </a:lnTo>
                <a:lnTo>
                  <a:pt x="1414576" y="697280"/>
                </a:lnTo>
                <a:lnTo>
                  <a:pt x="1415796" y="697280"/>
                </a:lnTo>
                <a:lnTo>
                  <a:pt x="1415796" y="671880"/>
                </a:lnTo>
                <a:lnTo>
                  <a:pt x="1414335" y="671880"/>
                </a:lnTo>
                <a:lnTo>
                  <a:pt x="1414665" y="670369"/>
                </a:lnTo>
                <a:lnTo>
                  <a:pt x="1414945" y="669099"/>
                </a:lnTo>
                <a:lnTo>
                  <a:pt x="1415757" y="665289"/>
                </a:lnTo>
                <a:lnTo>
                  <a:pt x="1337208" y="665289"/>
                </a:lnTo>
                <a:lnTo>
                  <a:pt x="1317561" y="665289"/>
                </a:lnTo>
                <a:lnTo>
                  <a:pt x="1306512" y="665289"/>
                </a:lnTo>
                <a:lnTo>
                  <a:pt x="1301597" y="669099"/>
                </a:lnTo>
                <a:lnTo>
                  <a:pt x="1300378" y="667829"/>
                </a:lnTo>
                <a:lnTo>
                  <a:pt x="1296708" y="664019"/>
                </a:lnTo>
                <a:lnTo>
                  <a:pt x="1293634" y="661479"/>
                </a:lnTo>
                <a:lnTo>
                  <a:pt x="1290561" y="658939"/>
                </a:lnTo>
                <a:lnTo>
                  <a:pt x="1281950" y="653859"/>
                </a:lnTo>
                <a:lnTo>
                  <a:pt x="1270914" y="650049"/>
                </a:lnTo>
                <a:lnTo>
                  <a:pt x="1258633" y="650049"/>
                </a:lnTo>
                <a:lnTo>
                  <a:pt x="1245120" y="652589"/>
                </a:lnTo>
                <a:lnTo>
                  <a:pt x="1229156" y="661479"/>
                </a:lnTo>
                <a:lnTo>
                  <a:pt x="1227924" y="661479"/>
                </a:lnTo>
                <a:lnTo>
                  <a:pt x="1223010" y="660209"/>
                </a:lnTo>
                <a:lnTo>
                  <a:pt x="1221384" y="660006"/>
                </a:lnTo>
                <a:lnTo>
                  <a:pt x="1221384" y="684822"/>
                </a:lnTo>
                <a:lnTo>
                  <a:pt x="1220571" y="686892"/>
                </a:lnTo>
                <a:lnTo>
                  <a:pt x="1211961" y="704075"/>
                </a:lnTo>
                <a:lnTo>
                  <a:pt x="1203363" y="712597"/>
                </a:lnTo>
                <a:lnTo>
                  <a:pt x="1191094" y="720077"/>
                </a:lnTo>
                <a:lnTo>
                  <a:pt x="1176362" y="723658"/>
                </a:lnTo>
                <a:lnTo>
                  <a:pt x="1156716" y="723658"/>
                </a:lnTo>
                <a:lnTo>
                  <a:pt x="1110043" y="711403"/>
                </a:lnTo>
                <a:lnTo>
                  <a:pt x="1085646" y="667842"/>
                </a:lnTo>
                <a:lnTo>
                  <a:pt x="1211961" y="676719"/>
                </a:lnTo>
                <a:lnTo>
                  <a:pt x="1213192" y="676719"/>
                </a:lnTo>
                <a:lnTo>
                  <a:pt x="1216888" y="677989"/>
                </a:lnTo>
                <a:lnTo>
                  <a:pt x="1219339" y="680529"/>
                </a:lnTo>
                <a:lnTo>
                  <a:pt x="1221384" y="684822"/>
                </a:lnTo>
                <a:lnTo>
                  <a:pt x="1221384" y="660006"/>
                </a:lnTo>
                <a:lnTo>
                  <a:pt x="1213192" y="658939"/>
                </a:lnTo>
                <a:lnTo>
                  <a:pt x="1167752" y="658939"/>
                </a:lnTo>
                <a:lnTo>
                  <a:pt x="1126020" y="656399"/>
                </a:lnTo>
                <a:lnTo>
                  <a:pt x="1106373" y="656399"/>
                </a:lnTo>
                <a:lnTo>
                  <a:pt x="1089177" y="655129"/>
                </a:lnTo>
                <a:lnTo>
                  <a:pt x="1073200" y="655129"/>
                </a:lnTo>
                <a:lnTo>
                  <a:pt x="998296" y="591629"/>
                </a:lnTo>
                <a:lnTo>
                  <a:pt x="999528" y="586549"/>
                </a:lnTo>
                <a:lnTo>
                  <a:pt x="1001445" y="577659"/>
                </a:lnTo>
                <a:lnTo>
                  <a:pt x="1001991" y="575119"/>
                </a:lnTo>
                <a:lnTo>
                  <a:pt x="1008138" y="566229"/>
                </a:lnTo>
                <a:lnTo>
                  <a:pt x="1020406" y="561149"/>
                </a:lnTo>
                <a:lnTo>
                  <a:pt x="1044968" y="561149"/>
                </a:lnTo>
                <a:lnTo>
                  <a:pt x="1049883" y="559879"/>
                </a:lnTo>
                <a:lnTo>
                  <a:pt x="1053553" y="556069"/>
                </a:lnTo>
                <a:lnTo>
                  <a:pt x="1057249" y="550989"/>
                </a:lnTo>
                <a:lnTo>
                  <a:pt x="1058468" y="544639"/>
                </a:lnTo>
                <a:lnTo>
                  <a:pt x="1058468" y="542099"/>
                </a:lnTo>
                <a:lnTo>
                  <a:pt x="1058468" y="524319"/>
                </a:lnTo>
                <a:lnTo>
                  <a:pt x="1054785" y="500189"/>
                </a:lnTo>
                <a:lnTo>
                  <a:pt x="1047432" y="474789"/>
                </a:lnTo>
                <a:lnTo>
                  <a:pt x="1038821" y="455739"/>
                </a:lnTo>
                <a:lnTo>
                  <a:pt x="1037590" y="448119"/>
                </a:lnTo>
                <a:lnTo>
                  <a:pt x="1038821" y="430339"/>
                </a:lnTo>
                <a:lnTo>
                  <a:pt x="1044968" y="412559"/>
                </a:lnTo>
                <a:lnTo>
                  <a:pt x="1059700" y="399859"/>
                </a:lnTo>
                <a:lnTo>
                  <a:pt x="1075664" y="393509"/>
                </a:lnTo>
                <a:lnTo>
                  <a:pt x="1084262" y="387159"/>
                </a:lnTo>
                <a:lnTo>
                  <a:pt x="1086726" y="379539"/>
                </a:lnTo>
                <a:lnTo>
                  <a:pt x="1086726" y="369379"/>
                </a:lnTo>
                <a:lnTo>
                  <a:pt x="1085494" y="359219"/>
                </a:lnTo>
                <a:lnTo>
                  <a:pt x="1084262" y="354139"/>
                </a:lnTo>
                <a:lnTo>
                  <a:pt x="1084262" y="351599"/>
                </a:lnTo>
                <a:lnTo>
                  <a:pt x="1102690" y="351599"/>
                </a:lnTo>
                <a:lnTo>
                  <a:pt x="1113726" y="352869"/>
                </a:lnTo>
                <a:lnTo>
                  <a:pt x="1138288" y="360489"/>
                </a:lnTo>
                <a:lnTo>
                  <a:pt x="1160399" y="373189"/>
                </a:lnTo>
                <a:lnTo>
                  <a:pt x="1168984" y="380809"/>
                </a:lnTo>
                <a:lnTo>
                  <a:pt x="1177582" y="389699"/>
                </a:lnTo>
                <a:lnTo>
                  <a:pt x="1189863" y="401129"/>
                </a:lnTo>
                <a:lnTo>
                  <a:pt x="1232839" y="436689"/>
                </a:lnTo>
                <a:lnTo>
                  <a:pt x="1279499" y="450659"/>
                </a:lnTo>
                <a:lnTo>
                  <a:pt x="1293012" y="448119"/>
                </a:lnTo>
                <a:lnTo>
                  <a:pt x="1304061" y="445579"/>
                </a:lnTo>
                <a:lnTo>
                  <a:pt x="1313891" y="443039"/>
                </a:lnTo>
                <a:lnTo>
                  <a:pt x="1321244" y="439229"/>
                </a:lnTo>
                <a:lnTo>
                  <a:pt x="1328623" y="436689"/>
                </a:lnTo>
                <a:lnTo>
                  <a:pt x="1334770" y="432879"/>
                </a:lnTo>
                <a:lnTo>
                  <a:pt x="1349502" y="425259"/>
                </a:lnTo>
                <a:lnTo>
                  <a:pt x="1358087" y="422719"/>
                </a:lnTo>
                <a:lnTo>
                  <a:pt x="1366685" y="417639"/>
                </a:lnTo>
                <a:lnTo>
                  <a:pt x="1381417" y="412559"/>
                </a:lnTo>
                <a:lnTo>
                  <a:pt x="1386332" y="411289"/>
                </a:lnTo>
                <a:lnTo>
                  <a:pt x="1392466" y="411289"/>
                </a:lnTo>
                <a:lnTo>
                  <a:pt x="1397381" y="412559"/>
                </a:lnTo>
                <a:lnTo>
                  <a:pt x="1401064" y="417639"/>
                </a:lnTo>
                <a:lnTo>
                  <a:pt x="1409674" y="429069"/>
                </a:lnTo>
                <a:lnTo>
                  <a:pt x="1418259" y="443039"/>
                </a:lnTo>
                <a:lnTo>
                  <a:pt x="1424406" y="459549"/>
                </a:lnTo>
                <a:lnTo>
                  <a:pt x="1424406" y="477329"/>
                </a:lnTo>
                <a:lnTo>
                  <a:pt x="1421942" y="492569"/>
                </a:lnTo>
                <a:lnTo>
                  <a:pt x="1421942" y="500189"/>
                </a:lnTo>
                <a:lnTo>
                  <a:pt x="1419491" y="503999"/>
                </a:lnTo>
                <a:lnTo>
                  <a:pt x="1410881" y="514159"/>
                </a:lnTo>
                <a:lnTo>
                  <a:pt x="1409674" y="516699"/>
                </a:lnTo>
                <a:lnTo>
                  <a:pt x="1405991" y="525589"/>
                </a:lnTo>
                <a:lnTo>
                  <a:pt x="1403527" y="535749"/>
                </a:lnTo>
                <a:lnTo>
                  <a:pt x="1405991" y="544639"/>
                </a:lnTo>
                <a:lnTo>
                  <a:pt x="1410881" y="550989"/>
                </a:lnTo>
                <a:lnTo>
                  <a:pt x="1414576" y="556069"/>
                </a:lnTo>
                <a:lnTo>
                  <a:pt x="1415796" y="561149"/>
                </a:lnTo>
                <a:lnTo>
                  <a:pt x="1415796" y="568769"/>
                </a:lnTo>
                <a:lnTo>
                  <a:pt x="1417027" y="568871"/>
                </a:lnTo>
                <a:lnTo>
                  <a:pt x="1417027" y="577596"/>
                </a:lnTo>
                <a:lnTo>
                  <a:pt x="1414576" y="584911"/>
                </a:lnTo>
                <a:lnTo>
                  <a:pt x="1414576" y="586105"/>
                </a:lnTo>
                <a:lnTo>
                  <a:pt x="1437906" y="600913"/>
                </a:lnTo>
                <a:lnTo>
                  <a:pt x="1439138" y="599732"/>
                </a:lnTo>
                <a:lnTo>
                  <a:pt x="1440370" y="595985"/>
                </a:lnTo>
                <a:lnTo>
                  <a:pt x="1442821" y="591045"/>
                </a:lnTo>
                <a:lnTo>
                  <a:pt x="1445285" y="577596"/>
                </a:lnTo>
                <a:lnTo>
                  <a:pt x="1447736" y="571461"/>
                </a:lnTo>
                <a:lnTo>
                  <a:pt x="1447787" y="571233"/>
                </a:lnTo>
                <a:lnTo>
                  <a:pt x="1448955" y="571309"/>
                </a:lnTo>
                <a:lnTo>
                  <a:pt x="1450174" y="566229"/>
                </a:lnTo>
                <a:lnTo>
                  <a:pt x="1453870" y="552259"/>
                </a:lnTo>
                <a:lnTo>
                  <a:pt x="1456321" y="530669"/>
                </a:lnTo>
                <a:lnTo>
                  <a:pt x="1458785" y="501459"/>
                </a:lnTo>
                <a:lnTo>
                  <a:pt x="1458785" y="468439"/>
                </a:lnTo>
                <a:lnTo>
                  <a:pt x="1453870" y="431609"/>
                </a:lnTo>
                <a:lnTo>
                  <a:pt x="1448346" y="411289"/>
                </a:lnTo>
                <a:lnTo>
                  <a:pt x="1442821" y="390969"/>
                </a:lnTo>
                <a:lnTo>
                  <a:pt x="1425638" y="351599"/>
                </a:lnTo>
                <a:lnTo>
                  <a:pt x="1402295" y="316039"/>
                </a:lnTo>
                <a:lnTo>
                  <a:pt x="1372819" y="286829"/>
                </a:lnTo>
                <a:lnTo>
                  <a:pt x="1329855" y="260159"/>
                </a:lnTo>
                <a:lnTo>
                  <a:pt x="1312659" y="257619"/>
                </a:lnTo>
                <a:lnTo>
                  <a:pt x="1308976" y="251269"/>
                </a:lnTo>
                <a:lnTo>
                  <a:pt x="1289329" y="253809"/>
                </a:lnTo>
                <a:lnTo>
                  <a:pt x="1289329" y="242379"/>
                </a:lnTo>
                <a:lnTo>
                  <a:pt x="1286865" y="241109"/>
                </a:lnTo>
                <a:lnTo>
                  <a:pt x="1279499" y="241109"/>
                </a:lnTo>
                <a:lnTo>
                  <a:pt x="1268450" y="237299"/>
                </a:lnTo>
                <a:lnTo>
                  <a:pt x="1253718" y="234759"/>
                </a:lnTo>
                <a:lnTo>
                  <a:pt x="1241425" y="232041"/>
                </a:lnTo>
                <a:lnTo>
                  <a:pt x="1241425" y="305879"/>
                </a:lnTo>
                <a:lnTo>
                  <a:pt x="1225473" y="314769"/>
                </a:lnTo>
                <a:lnTo>
                  <a:pt x="1209509" y="318579"/>
                </a:lnTo>
                <a:lnTo>
                  <a:pt x="1193546" y="319849"/>
                </a:lnTo>
                <a:lnTo>
                  <a:pt x="1177582" y="319849"/>
                </a:lnTo>
                <a:lnTo>
                  <a:pt x="1164082" y="318579"/>
                </a:lnTo>
                <a:lnTo>
                  <a:pt x="1154252" y="316039"/>
                </a:lnTo>
                <a:lnTo>
                  <a:pt x="1146873" y="314769"/>
                </a:lnTo>
                <a:lnTo>
                  <a:pt x="1144435" y="314769"/>
                </a:lnTo>
                <a:lnTo>
                  <a:pt x="1157935" y="309689"/>
                </a:lnTo>
                <a:lnTo>
                  <a:pt x="1167752" y="303339"/>
                </a:lnTo>
                <a:lnTo>
                  <a:pt x="1173899" y="295719"/>
                </a:lnTo>
                <a:lnTo>
                  <a:pt x="1176362" y="293179"/>
                </a:lnTo>
                <a:lnTo>
                  <a:pt x="1184948" y="296989"/>
                </a:lnTo>
                <a:lnTo>
                  <a:pt x="1194777" y="299529"/>
                </a:lnTo>
                <a:lnTo>
                  <a:pt x="1205826" y="302069"/>
                </a:lnTo>
                <a:lnTo>
                  <a:pt x="1216888" y="303339"/>
                </a:lnTo>
                <a:lnTo>
                  <a:pt x="1234071" y="305879"/>
                </a:lnTo>
                <a:lnTo>
                  <a:pt x="1241425" y="305879"/>
                </a:lnTo>
                <a:lnTo>
                  <a:pt x="1241425" y="232041"/>
                </a:lnTo>
                <a:lnTo>
                  <a:pt x="1236535" y="230949"/>
                </a:lnTo>
                <a:lnTo>
                  <a:pt x="1216888" y="227139"/>
                </a:lnTo>
                <a:lnTo>
                  <a:pt x="1171448" y="224599"/>
                </a:lnTo>
                <a:lnTo>
                  <a:pt x="1146873" y="224599"/>
                </a:lnTo>
                <a:lnTo>
                  <a:pt x="1098994" y="232219"/>
                </a:lnTo>
                <a:lnTo>
                  <a:pt x="1053553" y="249999"/>
                </a:lnTo>
                <a:lnTo>
                  <a:pt x="1015492" y="281749"/>
                </a:lnTo>
                <a:lnTo>
                  <a:pt x="1000760" y="305879"/>
                </a:lnTo>
                <a:lnTo>
                  <a:pt x="998296" y="307149"/>
                </a:lnTo>
                <a:lnTo>
                  <a:pt x="994625" y="310019"/>
                </a:lnTo>
                <a:lnTo>
                  <a:pt x="994625" y="346519"/>
                </a:lnTo>
                <a:lnTo>
                  <a:pt x="983564" y="360489"/>
                </a:lnTo>
                <a:lnTo>
                  <a:pt x="981113" y="371919"/>
                </a:lnTo>
                <a:lnTo>
                  <a:pt x="983564" y="380809"/>
                </a:lnTo>
                <a:lnTo>
                  <a:pt x="986028" y="384619"/>
                </a:lnTo>
                <a:lnTo>
                  <a:pt x="977430" y="389699"/>
                </a:lnTo>
                <a:lnTo>
                  <a:pt x="972527" y="394779"/>
                </a:lnTo>
                <a:lnTo>
                  <a:pt x="973759" y="399859"/>
                </a:lnTo>
                <a:lnTo>
                  <a:pt x="977430" y="403669"/>
                </a:lnTo>
                <a:lnTo>
                  <a:pt x="979881" y="407479"/>
                </a:lnTo>
                <a:lnTo>
                  <a:pt x="978649" y="410019"/>
                </a:lnTo>
                <a:lnTo>
                  <a:pt x="977430" y="413829"/>
                </a:lnTo>
                <a:lnTo>
                  <a:pt x="974979" y="417639"/>
                </a:lnTo>
                <a:lnTo>
                  <a:pt x="972527" y="422719"/>
                </a:lnTo>
                <a:lnTo>
                  <a:pt x="968832" y="427799"/>
                </a:lnTo>
                <a:lnTo>
                  <a:pt x="962698" y="436689"/>
                </a:lnTo>
                <a:lnTo>
                  <a:pt x="952881" y="451929"/>
                </a:lnTo>
                <a:lnTo>
                  <a:pt x="951649" y="467169"/>
                </a:lnTo>
                <a:lnTo>
                  <a:pt x="954100" y="526859"/>
                </a:lnTo>
                <a:lnTo>
                  <a:pt x="955332" y="538289"/>
                </a:lnTo>
                <a:lnTo>
                  <a:pt x="950417" y="542099"/>
                </a:lnTo>
                <a:lnTo>
                  <a:pt x="941819" y="474789"/>
                </a:lnTo>
                <a:lnTo>
                  <a:pt x="945502" y="422719"/>
                </a:lnTo>
                <a:lnTo>
                  <a:pt x="951649" y="389699"/>
                </a:lnTo>
                <a:lnTo>
                  <a:pt x="955332" y="376999"/>
                </a:lnTo>
                <a:lnTo>
                  <a:pt x="963917" y="374459"/>
                </a:lnTo>
                <a:lnTo>
                  <a:pt x="968832" y="370649"/>
                </a:lnTo>
                <a:lnTo>
                  <a:pt x="971296" y="366839"/>
                </a:lnTo>
                <a:lnTo>
                  <a:pt x="971296" y="364299"/>
                </a:lnTo>
                <a:lnTo>
                  <a:pt x="977430" y="361759"/>
                </a:lnTo>
                <a:lnTo>
                  <a:pt x="977430" y="357949"/>
                </a:lnTo>
                <a:lnTo>
                  <a:pt x="976210" y="354139"/>
                </a:lnTo>
                <a:lnTo>
                  <a:pt x="974979" y="351599"/>
                </a:lnTo>
                <a:lnTo>
                  <a:pt x="994625" y="346519"/>
                </a:lnTo>
                <a:lnTo>
                  <a:pt x="994625" y="310019"/>
                </a:lnTo>
                <a:lnTo>
                  <a:pt x="993406" y="310959"/>
                </a:lnTo>
                <a:lnTo>
                  <a:pt x="987259" y="314769"/>
                </a:lnTo>
                <a:lnTo>
                  <a:pt x="954100" y="351599"/>
                </a:lnTo>
                <a:lnTo>
                  <a:pt x="950417" y="364299"/>
                </a:lnTo>
                <a:lnTo>
                  <a:pt x="943051" y="368109"/>
                </a:lnTo>
                <a:lnTo>
                  <a:pt x="941819" y="373189"/>
                </a:lnTo>
                <a:lnTo>
                  <a:pt x="939355" y="387159"/>
                </a:lnTo>
                <a:lnTo>
                  <a:pt x="934453" y="417639"/>
                </a:lnTo>
                <a:lnTo>
                  <a:pt x="928319" y="425259"/>
                </a:lnTo>
                <a:lnTo>
                  <a:pt x="928433" y="448119"/>
                </a:lnTo>
                <a:lnTo>
                  <a:pt x="929538" y="484949"/>
                </a:lnTo>
                <a:lnTo>
                  <a:pt x="933234" y="531939"/>
                </a:lnTo>
                <a:lnTo>
                  <a:pt x="938149" y="563689"/>
                </a:lnTo>
                <a:lnTo>
                  <a:pt x="935685" y="563689"/>
                </a:lnTo>
                <a:lnTo>
                  <a:pt x="904976" y="591629"/>
                </a:lnTo>
                <a:lnTo>
                  <a:pt x="901293" y="611949"/>
                </a:lnTo>
                <a:lnTo>
                  <a:pt x="903744" y="637349"/>
                </a:lnTo>
                <a:lnTo>
                  <a:pt x="930770" y="722439"/>
                </a:lnTo>
                <a:lnTo>
                  <a:pt x="944270" y="745299"/>
                </a:lnTo>
                <a:lnTo>
                  <a:pt x="954100" y="755459"/>
                </a:lnTo>
                <a:lnTo>
                  <a:pt x="972527" y="766889"/>
                </a:lnTo>
                <a:lnTo>
                  <a:pt x="976210" y="769429"/>
                </a:lnTo>
                <a:lnTo>
                  <a:pt x="979881" y="770699"/>
                </a:lnTo>
                <a:lnTo>
                  <a:pt x="981113" y="771969"/>
                </a:lnTo>
                <a:lnTo>
                  <a:pt x="981113" y="783399"/>
                </a:lnTo>
                <a:lnTo>
                  <a:pt x="982345" y="808799"/>
                </a:lnTo>
                <a:lnTo>
                  <a:pt x="983564" y="838009"/>
                </a:lnTo>
                <a:lnTo>
                  <a:pt x="983564" y="862139"/>
                </a:lnTo>
                <a:lnTo>
                  <a:pt x="982345" y="881189"/>
                </a:lnTo>
                <a:lnTo>
                  <a:pt x="979881" y="905319"/>
                </a:lnTo>
                <a:lnTo>
                  <a:pt x="978789" y="913180"/>
                </a:lnTo>
                <a:lnTo>
                  <a:pt x="978649" y="913180"/>
                </a:lnTo>
                <a:lnTo>
                  <a:pt x="971296" y="925880"/>
                </a:lnTo>
                <a:lnTo>
                  <a:pt x="920940" y="963980"/>
                </a:lnTo>
                <a:lnTo>
                  <a:pt x="850950" y="989380"/>
                </a:lnTo>
                <a:lnTo>
                  <a:pt x="834986" y="1002080"/>
                </a:lnTo>
                <a:lnTo>
                  <a:pt x="765009" y="1002080"/>
                </a:lnTo>
                <a:lnTo>
                  <a:pt x="746582" y="1014780"/>
                </a:lnTo>
                <a:lnTo>
                  <a:pt x="552564" y="1014780"/>
                </a:lnTo>
                <a:lnTo>
                  <a:pt x="539064" y="1027480"/>
                </a:lnTo>
                <a:lnTo>
                  <a:pt x="518185" y="1027480"/>
                </a:lnTo>
                <a:lnTo>
                  <a:pt x="497306" y="1052880"/>
                </a:lnTo>
                <a:lnTo>
                  <a:pt x="487476" y="1078280"/>
                </a:lnTo>
                <a:lnTo>
                  <a:pt x="485038" y="1078280"/>
                </a:lnTo>
                <a:lnTo>
                  <a:pt x="478891" y="1090980"/>
                </a:lnTo>
                <a:lnTo>
                  <a:pt x="467829" y="1103680"/>
                </a:lnTo>
                <a:lnTo>
                  <a:pt x="454329" y="1129080"/>
                </a:lnTo>
                <a:lnTo>
                  <a:pt x="438365" y="1154480"/>
                </a:lnTo>
                <a:lnTo>
                  <a:pt x="419950" y="1179880"/>
                </a:lnTo>
                <a:lnTo>
                  <a:pt x="400304" y="1217980"/>
                </a:lnTo>
                <a:lnTo>
                  <a:pt x="379425" y="1256080"/>
                </a:lnTo>
                <a:lnTo>
                  <a:pt x="358546" y="1306880"/>
                </a:lnTo>
                <a:lnTo>
                  <a:pt x="337667" y="1344980"/>
                </a:lnTo>
                <a:lnTo>
                  <a:pt x="316801" y="1395780"/>
                </a:lnTo>
                <a:lnTo>
                  <a:pt x="298373" y="1446580"/>
                </a:lnTo>
                <a:lnTo>
                  <a:pt x="281190" y="1510080"/>
                </a:lnTo>
                <a:lnTo>
                  <a:pt x="266458" y="1560880"/>
                </a:lnTo>
                <a:lnTo>
                  <a:pt x="254177" y="1624380"/>
                </a:lnTo>
                <a:lnTo>
                  <a:pt x="250596" y="1645513"/>
                </a:lnTo>
                <a:lnTo>
                  <a:pt x="244348" y="1632559"/>
                </a:lnTo>
                <a:lnTo>
                  <a:pt x="227164" y="1581759"/>
                </a:lnTo>
                <a:lnTo>
                  <a:pt x="213652" y="1530959"/>
                </a:lnTo>
                <a:lnTo>
                  <a:pt x="202615" y="1480159"/>
                </a:lnTo>
                <a:lnTo>
                  <a:pt x="192786" y="1429359"/>
                </a:lnTo>
                <a:lnTo>
                  <a:pt x="186639" y="1378559"/>
                </a:lnTo>
                <a:lnTo>
                  <a:pt x="182968" y="1327759"/>
                </a:lnTo>
                <a:lnTo>
                  <a:pt x="181737" y="1276959"/>
                </a:lnTo>
                <a:lnTo>
                  <a:pt x="182968" y="1226159"/>
                </a:lnTo>
                <a:lnTo>
                  <a:pt x="186639" y="1175359"/>
                </a:lnTo>
                <a:lnTo>
                  <a:pt x="191554" y="1124559"/>
                </a:lnTo>
                <a:lnTo>
                  <a:pt x="200152" y="1073759"/>
                </a:lnTo>
                <a:lnTo>
                  <a:pt x="209969" y="1022959"/>
                </a:lnTo>
                <a:lnTo>
                  <a:pt x="222250" y="984859"/>
                </a:lnTo>
                <a:lnTo>
                  <a:pt x="236994" y="934059"/>
                </a:lnTo>
                <a:lnTo>
                  <a:pt x="254177" y="883259"/>
                </a:lnTo>
                <a:lnTo>
                  <a:pt x="275056" y="832459"/>
                </a:lnTo>
                <a:lnTo>
                  <a:pt x="311899" y="756259"/>
                </a:lnTo>
                <a:lnTo>
                  <a:pt x="326631" y="743559"/>
                </a:lnTo>
                <a:lnTo>
                  <a:pt x="340131" y="718159"/>
                </a:lnTo>
                <a:lnTo>
                  <a:pt x="356095" y="692759"/>
                </a:lnTo>
                <a:lnTo>
                  <a:pt x="370840" y="667359"/>
                </a:lnTo>
                <a:lnTo>
                  <a:pt x="405218" y="616559"/>
                </a:lnTo>
                <a:lnTo>
                  <a:pt x="422402" y="603859"/>
                </a:lnTo>
                <a:lnTo>
                  <a:pt x="459244" y="553059"/>
                </a:lnTo>
                <a:lnTo>
                  <a:pt x="478891" y="540359"/>
                </a:lnTo>
                <a:lnTo>
                  <a:pt x="498538" y="514959"/>
                </a:lnTo>
                <a:lnTo>
                  <a:pt x="537832" y="476859"/>
                </a:lnTo>
                <a:lnTo>
                  <a:pt x="578358" y="438759"/>
                </a:lnTo>
                <a:lnTo>
                  <a:pt x="621322" y="413359"/>
                </a:lnTo>
                <a:lnTo>
                  <a:pt x="665530" y="375259"/>
                </a:lnTo>
                <a:lnTo>
                  <a:pt x="709752" y="349859"/>
                </a:lnTo>
                <a:lnTo>
                  <a:pt x="803071" y="299059"/>
                </a:lnTo>
                <a:lnTo>
                  <a:pt x="852182" y="273659"/>
                </a:lnTo>
                <a:lnTo>
                  <a:pt x="901293" y="260959"/>
                </a:lnTo>
                <a:lnTo>
                  <a:pt x="951649" y="235559"/>
                </a:lnTo>
                <a:lnTo>
                  <a:pt x="1001991" y="222859"/>
                </a:lnTo>
                <a:lnTo>
                  <a:pt x="1054785" y="210159"/>
                </a:lnTo>
                <a:lnTo>
                  <a:pt x="1107605" y="210159"/>
                </a:lnTo>
                <a:lnTo>
                  <a:pt x="1160399" y="197459"/>
                </a:lnTo>
                <a:lnTo>
                  <a:pt x="1381417" y="197459"/>
                </a:lnTo>
                <a:lnTo>
                  <a:pt x="1436674" y="210159"/>
                </a:lnTo>
                <a:lnTo>
                  <a:pt x="1490700" y="210159"/>
                </a:lnTo>
                <a:lnTo>
                  <a:pt x="1493088" y="210731"/>
                </a:lnTo>
                <a:lnTo>
                  <a:pt x="1493088" y="183642"/>
                </a:lnTo>
                <a:lnTo>
                  <a:pt x="1441589" y="172059"/>
                </a:lnTo>
                <a:lnTo>
                  <a:pt x="1413344" y="159359"/>
                </a:lnTo>
                <a:lnTo>
                  <a:pt x="1137069" y="159359"/>
                </a:lnTo>
                <a:lnTo>
                  <a:pt x="1094079" y="172059"/>
                </a:lnTo>
                <a:lnTo>
                  <a:pt x="1052322" y="172059"/>
                </a:lnTo>
                <a:lnTo>
                  <a:pt x="968832" y="197459"/>
                </a:lnTo>
                <a:lnTo>
                  <a:pt x="810425" y="248259"/>
                </a:lnTo>
                <a:lnTo>
                  <a:pt x="772363" y="273659"/>
                </a:lnTo>
                <a:lnTo>
                  <a:pt x="735520" y="286359"/>
                </a:lnTo>
                <a:lnTo>
                  <a:pt x="664311" y="337159"/>
                </a:lnTo>
                <a:lnTo>
                  <a:pt x="629932" y="349859"/>
                </a:lnTo>
                <a:lnTo>
                  <a:pt x="563613" y="400659"/>
                </a:lnTo>
                <a:lnTo>
                  <a:pt x="531685" y="426059"/>
                </a:lnTo>
                <a:lnTo>
                  <a:pt x="501002" y="451459"/>
                </a:lnTo>
                <a:lnTo>
                  <a:pt x="471512" y="489559"/>
                </a:lnTo>
                <a:lnTo>
                  <a:pt x="443280" y="514959"/>
                </a:lnTo>
                <a:lnTo>
                  <a:pt x="415036" y="553059"/>
                </a:lnTo>
                <a:lnTo>
                  <a:pt x="389255" y="578459"/>
                </a:lnTo>
                <a:lnTo>
                  <a:pt x="363461" y="616559"/>
                </a:lnTo>
                <a:lnTo>
                  <a:pt x="340131" y="641959"/>
                </a:lnTo>
                <a:lnTo>
                  <a:pt x="316801" y="680059"/>
                </a:lnTo>
                <a:lnTo>
                  <a:pt x="295935" y="718159"/>
                </a:lnTo>
                <a:lnTo>
                  <a:pt x="275056" y="743559"/>
                </a:lnTo>
                <a:lnTo>
                  <a:pt x="238226" y="819759"/>
                </a:lnTo>
                <a:lnTo>
                  <a:pt x="222250" y="857859"/>
                </a:lnTo>
                <a:lnTo>
                  <a:pt x="203822" y="908659"/>
                </a:lnTo>
                <a:lnTo>
                  <a:pt x="189090" y="959459"/>
                </a:lnTo>
                <a:lnTo>
                  <a:pt x="175590" y="1010259"/>
                </a:lnTo>
                <a:lnTo>
                  <a:pt x="164541" y="1061059"/>
                </a:lnTo>
                <a:lnTo>
                  <a:pt x="154711" y="1111859"/>
                </a:lnTo>
                <a:lnTo>
                  <a:pt x="148577" y="1162659"/>
                </a:lnTo>
                <a:lnTo>
                  <a:pt x="144894" y="1226159"/>
                </a:lnTo>
                <a:lnTo>
                  <a:pt x="143662" y="1276959"/>
                </a:lnTo>
                <a:lnTo>
                  <a:pt x="144894" y="1327759"/>
                </a:lnTo>
                <a:lnTo>
                  <a:pt x="148577" y="1378559"/>
                </a:lnTo>
                <a:lnTo>
                  <a:pt x="155943" y="1429359"/>
                </a:lnTo>
                <a:lnTo>
                  <a:pt x="164541" y="1492859"/>
                </a:lnTo>
                <a:lnTo>
                  <a:pt x="176822" y="1543659"/>
                </a:lnTo>
                <a:lnTo>
                  <a:pt x="191554" y="1594459"/>
                </a:lnTo>
                <a:lnTo>
                  <a:pt x="208737" y="1645259"/>
                </a:lnTo>
                <a:lnTo>
                  <a:pt x="227164" y="1696059"/>
                </a:lnTo>
                <a:lnTo>
                  <a:pt x="249262" y="1734159"/>
                </a:lnTo>
                <a:lnTo>
                  <a:pt x="273824" y="1784959"/>
                </a:lnTo>
                <a:lnTo>
                  <a:pt x="300837" y="1835759"/>
                </a:lnTo>
                <a:lnTo>
                  <a:pt x="329082" y="1873859"/>
                </a:lnTo>
                <a:lnTo>
                  <a:pt x="361010" y="1924659"/>
                </a:lnTo>
                <a:lnTo>
                  <a:pt x="395389" y="1962759"/>
                </a:lnTo>
                <a:lnTo>
                  <a:pt x="430999" y="2000859"/>
                </a:lnTo>
                <a:lnTo>
                  <a:pt x="469061" y="2051659"/>
                </a:lnTo>
                <a:lnTo>
                  <a:pt x="531685" y="2102459"/>
                </a:lnTo>
                <a:lnTo>
                  <a:pt x="553796" y="2127859"/>
                </a:lnTo>
                <a:lnTo>
                  <a:pt x="575906" y="2140559"/>
                </a:lnTo>
                <a:lnTo>
                  <a:pt x="622554" y="2178659"/>
                </a:lnTo>
                <a:lnTo>
                  <a:pt x="669226" y="2204059"/>
                </a:lnTo>
                <a:lnTo>
                  <a:pt x="718337" y="2242159"/>
                </a:lnTo>
                <a:lnTo>
                  <a:pt x="742899" y="2254859"/>
                </a:lnTo>
                <a:lnTo>
                  <a:pt x="794461" y="2280259"/>
                </a:lnTo>
                <a:lnTo>
                  <a:pt x="846035" y="2292959"/>
                </a:lnTo>
                <a:lnTo>
                  <a:pt x="873061" y="2305659"/>
                </a:lnTo>
                <a:lnTo>
                  <a:pt x="898855" y="2318359"/>
                </a:lnTo>
                <a:lnTo>
                  <a:pt x="952881" y="2343759"/>
                </a:lnTo>
                <a:lnTo>
                  <a:pt x="981113" y="2343759"/>
                </a:lnTo>
                <a:lnTo>
                  <a:pt x="1035138" y="2356459"/>
                </a:lnTo>
                <a:lnTo>
                  <a:pt x="1063383" y="2369159"/>
                </a:lnTo>
                <a:lnTo>
                  <a:pt x="1091628" y="2369159"/>
                </a:lnTo>
                <a:lnTo>
                  <a:pt x="1119873" y="2381859"/>
                </a:lnTo>
                <a:lnTo>
                  <a:pt x="1457553" y="2381859"/>
                </a:lnTo>
                <a:lnTo>
                  <a:pt x="1565605" y="2356459"/>
                </a:lnTo>
                <a:lnTo>
                  <a:pt x="1618411" y="2343759"/>
                </a:lnTo>
                <a:lnTo>
                  <a:pt x="1671218" y="2318359"/>
                </a:lnTo>
                <a:lnTo>
                  <a:pt x="1722856" y="2305659"/>
                </a:lnTo>
                <a:lnTo>
                  <a:pt x="1821014" y="2254859"/>
                </a:lnTo>
                <a:lnTo>
                  <a:pt x="1868982" y="2229459"/>
                </a:lnTo>
                <a:lnTo>
                  <a:pt x="1915579" y="2204059"/>
                </a:lnTo>
                <a:lnTo>
                  <a:pt x="1960981" y="2165959"/>
                </a:lnTo>
                <a:lnTo>
                  <a:pt x="2003996" y="2127859"/>
                </a:lnTo>
                <a:lnTo>
                  <a:pt x="2047024" y="2102459"/>
                </a:lnTo>
                <a:lnTo>
                  <a:pt x="2087473" y="2051659"/>
                </a:lnTo>
                <a:lnTo>
                  <a:pt x="2125535" y="2013559"/>
                </a:lnTo>
                <a:lnTo>
                  <a:pt x="2161222" y="1975459"/>
                </a:lnTo>
                <a:lnTo>
                  <a:pt x="2195525" y="1937359"/>
                </a:lnTo>
                <a:lnTo>
                  <a:pt x="2227453" y="1886559"/>
                </a:lnTo>
                <a:lnTo>
                  <a:pt x="2255786" y="1848459"/>
                </a:lnTo>
                <a:lnTo>
                  <a:pt x="2282761" y="1797659"/>
                </a:lnTo>
                <a:lnTo>
                  <a:pt x="2307336" y="1746859"/>
                </a:lnTo>
                <a:lnTo>
                  <a:pt x="2329357" y="1696059"/>
                </a:lnTo>
                <a:lnTo>
                  <a:pt x="2347798" y="1645259"/>
                </a:lnTo>
                <a:lnTo>
                  <a:pt x="2365032" y="1594459"/>
                </a:lnTo>
                <a:lnTo>
                  <a:pt x="2379713" y="1543659"/>
                </a:lnTo>
                <a:lnTo>
                  <a:pt x="2392007" y="1492859"/>
                </a:lnTo>
                <a:lnTo>
                  <a:pt x="2400541" y="1442059"/>
                </a:lnTo>
                <a:lnTo>
                  <a:pt x="2408047" y="1378559"/>
                </a:lnTo>
                <a:lnTo>
                  <a:pt x="2411641" y="1327759"/>
                </a:lnTo>
                <a:lnTo>
                  <a:pt x="2412835" y="1276959"/>
                </a:lnTo>
                <a:close/>
              </a:path>
              <a:path w="2564129" h="2527300">
                <a:moveTo>
                  <a:pt x="2563558" y="1181100"/>
                </a:moveTo>
                <a:lnTo>
                  <a:pt x="2561513" y="1155700"/>
                </a:lnTo>
                <a:lnTo>
                  <a:pt x="2552801" y="1092200"/>
                </a:lnTo>
                <a:lnTo>
                  <a:pt x="2541879" y="1041400"/>
                </a:lnTo>
                <a:lnTo>
                  <a:pt x="2528392" y="977900"/>
                </a:lnTo>
                <a:lnTo>
                  <a:pt x="2511158" y="914400"/>
                </a:lnTo>
                <a:lnTo>
                  <a:pt x="2491524" y="863600"/>
                </a:lnTo>
                <a:lnTo>
                  <a:pt x="2469337" y="800100"/>
                </a:lnTo>
                <a:lnTo>
                  <a:pt x="2444750" y="751662"/>
                </a:lnTo>
                <a:lnTo>
                  <a:pt x="2444750" y="1270000"/>
                </a:lnTo>
                <a:lnTo>
                  <a:pt x="2443556" y="1333500"/>
                </a:lnTo>
                <a:lnTo>
                  <a:pt x="2438603" y="1397000"/>
                </a:lnTo>
                <a:lnTo>
                  <a:pt x="2431262" y="1447800"/>
                </a:lnTo>
                <a:lnTo>
                  <a:pt x="2421534" y="1498600"/>
                </a:lnTo>
                <a:lnTo>
                  <a:pt x="2408047" y="1562100"/>
                </a:lnTo>
                <a:lnTo>
                  <a:pt x="2392007" y="1612900"/>
                </a:lnTo>
                <a:lnTo>
                  <a:pt x="2373566" y="1663700"/>
                </a:lnTo>
                <a:lnTo>
                  <a:pt x="2352738" y="1714500"/>
                </a:lnTo>
                <a:lnTo>
                  <a:pt x="2329357" y="1765300"/>
                </a:lnTo>
                <a:lnTo>
                  <a:pt x="2303576" y="1816100"/>
                </a:lnTo>
                <a:lnTo>
                  <a:pt x="2275421" y="1866900"/>
                </a:lnTo>
                <a:lnTo>
                  <a:pt x="2244687" y="1917700"/>
                </a:lnTo>
                <a:lnTo>
                  <a:pt x="2212771" y="1955800"/>
                </a:lnTo>
                <a:lnTo>
                  <a:pt x="2177097" y="1993900"/>
                </a:lnTo>
                <a:lnTo>
                  <a:pt x="2140216" y="2044700"/>
                </a:lnTo>
                <a:lnTo>
                  <a:pt x="2102154" y="2082800"/>
                </a:lnTo>
                <a:lnTo>
                  <a:pt x="2061692" y="2120900"/>
                </a:lnTo>
                <a:lnTo>
                  <a:pt x="2018677" y="2159000"/>
                </a:lnTo>
                <a:lnTo>
                  <a:pt x="1974469" y="2184400"/>
                </a:lnTo>
                <a:lnTo>
                  <a:pt x="1929066" y="2222500"/>
                </a:lnTo>
                <a:lnTo>
                  <a:pt x="1881263" y="2247900"/>
                </a:lnTo>
                <a:lnTo>
                  <a:pt x="1832102" y="2273300"/>
                </a:lnTo>
                <a:lnTo>
                  <a:pt x="1781746" y="2298700"/>
                </a:lnTo>
                <a:lnTo>
                  <a:pt x="1730197" y="2324100"/>
                </a:lnTo>
                <a:lnTo>
                  <a:pt x="1677352" y="2349500"/>
                </a:lnTo>
                <a:lnTo>
                  <a:pt x="1623326" y="2362200"/>
                </a:lnTo>
                <a:lnTo>
                  <a:pt x="1394929" y="2412987"/>
                </a:lnTo>
                <a:lnTo>
                  <a:pt x="1130922" y="2412987"/>
                </a:lnTo>
                <a:lnTo>
                  <a:pt x="1102690" y="2400287"/>
                </a:lnTo>
                <a:lnTo>
                  <a:pt x="1046200" y="2400287"/>
                </a:lnTo>
                <a:lnTo>
                  <a:pt x="1019175" y="2387587"/>
                </a:lnTo>
                <a:lnTo>
                  <a:pt x="990942" y="2387587"/>
                </a:lnTo>
                <a:lnTo>
                  <a:pt x="936917" y="2362200"/>
                </a:lnTo>
                <a:lnTo>
                  <a:pt x="909891" y="2362200"/>
                </a:lnTo>
                <a:lnTo>
                  <a:pt x="855865" y="2336800"/>
                </a:lnTo>
                <a:lnTo>
                  <a:pt x="830072" y="2324100"/>
                </a:lnTo>
                <a:lnTo>
                  <a:pt x="804303" y="2324100"/>
                </a:lnTo>
                <a:lnTo>
                  <a:pt x="752716" y="2298700"/>
                </a:lnTo>
                <a:lnTo>
                  <a:pt x="703605" y="2273300"/>
                </a:lnTo>
                <a:lnTo>
                  <a:pt x="654494" y="2235200"/>
                </a:lnTo>
                <a:lnTo>
                  <a:pt x="607822" y="2209800"/>
                </a:lnTo>
                <a:lnTo>
                  <a:pt x="584492" y="2184400"/>
                </a:lnTo>
                <a:lnTo>
                  <a:pt x="562381" y="2171700"/>
                </a:lnTo>
                <a:lnTo>
                  <a:pt x="539064" y="2159000"/>
                </a:lnTo>
                <a:lnTo>
                  <a:pt x="518185" y="2133600"/>
                </a:lnTo>
                <a:lnTo>
                  <a:pt x="496087" y="2120900"/>
                </a:lnTo>
                <a:lnTo>
                  <a:pt x="454329" y="2082800"/>
                </a:lnTo>
                <a:lnTo>
                  <a:pt x="415036" y="2032000"/>
                </a:lnTo>
                <a:lnTo>
                  <a:pt x="378193" y="1993900"/>
                </a:lnTo>
                <a:lnTo>
                  <a:pt x="343814" y="1955800"/>
                </a:lnTo>
                <a:lnTo>
                  <a:pt x="311899" y="1905000"/>
                </a:lnTo>
                <a:lnTo>
                  <a:pt x="282409" y="1854200"/>
                </a:lnTo>
                <a:lnTo>
                  <a:pt x="255409" y="1803400"/>
                </a:lnTo>
                <a:lnTo>
                  <a:pt x="230847" y="1765300"/>
                </a:lnTo>
                <a:lnTo>
                  <a:pt x="208737" y="1714500"/>
                </a:lnTo>
                <a:lnTo>
                  <a:pt x="189090" y="1663700"/>
                </a:lnTo>
                <a:lnTo>
                  <a:pt x="171907" y="1600200"/>
                </a:lnTo>
                <a:lnTo>
                  <a:pt x="157175" y="1549400"/>
                </a:lnTo>
                <a:lnTo>
                  <a:pt x="144894" y="1498600"/>
                </a:lnTo>
                <a:lnTo>
                  <a:pt x="135064" y="1447800"/>
                </a:lnTo>
                <a:lnTo>
                  <a:pt x="127698" y="1384300"/>
                </a:lnTo>
                <a:lnTo>
                  <a:pt x="124015" y="1333500"/>
                </a:lnTo>
                <a:lnTo>
                  <a:pt x="122796" y="1270000"/>
                </a:lnTo>
                <a:lnTo>
                  <a:pt x="124015" y="1219200"/>
                </a:lnTo>
                <a:lnTo>
                  <a:pt x="127698" y="1155700"/>
                </a:lnTo>
                <a:lnTo>
                  <a:pt x="135064" y="1104900"/>
                </a:lnTo>
                <a:lnTo>
                  <a:pt x="144894" y="1041400"/>
                </a:lnTo>
                <a:lnTo>
                  <a:pt x="157175" y="990600"/>
                </a:lnTo>
                <a:lnTo>
                  <a:pt x="171907" y="939800"/>
                </a:lnTo>
                <a:lnTo>
                  <a:pt x="189090" y="889000"/>
                </a:lnTo>
                <a:lnTo>
                  <a:pt x="208737" y="825500"/>
                </a:lnTo>
                <a:lnTo>
                  <a:pt x="230847" y="774700"/>
                </a:lnTo>
                <a:lnTo>
                  <a:pt x="256641" y="723900"/>
                </a:lnTo>
                <a:lnTo>
                  <a:pt x="283641" y="685800"/>
                </a:lnTo>
                <a:lnTo>
                  <a:pt x="313131" y="635000"/>
                </a:lnTo>
                <a:lnTo>
                  <a:pt x="346278" y="584200"/>
                </a:lnTo>
                <a:lnTo>
                  <a:pt x="380657" y="546100"/>
                </a:lnTo>
                <a:lnTo>
                  <a:pt x="417487" y="495300"/>
                </a:lnTo>
                <a:lnTo>
                  <a:pt x="456780" y="457200"/>
                </a:lnTo>
                <a:lnTo>
                  <a:pt x="503453" y="419100"/>
                </a:lnTo>
                <a:lnTo>
                  <a:pt x="552564" y="368300"/>
                </a:lnTo>
                <a:lnTo>
                  <a:pt x="578358" y="355600"/>
                </a:lnTo>
                <a:lnTo>
                  <a:pt x="604139" y="330200"/>
                </a:lnTo>
                <a:lnTo>
                  <a:pt x="629932" y="317500"/>
                </a:lnTo>
                <a:lnTo>
                  <a:pt x="683958" y="279400"/>
                </a:lnTo>
                <a:lnTo>
                  <a:pt x="710971" y="266700"/>
                </a:lnTo>
                <a:lnTo>
                  <a:pt x="795693" y="228600"/>
                </a:lnTo>
                <a:lnTo>
                  <a:pt x="884097" y="190500"/>
                </a:lnTo>
                <a:lnTo>
                  <a:pt x="906208" y="177800"/>
                </a:lnTo>
                <a:lnTo>
                  <a:pt x="929538" y="177800"/>
                </a:lnTo>
                <a:lnTo>
                  <a:pt x="952881" y="165100"/>
                </a:lnTo>
                <a:lnTo>
                  <a:pt x="999528" y="152400"/>
                </a:lnTo>
                <a:lnTo>
                  <a:pt x="1046200" y="152400"/>
                </a:lnTo>
                <a:lnTo>
                  <a:pt x="1070749" y="139700"/>
                </a:lnTo>
                <a:lnTo>
                  <a:pt x="1118641" y="139700"/>
                </a:lnTo>
                <a:lnTo>
                  <a:pt x="1141984" y="127000"/>
                </a:lnTo>
                <a:lnTo>
                  <a:pt x="1378966" y="127000"/>
                </a:lnTo>
                <a:lnTo>
                  <a:pt x="1408442" y="139700"/>
                </a:lnTo>
                <a:lnTo>
                  <a:pt x="1436674" y="139700"/>
                </a:lnTo>
                <a:lnTo>
                  <a:pt x="1493164" y="152400"/>
                </a:lnTo>
                <a:lnTo>
                  <a:pt x="1521409" y="152400"/>
                </a:lnTo>
                <a:lnTo>
                  <a:pt x="1549641" y="165100"/>
                </a:lnTo>
                <a:lnTo>
                  <a:pt x="1576666" y="165100"/>
                </a:lnTo>
                <a:lnTo>
                  <a:pt x="1604899" y="177800"/>
                </a:lnTo>
                <a:lnTo>
                  <a:pt x="1631924" y="190500"/>
                </a:lnTo>
                <a:lnTo>
                  <a:pt x="1660156" y="203200"/>
                </a:lnTo>
                <a:lnTo>
                  <a:pt x="1687182" y="203200"/>
                </a:lnTo>
                <a:lnTo>
                  <a:pt x="1741119" y="228600"/>
                </a:lnTo>
                <a:lnTo>
                  <a:pt x="1767065" y="241300"/>
                </a:lnTo>
                <a:lnTo>
                  <a:pt x="1794040" y="254000"/>
                </a:lnTo>
                <a:lnTo>
                  <a:pt x="1845589" y="279400"/>
                </a:lnTo>
                <a:lnTo>
                  <a:pt x="1870176" y="304800"/>
                </a:lnTo>
                <a:lnTo>
                  <a:pt x="1895944" y="317500"/>
                </a:lnTo>
                <a:lnTo>
                  <a:pt x="1920532" y="330200"/>
                </a:lnTo>
                <a:lnTo>
                  <a:pt x="1943747" y="342900"/>
                </a:lnTo>
                <a:lnTo>
                  <a:pt x="1968322" y="368300"/>
                </a:lnTo>
                <a:lnTo>
                  <a:pt x="2015096" y="406400"/>
                </a:lnTo>
                <a:lnTo>
                  <a:pt x="2038311" y="419100"/>
                </a:lnTo>
                <a:lnTo>
                  <a:pt x="2060498" y="444500"/>
                </a:lnTo>
                <a:lnTo>
                  <a:pt x="2082520" y="457200"/>
                </a:lnTo>
                <a:lnTo>
                  <a:pt x="2103526" y="482600"/>
                </a:lnTo>
                <a:lnTo>
                  <a:pt x="2142782" y="520700"/>
                </a:lnTo>
                <a:lnTo>
                  <a:pt x="2180844" y="571500"/>
                </a:lnTo>
                <a:lnTo>
                  <a:pt x="2215159" y="609600"/>
                </a:lnTo>
                <a:lnTo>
                  <a:pt x="2248268" y="660400"/>
                </a:lnTo>
                <a:lnTo>
                  <a:pt x="2279002" y="698500"/>
                </a:lnTo>
                <a:lnTo>
                  <a:pt x="2307336" y="749300"/>
                </a:lnTo>
                <a:lnTo>
                  <a:pt x="2333117" y="800100"/>
                </a:lnTo>
                <a:lnTo>
                  <a:pt x="2355138" y="850900"/>
                </a:lnTo>
                <a:lnTo>
                  <a:pt x="2376132" y="901700"/>
                </a:lnTo>
                <a:lnTo>
                  <a:pt x="2394394" y="952500"/>
                </a:lnTo>
                <a:lnTo>
                  <a:pt x="2409240" y="1003300"/>
                </a:lnTo>
                <a:lnTo>
                  <a:pt x="2421534" y="1066800"/>
                </a:lnTo>
                <a:lnTo>
                  <a:pt x="2432456" y="1117600"/>
                </a:lnTo>
                <a:lnTo>
                  <a:pt x="2438603" y="1168400"/>
                </a:lnTo>
                <a:lnTo>
                  <a:pt x="2443556" y="1219200"/>
                </a:lnTo>
                <a:lnTo>
                  <a:pt x="2444750" y="1270000"/>
                </a:lnTo>
                <a:lnTo>
                  <a:pt x="2444750" y="751662"/>
                </a:lnTo>
                <a:lnTo>
                  <a:pt x="2443556" y="749300"/>
                </a:lnTo>
                <a:lnTo>
                  <a:pt x="2415387" y="698500"/>
                </a:lnTo>
                <a:lnTo>
                  <a:pt x="2383472" y="647700"/>
                </a:lnTo>
                <a:lnTo>
                  <a:pt x="2350185" y="584200"/>
                </a:lnTo>
                <a:lnTo>
                  <a:pt x="2313482" y="533400"/>
                </a:lnTo>
                <a:lnTo>
                  <a:pt x="2275421" y="482600"/>
                </a:lnTo>
                <a:lnTo>
                  <a:pt x="2233599" y="444500"/>
                </a:lnTo>
                <a:lnTo>
                  <a:pt x="2189378" y="393700"/>
                </a:lnTo>
                <a:lnTo>
                  <a:pt x="2165997" y="368300"/>
                </a:lnTo>
                <a:lnTo>
                  <a:pt x="2141588" y="355600"/>
                </a:lnTo>
                <a:lnTo>
                  <a:pt x="2092426" y="304800"/>
                </a:lnTo>
                <a:lnTo>
                  <a:pt x="2066645" y="292100"/>
                </a:lnTo>
                <a:lnTo>
                  <a:pt x="2015096" y="241300"/>
                </a:lnTo>
                <a:lnTo>
                  <a:pt x="1960981" y="215900"/>
                </a:lnTo>
                <a:lnTo>
                  <a:pt x="1932825" y="190500"/>
                </a:lnTo>
                <a:lnTo>
                  <a:pt x="1905673" y="177800"/>
                </a:lnTo>
                <a:lnTo>
                  <a:pt x="1877517" y="165100"/>
                </a:lnTo>
                <a:lnTo>
                  <a:pt x="1847977" y="152400"/>
                </a:lnTo>
                <a:lnTo>
                  <a:pt x="1819821" y="127000"/>
                </a:lnTo>
                <a:lnTo>
                  <a:pt x="1731391" y="88900"/>
                </a:lnTo>
                <a:lnTo>
                  <a:pt x="1701914" y="88900"/>
                </a:lnTo>
                <a:lnTo>
                  <a:pt x="1579130" y="38100"/>
                </a:lnTo>
                <a:lnTo>
                  <a:pt x="1517726" y="25400"/>
                </a:lnTo>
                <a:lnTo>
                  <a:pt x="1485785" y="25400"/>
                </a:lnTo>
                <a:lnTo>
                  <a:pt x="1455102" y="12700"/>
                </a:lnTo>
                <a:lnTo>
                  <a:pt x="1360551" y="12700"/>
                </a:lnTo>
                <a:lnTo>
                  <a:pt x="1328623" y="0"/>
                </a:lnTo>
                <a:lnTo>
                  <a:pt x="1204595" y="0"/>
                </a:lnTo>
                <a:lnTo>
                  <a:pt x="1175131" y="12700"/>
                </a:lnTo>
                <a:lnTo>
                  <a:pt x="1087958" y="12700"/>
                </a:lnTo>
                <a:lnTo>
                  <a:pt x="1058468" y="25400"/>
                </a:lnTo>
                <a:lnTo>
                  <a:pt x="1000760" y="25400"/>
                </a:lnTo>
                <a:lnTo>
                  <a:pt x="972527" y="38100"/>
                </a:lnTo>
                <a:lnTo>
                  <a:pt x="916038" y="50800"/>
                </a:lnTo>
                <a:lnTo>
                  <a:pt x="887793" y="63500"/>
                </a:lnTo>
                <a:lnTo>
                  <a:pt x="860780" y="63500"/>
                </a:lnTo>
                <a:lnTo>
                  <a:pt x="832535" y="76200"/>
                </a:lnTo>
                <a:lnTo>
                  <a:pt x="805522" y="88900"/>
                </a:lnTo>
                <a:lnTo>
                  <a:pt x="774814" y="101600"/>
                </a:lnTo>
                <a:lnTo>
                  <a:pt x="745350" y="114300"/>
                </a:lnTo>
                <a:lnTo>
                  <a:pt x="714641" y="127000"/>
                </a:lnTo>
                <a:lnTo>
                  <a:pt x="686409" y="139700"/>
                </a:lnTo>
                <a:lnTo>
                  <a:pt x="656932" y="152400"/>
                </a:lnTo>
                <a:lnTo>
                  <a:pt x="628700" y="177800"/>
                </a:lnTo>
                <a:lnTo>
                  <a:pt x="572211" y="203200"/>
                </a:lnTo>
                <a:lnTo>
                  <a:pt x="545198" y="228600"/>
                </a:lnTo>
                <a:lnTo>
                  <a:pt x="518185" y="241300"/>
                </a:lnTo>
                <a:lnTo>
                  <a:pt x="492391" y="266700"/>
                </a:lnTo>
                <a:lnTo>
                  <a:pt x="466623" y="279400"/>
                </a:lnTo>
                <a:lnTo>
                  <a:pt x="415036" y="330200"/>
                </a:lnTo>
                <a:lnTo>
                  <a:pt x="391718" y="355600"/>
                </a:lnTo>
                <a:lnTo>
                  <a:pt x="367157" y="381000"/>
                </a:lnTo>
                <a:lnTo>
                  <a:pt x="324167" y="419100"/>
                </a:lnTo>
                <a:lnTo>
                  <a:pt x="283641" y="469900"/>
                </a:lnTo>
                <a:lnTo>
                  <a:pt x="245579" y="520700"/>
                </a:lnTo>
                <a:lnTo>
                  <a:pt x="209969" y="571500"/>
                </a:lnTo>
                <a:lnTo>
                  <a:pt x="176822" y="622300"/>
                </a:lnTo>
                <a:lnTo>
                  <a:pt x="147345" y="673100"/>
                </a:lnTo>
                <a:lnTo>
                  <a:pt x="119100" y="723900"/>
                </a:lnTo>
                <a:lnTo>
                  <a:pt x="94551" y="787400"/>
                </a:lnTo>
                <a:lnTo>
                  <a:pt x="72440" y="838200"/>
                </a:lnTo>
                <a:lnTo>
                  <a:pt x="54025" y="901700"/>
                </a:lnTo>
                <a:lnTo>
                  <a:pt x="36830" y="965200"/>
                </a:lnTo>
                <a:lnTo>
                  <a:pt x="24561" y="1028700"/>
                </a:lnTo>
                <a:lnTo>
                  <a:pt x="13500" y="1079500"/>
                </a:lnTo>
                <a:lnTo>
                  <a:pt x="6134" y="1143000"/>
                </a:lnTo>
                <a:lnTo>
                  <a:pt x="1219" y="1206500"/>
                </a:lnTo>
                <a:lnTo>
                  <a:pt x="0" y="1270000"/>
                </a:lnTo>
                <a:lnTo>
                  <a:pt x="1219" y="1333500"/>
                </a:lnTo>
                <a:lnTo>
                  <a:pt x="6134" y="1397000"/>
                </a:lnTo>
                <a:lnTo>
                  <a:pt x="13500" y="1460500"/>
                </a:lnTo>
                <a:lnTo>
                  <a:pt x="24561" y="1524000"/>
                </a:lnTo>
                <a:lnTo>
                  <a:pt x="38061" y="1587500"/>
                </a:lnTo>
                <a:lnTo>
                  <a:pt x="54025" y="1638300"/>
                </a:lnTo>
                <a:lnTo>
                  <a:pt x="72440" y="1701800"/>
                </a:lnTo>
                <a:lnTo>
                  <a:pt x="94551" y="1752600"/>
                </a:lnTo>
                <a:lnTo>
                  <a:pt x="119100" y="1816100"/>
                </a:lnTo>
                <a:lnTo>
                  <a:pt x="147345" y="1866900"/>
                </a:lnTo>
                <a:lnTo>
                  <a:pt x="176822" y="1917700"/>
                </a:lnTo>
                <a:lnTo>
                  <a:pt x="209969" y="1968500"/>
                </a:lnTo>
                <a:lnTo>
                  <a:pt x="245579" y="2019300"/>
                </a:lnTo>
                <a:lnTo>
                  <a:pt x="283641" y="2070100"/>
                </a:lnTo>
                <a:lnTo>
                  <a:pt x="325399" y="2120900"/>
                </a:lnTo>
                <a:lnTo>
                  <a:pt x="368376" y="2171700"/>
                </a:lnTo>
                <a:lnTo>
                  <a:pt x="415036" y="2209800"/>
                </a:lnTo>
                <a:lnTo>
                  <a:pt x="438365" y="2235200"/>
                </a:lnTo>
                <a:lnTo>
                  <a:pt x="512038" y="2286000"/>
                </a:lnTo>
                <a:lnTo>
                  <a:pt x="537832" y="2311400"/>
                </a:lnTo>
                <a:lnTo>
                  <a:pt x="589407" y="2336800"/>
                </a:lnTo>
                <a:lnTo>
                  <a:pt x="643432" y="2374887"/>
                </a:lnTo>
                <a:lnTo>
                  <a:pt x="670458" y="2387587"/>
                </a:lnTo>
                <a:lnTo>
                  <a:pt x="783424" y="2438387"/>
                </a:lnTo>
                <a:lnTo>
                  <a:pt x="812888" y="2451087"/>
                </a:lnTo>
                <a:lnTo>
                  <a:pt x="841133" y="2463787"/>
                </a:lnTo>
                <a:lnTo>
                  <a:pt x="871829" y="2476487"/>
                </a:lnTo>
                <a:lnTo>
                  <a:pt x="901293" y="2489187"/>
                </a:lnTo>
                <a:lnTo>
                  <a:pt x="930770" y="2489187"/>
                </a:lnTo>
                <a:lnTo>
                  <a:pt x="992174" y="2514587"/>
                </a:lnTo>
                <a:lnTo>
                  <a:pt x="1053553" y="2514587"/>
                </a:lnTo>
                <a:lnTo>
                  <a:pt x="1085494" y="2527287"/>
                </a:lnTo>
                <a:lnTo>
                  <a:pt x="1469821" y="2527287"/>
                </a:lnTo>
                <a:lnTo>
                  <a:pt x="1501762" y="2514587"/>
                </a:lnTo>
                <a:lnTo>
                  <a:pt x="1532458" y="2514587"/>
                </a:lnTo>
                <a:lnTo>
                  <a:pt x="1564373" y="2501887"/>
                </a:lnTo>
                <a:lnTo>
                  <a:pt x="1625777" y="2489187"/>
                </a:lnTo>
                <a:lnTo>
                  <a:pt x="1656473" y="2489187"/>
                </a:lnTo>
                <a:lnTo>
                  <a:pt x="1687182" y="2476487"/>
                </a:lnTo>
                <a:lnTo>
                  <a:pt x="1746072" y="2451087"/>
                </a:lnTo>
                <a:lnTo>
                  <a:pt x="1776793" y="2438387"/>
                </a:lnTo>
                <a:lnTo>
                  <a:pt x="1805139" y="2425687"/>
                </a:lnTo>
                <a:lnTo>
                  <a:pt x="1834489" y="2412987"/>
                </a:lnTo>
                <a:lnTo>
                  <a:pt x="1919338" y="2374887"/>
                </a:lnTo>
                <a:lnTo>
                  <a:pt x="1973275" y="2336800"/>
                </a:lnTo>
                <a:lnTo>
                  <a:pt x="2000250" y="2324100"/>
                </a:lnTo>
                <a:lnTo>
                  <a:pt x="2027389" y="2298700"/>
                </a:lnTo>
                <a:lnTo>
                  <a:pt x="2053158" y="2286000"/>
                </a:lnTo>
                <a:lnTo>
                  <a:pt x="2077745" y="2260600"/>
                </a:lnTo>
                <a:lnTo>
                  <a:pt x="2103526" y="2247900"/>
                </a:lnTo>
                <a:lnTo>
                  <a:pt x="2152510" y="2197100"/>
                </a:lnTo>
                <a:lnTo>
                  <a:pt x="2175891" y="2184400"/>
                </a:lnTo>
                <a:lnTo>
                  <a:pt x="2199284" y="2159000"/>
                </a:lnTo>
                <a:lnTo>
                  <a:pt x="2242134" y="2108200"/>
                </a:lnTo>
                <a:lnTo>
                  <a:pt x="2283955" y="2070100"/>
                </a:lnTo>
                <a:lnTo>
                  <a:pt x="2322017" y="2019300"/>
                </a:lnTo>
                <a:lnTo>
                  <a:pt x="2357691" y="1968500"/>
                </a:lnTo>
                <a:lnTo>
                  <a:pt x="2390813" y="1917700"/>
                </a:lnTo>
                <a:lnTo>
                  <a:pt x="2420175" y="1866900"/>
                </a:lnTo>
                <a:lnTo>
                  <a:pt x="2448509" y="1803400"/>
                </a:lnTo>
                <a:lnTo>
                  <a:pt x="2473083" y="1752600"/>
                </a:lnTo>
                <a:lnTo>
                  <a:pt x="2495105" y="1689100"/>
                </a:lnTo>
                <a:lnTo>
                  <a:pt x="2513546" y="1638300"/>
                </a:lnTo>
                <a:lnTo>
                  <a:pt x="2529586" y="1574800"/>
                </a:lnTo>
                <a:lnTo>
                  <a:pt x="2543073" y="1524000"/>
                </a:lnTo>
                <a:lnTo>
                  <a:pt x="2554173" y="1460500"/>
                </a:lnTo>
                <a:lnTo>
                  <a:pt x="2561513" y="1397000"/>
                </a:lnTo>
                <a:lnTo>
                  <a:pt x="2563558" y="1371600"/>
                </a:lnTo>
                <a:lnTo>
                  <a:pt x="2563558" y="118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44" y="457200"/>
            <a:ext cx="668312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Earned </a:t>
            </a:r>
            <a:r>
              <a:rPr sz="4400" spc="-50" dirty="0">
                <a:latin typeface="Carlito"/>
                <a:cs typeface="Carlito"/>
              </a:rPr>
              <a:t>Value </a:t>
            </a:r>
            <a:r>
              <a:rPr sz="4400" spc="-5" dirty="0">
                <a:latin typeface="Carlito"/>
                <a:cs typeface="Carlito"/>
              </a:rPr>
              <a:t>Definitions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87" y="1828545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5448" y="1718818"/>
            <a:ext cx="334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Arial"/>
                <a:cs typeface="Arial"/>
              </a:rPr>
              <a:t>PV: </a:t>
            </a:r>
            <a:r>
              <a:rPr sz="2800" spc="-5" dirty="0">
                <a:latin typeface="Arial"/>
                <a:cs typeface="Arial"/>
              </a:rPr>
              <a:t>“Planned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Value”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45920" y="2362200"/>
            <a:ext cx="6882765" cy="6032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Planned </a:t>
            </a:r>
            <a:r>
              <a:rPr sz="1800" i="1" dirty="0">
                <a:latin typeface="Arial"/>
                <a:cs typeface="Arial"/>
              </a:rPr>
              <a:t>cost </a:t>
            </a:r>
            <a:r>
              <a:rPr sz="1800" i="1" spc="-5" dirty="0">
                <a:latin typeface="Arial"/>
                <a:cs typeface="Arial"/>
              </a:rPr>
              <a:t>of the total </a:t>
            </a:r>
            <a:r>
              <a:rPr sz="1800" i="1" spc="-10" dirty="0">
                <a:latin typeface="Arial"/>
                <a:cs typeface="Arial"/>
              </a:rPr>
              <a:t>amount </a:t>
            </a:r>
            <a:r>
              <a:rPr sz="1800" i="1" spc="-5" dirty="0">
                <a:latin typeface="Arial"/>
                <a:cs typeface="Arial"/>
              </a:rPr>
              <a:t>of </a:t>
            </a:r>
            <a:r>
              <a:rPr sz="1800" i="1" dirty="0">
                <a:latin typeface="Arial"/>
                <a:cs typeface="Arial"/>
              </a:rPr>
              <a:t>work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scheduled</a:t>
            </a:r>
            <a:r>
              <a:rPr sz="1800" i="1" spc="-5" dirty="0">
                <a:latin typeface="Arial"/>
                <a:cs typeface="Arial"/>
              </a:rPr>
              <a:t> to be performed  by the milestone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date.</a:t>
            </a:r>
            <a:endParaRPr lang="en-US" sz="18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spc="-40" dirty="0">
                <a:latin typeface="Arial"/>
                <a:cs typeface="Arial"/>
              </a:rPr>
              <a:t>AC: “Actual Cost of Work Performed”</a:t>
            </a:r>
          </a:p>
          <a:p>
            <a:pPr marL="12700" marR="5080">
              <a:spcBef>
                <a:spcPts val="100"/>
              </a:spcBef>
            </a:pPr>
            <a:r>
              <a:rPr lang="en-US" i="1" dirty="0">
                <a:latin typeface="Arial"/>
                <a:cs typeface="Arial"/>
              </a:rPr>
              <a:t>Cost attained to accomplish the work that has been done to date.</a:t>
            </a: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/>
              <a:cs typeface="Arial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6875"/>
              <a:tabLst>
                <a:tab pos="156210" algn="l"/>
              </a:tabLst>
            </a:pPr>
            <a:r>
              <a:rPr lang="en-US" sz="2800" spc="-40" dirty="0">
                <a:latin typeface="Arial"/>
                <a:cs typeface="Arial"/>
              </a:rPr>
              <a:t>EV: Earned value or Budgeted Cost of Work  Performed</a:t>
            </a:r>
            <a:endParaRPr lang="en-US" sz="3200" dirty="0">
              <a:latin typeface="Carlito"/>
              <a:cs typeface="Arial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6875"/>
              <a:tabLst>
                <a:tab pos="156210" algn="l"/>
              </a:tabLst>
            </a:pPr>
            <a:r>
              <a:rPr lang="en-US" i="1" spc="-5" dirty="0">
                <a:latin typeface="Carlito"/>
                <a:cs typeface="Carlito"/>
              </a:rPr>
              <a:t>The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planned</a:t>
            </a:r>
            <a:r>
              <a:rPr lang="en-US" i="1" spc="-5" dirty="0">
                <a:latin typeface="Carlito"/>
                <a:cs typeface="Carlito"/>
              </a:rPr>
              <a:t> (not actual) </a:t>
            </a:r>
            <a:r>
              <a:rPr lang="en-US" i="1" spc="-15" dirty="0">
                <a:latin typeface="Carlito"/>
                <a:cs typeface="Carlito"/>
              </a:rPr>
              <a:t>cost to </a:t>
            </a:r>
            <a:r>
              <a:rPr lang="en-US" i="1" spc="-10" dirty="0">
                <a:latin typeface="Carlito"/>
                <a:cs typeface="Carlito"/>
              </a:rPr>
              <a:t>complete </a:t>
            </a:r>
            <a:r>
              <a:rPr lang="en-US" i="1" dirty="0">
                <a:latin typeface="Carlito"/>
                <a:cs typeface="Carlito"/>
              </a:rPr>
              <a:t>the work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that </a:t>
            </a:r>
            <a:r>
              <a:rPr lang="en-US" i="1" dirty="0">
                <a:latin typeface="Carlito"/>
                <a:cs typeface="Carlito"/>
              </a:rPr>
              <a:t>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has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been done</a:t>
            </a:r>
            <a:r>
              <a:rPr lang="en-US" i="1" dirty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720648" y="3270885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720648" y="4259580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95402"/>
            <a:ext cx="55631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627" y="1570853"/>
            <a:ext cx="7741284" cy="3971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465"/>
              </a:spcBef>
              <a:buSzPct val="96428"/>
              <a:buFont typeface="Arial"/>
              <a:buChar char="•"/>
              <a:tabLst>
                <a:tab pos="137795" algn="l"/>
                <a:tab pos="741680" algn="l"/>
              </a:tabLst>
            </a:pPr>
            <a:r>
              <a:rPr sz="2800" spc="-45" dirty="0">
                <a:latin typeface="Carlito"/>
                <a:cs typeface="Carlito"/>
              </a:rPr>
              <a:t>SV:	</a:t>
            </a:r>
            <a:r>
              <a:rPr sz="2800" spc="-10" dirty="0">
                <a:latin typeface="Carlito"/>
                <a:cs typeface="Carlito"/>
              </a:rPr>
              <a:t>Schedule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(EV-PV)</a:t>
            </a:r>
            <a:endParaRPr sz="2800">
              <a:latin typeface="Carlito"/>
              <a:cs typeface="Carlito"/>
            </a:endParaRPr>
          </a:p>
          <a:p>
            <a:pPr marL="647700" marR="544830" indent="-178435">
              <a:lnSpc>
                <a:spcPts val="2590"/>
              </a:lnSpc>
              <a:spcBef>
                <a:spcPts val="645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spc="-5" dirty="0">
                <a:latin typeface="Carlito"/>
                <a:cs typeface="Carlito"/>
              </a:rPr>
              <a:t>amount of </a:t>
            </a:r>
            <a:r>
              <a:rPr sz="2400" spc="-10" dirty="0">
                <a:latin typeface="Carlito"/>
                <a:cs typeface="Carlito"/>
              </a:rPr>
              <a:t>work performed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given </a:t>
            </a:r>
            <a:r>
              <a:rPr sz="2400" spc="-5" dirty="0">
                <a:latin typeface="Carlito"/>
                <a:cs typeface="Carlito"/>
              </a:rPr>
              <a:t>period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what was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0" dirty="0">
                <a:latin typeface="Carlito"/>
                <a:cs typeface="Carlito"/>
              </a:rPr>
              <a:t>performed.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  <a:tab pos="770255" algn="l"/>
              </a:tabLst>
            </a:pPr>
            <a:r>
              <a:rPr sz="2800" spc="-40" dirty="0">
                <a:latin typeface="Carlito"/>
                <a:cs typeface="Carlito"/>
              </a:rPr>
              <a:t>CV:	</a:t>
            </a:r>
            <a:r>
              <a:rPr sz="2800" spc="-15" dirty="0">
                <a:latin typeface="Carlito"/>
                <a:cs typeface="Carlito"/>
              </a:rPr>
              <a:t>Cost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(EV-AC)</a:t>
            </a:r>
            <a:endParaRPr sz="2800">
              <a:latin typeface="Carlito"/>
              <a:cs typeface="Carlito"/>
            </a:endParaRPr>
          </a:p>
          <a:p>
            <a:pPr marL="647700" marR="357505" indent="-178435">
              <a:lnSpc>
                <a:spcPts val="2590"/>
              </a:lnSpc>
              <a:spcBef>
                <a:spcPts val="650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budgeted </a:t>
            </a:r>
            <a:r>
              <a:rPr sz="2400" spc="-15" dirty="0">
                <a:latin typeface="Carlito"/>
                <a:cs typeface="Carlito"/>
              </a:rPr>
              <a:t>cost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work performed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actual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cost.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747" y="306705"/>
            <a:ext cx="6421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Schedule </a:t>
            </a:r>
            <a:r>
              <a:rPr sz="3200" spc="-35" dirty="0"/>
              <a:t>Variance </a:t>
            </a:r>
            <a:r>
              <a:rPr sz="3200" dirty="0"/>
              <a:t>&amp; Cost</a:t>
            </a:r>
            <a:r>
              <a:rPr sz="3200" spc="-5" dirty="0"/>
              <a:t> </a:t>
            </a:r>
            <a:r>
              <a:rPr sz="3200" spc="-35" dirty="0"/>
              <a:t>Variance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817" y="1505925"/>
            <a:ext cx="3719829" cy="13665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Schedule </a:t>
            </a:r>
            <a:r>
              <a:rPr sz="1800" spc="-20" dirty="0">
                <a:latin typeface="Arial"/>
                <a:cs typeface="Arial"/>
              </a:rPr>
              <a:t>Variance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EV-PV</a:t>
            </a:r>
            <a:endParaRPr sz="1800">
              <a:latin typeface="Arial"/>
              <a:cs typeface="Arial"/>
            </a:endParaRPr>
          </a:p>
          <a:p>
            <a:pPr marL="288226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Arial"/>
                <a:cs typeface="Arial"/>
              </a:rPr>
              <a:t>$49</a:t>
            </a:r>
            <a:r>
              <a:rPr sz="1800" dirty="0">
                <a:latin typeface="Arial"/>
                <a:cs typeface="Arial"/>
              </a:rPr>
              <a:t>,0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1800" u="heavy" spc="4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55,000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2863850" algn="l"/>
              </a:tabLst>
            </a:pPr>
            <a:r>
              <a:rPr sz="1800" dirty="0">
                <a:latin typeface="Arial"/>
                <a:cs typeface="Arial"/>
              </a:rPr>
              <a:t>SV  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$	6,000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17" y="3395598"/>
            <a:ext cx="144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897" y="3273425"/>
            <a:ext cx="1764664" cy="13671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EV-AC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Arial"/>
                <a:cs typeface="Arial"/>
              </a:rPr>
              <a:t>$</a:t>
            </a:r>
            <a:r>
              <a:rPr sz="1800" spc="-15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9,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5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,0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1800" spc="-5" dirty="0">
                <a:latin typeface="Arial"/>
                <a:cs typeface="Arial"/>
              </a:rPr>
              <a:t>CV	</a:t>
            </a:r>
            <a:r>
              <a:rPr sz="1800" dirty="0">
                <a:latin typeface="Arial"/>
                <a:cs typeface="Arial"/>
              </a:rPr>
              <a:t>= -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$7,000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94352" y="914400"/>
            <a:ext cx="7770775" cy="3161763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9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SPI: Schedule </a:t>
            </a:r>
            <a:r>
              <a:rPr sz="3200" spc="-15" dirty="0">
                <a:latin typeface="Carlito"/>
                <a:cs typeface="Carlito"/>
              </a:rPr>
              <a:t>Performance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25" dirty="0">
                <a:latin typeface="Carlito"/>
                <a:cs typeface="Carlito"/>
              </a:rPr>
              <a:t>SPI=EV/PV</a:t>
            </a:r>
            <a:endParaRPr sz="28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2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 dirty="0">
              <a:latin typeface="Carlito"/>
              <a:cs typeface="Carlito"/>
            </a:endParaRPr>
          </a:p>
          <a:p>
            <a:pPr marL="155575" indent="-143510">
              <a:lnSpc>
                <a:spcPct val="100000"/>
              </a:lnSpc>
              <a:spcBef>
                <a:spcPts val="119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CPI: </a:t>
            </a:r>
            <a:r>
              <a:rPr sz="3200" spc="-15" dirty="0">
                <a:latin typeface="Carlito"/>
                <a:cs typeface="Carlito"/>
              </a:rPr>
              <a:t>Cost Performance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130"/>
              </a:spcBef>
            </a:pPr>
            <a:r>
              <a:rPr lang="en-US" sz="2800" spc="-10" dirty="0">
                <a:latin typeface="Carlito"/>
                <a:cs typeface="Carlito"/>
              </a:rPr>
              <a:t>         CPI=</a:t>
            </a:r>
            <a:r>
              <a:rPr sz="2800" spc="-60" dirty="0">
                <a:latin typeface="Carlito"/>
                <a:cs typeface="Carlito"/>
              </a:rPr>
              <a:t>EV/AC</a:t>
            </a:r>
            <a:endParaRPr sz="28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-5" dirty="0">
                <a:latin typeface="Carlito"/>
                <a:cs typeface="Carlito"/>
              </a:rPr>
              <a:t>If CPI&lt;1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352" y="4495800"/>
            <a:ext cx="7592059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  <a:tab pos="4370070" algn="l"/>
              </a:tabLst>
            </a:pPr>
            <a:r>
              <a:rPr sz="3200" spc="-5" dirty="0">
                <a:latin typeface="Carlito"/>
                <a:cs typeface="Carlito"/>
              </a:rPr>
              <a:t>CSI: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Schedule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r>
              <a:rPr lang="en-US" sz="3200" spc="-1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(</a:t>
            </a:r>
            <a:r>
              <a:rPr sz="2800" spc="-10" dirty="0">
                <a:latin typeface="Carlito"/>
                <a:cs typeface="Carlito"/>
              </a:rPr>
              <a:t>CSI=CPI </a:t>
            </a:r>
            <a:r>
              <a:rPr sz="2800" spc="-5" dirty="0">
                <a:latin typeface="Carlito"/>
                <a:cs typeface="Carlito"/>
              </a:rPr>
              <a:t>x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SPI)</a:t>
            </a:r>
            <a:endParaRPr sz="2800" dirty="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Carlito"/>
                <a:cs typeface="Carlito"/>
              </a:rPr>
              <a:t>The further </a:t>
            </a:r>
            <a:r>
              <a:rPr sz="2400" dirty="0">
                <a:latin typeface="Carlito"/>
                <a:cs typeface="Carlito"/>
              </a:rPr>
              <a:t>CSI is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1.0, </a:t>
            </a:r>
            <a:r>
              <a:rPr sz="2400" dirty="0">
                <a:latin typeface="Carlito"/>
                <a:cs typeface="Carlito"/>
              </a:rPr>
              <a:t>the less </a:t>
            </a:r>
            <a:r>
              <a:rPr sz="2400" spc="-15" dirty="0">
                <a:latin typeface="Carlito"/>
                <a:cs typeface="Carlito"/>
              </a:rPr>
              <a:t>likely </a:t>
            </a:r>
            <a:r>
              <a:rPr sz="2400" spc="-10" dirty="0">
                <a:latin typeface="Carlito"/>
                <a:cs typeface="Carlito"/>
              </a:rPr>
              <a:t>project recovery  </a:t>
            </a:r>
            <a:r>
              <a:rPr sz="2400" spc="-5" dirty="0">
                <a:latin typeface="Carlito"/>
                <a:cs typeface="Carlito"/>
              </a:rPr>
              <a:t>becomes.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355853"/>
            <a:ext cx="6197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5" dirty="0">
                <a:latin typeface="Carlito"/>
                <a:cs typeface="Carlito"/>
              </a:rPr>
              <a:t>More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350901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267" y="1477772"/>
            <a:ext cx="323151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"/>
                <a:cs typeface="Arial"/>
              </a:rPr>
              <a:t>SPI: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EV/PV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49,000/55,000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0.891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CPI: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EV/AC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"/>
                <a:cs typeface="Arial"/>
              </a:rPr>
              <a:t>49,000/56000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0.875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CSI: SPI x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CPI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.891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.875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0.780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034287"/>
            <a:ext cx="360311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rlito"/>
                <a:cs typeface="Carlito"/>
              </a:rPr>
              <a:t>The </a:t>
            </a:r>
            <a:r>
              <a:rPr sz="4000" spc="-25" dirty="0">
                <a:latin typeface="Carlito"/>
                <a:cs typeface="Carlito"/>
              </a:rPr>
              <a:t>Four</a:t>
            </a:r>
            <a:r>
              <a:rPr sz="4000" spc="-50" dirty="0">
                <a:latin typeface="Carlito"/>
                <a:cs typeface="Carlito"/>
              </a:rPr>
              <a:t> </a:t>
            </a:r>
            <a:r>
              <a:rPr sz="4000" spc="-55" dirty="0">
                <a:latin typeface="Carlito"/>
                <a:cs typeface="Carlito"/>
              </a:rPr>
              <a:t>P’s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5147"/>
            <a:ext cx="805370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81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People </a:t>
            </a:r>
            <a:r>
              <a:rPr sz="2800" dirty="0">
                <a:latin typeface="Carlito"/>
                <a:cs typeface="Carlito"/>
              </a:rPr>
              <a:t>— the </a:t>
            </a:r>
            <a:r>
              <a:rPr sz="2800" spc="-10" dirty="0">
                <a:latin typeface="Carlito"/>
                <a:cs typeface="Carlito"/>
              </a:rPr>
              <a:t>most important </a:t>
            </a:r>
            <a:r>
              <a:rPr sz="2800" spc="-5" dirty="0">
                <a:latin typeface="Carlito"/>
                <a:cs typeface="Carlito"/>
              </a:rPr>
              <a:t>element of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successful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project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Product </a:t>
            </a:r>
            <a:r>
              <a:rPr sz="2800" spc="5" dirty="0">
                <a:latin typeface="Carlito"/>
                <a:cs typeface="Carlito"/>
              </a:rPr>
              <a:t>— </a:t>
            </a:r>
            <a:r>
              <a:rPr lang="en-US" sz="2800" dirty="0"/>
              <a:t>a product is a good, service, platform, application, system, etc., that is created, generally for sale, to meet customer and business needs.</a:t>
            </a: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Process </a:t>
            </a:r>
            <a:r>
              <a:rPr sz="2800" dirty="0">
                <a:latin typeface="Carlito"/>
                <a:cs typeface="Carlito"/>
              </a:rPr>
              <a:t>— the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framework </a:t>
            </a:r>
            <a:r>
              <a:rPr sz="2800" spc="-5" dirty="0">
                <a:latin typeface="Carlito"/>
                <a:cs typeface="Carlito"/>
              </a:rPr>
              <a:t>activities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dirty="0">
                <a:latin typeface="Carlito"/>
                <a:cs typeface="Carlito"/>
              </a:rPr>
              <a:t>engineering </a:t>
            </a:r>
            <a:r>
              <a:rPr sz="2800" spc="-15" dirty="0">
                <a:latin typeface="Carlito"/>
                <a:cs typeface="Carlito"/>
              </a:rPr>
              <a:t>tasks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get </a:t>
            </a:r>
            <a:r>
              <a:rPr sz="2800" dirty="0">
                <a:latin typeface="Carlito"/>
                <a:cs typeface="Carlito"/>
              </a:rPr>
              <a:t>the job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done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Project </a:t>
            </a:r>
            <a:r>
              <a:rPr sz="2800" spc="5" dirty="0">
                <a:latin typeface="Carlito"/>
                <a:cs typeface="Carlito"/>
              </a:rPr>
              <a:t>— </a:t>
            </a:r>
            <a:r>
              <a:rPr lang="en-US" sz="2800" spc="-5" dirty="0">
                <a:latin typeface="Carlito"/>
                <a:cs typeface="Carlito"/>
              </a:rPr>
              <a:t>project is unique in that it is not a routine operation, but a specific set of operations designed to accomplish a singular goal.</a:t>
            </a:r>
            <a:endParaRPr sz="2800" spc="-5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8280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3" y="1110487"/>
            <a:ext cx="55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rlito"/>
                <a:cs typeface="Carlito"/>
              </a:rPr>
              <a:t>Software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80" dirty="0">
                <a:latin typeface="Carlito"/>
                <a:cs typeface="Carlito"/>
              </a:rPr>
              <a:t>Teams</a:t>
            </a:r>
            <a:endParaRPr sz="4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401" y="2453960"/>
            <a:ext cx="3408045" cy="2590800"/>
            <a:chOff x="3319401" y="2453960"/>
            <a:chExt cx="3408045" cy="2590800"/>
          </a:xfrm>
        </p:grpSpPr>
        <p:sp>
          <p:nvSpPr>
            <p:cNvPr id="4" name="object 4"/>
            <p:cNvSpPr/>
            <p:nvPr/>
          </p:nvSpPr>
          <p:spPr>
            <a:xfrm>
              <a:off x="3366401" y="4276001"/>
              <a:ext cx="3341370" cy="768350"/>
            </a:xfrm>
            <a:custGeom>
              <a:avLst/>
              <a:gdLst/>
              <a:ahLst/>
              <a:cxnLst/>
              <a:rect l="l" t="t" r="r" b="b"/>
              <a:pathLst>
                <a:path w="3341370" h="768350">
                  <a:moveTo>
                    <a:pt x="377240" y="96989"/>
                  </a:moveTo>
                  <a:lnTo>
                    <a:pt x="252260" y="61607"/>
                  </a:lnTo>
                  <a:lnTo>
                    <a:pt x="0" y="176949"/>
                  </a:lnTo>
                  <a:lnTo>
                    <a:pt x="16052" y="266090"/>
                  </a:lnTo>
                  <a:lnTo>
                    <a:pt x="74536" y="234632"/>
                  </a:lnTo>
                  <a:lnTo>
                    <a:pt x="55041" y="221526"/>
                  </a:lnTo>
                  <a:lnTo>
                    <a:pt x="377240" y="96989"/>
                  </a:lnTo>
                  <a:close/>
                </a:path>
                <a:path w="3341370" h="768350">
                  <a:moveTo>
                    <a:pt x="2227834" y="203174"/>
                  </a:moveTo>
                  <a:lnTo>
                    <a:pt x="1889645" y="266090"/>
                  </a:lnTo>
                  <a:lnTo>
                    <a:pt x="1858645" y="208419"/>
                  </a:lnTo>
                  <a:lnTo>
                    <a:pt x="1831124" y="173024"/>
                  </a:lnTo>
                  <a:lnTo>
                    <a:pt x="1819630" y="128447"/>
                  </a:lnTo>
                  <a:lnTo>
                    <a:pt x="1819630" y="79946"/>
                  </a:lnTo>
                  <a:lnTo>
                    <a:pt x="1862124" y="39319"/>
                  </a:lnTo>
                  <a:lnTo>
                    <a:pt x="1718716" y="0"/>
                  </a:lnTo>
                  <a:lnTo>
                    <a:pt x="1459623" y="22275"/>
                  </a:lnTo>
                  <a:lnTo>
                    <a:pt x="1466481" y="137642"/>
                  </a:lnTo>
                  <a:lnTo>
                    <a:pt x="1572031" y="186131"/>
                  </a:lnTo>
                  <a:lnTo>
                    <a:pt x="1870138" y="279209"/>
                  </a:lnTo>
                  <a:lnTo>
                    <a:pt x="1870138" y="394550"/>
                  </a:lnTo>
                  <a:lnTo>
                    <a:pt x="1982457" y="416839"/>
                  </a:lnTo>
                  <a:lnTo>
                    <a:pt x="2227834" y="203174"/>
                  </a:lnTo>
                  <a:close/>
                </a:path>
                <a:path w="3341370" h="768350">
                  <a:moveTo>
                    <a:pt x="3341179" y="377507"/>
                  </a:moveTo>
                  <a:lnTo>
                    <a:pt x="3142831" y="318528"/>
                  </a:lnTo>
                  <a:lnTo>
                    <a:pt x="2673883" y="483692"/>
                  </a:lnTo>
                  <a:lnTo>
                    <a:pt x="2417013" y="612152"/>
                  </a:lnTo>
                  <a:lnTo>
                    <a:pt x="2037499" y="523024"/>
                  </a:lnTo>
                  <a:lnTo>
                    <a:pt x="1718716" y="452234"/>
                  </a:lnTo>
                  <a:lnTo>
                    <a:pt x="1366723" y="558406"/>
                  </a:lnTo>
                  <a:lnTo>
                    <a:pt x="1036561" y="359168"/>
                  </a:lnTo>
                  <a:lnTo>
                    <a:pt x="1043406" y="293624"/>
                  </a:lnTo>
                  <a:lnTo>
                    <a:pt x="761352" y="416839"/>
                  </a:lnTo>
                  <a:lnTo>
                    <a:pt x="648982" y="515150"/>
                  </a:lnTo>
                  <a:lnTo>
                    <a:pt x="1370203" y="758977"/>
                  </a:lnTo>
                  <a:lnTo>
                    <a:pt x="1964105" y="768146"/>
                  </a:lnTo>
                  <a:lnTo>
                    <a:pt x="2568435" y="727506"/>
                  </a:lnTo>
                  <a:lnTo>
                    <a:pt x="2875724" y="679018"/>
                  </a:lnTo>
                  <a:lnTo>
                    <a:pt x="3271266" y="492874"/>
                  </a:lnTo>
                  <a:lnTo>
                    <a:pt x="3341179" y="377507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9401" y="2453960"/>
              <a:ext cx="3407695" cy="25285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79194" y="1976755"/>
            <a:ext cx="6487795" cy="11518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89280" algn="ctr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latin typeface="Arial"/>
                <a:cs typeface="Arial"/>
              </a:rPr>
              <a:t>How to lead?</a:t>
            </a:r>
            <a:endParaRPr sz="1800">
              <a:latin typeface="Arial"/>
              <a:cs typeface="Arial"/>
            </a:endParaRPr>
          </a:p>
          <a:p>
            <a:pPr marL="4556125" algn="ctr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/>
                <a:cs typeface="Arial"/>
              </a:rPr>
              <a:t>How to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organize?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/>
                <a:cs typeface="Arial"/>
              </a:rPr>
              <a:t>How to collaborate?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551" y="5049723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How to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motivate?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5839" y="5128005"/>
            <a:ext cx="293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How to create </a:t>
            </a:r>
            <a:r>
              <a:rPr sz="1800" b="1" dirty="0">
                <a:latin typeface="Arial"/>
                <a:cs typeface="Arial"/>
              </a:rPr>
              <a:t>good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562" y="1904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461899"/>
            <a:ext cx="54244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Mana</a:t>
            </a:r>
            <a:r>
              <a:rPr sz="4400" spc="-25" dirty="0">
                <a:latin typeface="Carlito"/>
                <a:cs typeface="Carlito"/>
              </a:rPr>
              <a:t>g</a:t>
            </a:r>
            <a:r>
              <a:rPr sz="4400" dirty="0">
                <a:latin typeface="Carlito"/>
                <a:cs typeface="Carlito"/>
              </a:rPr>
              <a:t>eme</a:t>
            </a:r>
            <a:r>
              <a:rPr sz="4400" spc="-30" dirty="0">
                <a:latin typeface="Carlito"/>
                <a:cs typeface="Carlito"/>
              </a:rPr>
              <a:t>n</a:t>
            </a:r>
            <a:r>
              <a:rPr sz="4400" dirty="0">
                <a:latin typeface="Carlito"/>
                <a:cs typeface="Carlito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5450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15" dirty="0">
                <a:latin typeface="Carlito"/>
                <a:cs typeface="Carlito"/>
              </a:rPr>
              <a:t>staffing, </a:t>
            </a:r>
            <a:r>
              <a:rPr sz="3200" spc="-5" dirty="0">
                <a:latin typeface="Carlito"/>
                <a:cs typeface="Carlito"/>
              </a:rPr>
              <a:t>directing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a </a:t>
            </a:r>
            <a:r>
              <a:rPr sz="3200" spc="-20" dirty="0">
                <a:latin typeface="Carlito"/>
                <a:cs typeface="Carlito"/>
              </a:rPr>
              <a:t>company’s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meet the </a:t>
            </a:r>
            <a:r>
              <a:rPr sz="3200" spc="-20" dirty="0">
                <a:latin typeface="Carlito"/>
                <a:cs typeface="Carlito"/>
              </a:rPr>
              <a:t>company’s</a:t>
            </a:r>
            <a:r>
              <a:rPr sz="3200" spc="-5" dirty="0">
                <a:latin typeface="Carlito"/>
                <a:cs typeface="Carlito"/>
              </a:rPr>
              <a:t>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2199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028" y="538679"/>
            <a:ext cx="8380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Definition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spc="-10" dirty="0">
                <a:latin typeface="Carlito"/>
                <a:cs typeface="Carlito"/>
              </a:rPr>
              <a:t>Project</a:t>
            </a:r>
            <a:r>
              <a:rPr sz="4400" spc="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Management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26884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5" dirty="0">
                <a:latin typeface="Carlito"/>
                <a:cs typeface="Carlito"/>
              </a:rPr>
              <a:t>directing,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specific time  period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meet a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one-time 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2" y="1042873"/>
            <a:ext cx="42570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Software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80" dirty="0">
                <a:latin typeface="Carlito"/>
                <a:cs typeface="Carlito"/>
              </a:rPr>
              <a:t>Teams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5" y="1827403"/>
            <a:ext cx="7647940" cy="444031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36700" marR="935355">
              <a:lnSpc>
                <a:spcPts val="1939"/>
              </a:lnSpc>
              <a:spcBef>
                <a:spcPts val="345"/>
              </a:spcBef>
            </a:pPr>
            <a:r>
              <a:rPr sz="1800" b="1" i="1" dirty="0">
                <a:latin typeface="Arial"/>
                <a:cs typeface="Arial"/>
              </a:rPr>
              <a:t>The following </a:t>
            </a:r>
            <a:r>
              <a:rPr sz="1800" b="1" i="1" spc="-5" dirty="0">
                <a:latin typeface="Arial"/>
                <a:cs typeface="Arial"/>
              </a:rPr>
              <a:t>factors must be considered </a:t>
            </a:r>
            <a:r>
              <a:rPr sz="1800" b="1" i="1" dirty="0">
                <a:latin typeface="Arial"/>
                <a:cs typeface="Arial"/>
              </a:rPr>
              <a:t>when  </a:t>
            </a:r>
            <a:r>
              <a:rPr sz="1800" b="1" i="1" spc="-5" dirty="0">
                <a:latin typeface="Arial"/>
                <a:cs typeface="Arial"/>
              </a:rPr>
              <a:t>selecting a software project team structure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difficulty 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solved</a:t>
            </a:r>
            <a:endParaRPr sz="2400" dirty="0">
              <a:latin typeface="Carlito"/>
              <a:cs typeface="Carlito"/>
            </a:endParaRPr>
          </a:p>
          <a:p>
            <a:pPr marL="355600" marR="67691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size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resultant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program</a:t>
            </a:r>
            <a:r>
              <a:rPr sz="2400" spc="-15" dirty="0">
                <a:latin typeface="Carlito"/>
                <a:cs typeface="Carlito"/>
              </a:rPr>
              <a:t>(s) </a:t>
            </a:r>
            <a:r>
              <a:rPr sz="2400" dirty="0">
                <a:latin typeface="Carlito"/>
                <a:cs typeface="Carlito"/>
              </a:rPr>
              <a:t>in lines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or  function</a:t>
            </a:r>
            <a:r>
              <a:rPr sz="2400" spc="-10" dirty="0">
                <a:latin typeface="Carlito"/>
                <a:cs typeface="Carlito"/>
              </a:rPr>
              <a:t> points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time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team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will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stay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together </a:t>
            </a:r>
            <a:r>
              <a:rPr sz="2400" spc="-5" dirty="0">
                <a:latin typeface="Carlito"/>
                <a:cs typeface="Carlito"/>
              </a:rPr>
              <a:t>(team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lifetime)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which 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can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be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modularized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required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reliability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built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rigidity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delivery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date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sociability </a:t>
            </a:r>
            <a:r>
              <a:rPr sz="2400" spc="-10" dirty="0">
                <a:latin typeface="Carlito"/>
                <a:cs typeface="Carlito"/>
              </a:rPr>
              <a:t>(communication) required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project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677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189" y="461899"/>
            <a:ext cx="60967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Groupcomposition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" y="1716023"/>
            <a:ext cx="8161020" cy="4247515"/>
          </a:xfrm>
          <a:custGeom>
            <a:avLst/>
            <a:gdLst/>
            <a:ahLst/>
            <a:cxnLst/>
            <a:rect l="l" t="t" r="r" b="b"/>
            <a:pathLst>
              <a:path w="8161020" h="4247515">
                <a:moveTo>
                  <a:pt x="8161020" y="0"/>
                </a:moveTo>
                <a:lnTo>
                  <a:pt x="0" y="0"/>
                </a:lnTo>
                <a:lnTo>
                  <a:pt x="0" y="4247388"/>
                </a:lnTo>
                <a:lnTo>
                  <a:pt x="8161020" y="4247388"/>
                </a:lnTo>
                <a:lnTo>
                  <a:pt x="8161020" y="0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4188" y="1736801"/>
            <a:ext cx="8082611" cy="3944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 </a:t>
            </a:r>
            <a:r>
              <a:rPr spc="-10" dirty="0"/>
              <a:t>creating </a:t>
            </a:r>
            <a:r>
              <a:rPr spc="-5" dirty="0"/>
              <a:t>a </a:t>
            </a:r>
            <a:r>
              <a:rPr spc="-10" dirty="0"/>
              <a:t>group </a:t>
            </a:r>
            <a:r>
              <a:rPr spc="-15" dirty="0"/>
              <a:t>for </a:t>
            </a:r>
            <a:r>
              <a:rPr spc="-5" dirty="0"/>
              <a:t>assistive </a:t>
            </a:r>
            <a:r>
              <a:rPr spc="-10" dirty="0"/>
              <a:t>technology development, </a:t>
            </a:r>
            <a:r>
              <a:rPr dirty="0"/>
              <a:t>Alice </a:t>
            </a:r>
            <a:r>
              <a:rPr spc="-5" dirty="0"/>
              <a:t>is </a:t>
            </a:r>
            <a:r>
              <a:rPr spc="-15" dirty="0"/>
              <a:t>aware </a:t>
            </a:r>
            <a:r>
              <a:rPr spc="-5" dirty="0"/>
              <a:t>of the importance </a:t>
            </a:r>
            <a:r>
              <a:rPr spc="-10" dirty="0"/>
              <a:t>of  selecting members </a:t>
            </a:r>
            <a:r>
              <a:rPr spc="-5" dirty="0"/>
              <a:t>with </a:t>
            </a:r>
            <a:r>
              <a:rPr spc="-10" dirty="0"/>
              <a:t>complementary personalities. </a:t>
            </a:r>
            <a:r>
              <a:rPr spc="-5" dirty="0"/>
              <a:t>When interviewing potential </a:t>
            </a:r>
            <a:r>
              <a:rPr spc="-10" dirty="0"/>
              <a:t>group  members, she </a:t>
            </a:r>
            <a:r>
              <a:rPr spc="-5" dirty="0"/>
              <a:t>tried </a:t>
            </a:r>
            <a:r>
              <a:rPr spc="-10" dirty="0"/>
              <a:t>to </a:t>
            </a:r>
            <a:r>
              <a:rPr spc="-5" dirty="0"/>
              <a:t>assess </a:t>
            </a:r>
            <a:r>
              <a:rPr spc="-10" dirty="0"/>
              <a:t>whether they </a:t>
            </a:r>
            <a:r>
              <a:rPr spc="-15" dirty="0"/>
              <a:t>were </a:t>
            </a:r>
            <a:r>
              <a:rPr spc="-5" dirty="0"/>
              <a:t>task-oriented, self-oriented, or </a:t>
            </a:r>
            <a:r>
              <a:rPr spc="-10" dirty="0"/>
              <a:t>interaction-  oriented. She </a:t>
            </a:r>
            <a:r>
              <a:rPr spc="-15" dirty="0"/>
              <a:t>felt </a:t>
            </a:r>
            <a:r>
              <a:rPr spc="-10" dirty="0"/>
              <a:t>that she was primarily </a:t>
            </a:r>
            <a:r>
              <a:rPr spc="-5" dirty="0"/>
              <a:t>a self-oriented type </a:t>
            </a:r>
            <a:r>
              <a:rPr spc="-10" dirty="0"/>
              <a:t>because she considered </a:t>
            </a:r>
            <a:r>
              <a:rPr spc="-5" dirty="0"/>
              <a:t>the </a:t>
            </a:r>
            <a:r>
              <a:rPr spc="-15" dirty="0"/>
              <a:t>project  </a:t>
            </a:r>
            <a:r>
              <a:rPr spc="-10" dirty="0"/>
              <a:t>to </a:t>
            </a:r>
            <a:r>
              <a:rPr spc="-5" dirty="0"/>
              <a:t>be a </a:t>
            </a:r>
            <a:r>
              <a:rPr spc="-20" dirty="0"/>
              <a:t>way </a:t>
            </a:r>
            <a:r>
              <a:rPr spc="-5" dirty="0"/>
              <a:t>of </a:t>
            </a:r>
            <a:r>
              <a:rPr spc="-10" dirty="0"/>
              <a:t>getting </a:t>
            </a:r>
            <a:r>
              <a:rPr spc="-5" dirty="0"/>
              <a:t>noticed </a:t>
            </a:r>
            <a:r>
              <a:rPr spc="-10" dirty="0"/>
              <a:t>by senior management </a:t>
            </a:r>
            <a:r>
              <a:rPr spc="-5" dirty="0"/>
              <a:t>and possibly </a:t>
            </a:r>
            <a:r>
              <a:rPr spc="-10" dirty="0"/>
              <a:t>promoted. She </a:t>
            </a:r>
            <a:r>
              <a:rPr spc="-20" dirty="0"/>
              <a:t>therefore  </a:t>
            </a:r>
            <a:r>
              <a:rPr spc="-15" dirty="0"/>
              <a:t>looked for </a:t>
            </a:r>
            <a:r>
              <a:rPr spc="-10" dirty="0"/>
              <a:t>one </a:t>
            </a:r>
            <a:r>
              <a:rPr spc="-5" dirty="0"/>
              <a:t>or </a:t>
            </a:r>
            <a:r>
              <a:rPr spc="-10" dirty="0"/>
              <a:t>perhaps two interaction-oriented personalities, </a:t>
            </a:r>
            <a:r>
              <a:rPr spc="-5" dirty="0"/>
              <a:t>with </a:t>
            </a:r>
            <a:r>
              <a:rPr spc="-10" dirty="0"/>
              <a:t>task-oriented </a:t>
            </a:r>
            <a:r>
              <a:rPr spc="-5" dirty="0"/>
              <a:t>individuals  </a:t>
            </a:r>
            <a:r>
              <a:rPr spc="-10" dirty="0"/>
              <a:t>to complete </a:t>
            </a:r>
            <a:r>
              <a:rPr spc="-5" dirty="0"/>
              <a:t>the team. The final assessment that she arrived </a:t>
            </a:r>
            <a:r>
              <a:rPr spc="-10" dirty="0"/>
              <a:t>at</a:t>
            </a:r>
            <a:r>
              <a:rPr spc="20" dirty="0"/>
              <a:t> </a:t>
            </a:r>
            <a:r>
              <a:rPr spc="-5" dirty="0"/>
              <a:t>was: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927100" marR="4725670">
              <a:lnSpc>
                <a:spcPct val="100000"/>
              </a:lnSpc>
            </a:pPr>
            <a:r>
              <a:rPr spc="-5" dirty="0"/>
              <a:t>Alice—self-oriented  </a:t>
            </a:r>
            <a:r>
              <a:rPr spc="-10" dirty="0"/>
              <a:t>Brian—task-oriented  Bob—task-oriented  Carol—interaction</a:t>
            </a:r>
            <a:r>
              <a:rPr lang="en-US" spc="-10" dirty="0"/>
              <a:t> </a:t>
            </a:r>
            <a:r>
              <a:rPr spc="-10" dirty="0"/>
              <a:t>oriented </a:t>
            </a:r>
            <a:endParaRPr lang="en-US" spc="-10" dirty="0"/>
          </a:p>
          <a:p>
            <a:pPr marL="927100" marR="4725670">
              <a:lnSpc>
                <a:spcPct val="100000"/>
              </a:lnSpc>
            </a:pPr>
            <a:r>
              <a:rPr spc="-10" dirty="0"/>
              <a:t> Dorothy—self-oriented  Ed—interaction-oriented  Fred—task-oriented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3205" y="6464909"/>
            <a:ext cx="2037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Project</a:t>
            </a:r>
            <a:r>
              <a:rPr sz="1200" spc="-5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management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1695</Words>
  <Application>Microsoft Office PowerPoint</Application>
  <PresentationFormat>On-screen Show (4:3)</PresentationFormat>
  <Paragraphs>326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Carlito</vt:lpstr>
      <vt:lpstr>Tahoma</vt:lpstr>
      <vt:lpstr>Times New Roman</vt:lpstr>
      <vt:lpstr>Office Theme</vt:lpstr>
      <vt:lpstr>Introduction to Software Engineering</vt:lpstr>
      <vt:lpstr>Objective</vt:lpstr>
      <vt:lpstr>Project</vt:lpstr>
      <vt:lpstr>The Four P’s</vt:lpstr>
      <vt:lpstr>Software Teams</vt:lpstr>
      <vt:lpstr>Management</vt:lpstr>
      <vt:lpstr>Definition of Project Management</vt:lpstr>
      <vt:lpstr>Software Teams</vt:lpstr>
      <vt:lpstr>Groupcomposition</vt:lpstr>
      <vt:lpstr>the duration of the</vt:lpstr>
      <vt:lpstr>Project Management Activities</vt:lpstr>
      <vt:lpstr>Project Management Activities</vt:lpstr>
      <vt:lpstr>The Process</vt:lpstr>
      <vt:lpstr>The Project</vt:lpstr>
      <vt:lpstr>Project Management Concerns</vt:lpstr>
      <vt:lpstr>To Get to the Essence of a Project</vt:lpstr>
      <vt:lpstr>Resources of A Company</vt:lpstr>
      <vt:lpstr>PowerPoint Presentation</vt:lpstr>
      <vt:lpstr>Project Planning and Control  System</vt:lpstr>
      <vt:lpstr>Hierarchical Planning System</vt:lpstr>
      <vt:lpstr>Planning Steps</vt:lpstr>
      <vt:lpstr>Establish Objectives</vt:lpstr>
      <vt:lpstr>Develop A Plan</vt:lpstr>
      <vt:lpstr>WBS Example</vt:lpstr>
      <vt:lpstr>WBS of a simple project</vt:lpstr>
      <vt:lpstr>Example of WBS: “Holiday”</vt:lpstr>
      <vt:lpstr>List of activities</vt:lpstr>
      <vt:lpstr>Enter Earned Value Analysis</vt:lpstr>
      <vt:lpstr>What’s More Important?</vt:lpstr>
      <vt:lpstr>EVA Integrates All Three</vt:lpstr>
      <vt:lpstr>Earned Value is needed because...</vt:lpstr>
      <vt:lpstr>But First! - We Must Get  Organized</vt:lpstr>
      <vt:lpstr>Proper WBS Design</vt:lpstr>
      <vt:lpstr>Some New Terms</vt:lpstr>
      <vt:lpstr>Earned Value Definitions</vt:lpstr>
      <vt:lpstr>Some Derived Metrics</vt:lpstr>
      <vt:lpstr>Schedule Variance &amp; Cost Variance</vt:lpstr>
      <vt:lpstr>Some More Derived Metrics</vt:lpstr>
      <vt:lpstr>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Lenovo</dc:creator>
  <cp:lastModifiedBy>02-131212-009</cp:lastModifiedBy>
  <cp:revision>17</cp:revision>
  <dcterms:created xsi:type="dcterms:W3CDTF">2021-03-30T04:40:08Z</dcterms:created>
  <dcterms:modified xsi:type="dcterms:W3CDTF">2023-02-15T04:52:45Z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2021-03-30T00:00:00Z</vt:filetime>
  </property>
</Properties>
</file>