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ym typeface="+mn-ea"/>
              </a:rPr>
              <a:t>Object Oriented Programming</a:t>
            </a:r>
            <a:br>
              <a:rPr lang="en-US" sz="3600" dirty="0">
                <a:sym typeface="+mn-ea"/>
              </a:rPr>
            </a:br>
            <a:r>
              <a:rPr lang="en-US" sz="3600" dirty="0">
                <a:sym typeface="+mn-ea"/>
              </a:rPr>
              <a:t>Lab #10</a:t>
            </a:r>
            <a:br>
              <a:rPr lang="en-US" sz="3600" dirty="0">
                <a:sym typeface="+mn-ea"/>
              </a:rPr>
            </a:br>
            <a:r>
              <a:rPr lang="en-US" sz="3600" b="1" dirty="0">
                <a:sym typeface="+mn-ea"/>
              </a:rPr>
              <a:t>Abstract Class, Upcasting &amp; Downcasting in Java</a:t>
            </a:r>
            <a:br>
              <a:rPr lang="en-US" sz="3600" b="1" dirty="0">
                <a:sym typeface="+mn-ea"/>
              </a:rPr>
            </a:br>
            <a:endParaRPr lang="en-US" sz="36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3" name="Content Placeholder 2"/>
          <p:cNvSpPr>
            <a:spLocks noGrp="1"/>
          </p:cNvSpPr>
          <p:nvPr>
            <p:ph idx="1"/>
          </p:nvPr>
        </p:nvSpPr>
        <p:spPr/>
        <p:txBody>
          <a:bodyPr/>
          <a:lstStyle/>
          <a:p>
            <a:r>
              <a:rPr lang="en-US"/>
              <a:t>An abstract class has no use until unless it is extended by some other class.</a:t>
            </a:r>
          </a:p>
          <a:p>
            <a:r>
              <a:rPr lang="en-US"/>
              <a:t>If you declare an abstract method in a class then you must declare the class abstract as well. you can’t have abstract method in a concrete class. It’s vice versa is not always true: If a class is not having any abstract method then also it can be marked as abstract.</a:t>
            </a:r>
          </a:p>
          <a:p>
            <a:r>
              <a:rPr lang="en-US"/>
              <a:t>It can have non-abstract method (concrete) as well.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Method</a:t>
            </a:r>
          </a:p>
        </p:txBody>
      </p:sp>
      <p:sp>
        <p:nvSpPr>
          <p:cNvPr id="3" name="Content Placeholder 2"/>
          <p:cNvSpPr>
            <a:spLocks noGrp="1"/>
          </p:cNvSpPr>
          <p:nvPr>
            <p:ph idx="1"/>
          </p:nvPr>
        </p:nvSpPr>
        <p:spPr/>
        <p:txBody>
          <a:bodyPr/>
          <a:lstStyle/>
          <a:p>
            <a:r>
              <a:rPr lang="en-US"/>
              <a:t>For now lets just see some basics and example of abstract method.</a:t>
            </a:r>
          </a:p>
          <a:p>
            <a:r>
              <a:rPr lang="en-US"/>
              <a:t>1) Abstract method has no body.</a:t>
            </a:r>
          </a:p>
          <a:p>
            <a:r>
              <a:rPr lang="en-US"/>
              <a:t>2) Always end the declaration with a semicolon(;).</a:t>
            </a:r>
          </a:p>
          <a:p>
            <a:r>
              <a:rPr lang="en-US"/>
              <a:t>3) It must be overridden. An abstract class must be extended and in a same way abstract method must be overridden.</a:t>
            </a:r>
          </a:p>
          <a:p>
            <a:r>
              <a:rPr lang="en-US"/>
              <a:t>4) A class has to be declared abstract to have abstract methods.</a:t>
            </a:r>
          </a:p>
          <a:p>
            <a:endParaRPr lang="en-US"/>
          </a:p>
          <a:p>
            <a:r>
              <a:rPr lang="en-US"/>
              <a:t>Note: The class which is extending abstract class must override all the abstract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noAutofit/>
          </a:bodyPr>
          <a:lstStyle/>
          <a:p>
            <a:pPr marL="0" indent="0">
              <a:lnSpc>
                <a:spcPct val="100000"/>
              </a:lnSpc>
              <a:buNone/>
            </a:pPr>
            <a:r>
              <a:rPr lang="en-US" sz="2400"/>
              <a:t>public abstract class Animal  {</a:t>
            </a:r>
          </a:p>
          <a:p>
            <a:pPr marL="0" indent="0">
              <a:lnSpc>
                <a:spcPct val="100000"/>
              </a:lnSpc>
              <a:buNone/>
            </a:pPr>
            <a:r>
              <a:rPr lang="en-US" sz="2400"/>
              <a:t>    public void eat() {</a:t>
            </a:r>
          </a:p>
          <a:p>
            <a:pPr marL="0" indent="0">
              <a:lnSpc>
                <a:spcPct val="100000"/>
              </a:lnSpc>
              <a:buNone/>
            </a:pPr>
            <a:r>
              <a:rPr lang="en-US" sz="2400"/>
              <a:t>        System.out.println("Eating...");</a:t>
            </a:r>
          </a:p>
          <a:p>
            <a:pPr marL="0" indent="0">
              <a:lnSpc>
                <a:spcPct val="100000"/>
              </a:lnSpc>
              <a:buNone/>
            </a:pPr>
            <a:r>
              <a:rPr lang="en-US" sz="2400"/>
              <a:t>    }</a:t>
            </a:r>
          </a:p>
          <a:p>
            <a:pPr marL="0" indent="0">
              <a:lnSpc>
                <a:spcPct val="100000"/>
              </a:lnSpc>
              <a:buNone/>
            </a:pPr>
            <a:r>
              <a:rPr lang="en-US" sz="2400"/>
              <a:t> public void move() {</a:t>
            </a:r>
          </a:p>
          <a:p>
            <a:pPr marL="0" indent="0">
              <a:lnSpc>
                <a:spcPct val="100000"/>
              </a:lnSpc>
              <a:buNone/>
            </a:pPr>
            <a:r>
              <a:rPr lang="en-US" sz="2400"/>
              <a:t>        System.out.println("Moving...");</a:t>
            </a:r>
          </a:p>
          <a:p>
            <a:pPr marL="0" indent="0">
              <a:lnSpc>
                <a:spcPct val="100000"/>
              </a:lnSpc>
              <a:buNone/>
            </a:pPr>
            <a:r>
              <a:rPr lang="en-US" sz="2400"/>
              <a:t>    }</a:t>
            </a:r>
          </a:p>
          <a:p>
            <a:pPr marL="0" indent="0">
              <a:lnSpc>
                <a:spcPct val="100000"/>
              </a:lnSpc>
              <a:buNone/>
            </a:pPr>
            <a:r>
              <a:rPr lang="en-US" sz="2400"/>
              <a:t>  public void sleep() {</a:t>
            </a:r>
          </a:p>
          <a:p>
            <a:pPr marL="0" indent="0">
              <a:lnSpc>
                <a:spcPct val="100000"/>
              </a:lnSpc>
              <a:buNone/>
            </a:pPr>
            <a:r>
              <a:rPr lang="en-US" sz="2400"/>
              <a:t>        System.out.println("Sleeping...");}}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lstStyle/>
          <a:p>
            <a:pPr marL="0" indent="0">
              <a:buNone/>
            </a:pPr>
            <a:r>
              <a:rPr lang="en-US"/>
              <a:t>public class Dog extends Animal {</a:t>
            </a:r>
          </a:p>
          <a:p>
            <a:pPr marL="0" indent="0">
              <a:buNone/>
            </a:pPr>
            <a:r>
              <a:rPr lang="en-US"/>
              <a:t>    public void bark() {</a:t>
            </a:r>
          </a:p>
          <a:p>
            <a:pPr marL="0" indent="0">
              <a:buNone/>
            </a:pPr>
            <a:r>
              <a:rPr lang="en-US"/>
              <a:t>        System.out.println("Gow gow!");</a:t>
            </a:r>
          </a:p>
          <a:p>
            <a:pPr marL="0" indent="0">
              <a:buNone/>
            </a:pPr>
            <a:r>
              <a:rPr lang="en-US"/>
              <a:t>    }</a:t>
            </a:r>
          </a:p>
          <a:p>
            <a:pPr marL="0" indent="0">
              <a:buNone/>
            </a:pPr>
            <a:r>
              <a:rPr lang="en-US"/>
              <a:t>    public void eat() {</a:t>
            </a:r>
          </a:p>
          <a:p>
            <a:pPr marL="0" indent="0">
              <a:buNone/>
            </a:pPr>
            <a:r>
              <a:rPr lang="en-US"/>
              <a:t>        System.out.println("Dog is eating...");</a:t>
            </a:r>
          </a:p>
          <a:p>
            <a:pPr marL="0" indent="0">
              <a:buNone/>
            </a:pPr>
            <a:r>
              <a:rPr lang="en-US"/>
              <a:t>    }</a:t>
            </a:r>
          </a:p>
          <a:p>
            <a:pPr marL="0" indent="0">
              <a:buNone/>
            </a:pPr>
            <a:r>
              <a:rPr 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lstStyle/>
          <a:p>
            <a:pPr marL="0" indent="0">
              <a:buNone/>
            </a:pPr>
            <a:r>
              <a:rPr lang="en-US"/>
              <a:t>public class Cat extends Animal {</a:t>
            </a:r>
          </a:p>
          <a:p>
            <a:pPr marL="0" indent="0">
              <a:buNone/>
            </a:pPr>
            <a:r>
              <a:rPr lang="en-US"/>
              <a:t>    public void meow() {</a:t>
            </a:r>
          </a:p>
          <a:p>
            <a:pPr marL="0" indent="0">
              <a:buNone/>
            </a:pPr>
            <a:r>
              <a:rPr lang="en-US"/>
              <a:t>        System.out.println("Meow Meow!");</a:t>
            </a:r>
          </a:p>
          <a:p>
            <a:pPr marL="0" indent="0">
              <a:buNone/>
            </a:pPr>
            <a:r>
              <a:rPr 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a:t>
            </a:r>
          </a:p>
        </p:txBody>
      </p:sp>
      <p:sp>
        <p:nvSpPr>
          <p:cNvPr id="3" name="Content Placeholder 2"/>
          <p:cNvSpPr>
            <a:spLocks noGrp="1"/>
          </p:cNvSpPr>
          <p:nvPr>
            <p:ph idx="1"/>
          </p:nvPr>
        </p:nvSpPr>
        <p:spPr/>
        <p:txBody>
          <a:bodyPr>
            <a:normAutofit lnSpcReduction="10000"/>
          </a:bodyPr>
          <a:lstStyle/>
          <a:p>
            <a:r>
              <a:rPr lang="en-US"/>
              <a:t>Upcasting is casting a subtype to a supertype, upward to the inheritance tree. Let’s see an example:</a:t>
            </a:r>
          </a:p>
          <a:p>
            <a:pPr marL="0" indent="0">
              <a:buNone/>
            </a:pPr>
            <a:r>
              <a:rPr lang="en-US">
                <a:solidFill>
                  <a:schemeClr val="tx2">
                    <a:lumMod val="60000"/>
                    <a:lumOff val="40000"/>
                  </a:schemeClr>
                </a:solidFill>
              </a:rPr>
              <a:t>Dog dog = new Dog();</a:t>
            </a:r>
          </a:p>
          <a:p>
            <a:pPr marL="0" indent="0">
              <a:buNone/>
            </a:pPr>
            <a:r>
              <a:rPr lang="en-US">
                <a:solidFill>
                  <a:schemeClr val="tx2">
                    <a:lumMod val="60000"/>
                    <a:lumOff val="40000"/>
                  </a:schemeClr>
                </a:solidFill>
              </a:rPr>
              <a:t>Animal anim = (Animal) dog;</a:t>
            </a:r>
          </a:p>
          <a:p>
            <a:pPr marL="0" indent="0">
              <a:buNone/>
            </a:pPr>
            <a:r>
              <a:rPr lang="en-US">
                <a:solidFill>
                  <a:schemeClr val="tx2">
                    <a:lumMod val="60000"/>
                    <a:lumOff val="40000"/>
                  </a:schemeClr>
                </a:solidFill>
              </a:rPr>
              <a:t>anim.eat();</a:t>
            </a:r>
          </a:p>
          <a:p>
            <a:pPr marL="0" indent="0">
              <a:buNone/>
            </a:pPr>
            <a:r>
              <a:rPr lang="en-US"/>
              <a:t>Here, we cast the Dog type to the Animal type. Because Animal is the supertype of Dog, this casting is called upcasting.</a:t>
            </a:r>
          </a:p>
          <a:p>
            <a:pPr marL="0" indent="0">
              <a:buNone/>
            </a:pPr>
            <a:r>
              <a:rPr lang="en-US"/>
              <a:t>Note that the actual object type does not change because of casting. The Dog object is still a Dog object. Only the reference type gets changed. Hence the above code produces the following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Ouput:</a:t>
            </a:r>
          </a:p>
        </p:txBody>
      </p:sp>
      <p:sp>
        <p:nvSpPr>
          <p:cNvPr id="3" name="Content Placeholder 2"/>
          <p:cNvSpPr>
            <a:spLocks noGrp="1"/>
          </p:cNvSpPr>
          <p:nvPr>
            <p:ph idx="1"/>
          </p:nvPr>
        </p:nvSpPr>
        <p:spPr/>
        <p:txBody>
          <a:bodyPr/>
          <a:lstStyle/>
          <a:p>
            <a:r>
              <a:rPr lang="en-US">
                <a:ln>
                  <a:solidFill>
                    <a:sysClr val="windowText" lastClr="000000"/>
                  </a:solidFill>
                </a:ln>
              </a:rPr>
              <a:t>Dog is eating…</a:t>
            </a:r>
          </a:p>
          <a:p>
            <a:pPr marL="0" indent="0">
              <a:buNone/>
            </a:pPr>
            <a:endParaRPr lang="en-US">
              <a:ln>
                <a:solidFill>
                  <a:sysClr val="windowText" lastClr="000000"/>
                </a:solidFill>
              </a:ln>
            </a:endParaRPr>
          </a:p>
          <a:p>
            <a:pPr marL="0" indent="0">
              <a:buNone/>
            </a:pPr>
            <a:r>
              <a:rPr lang="en-US">
                <a:ln>
                  <a:solidFill>
                    <a:sysClr val="windowText" lastClr="000000"/>
                  </a:solidFill>
                </a:ln>
                <a:solidFill>
                  <a:schemeClr val="tx2">
                    <a:lumMod val="60000"/>
                    <a:lumOff val="40000"/>
                  </a:schemeClr>
                </a:solidFill>
              </a:rPr>
              <a:t>Note:</a:t>
            </a:r>
          </a:p>
          <a:p>
            <a:r>
              <a:rPr lang="en-US"/>
              <a:t>Upcasting is always safe, as we treat a type to a more general one. In the above example, an Animal has all behaviors of a Dog.</a:t>
            </a:r>
          </a:p>
          <a:p>
            <a:r>
              <a:rPr lang="en-US"/>
              <a:t>This is also another example of upcasting:</a:t>
            </a:r>
          </a:p>
          <a:p>
            <a:r>
              <a:rPr lang="en-US"/>
              <a:t>Animal anim = new Dog();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Upcasting in Java?</a:t>
            </a:r>
          </a:p>
        </p:txBody>
      </p:sp>
      <p:sp>
        <p:nvSpPr>
          <p:cNvPr id="3" name="Content Placeholder 2"/>
          <p:cNvSpPr>
            <a:spLocks noGrp="1"/>
          </p:cNvSpPr>
          <p:nvPr>
            <p:ph idx="1"/>
          </p:nvPr>
        </p:nvSpPr>
        <p:spPr/>
        <p:txBody>
          <a:bodyPr>
            <a:normAutofit fontScale="92500"/>
          </a:bodyPr>
          <a:lstStyle/>
          <a:p>
            <a:r>
              <a:rPr lang="en-US"/>
              <a:t>Generally, upcasting is not necessary. However, we need upcasting when we want to write general code that deals with only the supertype. Consider the following class:</a:t>
            </a:r>
          </a:p>
          <a:p>
            <a:pPr marL="0" indent="0">
              <a:buNone/>
            </a:pPr>
            <a:r>
              <a:rPr lang="en-US"/>
              <a:t>public class AnimalTrainer {</a:t>
            </a:r>
          </a:p>
          <a:p>
            <a:pPr marL="0" indent="0">
              <a:buNone/>
            </a:pPr>
            <a:r>
              <a:rPr lang="en-US"/>
              <a:t>    public void teach(Animal anim) {</a:t>
            </a:r>
          </a:p>
          <a:p>
            <a:pPr marL="0" indent="0">
              <a:buNone/>
            </a:pPr>
            <a:r>
              <a:rPr lang="en-US"/>
              <a:t>        anim.move();</a:t>
            </a:r>
          </a:p>
          <a:p>
            <a:pPr marL="0" indent="0">
              <a:buNone/>
            </a:pPr>
            <a:r>
              <a:rPr lang="en-US"/>
              <a:t>        anim.eat();</a:t>
            </a:r>
          </a:p>
          <a:p>
            <a:pPr marL="0" indent="0">
              <a:buNone/>
            </a:pPr>
            <a:r>
              <a:rPr lang="en-US"/>
              <a:t>    }}</a:t>
            </a:r>
          </a:p>
          <a:p>
            <a:pPr marL="0" indent="0">
              <a:buNone/>
            </a:pPr>
            <a:r>
              <a:rPr lang="en-US"/>
              <a:t>Here, the teach() method can accept any object which is subtype of Animal. So objects of type Dog and Cat will be upcasted to Animal when they are passed into this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Downcasting in Java?</a:t>
            </a:r>
          </a:p>
        </p:txBody>
      </p:sp>
      <p:sp>
        <p:nvSpPr>
          <p:cNvPr id="3" name="Content Placeholder 2"/>
          <p:cNvSpPr>
            <a:spLocks noGrp="1"/>
          </p:cNvSpPr>
          <p:nvPr>
            <p:ph idx="1"/>
          </p:nvPr>
        </p:nvSpPr>
        <p:spPr/>
        <p:txBody>
          <a:bodyPr/>
          <a:lstStyle/>
          <a:p>
            <a:r>
              <a:rPr lang="en-US"/>
              <a:t>Downcasting is casting to a subtype, downward to the inheritance tree. Let’s see an example:</a:t>
            </a:r>
          </a:p>
          <a:p>
            <a:pPr marL="0" indent="0">
              <a:buNone/>
            </a:pPr>
            <a:r>
              <a:rPr lang="en-US"/>
              <a:t>Animal anim = new Cat();</a:t>
            </a:r>
          </a:p>
          <a:p>
            <a:pPr marL="0" indent="0">
              <a:buNone/>
            </a:pPr>
            <a:r>
              <a:rPr lang="en-US"/>
              <a:t>Cat cat = (Cat) anim;</a:t>
            </a:r>
          </a:p>
          <a:p>
            <a:pPr marL="0" indent="0">
              <a:buNone/>
            </a:pPr>
            <a:r>
              <a:rPr lang="en-US"/>
              <a:t>Here, we cast the Animal type to the Cat type. As Cat is subclass of Animal, this casting is called downcasting.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Downcasting fails?</a:t>
            </a:r>
          </a:p>
        </p:txBody>
      </p:sp>
      <p:sp>
        <p:nvSpPr>
          <p:cNvPr id="3" name="Content Placeholder 2"/>
          <p:cNvSpPr>
            <a:spLocks noGrp="1"/>
          </p:cNvSpPr>
          <p:nvPr>
            <p:ph idx="1"/>
          </p:nvPr>
        </p:nvSpPr>
        <p:spPr/>
        <p:txBody>
          <a:bodyPr/>
          <a:lstStyle/>
          <a:p>
            <a:r>
              <a:rPr lang="en-US"/>
              <a:t>Unlike upcasting, downcasting can fail if the actual object type is not the target object type. For example:</a:t>
            </a:r>
          </a:p>
          <a:p>
            <a:pPr marL="0" indent="0">
              <a:buNone/>
            </a:pPr>
            <a:r>
              <a:rPr lang="en-US"/>
              <a:t>Animal anim = new Cat();</a:t>
            </a:r>
          </a:p>
          <a:p>
            <a:pPr marL="0" indent="0">
              <a:buNone/>
            </a:pPr>
            <a:r>
              <a:rPr lang="en-US"/>
              <a:t>Dog dog = (Dog) anim;</a:t>
            </a:r>
          </a:p>
          <a:p>
            <a:pPr marL="0" indent="0">
              <a:buNone/>
            </a:pPr>
            <a:r>
              <a:rPr lang="en-US"/>
              <a:t>This will throw a ClassCastException because the actual object type is Cat. And a Cat is not a Dog so we cannot cast it to a Dog.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Abstraction</a:t>
            </a:r>
          </a:p>
        </p:txBody>
      </p:sp>
      <p:sp>
        <p:nvSpPr>
          <p:cNvPr id="3" name="Content Placeholder 2"/>
          <p:cNvSpPr>
            <a:spLocks noGrp="1"/>
          </p:cNvSpPr>
          <p:nvPr>
            <p:ph idx="1"/>
          </p:nvPr>
        </p:nvSpPr>
        <p:spPr/>
        <p:txBody>
          <a:bodyPr>
            <a:normAutofit lnSpcReduction="10000"/>
          </a:bodyPr>
          <a:lstStyle/>
          <a:p>
            <a:r>
              <a:rPr lang="en-US"/>
              <a:t>Data abstraction is the process of hiding certain details and showing only essential information to the user.</a:t>
            </a:r>
          </a:p>
          <a:p>
            <a:r>
              <a:rPr lang="en-US"/>
              <a:t>Abstraction can be achieved with either abstract classes or interfaces</a:t>
            </a:r>
          </a:p>
          <a:p>
            <a:r>
              <a:rPr lang="en-US"/>
              <a:t>The abstract keyword is a non-access modifier, used for classes and methods:</a:t>
            </a:r>
          </a:p>
          <a:p>
            <a:r>
              <a:rPr lang="en-US"/>
              <a:t>Abstract class: is a restricted class that cannot be used to create objects (to access it, it must be inherited from another class).</a:t>
            </a:r>
          </a:p>
          <a:p>
            <a:r>
              <a:rPr lang="en-US"/>
              <a:t>Abstract method: can only be used in an abstract class, and it does not have a body. The body is provided by the subclass (inherited from).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Instance of</a:t>
            </a:r>
          </a:p>
        </p:txBody>
      </p:sp>
      <p:sp>
        <p:nvSpPr>
          <p:cNvPr id="3" name="Content Placeholder 2"/>
          <p:cNvSpPr>
            <a:spLocks noGrp="1"/>
          </p:cNvSpPr>
          <p:nvPr>
            <p:ph sz="half" idx="1"/>
          </p:nvPr>
        </p:nvSpPr>
        <p:spPr/>
        <p:txBody>
          <a:bodyPr/>
          <a:lstStyle/>
          <a:p>
            <a:r>
              <a:rPr lang="en-US"/>
              <a:t>The Java language provides the instanceof keyword to check type of an object before casting. For example:</a:t>
            </a:r>
          </a:p>
          <a:p>
            <a:endParaRPr lang="en-US"/>
          </a:p>
        </p:txBody>
      </p:sp>
      <p:pic>
        <p:nvPicPr>
          <p:cNvPr id="4" name="Content Placeholder 3"/>
          <p:cNvPicPr>
            <a:picLocks noGrp="1" noChangeAspect="1"/>
          </p:cNvPicPr>
          <p:nvPr>
            <p:ph sz="half" idx="2"/>
          </p:nvPr>
        </p:nvPicPr>
        <p:blipFill>
          <a:blip r:embed="rId2"/>
          <a:stretch>
            <a:fillRect/>
          </a:stretch>
        </p:blipFill>
        <p:spPr>
          <a:xfrm>
            <a:off x="6019165" y="2459990"/>
            <a:ext cx="5175250" cy="2642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Usage of instanceof Operator</a:t>
            </a:r>
          </a:p>
        </p:txBody>
      </p:sp>
      <p:sp>
        <p:nvSpPr>
          <p:cNvPr id="6" name="Content Placeholder 5"/>
          <p:cNvSpPr>
            <a:spLocks noGrp="1"/>
          </p:cNvSpPr>
          <p:nvPr>
            <p:ph idx="1"/>
          </p:nvPr>
        </p:nvSpPr>
        <p:spPr/>
        <p:txBody>
          <a:bodyPr/>
          <a:lstStyle/>
          <a:p>
            <a:r>
              <a:rPr lang="en-US"/>
              <a:t>So if you are not sure about the original object type, use the instanceof operator to check the type before casting. This eliminates the risk of a ClassCastException thrown.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Why is Downcasting in Java?</a:t>
            </a:r>
          </a:p>
        </p:txBody>
      </p:sp>
      <p:sp>
        <p:nvSpPr>
          <p:cNvPr id="3" name="Content Placeholder 2"/>
          <p:cNvSpPr>
            <a:spLocks noGrp="1"/>
          </p:cNvSpPr>
          <p:nvPr>
            <p:ph sz="half" idx="1"/>
          </p:nvPr>
        </p:nvSpPr>
        <p:spPr/>
        <p:txBody>
          <a:bodyPr/>
          <a:lstStyle/>
          <a:p>
            <a:r>
              <a:rPr lang="en-US"/>
              <a:t>Downcasting is used more frequently than upcasting. Use downcasting when we want to access specific behaviors of a subtype.</a:t>
            </a:r>
          </a:p>
          <a:p>
            <a:r>
              <a:rPr lang="en-US"/>
              <a:t>Here, in the teach() method, we check if there is an instance of a Dog object passed in, downcast it to the Dog type and invoke its specific method, bark().</a:t>
            </a:r>
          </a:p>
          <a:p>
            <a:endParaRPr lang="en-US"/>
          </a:p>
        </p:txBody>
      </p:sp>
      <p:pic>
        <p:nvPicPr>
          <p:cNvPr id="4" name="Content Placeholder 3"/>
          <p:cNvPicPr>
            <a:picLocks noGrp="1" noChangeAspect="1"/>
          </p:cNvPicPr>
          <p:nvPr>
            <p:ph sz="half" idx="2"/>
          </p:nvPr>
        </p:nvPicPr>
        <p:blipFill>
          <a:blip r:embed="rId2"/>
          <a:stretch>
            <a:fillRect/>
          </a:stretch>
        </p:blipFill>
        <p:spPr>
          <a:xfrm>
            <a:off x="5850255" y="2266315"/>
            <a:ext cx="4645660" cy="26536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Abstract Class Example</a:t>
            </a:r>
          </a:p>
        </p:txBody>
      </p:sp>
      <p:sp>
        <p:nvSpPr>
          <p:cNvPr id="3" name="Content Placeholder 2"/>
          <p:cNvSpPr>
            <a:spLocks noGrp="1"/>
          </p:cNvSpPr>
          <p:nvPr>
            <p:ph sz="half" idx="1"/>
          </p:nvPr>
        </p:nvSpPr>
        <p:spPr>
          <a:xfrm>
            <a:off x="838835" y="2108835"/>
            <a:ext cx="5165725" cy="4859020"/>
          </a:xfrm>
        </p:spPr>
        <p:txBody>
          <a:bodyPr/>
          <a:lstStyle/>
          <a:p>
            <a:r>
              <a:rPr lang="en-US"/>
              <a:t>An abstract class can have both abstract and regular methods:</a:t>
            </a:r>
          </a:p>
          <a:p>
            <a:r>
              <a:rPr lang="en-US"/>
              <a:t>From the example , it is not possible to create an object of the Animal class: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426835" y="2249170"/>
            <a:ext cx="4581525" cy="3458845"/>
          </a:xfrm>
          <a:prstGeom prst="rect">
            <a:avLst/>
          </a:prstGeom>
        </p:spPr>
      </p:pic>
      <p:pic>
        <p:nvPicPr>
          <p:cNvPr id="6" name="Picture 5"/>
          <p:cNvPicPr>
            <a:picLocks noChangeAspect="1"/>
          </p:cNvPicPr>
          <p:nvPr/>
        </p:nvPicPr>
        <p:blipFill>
          <a:blip r:embed="rId3"/>
          <a:stretch>
            <a:fillRect/>
          </a:stretch>
        </p:blipFill>
        <p:spPr>
          <a:xfrm>
            <a:off x="755015" y="4428490"/>
            <a:ext cx="4921885" cy="1099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How to access abstract class?</a:t>
            </a:r>
          </a:p>
        </p:txBody>
      </p:sp>
      <p:sp>
        <p:nvSpPr>
          <p:cNvPr id="6" name="Content Placeholder 5"/>
          <p:cNvSpPr>
            <a:spLocks noGrp="1"/>
          </p:cNvSpPr>
          <p:nvPr>
            <p:ph sz="half" idx="1"/>
          </p:nvPr>
        </p:nvSpPr>
        <p:spPr>
          <a:xfrm>
            <a:off x="838200" y="1825625"/>
            <a:ext cx="3719195" cy="4351655"/>
          </a:xfrm>
        </p:spPr>
        <p:txBody>
          <a:bodyPr/>
          <a:lstStyle/>
          <a:p>
            <a:r>
              <a:rPr lang="en-US"/>
              <a:t>To access the abstract class, it must be inherited from another class.</a:t>
            </a:r>
          </a:p>
          <a:p>
            <a:endParaRPr lang="en-US"/>
          </a:p>
        </p:txBody>
      </p:sp>
      <p:pic>
        <p:nvPicPr>
          <p:cNvPr id="7" name="Content Placeholder 6"/>
          <p:cNvPicPr>
            <a:picLocks noGrp="1" noChangeAspect="1"/>
          </p:cNvPicPr>
          <p:nvPr>
            <p:ph sz="half" idx="2"/>
          </p:nvPr>
        </p:nvPicPr>
        <p:blipFill>
          <a:blip r:embed="rId2"/>
          <a:stretch>
            <a:fillRect/>
          </a:stretch>
        </p:blipFill>
        <p:spPr>
          <a:xfrm>
            <a:off x="4557395" y="1825625"/>
            <a:ext cx="6152515" cy="4604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Understanding the real scenario of Abstract class</a:t>
            </a:r>
          </a:p>
        </p:txBody>
      </p:sp>
      <p:pic>
        <p:nvPicPr>
          <p:cNvPr id="7" name="Content Placeholder 6"/>
          <p:cNvPicPr>
            <a:picLocks noGrp="1" noChangeAspect="1"/>
          </p:cNvPicPr>
          <p:nvPr>
            <p:ph idx="1"/>
          </p:nvPr>
        </p:nvPicPr>
        <p:blipFill>
          <a:blip r:embed="rId2"/>
          <a:stretch>
            <a:fillRect/>
          </a:stretch>
        </p:blipFill>
        <p:spPr>
          <a:xfrm>
            <a:off x="1402715" y="1929130"/>
            <a:ext cx="8207375" cy="4566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Abstract class having constructor, data member and methods</a:t>
            </a:r>
          </a:p>
        </p:txBody>
      </p:sp>
      <p:pic>
        <p:nvPicPr>
          <p:cNvPr id="4" name="Content Placeholder 3"/>
          <p:cNvPicPr>
            <a:picLocks noGrp="1" noChangeAspect="1"/>
          </p:cNvPicPr>
          <p:nvPr>
            <p:ph idx="1"/>
          </p:nvPr>
        </p:nvPicPr>
        <p:blipFill>
          <a:blip r:embed="rId2"/>
          <a:stretch>
            <a:fillRect/>
          </a:stretch>
        </p:blipFill>
        <p:spPr>
          <a:xfrm>
            <a:off x="1475105" y="1825625"/>
            <a:ext cx="8712835" cy="469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Why can’t we create the object of an abstract class?</a:t>
            </a:r>
          </a:p>
        </p:txBody>
      </p:sp>
      <p:sp>
        <p:nvSpPr>
          <p:cNvPr id="3" name="Content Placeholder 2"/>
          <p:cNvSpPr>
            <a:spLocks noGrp="1"/>
          </p:cNvSpPr>
          <p:nvPr>
            <p:ph idx="1"/>
          </p:nvPr>
        </p:nvSpPr>
        <p:spPr/>
        <p:txBody>
          <a:bodyPr/>
          <a:lstStyle/>
          <a:p>
            <a:r>
              <a:rPr lang="en-US"/>
              <a:t>Because these classes are incomplete, they have abstract methods that have no body so if java allows you to create object of this class then if someone calls the abstract method using that object then What would happen?There would be no actual implementation of the method to invoke.</a:t>
            </a:r>
          </a:p>
          <a:p>
            <a:r>
              <a:rPr lang="en-US"/>
              <a:t>Also because an object is concrete. An abstract class is like a template, so you have to extend it and build on it before you can use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to demonstrate that object creation of abstract class is not allowed.</a:t>
            </a:r>
          </a:p>
        </p:txBody>
      </p:sp>
      <p:pic>
        <p:nvPicPr>
          <p:cNvPr id="4" name="Content Placeholder 3"/>
          <p:cNvPicPr>
            <a:picLocks noGrp="1" noChangeAspect="1"/>
          </p:cNvPicPr>
          <p:nvPr>
            <p:ph idx="1"/>
          </p:nvPr>
        </p:nvPicPr>
        <p:blipFill>
          <a:blip r:embed="rId2"/>
          <a:stretch>
            <a:fillRect/>
          </a:stretch>
        </p:blipFill>
        <p:spPr>
          <a:xfrm>
            <a:off x="1265555" y="2162810"/>
            <a:ext cx="7800975" cy="435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56970" y="1832610"/>
            <a:ext cx="7505065" cy="1003935"/>
          </a:xfrm>
          <a:prstGeom prst="rect">
            <a:avLst/>
          </a:prstGeom>
        </p:spPr>
      </p:pic>
      <p:sp>
        <p:nvSpPr>
          <p:cNvPr id="5" name="Text Box 4"/>
          <p:cNvSpPr txBox="1"/>
          <p:nvPr/>
        </p:nvSpPr>
        <p:spPr>
          <a:xfrm>
            <a:off x="1050290" y="3260090"/>
            <a:ext cx="7781290" cy="645160"/>
          </a:xfrm>
          <a:prstGeom prst="rect">
            <a:avLst/>
          </a:prstGeom>
          <a:noFill/>
        </p:spPr>
        <p:txBody>
          <a:bodyPr wrap="square" rtlCol="0" anchor="t">
            <a:spAutoFit/>
          </a:bodyPr>
          <a:lstStyle/>
          <a:p>
            <a:r>
              <a:rPr lang="en-US"/>
              <a:t>Note: The class that extends the abstract class, have to implement all the abstract methods of it, else you have to declare that class abstract as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Object Oriented Programming Lab #10 Abstract Class, Upcasting &amp; Downcasting in Java </vt:lpstr>
      <vt:lpstr>Abstraction</vt:lpstr>
      <vt:lpstr>Abstract Class Example</vt:lpstr>
      <vt:lpstr>How to access abstract class?</vt:lpstr>
      <vt:lpstr>Understanding the real scenario of Abstract class</vt:lpstr>
      <vt:lpstr>Abstract class having constructor, data member and methods</vt:lpstr>
      <vt:lpstr>Why can’t we create the object of an abstract class?</vt:lpstr>
      <vt:lpstr>Example to demonstrate that object creation of abstract class is not allowed.</vt:lpstr>
      <vt:lpstr>Output</vt:lpstr>
      <vt:lpstr>Key Points:</vt:lpstr>
      <vt:lpstr>Abstract Method</vt:lpstr>
      <vt:lpstr>Upcasting Example</vt:lpstr>
      <vt:lpstr>Upcasting Example</vt:lpstr>
      <vt:lpstr>Upcasting Example</vt:lpstr>
      <vt:lpstr>Upcasting</vt:lpstr>
      <vt:lpstr>Ouput:</vt:lpstr>
      <vt:lpstr>Why is Upcasting in Java?</vt:lpstr>
      <vt:lpstr>What is Downcasting in Java?</vt:lpstr>
      <vt:lpstr>When Downcasting fails?</vt:lpstr>
      <vt:lpstr>Instance of</vt:lpstr>
      <vt:lpstr>Usage of instanceof Operator</vt:lpstr>
      <vt:lpstr> Why is Downcasting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#08 Abstract Class and Method in Java </dc:title>
  <dc:creator/>
  <cp:lastModifiedBy>02-131212-009</cp:lastModifiedBy>
  <cp:revision>6</cp:revision>
  <dcterms:created xsi:type="dcterms:W3CDTF">2020-05-12T04:32:00Z</dcterms:created>
  <dcterms:modified xsi:type="dcterms:W3CDTF">2023-02-18T06:04:03Z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