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sym typeface="+mn-ea"/>
              </a:rPr>
              <a:t>Object Oriented Programming</a:t>
            </a:r>
            <a:br>
              <a:rPr lang="en-US" sz="3600" dirty="0">
                <a:sym typeface="+mn-ea"/>
              </a:rPr>
            </a:br>
            <a:r>
              <a:rPr lang="en-US" sz="3600" dirty="0">
                <a:sym typeface="+mn-ea"/>
              </a:rPr>
              <a:t>Lab #11</a:t>
            </a:r>
            <a:br>
              <a:rPr lang="en-US" sz="3600" dirty="0">
                <a:sym typeface="+mn-ea"/>
              </a:rPr>
            </a:br>
            <a:r>
              <a:rPr lang="en-US" sz="3600" b="1" dirty="0">
                <a:sym typeface="+mn-ea"/>
              </a:rPr>
              <a:t>Implementation Of Interfaces</a:t>
            </a:r>
            <a:br>
              <a:rPr lang="en-US" sz="3600" b="1" dirty="0">
                <a:sym typeface="+mn-ea"/>
              </a:rPr>
            </a:br>
            <a:endParaRPr lang="en-US" sz="36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sym typeface="+mn-ea"/>
              </a:rPr>
            </a:br>
            <a:r>
              <a:rPr lang="en-US">
                <a:sym typeface="+mn-ea"/>
              </a:rPr>
              <a:t>Interface Example of Bicycle</a:t>
            </a:r>
            <a:br>
              <a:rPr lang="en-US"/>
            </a:br>
            <a:endParaRPr lang="en-US"/>
          </a:p>
        </p:txBody>
      </p:sp>
      <p:sp>
        <p:nvSpPr>
          <p:cNvPr id="3" name="Content Placeholder 2"/>
          <p:cNvSpPr>
            <a:spLocks noGrp="1"/>
          </p:cNvSpPr>
          <p:nvPr>
            <p:ph sz="half" idx="1"/>
          </p:nvPr>
        </p:nvSpPr>
        <p:spPr/>
        <p:txBody>
          <a:bodyPr/>
          <a:lstStyle/>
          <a:p>
            <a:r>
              <a:rPr lang="en-US"/>
              <a:t>To implement this interface, the name of your class would change (to a particular brand of bicycle, for example, such as ACMEBicycle), and you'd use the implements keyword in the class declaration:</a:t>
            </a:r>
          </a:p>
        </p:txBody>
      </p:sp>
      <p:pic>
        <p:nvPicPr>
          <p:cNvPr id="5" name="Content Placeholder 4"/>
          <p:cNvPicPr>
            <a:picLocks noGrp="1" noChangeAspect="1"/>
          </p:cNvPicPr>
          <p:nvPr>
            <p:ph sz="half" idx="2"/>
          </p:nvPr>
        </p:nvPicPr>
        <p:blipFill>
          <a:blip r:embed="rId2"/>
          <a:stretch>
            <a:fillRect/>
          </a:stretch>
        </p:blipFill>
        <p:spPr>
          <a:xfrm>
            <a:off x="6233795" y="2289175"/>
            <a:ext cx="5057775" cy="3560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br>
              <a:rPr lang="en-US">
                <a:sym typeface="+mn-ea"/>
              </a:rPr>
            </a:br>
            <a:r>
              <a:rPr lang="en-US">
                <a:sym typeface="+mn-ea"/>
              </a:rPr>
              <a:t>Interface Example of Bicycle</a:t>
            </a:r>
            <a:br>
              <a:rPr lang="en-US"/>
            </a:br>
            <a:endParaRPr lang="en-US"/>
          </a:p>
        </p:txBody>
      </p:sp>
      <p:pic>
        <p:nvPicPr>
          <p:cNvPr id="7" name="Content Placeholder 6"/>
          <p:cNvPicPr>
            <a:picLocks noGrp="1" noChangeAspect="1"/>
          </p:cNvPicPr>
          <p:nvPr>
            <p:ph idx="1"/>
          </p:nvPr>
        </p:nvPicPr>
        <p:blipFill>
          <a:blip r:embed="rId2"/>
          <a:stretch>
            <a:fillRect/>
          </a:stretch>
        </p:blipFill>
        <p:spPr>
          <a:xfrm>
            <a:off x="2313305" y="2014220"/>
            <a:ext cx="7534275" cy="4244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 </a:t>
            </a:r>
          </a:p>
        </p:txBody>
      </p:sp>
      <p:sp>
        <p:nvSpPr>
          <p:cNvPr id="3" name="Content Placeholder 2"/>
          <p:cNvSpPr>
            <a:spLocks noGrp="1"/>
          </p:cNvSpPr>
          <p:nvPr>
            <p:ph idx="1"/>
          </p:nvPr>
        </p:nvSpPr>
        <p:spPr/>
        <p:txBody>
          <a:bodyPr/>
          <a:lstStyle/>
          <a:p>
            <a:r>
              <a:rPr lang="en-US"/>
              <a:t>Implementing an interface allows a class to become more formal about the behavior it promises to provide. Interfaces form a contract between the class and the outside world, and this contract is enforced at build time by the compiler. If your class claims to implement an interface, all methods defined by that interface must appear in its source code before the class will successfully compile.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Interface</a:t>
            </a:r>
          </a:p>
        </p:txBody>
      </p:sp>
      <p:sp>
        <p:nvSpPr>
          <p:cNvPr id="3" name="Content Placeholder 2"/>
          <p:cNvSpPr>
            <a:spLocks noGrp="1"/>
          </p:cNvSpPr>
          <p:nvPr>
            <p:ph sz="half" idx="1"/>
          </p:nvPr>
        </p:nvSpPr>
        <p:spPr/>
        <p:txBody>
          <a:bodyPr/>
          <a:lstStyle/>
          <a:p>
            <a:r>
              <a:rPr lang="en-US"/>
              <a:t>Another way to achieve abstraction in Java, is with interfaces.</a:t>
            </a:r>
          </a:p>
          <a:p>
            <a:r>
              <a:rPr lang="en-US"/>
              <a:t>An interface is a completely "abstract class" that is used to group related methods with empty bodies:</a:t>
            </a:r>
          </a:p>
          <a:p>
            <a:endParaRPr lang="en-US"/>
          </a:p>
        </p:txBody>
      </p:sp>
      <p:pic>
        <p:nvPicPr>
          <p:cNvPr id="4" name="Content Placeholder 3"/>
          <p:cNvPicPr>
            <a:picLocks noGrp="1" noChangeAspect="1"/>
          </p:cNvPicPr>
          <p:nvPr>
            <p:ph sz="half" idx="2"/>
          </p:nvPr>
        </p:nvPicPr>
        <p:blipFill>
          <a:blip r:embed="rId2"/>
          <a:stretch>
            <a:fillRect/>
          </a:stretch>
        </p:blipFill>
        <p:spPr>
          <a:xfrm>
            <a:off x="5709920" y="1961515"/>
            <a:ext cx="6166485" cy="39001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How to Access Interface Methods</a:t>
            </a:r>
          </a:p>
        </p:txBody>
      </p:sp>
      <p:sp>
        <p:nvSpPr>
          <p:cNvPr id="3" name="Content Placeholder 2"/>
          <p:cNvSpPr>
            <a:spLocks noGrp="1"/>
          </p:cNvSpPr>
          <p:nvPr>
            <p:ph idx="1"/>
          </p:nvPr>
        </p:nvSpPr>
        <p:spPr/>
        <p:txBody>
          <a:bodyPr/>
          <a:lstStyle/>
          <a:p>
            <a:r>
              <a:rPr lang="en-US"/>
              <a:t>To access the interface methods, the interface must be "implemented" (kinda like inherited) by another class with the implements keyword (instead of extends). The body of the interface method is provided by the "implement"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Interface</a:t>
            </a:r>
          </a:p>
        </p:txBody>
      </p:sp>
      <p:pic>
        <p:nvPicPr>
          <p:cNvPr id="4" name="Content Placeholder 3"/>
          <p:cNvPicPr>
            <a:picLocks noGrp="1" noChangeAspect="1"/>
          </p:cNvPicPr>
          <p:nvPr>
            <p:ph idx="1"/>
          </p:nvPr>
        </p:nvPicPr>
        <p:blipFill>
          <a:blip r:embed="rId2"/>
          <a:stretch>
            <a:fillRect/>
          </a:stretch>
        </p:blipFill>
        <p:spPr>
          <a:xfrm>
            <a:off x="2160270" y="1825625"/>
            <a:ext cx="7691755" cy="46050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Notes On Interfaces</a:t>
            </a:r>
          </a:p>
        </p:txBody>
      </p:sp>
      <p:sp>
        <p:nvSpPr>
          <p:cNvPr id="3" name="Content Placeholder 2"/>
          <p:cNvSpPr>
            <a:spLocks noGrp="1"/>
          </p:cNvSpPr>
          <p:nvPr>
            <p:ph idx="1"/>
          </p:nvPr>
        </p:nvSpPr>
        <p:spPr/>
        <p:txBody>
          <a:bodyPr>
            <a:normAutofit lnSpcReduction="20000"/>
          </a:bodyPr>
          <a:lstStyle/>
          <a:p>
            <a:r>
              <a:rPr lang="en-US"/>
              <a:t>Like abstract classes, interfaces cannot be used to create objects (in the example above, it is not possible to create an "Animal" object in the MyMainClass)</a:t>
            </a:r>
          </a:p>
          <a:p>
            <a:r>
              <a:rPr lang="en-US"/>
              <a:t>Interface methods do not have a body - the body is provided by the "implement" class</a:t>
            </a:r>
          </a:p>
          <a:p>
            <a:r>
              <a:rPr lang="en-US"/>
              <a:t>On implementation of an interface, you must override all of its methods</a:t>
            </a:r>
          </a:p>
          <a:p>
            <a:r>
              <a:rPr lang="en-US"/>
              <a:t>Interface methods are by default abstract and public</a:t>
            </a:r>
          </a:p>
          <a:p>
            <a:r>
              <a:rPr lang="en-US"/>
              <a:t>Interface attributes are by default public, static and final</a:t>
            </a:r>
          </a:p>
          <a:p>
            <a:r>
              <a:rPr lang="en-US"/>
              <a:t>An interface cannot contain a constructor (as it cannot be used to create objects)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sym typeface="+mn-ea"/>
              </a:rPr>
            </a:br>
            <a:r>
              <a:rPr lang="en-US">
                <a:sym typeface="+mn-ea"/>
              </a:rPr>
              <a:t>Why And When To Use Interfaces?</a:t>
            </a:r>
            <a:br>
              <a:rPr lang="en-US"/>
            </a:br>
            <a:endParaRPr lang="en-US"/>
          </a:p>
        </p:txBody>
      </p:sp>
      <p:sp>
        <p:nvSpPr>
          <p:cNvPr id="3" name="Content Placeholder 2"/>
          <p:cNvSpPr>
            <a:spLocks noGrp="1"/>
          </p:cNvSpPr>
          <p:nvPr>
            <p:ph idx="1"/>
          </p:nvPr>
        </p:nvSpPr>
        <p:spPr/>
        <p:txBody>
          <a:bodyPr/>
          <a:lstStyle/>
          <a:p>
            <a:r>
              <a:rPr lang="en-US"/>
              <a:t>1) To achieve security - hide certain details and only show the important details of an object (interface).</a:t>
            </a:r>
          </a:p>
          <a:p>
            <a:endParaRPr lang="en-US"/>
          </a:p>
          <a:p>
            <a:r>
              <a:rPr lang="en-US"/>
              <a:t>2) Java does not support "multiple inheritance" (a class can only inherit from one superclass). However, it can be achieved with interfaces, because the class can implement multiple interfaces. Note: To implement multiple interfaces, separate them with a comma (see example below).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 Interfaces</a:t>
            </a:r>
          </a:p>
        </p:txBody>
      </p:sp>
      <p:pic>
        <p:nvPicPr>
          <p:cNvPr id="4" name="Content Placeholder 3"/>
          <p:cNvPicPr>
            <a:picLocks noGrp="1" noChangeAspect="1"/>
          </p:cNvPicPr>
          <p:nvPr>
            <p:ph idx="1"/>
          </p:nvPr>
        </p:nvPicPr>
        <p:blipFill>
          <a:blip r:embed="rId2"/>
          <a:stretch>
            <a:fillRect/>
          </a:stretch>
        </p:blipFill>
        <p:spPr>
          <a:xfrm>
            <a:off x="2337435" y="1825625"/>
            <a:ext cx="7606665" cy="46539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sp>
        <p:nvSpPr>
          <p:cNvPr id="3" name="Content Placeholder 2"/>
          <p:cNvSpPr>
            <a:spLocks noGrp="1"/>
          </p:cNvSpPr>
          <p:nvPr>
            <p:ph idx="1"/>
          </p:nvPr>
        </p:nvSpPr>
        <p:spPr/>
        <p:txBody>
          <a:bodyPr/>
          <a:lstStyle/>
          <a:p>
            <a:r>
              <a:rPr lang="en-US"/>
              <a:t>Some text...</a:t>
            </a:r>
          </a:p>
          <a:p>
            <a:r>
              <a:rPr lang="en-US"/>
              <a:t>Some other 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Interface Example of Bicycle</a:t>
            </a:r>
          </a:p>
        </p:txBody>
      </p:sp>
      <p:sp>
        <p:nvSpPr>
          <p:cNvPr id="3" name="Content Placeholder 2"/>
          <p:cNvSpPr>
            <a:spLocks noGrp="1"/>
          </p:cNvSpPr>
          <p:nvPr>
            <p:ph sz="half" idx="1"/>
          </p:nvPr>
        </p:nvSpPr>
        <p:spPr/>
        <p:txBody>
          <a:bodyPr/>
          <a:lstStyle/>
          <a:p>
            <a:r>
              <a:rPr lang="en-US"/>
              <a:t>In its most common form, an interface is a group of related methods with empty bodies. A bicycle's behavior, if specified as an interface, might appear as follows:</a:t>
            </a:r>
          </a:p>
          <a:p>
            <a:endParaRPr lang="en-US"/>
          </a:p>
        </p:txBody>
      </p:sp>
      <p:pic>
        <p:nvPicPr>
          <p:cNvPr id="4" name="Content Placeholder 3"/>
          <p:cNvPicPr>
            <a:picLocks noGrp="1" noChangeAspect="1"/>
          </p:cNvPicPr>
          <p:nvPr>
            <p:ph sz="half" idx="2"/>
          </p:nvPr>
        </p:nvPicPr>
        <p:blipFill>
          <a:blip r:embed="rId2"/>
          <a:stretch>
            <a:fillRect/>
          </a:stretch>
        </p:blipFill>
        <p:spPr>
          <a:xfrm>
            <a:off x="6134735" y="2355850"/>
            <a:ext cx="5088255" cy="33813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Object Oriented Programming Lab #11 Implementation Of Interfaces </vt:lpstr>
      <vt:lpstr>Java Interface</vt:lpstr>
      <vt:lpstr>How to Access Interface Methods</vt:lpstr>
      <vt:lpstr>Example of Interface</vt:lpstr>
      <vt:lpstr>Notes On Interfaces</vt:lpstr>
      <vt:lpstr> Why And When To Use Interfaces? </vt:lpstr>
      <vt:lpstr>Multiple Interfaces</vt:lpstr>
      <vt:lpstr>Output</vt:lpstr>
      <vt:lpstr>Interface Example of Bicycle</vt:lpstr>
      <vt:lpstr> Interface Example of Bicycle </vt:lpstr>
      <vt:lpstr> Interface Example of Bicycle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#11 Implementation Of Interfaces </dc:title>
  <dc:creator/>
  <cp:lastModifiedBy>02-131212-009</cp:lastModifiedBy>
  <cp:revision>2</cp:revision>
  <dcterms:created xsi:type="dcterms:W3CDTF">2020-05-19T09:43:16Z</dcterms:created>
  <dcterms:modified xsi:type="dcterms:W3CDTF">2023-02-18T06:04:30Z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