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75" r:id="rId4"/>
    <p:sldId id="276" r:id="rId5"/>
    <p:sldId id="27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Object Oriented Programming</a:t>
            </a:r>
            <a:br>
              <a:rPr lang="en-US" dirty="0"/>
            </a:br>
            <a:r>
              <a:rPr lang="en-US" dirty="0"/>
              <a:t>LAB # 02</a:t>
            </a:r>
            <a:br>
              <a:rPr lang="en-US" dirty="0"/>
            </a:br>
            <a:r>
              <a:rPr lang="en-US" sz="4000" dirty="0"/>
              <a:t>In-Depth Understanding Of Classes and Objects</a:t>
            </a:r>
          </a:p>
        </p:txBody>
      </p:sp>
      <p:sp>
        <p:nvSpPr>
          <p:cNvPr id="5" name="Subtitle 4">
            <a:extLst>
              <a:ext uri="{FF2B5EF4-FFF2-40B4-BE49-F238E27FC236}">
                <a16:creationId xmlns:a16="http://schemas.microsoft.com/office/drawing/2014/main" id="{C4BF7A74-54DE-D3A2-196F-316D1A89E561}"/>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Multiple Classes</a:t>
            </a:r>
          </a:p>
        </p:txBody>
      </p:sp>
      <p:pic>
        <p:nvPicPr>
          <p:cNvPr id="4" name="Content Placeholder 3"/>
          <p:cNvPicPr>
            <a:picLocks noGrp="1" noChangeAspect="1"/>
          </p:cNvPicPr>
          <p:nvPr>
            <p:ph sz="half" idx="1"/>
          </p:nvPr>
        </p:nvPicPr>
        <p:blipFill>
          <a:blip r:embed="rId2"/>
          <a:stretch>
            <a:fillRect/>
          </a:stretch>
        </p:blipFill>
        <p:spPr>
          <a:xfrm>
            <a:off x="837565" y="2404110"/>
            <a:ext cx="4598670" cy="2981960"/>
          </a:xfrm>
          <a:prstGeom prst="rect">
            <a:avLst/>
          </a:prstGeom>
        </p:spPr>
      </p:pic>
      <p:pic>
        <p:nvPicPr>
          <p:cNvPr id="5" name="Content Placeholder 4"/>
          <p:cNvPicPr>
            <a:picLocks noGrp="1" noChangeAspect="1"/>
          </p:cNvPicPr>
          <p:nvPr>
            <p:ph sz="half" idx="2"/>
          </p:nvPr>
        </p:nvPicPr>
        <p:blipFill>
          <a:blip r:embed="rId3"/>
          <a:stretch>
            <a:fillRect/>
          </a:stretch>
        </p:blipFill>
        <p:spPr>
          <a:xfrm>
            <a:off x="6066155" y="2403475"/>
            <a:ext cx="4124325" cy="28740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Exercise</a:t>
            </a:r>
          </a:p>
        </p:txBody>
      </p:sp>
      <p:sp>
        <p:nvSpPr>
          <p:cNvPr id="6" name="Content Placeholder 5"/>
          <p:cNvSpPr>
            <a:spLocks noGrp="1"/>
          </p:cNvSpPr>
          <p:nvPr>
            <p:ph idx="1"/>
          </p:nvPr>
        </p:nvSpPr>
        <p:spPr/>
        <p:txBody>
          <a:bodyPr/>
          <a:lstStyle/>
          <a:p>
            <a:r>
              <a:rPr lang="en-US"/>
              <a:t>Create an Animal class with name , speed and weight states and behaviours to change them and another that print that states. Create an AnimalDemo class that can be run as an application and create two objects of the Animal class.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Animal Class</a:t>
            </a:r>
          </a:p>
        </p:txBody>
      </p:sp>
      <p:pic>
        <p:nvPicPr>
          <p:cNvPr id="4" name="Content Placeholder 3"/>
          <p:cNvPicPr>
            <a:picLocks noGrp="1" noChangeAspect="1"/>
          </p:cNvPicPr>
          <p:nvPr>
            <p:ph idx="1"/>
          </p:nvPr>
        </p:nvPicPr>
        <p:blipFill>
          <a:blip r:embed="rId2"/>
          <a:stretch>
            <a:fillRect/>
          </a:stretch>
        </p:blipFill>
        <p:spPr>
          <a:xfrm>
            <a:off x="1659890" y="1319530"/>
            <a:ext cx="8373745" cy="51200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Animal Demo (Main Method)</a:t>
            </a:r>
          </a:p>
        </p:txBody>
      </p:sp>
      <p:pic>
        <p:nvPicPr>
          <p:cNvPr id="4" name="Content Placeholder 3"/>
          <p:cNvPicPr>
            <a:picLocks noGrp="1" noChangeAspect="1"/>
          </p:cNvPicPr>
          <p:nvPr>
            <p:ph idx="1"/>
          </p:nvPr>
        </p:nvPicPr>
        <p:blipFill>
          <a:blip r:embed="rId2"/>
          <a:stretch>
            <a:fillRect/>
          </a:stretch>
        </p:blipFill>
        <p:spPr>
          <a:xfrm>
            <a:off x="1668145" y="1691005"/>
            <a:ext cx="8190230" cy="44583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Basic Concepts Of OOP</a:t>
            </a:r>
            <a:br>
              <a:rPr lang="en-US"/>
            </a:br>
            <a:r>
              <a:rPr lang="en-US"/>
              <a:t>Object</a:t>
            </a:r>
          </a:p>
        </p:txBody>
      </p:sp>
      <p:sp>
        <p:nvSpPr>
          <p:cNvPr id="3" name="Content Placeholder 2"/>
          <p:cNvSpPr>
            <a:spLocks noGrp="1"/>
          </p:cNvSpPr>
          <p:nvPr>
            <p:ph idx="1"/>
          </p:nvPr>
        </p:nvSpPr>
        <p:spPr/>
        <p:txBody>
          <a:bodyPr/>
          <a:lstStyle/>
          <a:p>
            <a:r>
              <a:rPr lang="en-US"/>
              <a:t> An Object represents an entity either physical (box), conceptual (chemical process), or software (list).</a:t>
            </a:r>
          </a:p>
          <a:p>
            <a:r>
              <a:rPr lang="en-US"/>
              <a:t>An Object is a concept, an abstraction, a thing with sharp boundaries and meaning for an application. It has</a:t>
            </a:r>
          </a:p>
          <a:p>
            <a:r>
              <a:rPr lang="en-US"/>
              <a:t>Identity - a name</a:t>
            </a:r>
          </a:p>
          <a:p>
            <a:r>
              <a:rPr lang="en-US"/>
              <a:t>State - determined by the values of its attributes</a:t>
            </a:r>
          </a:p>
          <a:p>
            <a:r>
              <a:rPr lang="en-US"/>
              <a:t>Behavior - determined by how the object acts or reacts to requests (messages) from other objects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a:t>
            </a:r>
          </a:p>
        </p:txBody>
      </p:sp>
      <p:sp>
        <p:nvSpPr>
          <p:cNvPr id="3" name="Content Placeholder 2"/>
          <p:cNvSpPr>
            <a:spLocks noGrp="1"/>
          </p:cNvSpPr>
          <p:nvPr>
            <p:ph idx="1"/>
          </p:nvPr>
        </p:nvSpPr>
        <p:spPr/>
        <p:txBody>
          <a:bodyPr/>
          <a:lstStyle/>
          <a:p>
            <a:r>
              <a:rPr lang="en-US"/>
              <a:t>A Class is a description of a group of objects with common properties (attributes), behavior (operations), relationships, and semantics</a:t>
            </a:r>
          </a:p>
          <a:p>
            <a:endParaRPr lang="en-US"/>
          </a:p>
          <a:p>
            <a:r>
              <a:rPr lang="en-US"/>
              <a:t>A class is an abstraction. An object is an instance of a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Class</a:t>
            </a:r>
          </a:p>
        </p:txBody>
      </p:sp>
      <p:sp>
        <p:nvSpPr>
          <p:cNvPr id="3" name="Content Placeholder 2"/>
          <p:cNvSpPr>
            <a:spLocks noGrp="1"/>
          </p:cNvSpPr>
          <p:nvPr>
            <p:ph idx="1"/>
          </p:nvPr>
        </p:nvSpPr>
        <p:spPr/>
        <p:txBody>
          <a:bodyPr/>
          <a:lstStyle/>
          <a:p>
            <a:r>
              <a:rPr lang="en-US"/>
              <a:t>Class: Course</a:t>
            </a:r>
          </a:p>
          <a:p>
            <a:r>
              <a:rPr lang="en-US"/>
              <a:t>Properties: Name, Location, Days Offered, Credit Hours, Professor</a:t>
            </a:r>
          </a:p>
          <a:p>
            <a:r>
              <a:rPr lang="en-US"/>
              <a:t>Behavior: Add Student, Delete Student, Get Course Roster, Determine If Full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Concepts Of OOP</a:t>
            </a:r>
          </a:p>
        </p:txBody>
      </p:sp>
      <p:sp>
        <p:nvSpPr>
          <p:cNvPr id="3" name="Content Placeholder 2"/>
          <p:cNvSpPr>
            <a:spLocks noGrp="1"/>
          </p:cNvSpPr>
          <p:nvPr>
            <p:ph idx="1"/>
          </p:nvPr>
        </p:nvSpPr>
        <p:spPr/>
        <p:txBody>
          <a:bodyPr/>
          <a:lstStyle/>
          <a:p>
            <a:r>
              <a:rPr lang="en-US"/>
              <a:t>What is an Attribute?</a:t>
            </a:r>
          </a:p>
          <a:p>
            <a:r>
              <a:rPr lang="en-US"/>
              <a:t>An Attribute is a named property of a class. It has a type. It describes the range of values that that property may hold.</a:t>
            </a:r>
          </a:p>
          <a:p>
            <a:r>
              <a:rPr lang="en-US"/>
              <a:t>What is an Operation (Function)?</a:t>
            </a:r>
          </a:p>
          <a:p>
            <a:r>
              <a:rPr lang="en-US"/>
              <a:t>An Operation is a service that can be requested from any object of the Class to affect behavior. An Operation can either be a command or a question. A question should never change the state of the object only a command can. The outcome of the Operation depends on the current state of the object.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Class</a:t>
            </a:r>
          </a:p>
        </p:txBody>
      </p:sp>
      <p:sp>
        <p:nvSpPr>
          <p:cNvPr id="3" name="Content Placeholder 2"/>
          <p:cNvSpPr>
            <a:spLocks noGrp="1"/>
          </p:cNvSpPr>
          <p:nvPr>
            <p:ph sz="half" idx="1"/>
          </p:nvPr>
        </p:nvSpPr>
        <p:spPr/>
        <p:txBody>
          <a:bodyPr/>
          <a:lstStyle/>
          <a:p>
            <a:r>
              <a:rPr lang="en-US"/>
              <a:t>To create a class, use the keyword class:</a:t>
            </a:r>
          </a:p>
          <a:p>
            <a:endParaRPr lang="en-US"/>
          </a:p>
        </p:txBody>
      </p:sp>
      <p:pic>
        <p:nvPicPr>
          <p:cNvPr id="4" name="Content Placeholder 3"/>
          <p:cNvPicPr>
            <a:picLocks noGrp="1" noChangeAspect="1"/>
          </p:cNvPicPr>
          <p:nvPr>
            <p:ph sz="half" idx="2"/>
          </p:nvPr>
        </p:nvPicPr>
        <p:blipFill>
          <a:blip r:embed="rId2"/>
          <a:stretch>
            <a:fillRect/>
          </a:stretch>
        </p:blipFill>
        <p:spPr>
          <a:xfrm>
            <a:off x="5466715" y="2037715"/>
            <a:ext cx="5624830" cy="24009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Create an Object</a:t>
            </a:r>
          </a:p>
        </p:txBody>
      </p:sp>
      <p:sp>
        <p:nvSpPr>
          <p:cNvPr id="6" name="Content Placeholder 5"/>
          <p:cNvSpPr>
            <a:spLocks noGrp="1"/>
          </p:cNvSpPr>
          <p:nvPr>
            <p:ph sz="half" idx="1"/>
          </p:nvPr>
        </p:nvSpPr>
        <p:spPr/>
        <p:txBody>
          <a:bodyPr/>
          <a:lstStyle/>
          <a:p>
            <a:r>
              <a:rPr lang="en-US"/>
              <a:t>In Java, an object is created from a class. We have already created the class named MyClass, so now we can use this to create objects.</a:t>
            </a:r>
          </a:p>
          <a:p>
            <a:r>
              <a:rPr lang="en-US"/>
              <a:t>To create an object of MyClass, specify the class name, followed by the object name, and use the keyword new:</a:t>
            </a:r>
          </a:p>
          <a:p>
            <a:endParaRPr lang="en-US"/>
          </a:p>
        </p:txBody>
      </p:sp>
      <p:pic>
        <p:nvPicPr>
          <p:cNvPr id="7" name="Content Placeholder 6"/>
          <p:cNvPicPr>
            <a:picLocks noGrp="1" noChangeAspect="1"/>
          </p:cNvPicPr>
          <p:nvPr>
            <p:ph sz="half" idx="2"/>
          </p:nvPr>
        </p:nvPicPr>
        <p:blipFill>
          <a:blip r:embed="rId2"/>
          <a:stretch>
            <a:fillRect/>
          </a:stretch>
        </p:blipFill>
        <p:spPr>
          <a:xfrm>
            <a:off x="6019165" y="1825625"/>
            <a:ext cx="5819140" cy="39173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Multiple Objects</a:t>
            </a:r>
          </a:p>
        </p:txBody>
      </p:sp>
      <p:sp>
        <p:nvSpPr>
          <p:cNvPr id="6" name="Content Placeholder 5"/>
          <p:cNvSpPr>
            <a:spLocks noGrp="1"/>
          </p:cNvSpPr>
          <p:nvPr>
            <p:ph idx="1"/>
          </p:nvPr>
        </p:nvSpPr>
        <p:spPr/>
        <p:txBody>
          <a:bodyPr/>
          <a:lstStyle/>
          <a:p>
            <a:r>
              <a:rPr lang="en-US"/>
              <a:t>You can create multiple objects of one class:</a:t>
            </a:r>
          </a:p>
          <a:p>
            <a:endParaRPr lang="en-US"/>
          </a:p>
        </p:txBody>
      </p:sp>
      <p:pic>
        <p:nvPicPr>
          <p:cNvPr id="7" name="Content Placeholder 6"/>
          <p:cNvPicPr>
            <a:picLocks noGrp="1" noChangeAspect="1"/>
          </p:cNvPicPr>
          <p:nvPr>
            <p:ph sz="half" idx="4294967295"/>
          </p:nvPr>
        </p:nvPicPr>
        <p:blipFill>
          <a:blip r:embed="rId2"/>
          <a:stretch>
            <a:fillRect/>
          </a:stretch>
        </p:blipFill>
        <p:spPr>
          <a:xfrm>
            <a:off x="1798320" y="2612390"/>
            <a:ext cx="8398510" cy="35642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Multiple Classes</a:t>
            </a:r>
          </a:p>
        </p:txBody>
      </p:sp>
      <p:sp>
        <p:nvSpPr>
          <p:cNvPr id="3" name="Content Placeholder 2"/>
          <p:cNvSpPr>
            <a:spLocks noGrp="1"/>
          </p:cNvSpPr>
          <p:nvPr>
            <p:ph idx="1"/>
          </p:nvPr>
        </p:nvSpPr>
        <p:spPr/>
        <p:txBody>
          <a:bodyPr>
            <a:normAutofit lnSpcReduction="20000"/>
          </a:bodyPr>
          <a:lstStyle/>
          <a:p>
            <a:r>
              <a:rPr lang="en-US"/>
              <a:t>You can also create an object of a class and access it in another class. This is often used for better organization of classes (one class has all the attributes and methods, while the other class holds the main() method (code to be executed)).</a:t>
            </a:r>
          </a:p>
          <a:p>
            <a:r>
              <a:rPr lang="en-US"/>
              <a:t>Remember that the name of the java file should match the class name. In this example, we have created two files in the same directory/folder:</a:t>
            </a:r>
          </a:p>
          <a:p>
            <a:endParaRPr lang="en-US"/>
          </a:p>
          <a:p>
            <a:r>
              <a:rPr lang="en-US"/>
              <a:t>MyClass.java</a:t>
            </a:r>
          </a:p>
          <a:p>
            <a:r>
              <a:rPr lang="en-US"/>
              <a:t>OtherClass.java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494</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Object Oriented Programming LAB # 02 In-Depth Understanding Of Classes and Objects</vt:lpstr>
      <vt:lpstr>Basic Concepts Of OOP Object</vt:lpstr>
      <vt:lpstr>Class</vt:lpstr>
      <vt:lpstr>Example Of Class</vt:lpstr>
      <vt:lpstr>Basic Concepts Of OOP</vt:lpstr>
      <vt:lpstr>Create a Class</vt:lpstr>
      <vt:lpstr>Create an Object</vt:lpstr>
      <vt:lpstr>Multiple Objects</vt:lpstr>
      <vt:lpstr>Using Multiple Classes</vt:lpstr>
      <vt:lpstr>Multiple Classes</vt:lpstr>
      <vt:lpstr>Exercise</vt:lpstr>
      <vt:lpstr>Animal Class</vt:lpstr>
      <vt:lpstr>Animal Demo (Main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 02 Introduction To Object Oriented Programming</dc:title>
  <dc:creator/>
  <cp:lastModifiedBy>02-131212-009</cp:lastModifiedBy>
  <cp:revision>4</cp:revision>
  <dcterms:created xsi:type="dcterms:W3CDTF">2020-02-10T06:47:00Z</dcterms:created>
  <dcterms:modified xsi:type="dcterms:W3CDTF">2023-02-18T06:01:46Z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