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4" r:id="rId6"/>
    <p:sldId id="260" r:id="rId7"/>
    <p:sldId id="265" r:id="rId8"/>
    <p:sldId id="261" r:id="rId9"/>
    <p:sldId id="266" r:id="rId10"/>
    <p:sldId id="262" r:id="rId11"/>
    <p:sldId id="294" r:id="rId12"/>
    <p:sldId id="295" r:id="rId13"/>
    <p:sldId id="296" r:id="rId14"/>
    <p:sldId id="297" r:id="rId15"/>
    <p:sldId id="298" r:id="rId16"/>
    <p:sldId id="299" r:id="rId17"/>
    <p:sldId id="300" r:id="rId18"/>
    <p:sldId id="263" r:id="rId19"/>
    <p:sldId id="267" r:id="rId20"/>
    <p:sldId id="268" r:id="rId21"/>
    <p:sldId id="273" r:id="rId22"/>
    <p:sldId id="274" r:id="rId23"/>
    <p:sldId id="283" r:id="rId24"/>
    <p:sldId id="279" r:id="rId25"/>
    <p:sldId id="280" r:id="rId26"/>
    <p:sldId id="281" r:id="rId27"/>
    <p:sldId id="282" r:id="rId28"/>
    <p:sldId id="287" r:id="rId29"/>
    <p:sldId id="288" r:id="rId30"/>
    <p:sldId id="275" r:id="rId31"/>
    <p:sldId id="276" r:id="rId32"/>
    <p:sldId id="277"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sym typeface="+mn-ea"/>
              </a:rPr>
              <a:t>Object Oriented Programming</a:t>
            </a:r>
            <a:br>
              <a:rPr lang="en-US" sz="3200" dirty="0">
                <a:sym typeface="+mn-ea"/>
              </a:rPr>
            </a:br>
            <a:r>
              <a:rPr lang="en-US" sz="3200" dirty="0">
                <a:sym typeface="+mn-ea"/>
              </a:rPr>
              <a:t>Lab # 06</a:t>
            </a:r>
            <a:br>
              <a:rPr lang="en-US" sz="3200" dirty="0">
                <a:sym typeface="+mn-ea"/>
              </a:rPr>
            </a:br>
            <a:r>
              <a:rPr lang="en-US" sz="3200" b="1" dirty="0">
                <a:sym typeface="+mn-ea"/>
              </a:rPr>
              <a:t>Understanding the Concept of Overloading</a:t>
            </a:r>
            <a:br>
              <a:rPr lang="en-US" sz="3200" b="1" dirty="0"/>
            </a:br>
            <a:endParaRPr lang="en-US" sz="32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Invalid case of method overloading:</a:t>
            </a:r>
          </a:p>
        </p:txBody>
      </p:sp>
      <p:sp>
        <p:nvSpPr>
          <p:cNvPr id="3" name="Content Placeholder 2"/>
          <p:cNvSpPr>
            <a:spLocks noGrp="1"/>
          </p:cNvSpPr>
          <p:nvPr>
            <p:ph idx="1"/>
          </p:nvPr>
        </p:nvSpPr>
        <p:spPr/>
        <p:txBody>
          <a:bodyPr/>
          <a:lstStyle/>
          <a:p>
            <a:r>
              <a:rPr lang="en-US"/>
              <a:t>When I say argument list, I am not talking about return type of the method, for example if two methods have same name, same parameters and have different return type, then this is not a valid method overloading example. This will throw compilation error.</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3182620" y="3904615"/>
            <a:ext cx="4838700" cy="20212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Messgebox.show Example of Overloading</a:t>
            </a:r>
          </a:p>
        </p:txBody>
      </p:sp>
      <p:pic>
        <p:nvPicPr>
          <p:cNvPr id="4" name="Content Placeholder 3"/>
          <p:cNvPicPr>
            <a:picLocks noGrp="1" noChangeAspect="1"/>
          </p:cNvPicPr>
          <p:nvPr>
            <p:ph idx="1"/>
          </p:nvPr>
        </p:nvPicPr>
        <p:blipFill>
          <a:blip r:embed="rId2"/>
          <a:stretch>
            <a:fillRect/>
          </a:stretch>
        </p:blipFill>
        <p:spPr>
          <a:xfrm>
            <a:off x="1210310" y="1825625"/>
            <a:ext cx="9363075" cy="4743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109345" y="1852295"/>
            <a:ext cx="9746615" cy="4327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150620" y="1856105"/>
            <a:ext cx="9799955" cy="4695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942340" y="1946275"/>
            <a:ext cx="9624695" cy="43364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388110" y="1849755"/>
            <a:ext cx="9323705" cy="4603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059815" y="1968500"/>
            <a:ext cx="9693275" cy="43059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603375" y="2193925"/>
            <a:ext cx="8757285" cy="39611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a:t>
            </a:r>
          </a:p>
        </p:txBody>
      </p:sp>
      <p:sp>
        <p:nvSpPr>
          <p:cNvPr id="3" name="Content Placeholder 2"/>
          <p:cNvSpPr>
            <a:spLocks noGrp="1"/>
          </p:cNvSpPr>
          <p:nvPr>
            <p:ph idx="1"/>
          </p:nvPr>
        </p:nvSpPr>
        <p:spPr/>
        <p:txBody>
          <a:bodyPr/>
          <a:lstStyle/>
          <a:p>
            <a:r>
              <a:rPr lang="en-US"/>
              <a:t>Write a java program consisting of two static methods</a:t>
            </a:r>
          </a:p>
          <a:p>
            <a:r>
              <a:rPr lang="en-US"/>
              <a:t>First method will add 2 integer numbers</a:t>
            </a:r>
          </a:p>
          <a:p>
            <a:r>
              <a:rPr lang="en-US"/>
              <a:t>Second method will add 3 integer numbers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2</a:t>
            </a:r>
          </a:p>
        </p:txBody>
      </p:sp>
      <p:sp>
        <p:nvSpPr>
          <p:cNvPr id="3" name="Content Placeholder 2"/>
          <p:cNvSpPr>
            <a:spLocks noGrp="1"/>
          </p:cNvSpPr>
          <p:nvPr>
            <p:ph idx="1"/>
          </p:nvPr>
        </p:nvSpPr>
        <p:spPr/>
        <p:txBody>
          <a:bodyPr/>
          <a:lstStyle/>
          <a:p>
            <a:r>
              <a:rPr lang="en-US"/>
              <a:t>Write a Java program to display StudentID, Name and Grade using method overloading.</a:t>
            </a:r>
          </a:p>
          <a:p>
            <a:r>
              <a:rPr lang="en-US"/>
              <a:t>(Hint: Use two parameters in first method and 3 parameters in second method.)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 Overloading</a:t>
            </a:r>
          </a:p>
        </p:txBody>
      </p:sp>
      <p:sp>
        <p:nvSpPr>
          <p:cNvPr id="3" name="Content Placeholder 2"/>
          <p:cNvSpPr>
            <a:spLocks noGrp="1"/>
          </p:cNvSpPr>
          <p:nvPr>
            <p:ph idx="1"/>
          </p:nvPr>
        </p:nvSpPr>
        <p:spPr/>
        <p:txBody>
          <a:bodyPr/>
          <a:lstStyle/>
          <a:p>
            <a:r>
              <a:rPr lang="en-US"/>
              <a:t>Method Overloading is a feature that allows a class to have more than one method having the same name, if their argument lists are different. </a:t>
            </a:r>
          </a:p>
          <a:p>
            <a:r>
              <a:rPr lang="en-US"/>
              <a:t>It is similar to constructor overloading in Java, that allows a class to have more than one constructor having different argument lists.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 of Method Overloading</a:t>
            </a:r>
          </a:p>
        </p:txBody>
      </p:sp>
      <p:sp>
        <p:nvSpPr>
          <p:cNvPr id="3" name="Content Placeholder 2"/>
          <p:cNvSpPr>
            <a:spLocks noGrp="1"/>
          </p:cNvSpPr>
          <p:nvPr>
            <p:ph idx="1"/>
          </p:nvPr>
        </p:nvSpPr>
        <p:spPr/>
        <p:txBody>
          <a:bodyPr/>
          <a:lstStyle/>
          <a:p>
            <a:r>
              <a:rPr lang="en-US"/>
              <a:t>The advantage of method overloading in Java is that it makes easier for us deal with methods as we don’t have to remember different names for the same operation, we can just change the parameters of a method.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Operator Overloading</a:t>
            </a:r>
          </a:p>
        </p:txBody>
      </p:sp>
      <p:sp>
        <p:nvSpPr>
          <p:cNvPr id="3" name="Content Placeholder 2"/>
          <p:cNvSpPr>
            <a:spLocks noGrp="1"/>
          </p:cNvSpPr>
          <p:nvPr>
            <p:ph idx="1"/>
          </p:nvPr>
        </p:nvSpPr>
        <p:spPr/>
        <p:txBody>
          <a:bodyPr/>
          <a:lstStyle/>
          <a:p>
            <a:r>
              <a:rPr lang="en-US"/>
              <a:t>The concept of overloading a function can also be applied to operators. </a:t>
            </a:r>
          </a:p>
          <a:p>
            <a:r>
              <a:rPr lang="en-US"/>
              <a:t>Operator overloading gives the ability to use the same operator to do various operations. It provides additional capabilities to C# operators when they are applied to user-defined data types. </a:t>
            </a:r>
          </a:p>
          <a:p>
            <a:r>
              <a:rPr lang="en-US"/>
              <a:t>It enables to make user-defined implementations of various operations where one or both of the operands are of a user-defined class.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Syntax for Operator Overloading</a:t>
            </a:r>
          </a:p>
        </p:txBody>
      </p:sp>
      <p:sp>
        <p:nvSpPr>
          <p:cNvPr id="3" name="Content Placeholder 2"/>
          <p:cNvSpPr>
            <a:spLocks noGrp="1"/>
          </p:cNvSpPr>
          <p:nvPr>
            <p:ph idx="1"/>
          </p:nvPr>
        </p:nvSpPr>
        <p:spPr/>
        <p:txBody>
          <a:bodyPr/>
          <a:lstStyle/>
          <a:p>
            <a:r>
              <a:rPr lang="en-US"/>
              <a:t>To use operators with user-defined data types, they need to be overloaded according to a programmer’s requirement. </a:t>
            </a:r>
          </a:p>
          <a:p>
            <a:r>
              <a:rPr lang="en-US"/>
              <a:t>An operator can be overloaded by defining a function to it. The function of the operator is declared by using the operator keyword.</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2976245" y="3733800"/>
            <a:ext cx="6918960" cy="24428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Opertor Overloading in JAVA</a:t>
            </a:r>
          </a:p>
        </p:txBody>
      </p:sp>
      <p:sp>
        <p:nvSpPr>
          <p:cNvPr id="3" name="Content Placeholder 2"/>
          <p:cNvSpPr>
            <a:spLocks noGrp="1"/>
          </p:cNvSpPr>
          <p:nvPr>
            <p:ph idx="1"/>
          </p:nvPr>
        </p:nvSpPr>
        <p:spPr/>
        <p:txBody>
          <a:bodyPr/>
          <a:lstStyle/>
          <a:p>
            <a:r>
              <a:rPr lang="en-US"/>
              <a:t>Java doesn't support user-defined operator overloading.</a:t>
            </a:r>
          </a:p>
          <a:p>
            <a:r>
              <a:rPr lang="en-US"/>
              <a:t>So, we will be using C# to perform operator overloading.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Example1: (Operator Overloading)</a:t>
            </a:r>
          </a:p>
        </p:txBody>
      </p:sp>
      <p:pic>
        <p:nvPicPr>
          <p:cNvPr id="4" name="Content Placeholder 3"/>
          <p:cNvPicPr>
            <a:picLocks noGrp="1" noChangeAspect="1"/>
          </p:cNvPicPr>
          <p:nvPr>
            <p:ph idx="1"/>
          </p:nvPr>
        </p:nvPicPr>
        <p:blipFill>
          <a:blip r:embed="rId2"/>
          <a:stretch>
            <a:fillRect/>
          </a:stretch>
        </p:blipFill>
        <p:spPr>
          <a:xfrm>
            <a:off x="2159000" y="2047875"/>
            <a:ext cx="7736840" cy="42703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1: Error ... Why?</a:t>
            </a:r>
          </a:p>
        </p:txBody>
      </p:sp>
      <p:pic>
        <p:nvPicPr>
          <p:cNvPr id="4" name="Content Placeholder 3"/>
          <p:cNvPicPr>
            <a:picLocks noGrp="1" noChangeAspect="1"/>
          </p:cNvPicPr>
          <p:nvPr>
            <p:ph idx="1"/>
          </p:nvPr>
        </p:nvPicPr>
        <p:blipFill>
          <a:blip r:embed="rId2"/>
          <a:stretch>
            <a:fillRect/>
          </a:stretch>
        </p:blipFill>
        <p:spPr>
          <a:xfrm>
            <a:off x="2180590" y="2016125"/>
            <a:ext cx="6984365" cy="39846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1: Error resolved by Operator Overloading</a:t>
            </a:r>
          </a:p>
        </p:txBody>
      </p:sp>
      <p:pic>
        <p:nvPicPr>
          <p:cNvPr id="4" name="Content Placeholder 3"/>
          <p:cNvPicPr>
            <a:picLocks noGrp="1" noChangeAspect="1"/>
          </p:cNvPicPr>
          <p:nvPr>
            <p:ph idx="1"/>
          </p:nvPr>
        </p:nvPicPr>
        <p:blipFill>
          <a:blip r:embed="rId2"/>
          <a:stretch>
            <a:fillRect/>
          </a:stretch>
        </p:blipFill>
        <p:spPr>
          <a:xfrm>
            <a:off x="2124710" y="1825625"/>
            <a:ext cx="8002270" cy="45332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ym typeface="+mn-ea"/>
              </a:rPr>
              <a:t>Example 1: Error resolved by Operator Overloading</a:t>
            </a:r>
            <a:br>
              <a:rPr lang="en-US" sz="3600"/>
            </a:br>
            <a:endParaRPr lang="en-US" sz="3600"/>
          </a:p>
        </p:txBody>
      </p:sp>
      <p:pic>
        <p:nvPicPr>
          <p:cNvPr id="4" name="Content Placeholder 3"/>
          <p:cNvPicPr>
            <a:picLocks noGrp="1" noChangeAspect="1"/>
          </p:cNvPicPr>
          <p:nvPr>
            <p:ph idx="1"/>
          </p:nvPr>
        </p:nvPicPr>
        <p:blipFill>
          <a:blip r:embed="rId2"/>
          <a:stretch>
            <a:fillRect/>
          </a:stretch>
        </p:blipFill>
        <p:spPr>
          <a:xfrm>
            <a:off x="2930525" y="2101215"/>
            <a:ext cx="7131050" cy="40106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Operator Overloading (&gt; and &lt;)</a:t>
            </a:r>
          </a:p>
        </p:txBody>
      </p:sp>
      <p:pic>
        <p:nvPicPr>
          <p:cNvPr id="4" name="Content Placeholder 3"/>
          <p:cNvPicPr>
            <a:picLocks noGrp="1" noChangeAspect="1"/>
          </p:cNvPicPr>
          <p:nvPr>
            <p:ph idx="1"/>
          </p:nvPr>
        </p:nvPicPr>
        <p:blipFill>
          <a:blip r:embed="rId2"/>
          <a:stretch>
            <a:fillRect/>
          </a:stretch>
        </p:blipFill>
        <p:spPr>
          <a:xfrm>
            <a:off x="1696720" y="1825625"/>
            <a:ext cx="6757670" cy="47294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Operator Overloading (&gt; and &lt;)</a:t>
            </a:r>
            <a:endParaRPr lang="en-US"/>
          </a:p>
        </p:txBody>
      </p:sp>
      <p:pic>
        <p:nvPicPr>
          <p:cNvPr id="4" name="Content Placeholder 3"/>
          <p:cNvPicPr>
            <a:picLocks noGrp="1" noChangeAspect="1"/>
          </p:cNvPicPr>
          <p:nvPr>
            <p:ph idx="1"/>
          </p:nvPr>
        </p:nvPicPr>
        <p:blipFill>
          <a:blip r:embed="rId2"/>
          <a:stretch>
            <a:fillRect/>
          </a:stretch>
        </p:blipFill>
        <p:spPr>
          <a:xfrm>
            <a:off x="1769745" y="1805305"/>
            <a:ext cx="6159500" cy="4542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Argument Lists</a:t>
            </a:r>
          </a:p>
        </p:txBody>
      </p:sp>
      <p:sp>
        <p:nvSpPr>
          <p:cNvPr id="3" name="Content Placeholder 2"/>
          <p:cNvSpPr>
            <a:spLocks noGrp="1"/>
          </p:cNvSpPr>
          <p:nvPr>
            <p:ph idx="1"/>
          </p:nvPr>
        </p:nvSpPr>
        <p:spPr/>
        <p:txBody>
          <a:bodyPr/>
          <a:lstStyle/>
          <a:p>
            <a:r>
              <a:rPr lang="en-US"/>
              <a:t>When I say argument list it means the parameters that a method has: </a:t>
            </a:r>
          </a:p>
          <a:p>
            <a:r>
              <a:rPr lang="en-US"/>
              <a:t>For example the argument list of a method add(int a, int b) having two parameters is different from the argument list of the method add(int a, int b, int c) having three parameters.</a:t>
            </a:r>
          </a:p>
          <a:p>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Example2(Unary Operator Overloading)</a:t>
            </a:r>
          </a:p>
        </p:txBody>
      </p:sp>
      <p:pic>
        <p:nvPicPr>
          <p:cNvPr id="4" name="Content Placeholder 3"/>
          <p:cNvPicPr>
            <a:picLocks noGrp="1" noChangeAspect="1"/>
          </p:cNvPicPr>
          <p:nvPr>
            <p:ph idx="1"/>
          </p:nvPr>
        </p:nvPicPr>
        <p:blipFill>
          <a:blip r:embed="rId2"/>
          <a:stretch>
            <a:fillRect/>
          </a:stretch>
        </p:blipFill>
        <p:spPr>
          <a:xfrm>
            <a:off x="2693670" y="1825625"/>
            <a:ext cx="6666865" cy="47294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Example2 cont...</a:t>
            </a:r>
          </a:p>
        </p:txBody>
      </p:sp>
      <p:pic>
        <p:nvPicPr>
          <p:cNvPr id="4" name="Content Placeholder 3"/>
          <p:cNvPicPr>
            <a:picLocks noGrp="1" noChangeAspect="1"/>
          </p:cNvPicPr>
          <p:nvPr>
            <p:ph idx="1"/>
          </p:nvPr>
        </p:nvPicPr>
        <p:blipFill>
          <a:blip r:embed="rId2"/>
          <a:stretch>
            <a:fillRect/>
          </a:stretch>
        </p:blipFill>
        <p:spPr>
          <a:xfrm>
            <a:off x="1936115" y="2042160"/>
            <a:ext cx="8061960" cy="46272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r>
              <a:rPr lang="en-US">
                <a:sym typeface="+mn-ea"/>
              </a:rPr>
              <a:t>Example3(Binary Operator Overloading)</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2549525" y="1825625"/>
            <a:ext cx="6729095" cy="46996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Example3 (BinaryOperator Overloading cont..)</a:t>
            </a:r>
          </a:p>
        </p:txBody>
      </p:sp>
      <p:pic>
        <p:nvPicPr>
          <p:cNvPr id="4" name="Content Placeholder 3"/>
          <p:cNvPicPr>
            <a:picLocks noGrp="1" noChangeAspect="1"/>
          </p:cNvPicPr>
          <p:nvPr>
            <p:ph idx="1"/>
          </p:nvPr>
        </p:nvPicPr>
        <p:blipFill>
          <a:blip r:embed="rId2"/>
          <a:stretch>
            <a:fillRect/>
          </a:stretch>
        </p:blipFill>
        <p:spPr>
          <a:xfrm>
            <a:off x="3015615" y="2000885"/>
            <a:ext cx="5132705" cy="4000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ways to Overload a Method</a:t>
            </a:r>
          </a:p>
        </p:txBody>
      </p:sp>
      <p:sp>
        <p:nvSpPr>
          <p:cNvPr id="3" name="Content Placeholder 2"/>
          <p:cNvSpPr>
            <a:spLocks noGrp="1"/>
          </p:cNvSpPr>
          <p:nvPr>
            <p:ph idx="1"/>
          </p:nvPr>
        </p:nvSpPr>
        <p:spPr/>
        <p:txBody>
          <a:bodyPr/>
          <a:lstStyle/>
          <a:p>
            <a:r>
              <a:rPr lang="en-US"/>
              <a:t>In order to overload a method, the argument lists of the methods must differ in either of these:</a:t>
            </a:r>
          </a:p>
          <a:p>
            <a:r>
              <a:rPr lang="en-US"/>
              <a:t>1. Number of parameters.</a:t>
            </a:r>
          </a:p>
          <a:p>
            <a:r>
              <a:rPr lang="en-US"/>
              <a:t>For example: This is a valid case of overloading</a:t>
            </a:r>
          </a:p>
          <a:p>
            <a:endParaRPr lang="en-US"/>
          </a:p>
          <a:p>
            <a:endParaRPr lang="en-US"/>
          </a:p>
        </p:txBody>
      </p:sp>
      <p:pic>
        <p:nvPicPr>
          <p:cNvPr id="4" name="Content Placeholder 3"/>
          <p:cNvPicPr>
            <a:picLocks noGrp="1" noChangeAspect="1"/>
          </p:cNvPicPr>
          <p:nvPr>
            <p:ph sz="half" idx="4294967295"/>
          </p:nvPr>
        </p:nvPicPr>
        <p:blipFill>
          <a:blip r:embed="rId2"/>
          <a:stretch>
            <a:fillRect/>
          </a:stretch>
        </p:blipFill>
        <p:spPr>
          <a:xfrm>
            <a:off x="3040380" y="3943985"/>
            <a:ext cx="4719320" cy="14420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1: Overloading – Different Number of parameters in argument list</a:t>
            </a:r>
          </a:p>
        </p:txBody>
      </p:sp>
      <p:pic>
        <p:nvPicPr>
          <p:cNvPr id="4" name="Content Placeholder 3"/>
          <p:cNvPicPr>
            <a:picLocks noGrp="1" noChangeAspect="1"/>
          </p:cNvPicPr>
          <p:nvPr>
            <p:ph idx="1"/>
          </p:nvPr>
        </p:nvPicPr>
        <p:blipFill>
          <a:blip r:embed="rId2"/>
          <a:stretch>
            <a:fillRect/>
          </a:stretch>
        </p:blipFill>
        <p:spPr>
          <a:xfrm>
            <a:off x="2310765" y="1691640"/>
            <a:ext cx="7690485" cy="4681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sym typeface="+mn-ea"/>
              </a:rPr>
              <a:t>Three ways to Overload a Method</a:t>
            </a:r>
            <a:endParaRPr lang="en-US"/>
          </a:p>
        </p:txBody>
      </p:sp>
      <p:sp>
        <p:nvSpPr>
          <p:cNvPr id="3" name="Content Placeholder 2"/>
          <p:cNvSpPr>
            <a:spLocks noGrp="1"/>
          </p:cNvSpPr>
          <p:nvPr>
            <p:ph sz="half" idx="1"/>
          </p:nvPr>
        </p:nvSpPr>
        <p:spPr/>
        <p:txBody>
          <a:bodyPr/>
          <a:lstStyle/>
          <a:p>
            <a:r>
              <a:rPr lang="en-US"/>
              <a:t>2. Data type of parameters.</a:t>
            </a:r>
          </a:p>
          <a:p>
            <a:r>
              <a:rPr lang="en-US"/>
              <a:t>For example:</a:t>
            </a:r>
          </a:p>
          <a:p>
            <a:endParaRPr lang="en-US"/>
          </a:p>
        </p:txBody>
      </p:sp>
      <p:pic>
        <p:nvPicPr>
          <p:cNvPr id="4" name="Content Placeholder 3"/>
          <p:cNvPicPr>
            <a:picLocks noGrp="1" noChangeAspect="1"/>
          </p:cNvPicPr>
          <p:nvPr>
            <p:ph sz="half" idx="2"/>
          </p:nvPr>
        </p:nvPicPr>
        <p:blipFill>
          <a:blip r:embed="rId2"/>
          <a:stretch>
            <a:fillRect/>
          </a:stretch>
        </p:blipFill>
        <p:spPr>
          <a:xfrm>
            <a:off x="1586230" y="3200400"/>
            <a:ext cx="4231640" cy="1529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Example 2: Overloading – Difference in data type of parameters</a:t>
            </a:r>
          </a:p>
        </p:txBody>
      </p:sp>
      <p:pic>
        <p:nvPicPr>
          <p:cNvPr id="7" name="Content Placeholder 6"/>
          <p:cNvPicPr>
            <a:picLocks noGrp="1" noChangeAspect="1"/>
          </p:cNvPicPr>
          <p:nvPr>
            <p:ph idx="1"/>
          </p:nvPr>
        </p:nvPicPr>
        <p:blipFill>
          <a:blip r:embed="rId2"/>
          <a:stretch>
            <a:fillRect/>
          </a:stretch>
        </p:blipFill>
        <p:spPr>
          <a:xfrm>
            <a:off x="2486660" y="1690370"/>
            <a:ext cx="7414260" cy="48787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br>
              <a:rPr lang="en-US">
                <a:sym typeface="+mn-ea"/>
              </a:rPr>
            </a:br>
            <a:r>
              <a:rPr lang="en-US">
                <a:sym typeface="+mn-ea"/>
              </a:rPr>
              <a:t>Three ways to Overload a Method</a:t>
            </a:r>
            <a:br>
              <a:rPr lang="en-US"/>
            </a:br>
            <a:endParaRPr lang="en-US"/>
          </a:p>
        </p:txBody>
      </p:sp>
      <p:sp>
        <p:nvSpPr>
          <p:cNvPr id="6" name="Content Placeholder 5"/>
          <p:cNvSpPr>
            <a:spLocks noGrp="1"/>
          </p:cNvSpPr>
          <p:nvPr>
            <p:ph idx="1"/>
          </p:nvPr>
        </p:nvSpPr>
        <p:spPr/>
        <p:txBody>
          <a:bodyPr/>
          <a:lstStyle/>
          <a:p>
            <a:r>
              <a:rPr lang="en-US"/>
              <a:t>3. Sequence of Data type of parameters.</a:t>
            </a:r>
          </a:p>
          <a:p>
            <a:r>
              <a:rPr lang="en-US"/>
              <a:t>For example:</a:t>
            </a:r>
          </a:p>
          <a:p>
            <a:endParaRPr lang="en-US"/>
          </a:p>
        </p:txBody>
      </p:sp>
      <p:pic>
        <p:nvPicPr>
          <p:cNvPr id="7" name="Content Placeholder 6"/>
          <p:cNvPicPr>
            <a:picLocks noGrp="1" noChangeAspect="1"/>
          </p:cNvPicPr>
          <p:nvPr>
            <p:ph sz="half" idx="4294967295"/>
          </p:nvPr>
        </p:nvPicPr>
        <p:blipFill>
          <a:blip r:embed="rId2"/>
          <a:stretch>
            <a:fillRect/>
          </a:stretch>
        </p:blipFill>
        <p:spPr>
          <a:xfrm>
            <a:off x="3127375" y="3260725"/>
            <a:ext cx="3629025" cy="1995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Example3: Overloading – Sequence of data type of arguments</a:t>
            </a:r>
          </a:p>
        </p:txBody>
      </p:sp>
      <p:pic>
        <p:nvPicPr>
          <p:cNvPr id="4" name="Content Placeholder 3"/>
          <p:cNvPicPr>
            <a:picLocks noGrp="1" noChangeAspect="1"/>
          </p:cNvPicPr>
          <p:nvPr>
            <p:ph idx="1"/>
          </p:nvPr>
        </p:nvPicPr>
        <p:blipFill>
          <a:blip r:embed="rId2"/>
          <a:stretch>
            <a:fillRect/>
          </a:stretch>
        </p:blipFill>
        <p:spPr>
          <a:xfrm>
            <a:off x="1533525" y="1589405"/>
            <a:ext cx="8594725" cy="47478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Words>
  <Application>Microsoft Office PowerPoint</Application>
  <PresentationFormat>Widescreen</PresentationFormat>
  <Paragraphs>58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Object Oriented Programming Lab # 06 Understanding the Concept of Overloading </vt:lpstr>
      <vt:lpstr>Method Overloading</vt:lpstr>
      <vt:lpstr>Argument Lists</vt:lpstr>
      <vt:lpstr>Three ways to Overload a Method</vt:lpstr>
      <vt:lpstr>Example 1: Overloading – Different Number of parameters in argument list</vt:lpstr>
      <vt:lpstr>Three ways to Overload a Method</vt:lpstr>
      <vt:lpstr>Example 2: Overloading – Difference in data type of parameters</vt:lpstr>
      <vt:lpstr> Three ways to Overload a Method </vt:lpstr>
      <vt:lpstr>Example3: Overloading – Sequence of data type of arguments</vt:lpstr>
      <vt:lpstr>Invalid case of method overloading:</vt:lpstr>
      <vt:lpstr>C# Messgebox.show Example of Overloading</vt:lpstr>
      <vt:lpstr>C# Messgebox.show Example of Overloading</vt:lpstr>
      <vt:lpstr>C# Messgebox.show Example of Overloading</vt:lpstr>
      <vt:lpstr>C# Messgebox.show Example of Overloading</vt:lpstr>
      <vt:lpstr>C# Messgebox.show Example of Overloading</vt:lpstr>
      <vt:lpstr>C# Messgebox.show Example of Overloading</vt:lpstr>
      <vt:lpstr>C# Messgebox.show Example of Overloading</vt:lpstr>
      <vt:lpstr>Exercise 1</vt:lpstr>
      <vt:lpstr>Exercise 2</vt:lpstr>
      <vt:lpstr>Advantage of Method Overloading</vt:lpstr>
      <vt:lpstr>Operator Overloading</vt:lpstr>
      <vt:lpstr>Syntax for Operator Overloading</vt:lpstr>
      <vt:lpstr>Opertor Overloading in JAVA</vt:lpstr>
      <vt:lpstr>Example1: (Operator Overloading)</vt:lpstr>
      <vt:lpstr>Example 1: Error ... Why?</vt:lpstr>
      <vt:lpstr>Example 1: Error resolved by Operator Overloading</vt:lpstr>
      <vt:lpstr>Example 1: Error resolved by Operator Overloading </vt:lpstr>
      <vt:lpstr>Operator Overloading (&gt; and &lt;)</vt:lpstr>
      <vt:lpstr>Operator Overloading (&gt; and &lt;)</vt:lpstr>
      <vt:lpstr>Example2(Unary Operator Overloading)</vt:lpstr>
      <vt:lpstr>Example2 cont...</vt:lpstr>
      <vt:lpstr> Example3(Binary Operator Overloading) </vt:lpstr>
      <vt:lpstr>Example3 (BinaryOperator Overloading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 05 Understanding the Concept of Overloading in Java </dc:title>
  <dc:creator/>
  <cp:lastModifiedBy>02-131212-009</cp:lastModifiedBy>
  <cp:revision>5</cp:revision>
  <dcterms:created xsi:type="dcterms:W3CDTF">2020-02-28T08:41:00Z</dcterms:created>
  <dcterms:modified xsi:type="dcterms:W3CDTF">2023-02-18T06:02:49Z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