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2060" y="2048371"/>
            <a:ext cx="8167878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5757"/>
            <a:ext cx="10358120" cy="413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37809" y="6373774"/>
            <a:ext cx="1517015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65403" y="183972"/>
            <a:ext cx="10614025" cy="58039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810"/>
              </a:spcBef>
              <a:buClr>
                <a:srgbClr val="CC0066"/>
              </a:buClr>
              <a:buSzPct val="96875"/>
              <a:buFont typeface="Wingdings"/>
              <a:buChar char=""/>
              <a:tabLst>
                <a:tab pos="377190" algn="l"/>
              </a:tabLst>
            </a:pPr>
            <a:r>
              <a:rPr sz="3200" spc="5" dirty="0">
                <a:latin typeface="Calibri"/>
                <a:cs typeface="Calibri"/>
              </a:rPr>
              <a:t>High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473709" marR="57785" algn="just">
              <a:lnSpc>
                <a:spcPct val="100000"/>
              </a:lnSpc>
              <a:spcBef>
                <a:spcPts val="445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high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-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level language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(HLL) is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programming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language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enables a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programmer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write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programs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more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less</a:t>
            </a:r>
            <a:r>
              <a:rPr sz="20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independent</a:t>
            </a:r>
            <a:r>
              <a:rPr sz="2000" spc="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spc="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000" spc="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particular</a:t>
            </a:r>
            <a:r>
              <a:rPr sz="2000" spc="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type</a:t>
            </a:r>
            <a:r>
              <a:rPr sz="2000" spc="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spc="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computer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r>
              <a:rPr sz="2000" spc="43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They</a:t>
            </a:r>
            <a:r>
              <a:rPr sz="2000" spc="4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2000" spc="4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closer</a:t>
            </a:r>
            <a:r>
              <a:rPr sz="2000" spc="4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human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798830" lvl="1" indent="-283845">
              <a:lnSpc>
                <a:spcPct val="100000"/>
              </a:lnSpc>
              <a:spcBef>
                <a:spcPts val="785"/>
              </a:spcBef>
              <a:buClr>
                <a:srgbClr val="CC0066"/>
              </a:buClr>
              <a:buSzPct val="96428"/>
              <a:buFont typeface="Wingdings"/>
              <a:buChar char=""/>
              <a:tabLst>
                <a:tab pos="799465" algn="l"/>
              </a:tabLst>
            </a:pPr>
            <a:r>
              <a:rPr sz="2800" spc="-5" dirty="0">
                <a:latin typeface="Calibri"/>
                <a:cs typeface="Calibri"/>
              </a:rPr>
              <a:t>Third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65151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third-generation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languages,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b="1" dirty="0">
                <a:latin typeface="Calibri"/>
                <a:cs typeface="Calibri"/>
              </a:rPr>
              <a:t>3GL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high-level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C++,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Java,</a:t>
            </a:r>
            <a:endParaRPr sz="2000">
              <a:latin typeface="Calibri"/>
              <a:cs typeface="Calibri"/>
            </a:endParaRPr>
          </a:p>
          <a:p>
            <a:pPr marL="65151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JavaScript,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dirty="0">
                <a:latin typeface="Calibri"/>
                <a:cs typeface="Calibri"/>
              </a:rPr>
              <a:t> Basic.</a:t>
            </a:r>
            <a:endParaRPr sz="2000">
              <a:latin typeface="Calibri"/>
              <a:cs typeface="Calibri"/>
            </a:endParaRPr>
          </a:p>
          <a:p>
            <a:pPr marL="888365" lvl="2" indent="-283845">
              <a:lnSpc>
                <a:spcPct val="100000"/>
              </a:lnSpc>
              <a:spcBef>
                <a:spcPts val="1020"/>
              </a:spcBef>
              <a:buClr>
                <a:srgbClr val="CC0066"/>
              </a:buClr>
              <a:buSzPct val="96428"/>
              <a:buFont typeface="Wingdings"/>
              <a:buChar char=""/>
              <a:tabLst>
                <a:tab pos="889000" algn="l"/>
              </a:tabLst>
            </a:pPr>
            <a:r>
              <a:rPr sz="2800" spc="-5" dirty="0">
                <a:latin typeface="Calibri"/>
                <a:cs typeface="Calibri"/>
              </a:rPr>
              <a:t>Fourth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Generation</a:t>
            </a:r>
            <a:r>
              <a:rPr sz="2800" dirty="0">
                <a:latin typeface="Calibri"/>
                <a:cs typeface="Calibri"/>
              </a:rPr>
              <a:t> Languages</a:t>
            </a:r>
            <a:endParaRPr sz="2800">
              <a:latin typeface="Calibri"/>
              <a:cs typeface="Calibri"/>
            </a:endParaRPr>
          </a:p>
          <a:p>
            <a:pPr marL="837565" marR="58419" algn="just">
              <a:lnSpc>
                <a:spcPct val="100000"/>
              </a:lnSpc>
              <a:spcBef>
                <a:spcPts val="154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fourth-generation </a:t>
            </a:r>
            <a:r>
              <a:rPr sz="2000" b="1" spc="-5" dirty="0">
                <a:latin typeface="Calibri"/>
                <a:cs typeface="Calibri"/>
              </a:rPr>
              <a:t>languages</a:t>
            </a:r>
            <a:r>
              <a:rPr sz="2000" spc="-5" dirty="0">
                <a:latin typeface="Calibri"/>
                <a:cs typeface="Calibri"/>
              </a:rPr>
              <a:t>, or </a:t>
            </a:r>
            <a:r>
              <a:rPr sz="2000" b="1" dirty="0">
                <a:latin typeface="Calibri"/>
                <a:cs typeface="Calibri"/>
              </a:rPr>
              <a:t>4GL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languages that </a:t>
            </a:r>
            <a:r>
              <a:rPr sz="2000" spc="-10" dirty="0">
                <a:latin typeface="Calibri"/>
                <a:cs typeface="Calibri"/>
              </a:rPr>
              <a:t>consist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statements </a:t>
            </a:r>
            <a:r>
              <a:rPr sz="2000" dirty="0">
                <a:latin typeface="Calibri"/>
                <a:cs typeface="Calibri"/>
              </a:rPr>
              <a:t>similar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Fourth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spc="-5" dirty="0">
                <a:latin typeface="Calibri"/>
                <a:cs typeface="Calibri"/>
              </a:rPr>
              <a:t> languages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commonly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scripts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Perl,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PHP,</a:t>
            </a:r>
            <a:r>
              <a:rPr sz="2000" spc="5" dirty="0">
                <a:latin typeface="Calibri"/>
                <a:cs typeface="Calibri"/>
              </a:rPr>
              <a:t> Python,</a:t>
            </a:r>
            <a:r>
              <a:rPr sz="2000" spc="-30" dirty="0">
                <a:latin typeface="Calibri"/>
                <a:cs typeface="Calibri"/>
              </a:rPr>
              <a:t> Ruby,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SQL.</a:t>
            </a:r>
            <a:endParaRPr sz="2000">
              <a:latin typeface="Calibri"/>
              <a:cs typeface="Calibri"/>
            </a:endParaRPr>
          </a:p>
          <a:p>
            <a:pPr marL="888365" lvl="2" indent="-283845">
              <a:lnSpc>
                <a:spcPts val="3070"/>
              </a:lnSpc>
              <a:spcBef>
                <a:spcPts val="1055"/>
              </a:spcBef>
              <a:buClr>
                <a:srgbClr val="CC0066"/>
              </a:buClr>
              <a:buSzPct val="96428"/>
              <a:buFont typeface="Wingdings"/>
              <a:buChar char=""/>
              <a:tabLst>
                <a:tab pos="889000" algn="l"/>
              </a:tabLst>
            </a:pPr>
            <a:r>
              <a:rPr sz="2800" dirty="0">
                <a:latin typeface="Calibri"/>
                <a:cs typeface="Calibri"/>
              </a:rPr>
              <a:t>Fifth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889000" algn="just">
              <a:lnSpc>
                <a:spcPts val="211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fifth-generation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5GL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8890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program. </a:t>
            </a:r>
            <a:r>
              <a:rPr sz="2000" spc="-5" dirty="0">
                <a:latin typeface="Calibri"/>
                <a:cs typeface="Calibri"/>
              </a:rPr>
              <a:t>Examples of fifth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languages </a:t>
            </a:r>
            <a:r>
              <a:rPr sz="2000" dirty="0">
                <a:latin typeface="Calibri"/>
                <a:cs typeface="Calibri"/>
              </a:rPr>
              <a:t>include </a:t>
            </a:r>
            <a:r>
              <a:rPr sz="2000" spc="-25" dirty="0">
                <a:latin typeface="Calibri"/>
                <a:cs typeface="Calibri"/>
              </a:rPr>
              <a:t>Mercury,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OPS5,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Prolog.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9622" y="463676"/>
            <a:ext cx="2980724" cy="4853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10840"/>
            <a:ext cx="7996555" cy="4368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34365" indent="-622300">
              <a:lnSpc>
                <a:spcPct val="100000"/>
              </a:lnSpc>
              <a:spcBef>
                <a:spcPts val="320"/>
              </a:spcBef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15" dirty="0">
                <a:latin typeface="Calibri"/>
                <a:cs typeface="Calibri"/>
              </a:rPr>
              <a:t>A </a:t>
            </a:r>
            <a:r>
              <a:rPr sz="2550" spc="10" dirty="0">
                <a:latin typeface="Calibri"/>
                <a:cs typeface="Calibri"/>
              </a:rPr>
              <a:t>computer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can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20" dirty="0">
                <a:latin typeface="Calibri"/>
                <a:cs typeface="Calibri"/>
              </a:rPr>
              <a:t>be </a:t>
            </a:r>
            <a:r>
              <a:rPr sz="2550" spc="15" dirty="0">
                <a:latin typeface="Calibri"/>
                <a:cs typeface="Calibri"/>
              </a:rPr>
              <a:t>defined </a:t>
            </a:r>
            <a:r>
              <a:rPr sz="2550" spc="10" dirty="0">
                <a:latin typeface="Calibri"/>
                <a:cs typeface="Calibri"/>
              </a:rPr>
              <a:t>as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a</a:t>
            </a:r>
            <a:r>
              <a:rPr sz="2550" spc="3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system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that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responds</a:t>
            </a:r>
            <a:endParaRPr sz="2550">
              <a:latin typeface="Calibri"/>
              <a:cs typeface="Calibri"/>
            </a:endParaRPr>
          </a:p>
          <a:p>
            <a:pPr marL="595630">
              <a:lnSpc>
                <a:spcPts val="3229"/>
              </a:lnSpc>
              <a:spcBef>
                <a:spcPts val="210"/>
              </a:spcBef>
            </a:pP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set 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instructions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 well-defined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manner</a:t>
            </a:r>
            <a:endParaRPr sz="2700">
              <a:latin typeface="Calibri"/>
              <a:cs typeface="Calibri"/>
            </a:endParaRPr>
          </a:p>
          <a:p>
            <a:pPr marL="634365" indent="-622300">
              <a:lnSpc>
                <a:spcPts val="3050"/>
              </a:lnSpc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20" dirty="0">
                <a:latin typeface="Calibri"/>
                <a:cs typeface="Calibri"/>
              </a:rPr>
              <a:t>The</a:t>
            </a:r>
            <a:r>
              <a:rPr sz="2550" spc="15" dirty="0">
                <a:latin typeface="Calibri"/>
                <a:cs typeface="Calibri"/>
              </a:rPr>
              <a:t> computer </a:t>
            </a:r>
            <a:r>
              <a:rPr sz="2550" dirty="0">
                <a:latin typeface="Calibri"/>
                <a:cs typeface="Calibri"/>
              </a:rPr>
              <a:t>system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consists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of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different</a:t>
            </a:r>
            <a:r>
              <a:rPr sz="2550" spc="-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parts</a:t>
            </a:r>
            <a:endParaRPr sz="2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2700" spc="5" dirty="0">
                <a:latin typeface="Calibri"/>
                <a:cs typeface="Calibri"/>
              </a:rPr>
              <a:t>namely:</a:t>
            </a:r>
            <a:endParaRPr sz="2700">
              <a:latin typeface="Calibri"/>
              <a:cs typeface="Calibri"/>
            </a:endParaRPr>
          </a:p>
          <a:p>
            <a:pPr marL="1020444" lvl="1" indent="-550545">
              <a:lnSpc>
                <a:spcPct val="100000"/>
              </a:lnSpc>
              <a:spcBef>
                <a:spcPts val="35"/>
              </a:spcBef>
              <a:buClr>
                <a:srgbClr val="0000C4"/>
              </a:buClr>
              <a:buFont typeface="Wingdings"/>
              <a:buChar char=""/>
              <a:tabLst>
                <a:tab pos="1019810" algn="l"/>
                <a:tab pos="1020444" algn="l"/>
              </a:tabLst>
            </a:pPr>
            <a:r>
              <a:rPr sz="2400" spc="-5" dirty="0">
                <a:latin typeface="Calibri"/>
                <a:cs typeface="Calibri"/>
              </a:rPr>
              <a:t>Central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Unit (CPU)</a:t>
            </a:r>
            <a:endParaRPr sz="2400">
              <a:latin typeface="Calibri"/>
              <a:cs typeface="Calibri"/>
            </a:endParaRPr>
          </a:p>
          <a:p>
            <a:pPr marL="1020444" lvl="1" indent="-550545">
              <a:lnSpc>
                <a:spcPct val="100000"/>
              </a:lnSpc>
              <a:spcBef>
                <a:spcPts val="5"/>
              </a:spcBef>
              <a:buClr>
                <a:srgbClr val="0000C4"/>
              </a:buClr>
              <a:buFont typeface="Wingdings"/>
              <a:buChar char=""/>
              <a:tabLst>
                <a:tab pos="1019810" algn="l"/>
                <a:tab pos="1020444" algn="l"/>
              </a:tabLst>
            </a:pPr>
            <a:r>
              <a:rPr sz="2400" dirty="0">
                <a:latin typeface="Calibri"/>
                <a:cs typeface="Calibri"/>
              </a:rPr>
              <a:t>Motherboard</a:t>
            </a:r>
            <a:endParaRPr sz="2400">
              <a:latin typeface="Calibri"/>
              <a:cs typeface="Calibri"/>
            </a:endParaRPr>
          </a:p>
          <a:p>
            <a:pPr marL="1020444" lvl="1" indent="-550545">
              <a:lnSpc>
                <a:spcPct val="100000"/>
              </a:lnSpc>
              <a:buClr>
                <a:srgbClr val="0000C4"/>
              </a:buClr>
              <a:buFont typeface="Wingdings"/>
              <a:buChar char=""/>
              <a:tabLst>
                <a:tab pos="1019810" algn="l"/>
                <a:tab pos="1020444" algn="l"/>
              </a:tabLst>
            </a:pP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Access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(RAM)</a:t>
            </a:r>
            <a:endParaRPr sz="2400">
              <a:latin typeface="Calibri"/>
              <a:cs typeface="Calibri"/>
            </a:endParaRPr>
          </a:p>
          <a:p>
            <a:pPr marL="1020444" lvl="1" indent="-550545">
              <a:lnSpc>
                <a:spcPts val="2875"/>
              </a:lnSpc>
              <a:buClr>
                <a:srgbClr val="0000C4"/>
              </a:buClr>
              <a:buFont typeface="Wingdings"/>
              <a:buChar char=""/>
              <a:tabLst>
                <a:tab pos="1019810" algn="l"/>
                <a:tab pos="1020444" algn="l"/>
              </a:tabLst>
            </a:pPr>
            <a:r>
              <a:rPr sz="2400" spc="-5" dirty="0">
                <a:latin typeface="Calibri"/>
                <a:cs typeface="Calibri"/>
              </a:rPr>
              <a:t>Hard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disk</a:t>
            </a:r>
            <a:endParaRPr sz="2400">
              <a:latin typeface="Calibri"/>
              <a:cs typeface="Calibri"/>
            </a:endParaRPr>
          </a:p>
          <a:p>
            <a:pPr marL="1006475" lvl="1" indent="-537210">
              <a:lnSpc>
                <a:spcPts val="2815"/>
              </a:lnSpc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Main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cabinet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with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all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the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peripheral devices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connected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to</a:t>
            </a:r>
            <a:endParaRPr sz="235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motherboard</a:t>
            </a:r>
            <a:endParaRPr sz="2400">
              <a:latin typeface="Calibri"/>
              <a:cs typeface="Calibri"/>
            </a:endParaRPr>
          </a:p>
          <a:p>
            <a:pPr marL="971550" lvl="1" indent="-502284">
              <a:lnSpc>
                <a:spcPct val="100000"/>
              </a:lnSpc>
              <a:spcBef>
                <a:spcPts val="1120"/>
              </a:spcBef>
              <a:buClr>
                <a:srgbClr val="0000C4"/>
              </a:buClr>
              <a:buFont typeface="Wingdings"/>
              <a:buChar char=""/>
              <a:tabLst>
                <a:tab pos="971550" algn="l"/>
                <a:tab pos="972185" algn="l"/>
              </a:tabLst>
            </a:pPr>
            <a:r>
              <a:rPr sz="2150" spc="15" dirty="0">
                <a:latin typeface="Calibri"/>
                <a:cs typeface="Calibri"/>
              </a:rPr>
              <a:t>Operating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System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(OS)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433" y="166460"/>
            <a:ext cx="7407034" cy="11575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10840"/>
            <a:ext cx="7636509" cy="88074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34365" indent="-622300">
              <a:lnSpc>
                <a:spcPct val="100000"/>
              </a:lnSpc>
              <a:spcBef>
                <a:spcPts val="320"/>
              </a:spcBef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20" dirty="0">
                <a:latin typeface="Calibri"/>
                <a:cs typeface="Calibri"/>
              </a:rPr>
              <a:t>The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different </a:t>
            </a:r>
            <a:r>
              <a:rPr sz="2550" spc="15" dirty="0">
                <a:latin typeface="Calibri"/>
                <a:cs typeface="Calibri"/>
              </a:rPr>
              <a:t>mandatory</a:t>
            </a:r>
            <a:r>
              <a:rPr sz="2550" spc="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components </a:t>
            </a:r>
            <a:r>
              <a:rPr sz="2550" spc="10" dirty="0">
                <a:latin typeface="Calibri"/>
                <a:cs typeface="Calibri"/>
              </a:rPr>
              <a:t>of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a</a:t>
            </a:r>
            <a:r>
              <a:rPr sz="2550" spc="4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computer</a:t>
            </a:r>
            <a:endParaRPr sz="2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2700" spc="-15" dirty="0">
                <a:latin typeface="Calibri"/>
                <a:cs typeface="Calibri"/>
              </a:rPr>
              <a:t>system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follows: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775" y="2833251"/>
            <a:ext cx="1150680" cy="3897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951" y="2930143"/>
            <a:ext cx="61087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ocesso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7755" y="3140964"/>
            <a:ext cx="1188720" cy="2767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7145" y="3887215"/>
            <a:ext cx="805815" cy="811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ts val="894"/>
              </a:lnSpc>
              <a:spcBef>
                <a:spcPts val="114"/>
              </a:spcBef>
            </a:pPr>
            <a:r>
              <a:rPr sz="750" spc="15" dirty="0">
                <a:latin typeface="Calibri"/>
                <a:cs typeface="Calibri"/>
              </a:rPr>
              <a:t>all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15" dirty="0">
                <a:latin typeface="Calibri"/>
                <a:cs typeface="Calibri"/>
              </a:rPr>
              <a:t>processes</a:t>
            </a:r>
            <a:endParaRPr sz="750">
              <a:latin typeface="Calibri"/>
              <a:cs typeface="Calibri"/>
            </a:endParaRPr>
          </a:p>
          <a:p>
            <a:pPr marL="70485" indent="198120">
              <a:lnSpc>
                <a:spcPts val="1315"/>
              </a:lnSpc>
            </a:pPr>
            <a:r>
              <a:rPr sz="1100" spc="5" dirty="0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 marL="45720" marR="5080" indent="24130" algn="just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Calibri"/>
                <a:cs typeface="Calibri"/>
              </a:rPr>
              <a:t>instructions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supplied </a:t>
            </a:r>
            <a:r>
              <a:rPr sz="1100" dirty="0">
                <a:latin typeface="Calibri"/>
                <a:cs typeface="Calibri"/>
              </a:rPr>
              <a:t>by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m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uni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7160" y="2833251"/>
            <a:ext cx="1141548" cy="3897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36441" y="2930143"/>
            <a:ext cx="3181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1527" y="3140964"/>
            <a:ext cx="1235964" cy="27675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99892" y="3852164"/>
            <a:ext cx="930275" cy="82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0" algn="just">
              <a:lnSpc>
                <a:spcPct val="102200"/>
              </a:lnSpc>
              <a:spcBef>
                <a:spcPts val="90"/>
              </a:spcBef>
            </a:pPr>
            <a:r>
              <a:rPr sz="1050" spc="15" dirty="0">
                <a:latin typeface="Calibri"/>
                <a:cs typeface="Calibri"/>
              </a:rPr>
              <a:t>(pro</a:t>
            </a:r>
            <a:r>
              <a:rPr sz="1050" spc="20" dirty="0">
                <a:latin typeface="Calibri"/>
                <a:cs typeface="Calibri"/>
              </a:rPr>
              <a:t>c</a:t>
            </a:r>
            <a:r>
              <a:rPr sz="1050" spc="10" dirty="0">
                <a:latin typeface="Calibri"/>
                <a:cs typeface="Calibri"/>
              </a:rPr>
              <a:t>e</a:t>
            </a:r>
            <a:r>
              <a:rPr sz="1050" spc="15" dirty="0">
                <a:latin typeface="Calibri"/>
                <a:cs typeface="Calibri"/>
              </a:rPr>
              <a:t>ss</a:t>
            </a:r>
            <a:r>
              <a:rPr sz="1050" spc="10" dirty="0">
                <a:latin typeface="Calibri"/>
                <a:cs typeface="Calibri"/>
              </a:rPr>
              <a:t>e</a:t>
            </a:r>
            <a:r>
              <a:rPr sz="1050" spc="15" dirty="0">
                <a:latin typeface="Calibri"/>
                <a:cs typeface="Calibri"/>
              </a:rPr>
              <a:t>s</a:t>
            </a:r>
            <a:r>
              <a:rPr sz="1050" spc="5" dirty="0">
                <a:latin typeface="Calibri"/>
                <a:cs typeface="Calibri"/>
              </a:rPr>
              <a:t>)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15" dirty="0">
                <a:latin typeface="Calibri"/>
                <a:cs typeface="Calibri"/>
              </a:rPr>
              <a:t>an</a:t>
            </a:r>
            <a:r>
              <a:rPr sz="1050" spc="5" dirty="0">
                <a:latin typeface="Calibri"/>
                <a:cs typeface="Calibri"/>
              </a:rPr>
              <a:t>d  </a:t>
            </a:r>
            <a:r>
              <a:rPr sz="1100" spc="5" dirty="0">
                <a:latin typeface="Calibri"/>
                <a:cs typeface="Calibri"/>
              </a:rPr>
              <a:t>information </a:t>
            </a:r>
            <a:r>
              <a:rPr sz="1100" spc="10" dirty="0">
                <a:latin typeface="Calibri"/>
                <a:cs typeface="Calibri"/>
              </a:rPr>
              <a:t>of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850" spc="25" dirty="0">
                <a:latin typeface="Calibri"/>
                <a:cs typeface="Calibri"/>
              </a:rPr>
              <a:t>system.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15" dirty="0">
                <a:latin typeface="Calibri"/>
                <a:cs typeface="Calibri"/>
              </a:rPr>
              <a:t>It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15" dirty="0">
                <a:latin typeface="Calibri"/>
                <a:cs typeface="Calibri"/>
              </a:rPr>
              <a:t>is a</a:t>
            </a:r>
            <a:endParaRPr sz="850">
              <a:latin typeface="Calibri"/>
              <a:cs typeface="Calibri"/>
            </a:endParaRPr>
          </a:p>
          <a:p>
            <a:pPr marL="269875" marR="163195" indent="-84455">
              <a:lnSpc>
                <a:spcPct val="100000"/>
              </a:lnSpc>
            </a:pPr>
            <a:r>
              <a:rPr sz="1100" spc="5" dirty="0">
                <a:latin typeface="Calibri"/>
                <a:cs typeface="Calibri"/>
              </a:rPr>
              <a:t>volatile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m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10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7672" y="2833251"/>
            <a:ext cx="1140085" cy="3897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72405" y="2930143"/>
            <a:ext cx="327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38828" y="3140964"/>
            <a:ext cx="1207008" cy="2767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02658" y="3852164"/>
            <a:ext cx="891540" cy="119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 algn="ctr">
              <a:lnSpc>
                <a:spcPct val="100400"/>
              </a:lnSpc>
              <a:spcBef>
                <a:spcPts val="95"/>
              </a:spcBef>
            </a:pPr>
            <a:r>
              <a:rPr sz="1100" spc="10" dirty="0">
                <a:latin typeface="Calibri"/>
                <a:cs typeface="Calibri"/>
              </a:rPr>
              <a:t>programs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written into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5" dirty="0">
                <a:latin typeface="Calibri"/>
                <a:cs typeface="Calibri"/>
              </a:rPr>
              <a:t> by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050" spc="15" dirty="0">
                <a:latin typeface="Calibri"/>
                <a:cs typeface="Calibri"/>
              </a:rPr>
              <a:t>manu</a:t>
            </a:r>
            <a:r>
              <a:rPr sz="1050" spc="10" dirty="0">
                <a:latin typeface="Calibri"/>
                <a:cs typeface="Calibri"/>
              </a:rPr>
              <a:t>f</a:t>
            </a:r>
            <a:r>
              <a:rPr sz="1050" spc="15" dirty="0">
                <a:latin typeface="Calibri"/>
                <a:cs typeface="Calibri"/>
              </a:rPr>
              <a:t>a</a:t>
            </a:r>
            <a:r>
              <a:rPr sz="1050" spc="20" dirty="0">
                <a:latin typeface="Calibri"/>
                <a:cs typeface="Calibri"/>
              </a:rPr>
              <a:t>c</a:t>
            </a:r>
            <a:r>
              <a:rPr sz="1050" spc="15" dirty="0">
                <a:latin typeface="Calibri"/>
                <a:cs typeface="Calibri"/>
              </a:rPr>
              <a:t>tur</a:t>
            </a:r>
            <a:r>
              <a:rPr sz="1050" spc="10" dirty="0">
                <a:latin typeface="Calibri"/>
                <a:cs typeface="Calibri"/>
              </a:rPr>
              <a:t>e</a:t>
            </a:r>
            <a:r>
              <a:rPr sz="1050" spc="15" dirty="0">
                <a:latin typeface="Calibri"/>
                <a:cs typeface="Calibri"/>
              </a:rPr>
              <a:t>rs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52400" marR="188595" indent="-86995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It is a </a:t>
            </a:r>
            <a:r>
              <a:rPr sz="1100" spc="10" dirty="0">
                <a:latin typeface="Calibri"/>
                <a:cs typeface="Calibri"/>
              </a:rPr>
              <a:t>non-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volatile </a:t>
            </a:r>
            <a:r>
              <a:rPr sz="1100" spc="10" dirty="0">
                <a:latin typeface="Calibri"/>
                <a:cs typeface="Calibri"/>
              </a:rPr>
              <a:t> memory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6142" y="2833251"/>
            <a:ext cx="1141548" cy="3897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027546" y="2930143"/>
            <a:ext cx="3092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HDD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77840" y="3140964"/>
            <a:ext cx="1205484" cy="27675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747384" y="3884167"/>
            <a:ext cx="906780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 algn="ctr">
              <a:lnSpc>
                <a:spcPct val="100299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retains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information,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unless the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information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itself </a:t>
            </a:r>
            <a:r>
              <a:rPr sz="1050" spc="5" dirty="0">
                <a:latin typeface="Calibri"/>
                <a:cs typeface="Calibri"/>
              </a:rPr>
              <a:t>is </a:t>
            </a:r>
            <a:r>
              <a:rPr sz="1050" spc="10" dirty="0">
                <a:latin typeface="Calibri"/>
                <a:cs typeface="Calibri"/>
              </a:rPr>
              <a:t>deleted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overwritten.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5" dirty="0">
                <a:latin typeface="Calibri"/>
                <a:cs typeface="Calibri"/>
              </a:rPr>
              <a:t>can </a:t>
            </a:r>
            <a:r>
              <a:rPr sz="1100" spc="10" dirty="0">
                <a:latin typeface="Calibri"/>
                <a:cs typeface="Calibri"/>
              </a:rPr>
              <a:t>store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large amount </a:t>
            </a:r>
            <a:r>
              <a:rPr sz="1100" spc="10" dirty="0">
                <a:latin typeface="Calibri"/>
                <a:cs typeface="Calibri"/>
              </a:rPr>
              <a:t> 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46642" y="2833251"/>
            <a:ext cx="1140085" cy="38973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165975" y="2924048"/>
            <a:ext cx="50228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18376" y="3140964"/>
            <a:ext cx="1199387" cy="276758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995541" y="3888740"/>
            <a:ext cx="868680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 algn="ctr">
              <a:lnSpc>
                <a:spcPct val="100699"/>
              </a:lnSpc>
              <a:spcBef>
                <a:spcPts val="95"/>
              </a:spcBef>
            </a:pPr>
            <a:r>
              <a:rPr sz="1100" spc="5" dirty="0">
                <a:latin typeface="Calibri"/>
                <a:cs typeface="Calibri"/>
              </a:rPr>
              <a:t>monitor.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5" dirty="0">
                <a:latin typeface="Calibri"/>
                <a:cs typeface="Calibri"/>
              </a:rPr>
              <a:t>is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050" spc="15" dirty="0">
                <a:latin typeface="Calibri"/>
                <a:cs typeface="Calibri"/>
              </a:rPr>
              <a:t>used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display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5" dirty="0">
                <a:latin typeface="Calibri"/>
                <a:cs typeface="Calibri"/>
              </a:rPr>
              <a:t>variety of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information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85690" y="2833251"/>
            <a:ext cx="1141548" cy="38973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369554" y="2924048"/>
            <a:ext cx="5797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57388" y="3140964"/>
            <a:ext cx="1199388" cy="27675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208009" y="3870452"/>
            <a:ext cx="895350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6364">
              <a:lnSpc>
                <a:spcPct val="100800"/>
              </a:lnSpc>
              <a:spcBef>
                <a:spcPts val="90"/>
              </a:spcBef>
            </a:pPr>
            <a:r>
              <a:rPr sz="1100" spc="10" dirty="0">
                <a:latin typeface="Calibri"/>
                <a:cs typeface="Calibri"/>
              </a:rPr>
              <a:t>Keyboard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convert 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numbers,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letters, and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other special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050" spc="15" dirty="0">
                <a:latin typeface="Calibri"/>
                <a:cs typeface="Calibri"/>
              </a:rPr>
              <a:t>characters </a:t>
            </a:r>
            <a:r>
              <a:rPr sz="1050" spc="10" dirty="0">
                <a:latin typeface="Calibri"/>
                <a:cs typeface="Calibri"/>
              </a:rPr>
              <a:t>into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digital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signals,</a:t>
            </a:r>
            <a:endParaRPr sz="900">
              <a:latin typeface="Calibri"/>
              <a:cs typeface="Calibri"/>
            </a:endParaRPr>
          </a:p>
          <a:p>
            <a:pPr marL="262255" marR="187960" indent="-132715">
              <a:lnSpc>
                <a:spcPts val="1320"/>
              </a:lnSpc>
              <a:spcBef>
                <a:spcPts val="40"/>
              </a:spcBef>
            </a:pPr>
            <a:r>
              <a:rPr sz="1100" spc="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hi</a:t>
            </a:r>
            <a:r>
              <a:rPr sz="1100" spc="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5" dirty="0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109855">
              <a:lnSpc>
                <a:spcPts val="1280"/>
              </a:lnSpc>
            </a:pPr>
            <a:r>
              <a:rPr sz="1100" spc="5" dirty="0">
                <a:latin typeface="Calibri"/>
                <a:cs typeface="Calibri"/>
              </a:rPr>
              <a:t>understands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16943" y="2833251"/>
            <a:ext cx="1150680" cy="38973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684511" y="2924048"/>
            <a:ext cx="424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97923" y="3140964"/>
            <a:ext cx="1191768" cy="2767584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38095" y="3259835"/>
          <a:ext cx="8330565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marL="177800" indent="-72390">
                        <a:lnSpc>
                          <a:spcPts val="1070"/>
                        </a:lnSpc>
                        <a:buSzPct val="90909"/>
                        <a:buChar char="•"/>
                        <a:tabLst>
                          <a:tab pos="178435" algn="l"/>
                        </a:tabLst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56515">
                        <a:lnSpc>
                          <a:spcPts val="819"/>
                        </a:lnSpc>
                        <a:buSzPct val="88235"/>
                        <a:buChar char="•"/>
                        <a:tabLst>
                          <a:tab pos="226695" algn="l"/>
                        </a:tabLst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area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the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 indent="-71755">
                        <a:lnSpc>
                          <a:spcPts val="1070"/>
                        </a:lnSpc>
                        <a:buSzPct val="90909"/>
                        <a:buChar char="•"/>
                        <a:tabLst>
                          <a:tab pos="465455" algn="l"/>
                        </a:tabLst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ROM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 indent="-69215">
                        <a:lnSpc>
                          <a:spcPts val="1050"/>
                        </a:lnSpc>
                        <a:buSzPct val="90476"/>
                        <a:buChar char="•"/>
                        <a:tabLst>
                          <a:tab pos="270510" algn="l"/>
                        </a:tabLst>
                      </a:pPr>
                      <a:r>
                        <a:rPr sz="1050" spc="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non-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 indent="-71755">
                        <a:lnSpc>
                          <a:spcPts val="1070"/>
                        </a:lnSpc>
                        <a:buSzPct val="90909"/>
                        <a:buChar char="•"/>
                        <a:tabLst>
                          <a:tab pos="363220" algn="l"/>
                        </a:tabLst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most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indent="-66040">
                        <a:lnSpc>
                          <a:spcPts val="990"/>
                        </a:lnSpc>
                        <a:buSzPct val="90000"/>
                        <a:buChar char="•"/>
                        <a:tabLst>
                          <a:tab pos="275590" algn="l"/>
                        </a:tabLst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keyboard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 indent="-60960">
                        <a:lnSpc>
                          <a:spcPts val="919"/>
                        </a:lnSpc>
                        <a:buSzPct val="89473"/>
                        <a:buChar char="•"/>
                        <a:tabLst>
                          <a:tab pos="257175" algn="l"/>
                        </a:tabLst>
                      </a:pPr>
                      <a:r>
                        <a:rPr sz="9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50" spc="5" dirty="0">
                          <a:latin typeface="Calibri"/>
                          <a:cs typeface="Calibri"/>
                        </a:rPr>
                        <a:t> mouse</a:t>
                      </a:r>
                      <a:r>
                        <a:rPr sz="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5" dirty="0">
                          <a:latin typeface="Calibri"/>
                          <a:cs typeface="Calibri"/>
                        </a:rPr>
                        <a:t>an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sz="1050" spc="15" dirty="0">
                          <a:latin typeface="Calibri"/>
                          <a:cs typeface="Calibri"/>
                        </a:rPr>
                        <a:t>component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of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96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computer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22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chip,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volatile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22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commonly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114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06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device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68">
                <a:tc>
                  <a:txBody>
                    <a:bodyPr/>
                    <a:lstStyle/>
                    <a:p>
                      <a:pPr marL="104775">
                        <a:lnSpc>
                          <a:spcPts val="121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computer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96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stores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969"/>
                        </a:lnSpc>
                      </a:pPr>
                      <a:r>
                        <a:rPr sz="850" spc="1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8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10" dirty="0">
                          <a:latin typeface="Calibri"/>
                          <a:cs typeface="Calibri"/>
                        </a:rPr>
                        <a:t>contains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memory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output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90"/>
                        </a:lnSpc>
                      </a:pPr>
                      <a:r>
                        <a:rPr sz="1050" spc="15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0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common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25">
                <a:tc>
                  <a:txBody>
                    <a:bodyPr/>
                    <a:lstStyle/>
                    <a:p>
                      <a:pPr marL="48260">
                        <a:lnSpc>
                          <a:spcPts val="120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executes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ts val="96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instructions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ts val="96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in-built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20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0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device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110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devices.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025"/>
                        </a:lnSpc>
                      </a:pPr>
                      <a:r>
                        <a:rPr sz="1050" spc="10" dirty="0">
                          <a:latin typeface="Calibri"/>
                          <a:cs typeface="Calibri"/>
                        </a:rPr>
                        <a:t>pointer,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which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9443973" y="3861308"/>
            <a:ext cx="900430" cy="20339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755" marR="51435" indent="-59690" algn="just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Calibri"/>
                <a:cs typeface="Calibri"/>
              </a:rPr>
              <a:t>is </a:t>
            </a:r>
            <a:r>
              <a:rPr sz="1050" spc="10" dirty="0">
                <a:latin typeface="Calibri"/>
                <a:cs typeface="Calibri"/>
              </a:rPr>
              <a:t>displayed on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monitor.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mouse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used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click</a:t>
            </a:r>
            <a:endParaRPr sz="1100">
              <a:latin typeface="Calibri"/>
              <a:cs typeface="Calibri"/>
            </a:endParaRPr>
          </a:p>
          <a:p>
            <a:pPr marL="64135" marR="5080" indent="-3175" algn="ctr">
              <a:lnSpc>
                <a:spcPct val="100000"/>
              </a:lnSpc>
              <a:spcBef>
                <a:spcPts val="15"/>
              </a:spcBef>
            </a:pPr>
            <a:r>
              <a:rPr sz="1100" spc="5" dirty="0">
                <a:latin typeface="Calibri"/>
                <a:cs typeface="Calibri"/>
              </a:rPr>
              <a:t>and drag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objects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graphical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interface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5" dirty="0">
                <a:latin typeface="Calibri"/>
                <a:cs typeface="Calibri"/>
              </a:rPr>
              <a:t> well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5" dirty="0">
                <a:latin typeface="Calibri"/>
                <a:cs typeface="Calibri"/>
              </a:rPr>
              <a:t>to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select or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activate 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options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6446" y="451334"/>
            <a:ext cx="4777770" cy="5812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1195" y="2857847"/>
            <a:ext cx="3352800" cy="3552190"/>
            <a:chOff x="2711195" y="2857847"/>
            <a:chExt cx="3352800" cy="35521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6176" y="2857847"/>
              <a:ext cx="3238823" cy="6833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6176" y="3578847"/>
              <a:ext cx="3238823" cy="676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176" y="4292079"/>
              <a:ext cx="3238823" cy="676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6176" y="5005311"/>
              <a:ext cx="3238823" cy="6761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5" y="5658611"/>
              <a:ext cx="3352800" cy="7513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194" y="1050287"/>
            <a:ext cx="7527925" cy="51708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34365" indent="-622300">
              <a:lnSpc>
                <a:spcPct val="100000"/>
              </a:lnSpc>
              <a:spcBef>
                <a:spcPts val="320"/>
              </a:spcBef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10" dirty="0">
                <a:latin typeface="Calibri"/>
                <a:cs typeface="Calibri"/>
              </a:rPr>
              <a:t>Computers can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20" dirty="0">
                <a:latin typeface="Calibri"/>
                <a:cs typeface="Calibri"/>
              </a:rPr>
              <a:t>be</a:t>
            </a:r>
            <a:r>
              <a:rPr sz="2550" spc="15" dirty="0">
                <a:latin typeface="Calibri"/>
                <a:cs typeface="Calibri"/>
              </a:rPr>
              <a:t> classified based </a:t>
            </a:r>
            <a:r>
              <a:rPr sz="2550" spc="10" dirty="0">
                <a:latin typeface="Calibri"/>
                <a:cs typeface="Calibri"/>
              </a:rPr>
              <a:t>on</a:t>
            </a:r>
            <a:r>
              <a:rPr sz="2550" spc="3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their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size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spc="20" dirty="0">
                <a:latin typeface="Calibri"/>
                <a:cs typeface="Calibri"/>
              </a:rPr>
              <a:t>and</a:t>
            </a:r>
            <a:endParaRPr sz="2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2700" dirty="0">
                <a:latin typeface="Calibri"/>
                <a:cs typeface="Calibri"/>
              </a:rPr>
              <a:t>processing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power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634365" indent="-622300">
              <a:lnSpc>
                <a:spcPct val="100000"/>
              </a:lnSpc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20" dirty="0">
                <a:latin typeface="Calibri"/>
                <a:cs typeface="Calibri"/>
              </a:rPr>
              <a:t>The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different</a:t>
            </a:r>
            <a:r>
              <a:rPr sz="2550" spc="-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types</a:t>
            </a:r>
            <a:r>
              <a:rPr sz="2550" spc="10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of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computers </a:t>
            </a:r>
            <a:r>
              <a:rPr sz="2550" spc="5" dirty="0">
                <a:latin typeface="Calibri"/>
                <a:cs typeface="Calibri"/>
              </a:rPr>
              <a:t>are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20" dirty="0">
                <a:latin typeface="Calibri"/>
                <a:cs typeface="Calibri"/>
              </a:rPr>
              <a:t>as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follows:</a:t>
            </a:r>
            <a:endParaRPr sz="2550">
              <a:latin typeface="Calibri"/>
              <a:cs typeface="Calibri"/>
            </a:endParaRPr>
          </a:p>
          <a:p>
            <a:pPr marL="881380" marR="4129404">
              <a:lnSpc>
                <a:spcPts val="5610"/>
              </a:lnSpc>
              <a:spcBef>
                <a:spcPts val="7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Computers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WorkStation</a:t>
            </a:r>
            <a:endParaRPr sz="2400">
              <a:latin typeface="Calibri"/>
              <a:cs typeface="Calibri"/>
            </a:endParaRPr>
          </a:p>
          <a:p>
            <a:pPr marL="881380">
              <a:lnSpc>
                <a:spcPct val="100000"/>
              </a:lnSpc>
              <a:spcBef>
                <a:spcPts val="2095"/>
              </a:spcBef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MiniComputer</a:t>
            </a:r>
            <a:endParaRPr sz="2400">
              <a:latin typeface="Calibri"/>
              <a:cs typeface="Calibri"/>
            </a:endParaRPr>
          </a:p>
          <a:p>
            <a:pPr marL="881380" marR="3933190">
              <a:lnSpc>
                <a:spcPct val="184000"/>
              </a:lnSpc>
              <a:spcBef>
                <a:spcPts val="315"/>
              </a:spcBef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SuperComputer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Mainframe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6669" y="167971"/>
            <a:ext cx="4969498" cy="11465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59436" y="1476755"/>
            <a:ext cx="8292465" cy="1106170"/>
            <a:chOff x="1959436" y="1476755"/>
            <a:chExt cx="8292465" cy="1106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9436" y="1864040"/>
              <a:ext cx="8292146" cy="718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8484" y="1476755"/>
              <a:ext cx="5849112" cy="8625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5757" y="1623186"/>
            <a:ext cx="380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supercomputers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mainframes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9436" y="2656332"/>
            <a:ext cx="8292465" cy="3474720"/>
            <a:chOff x="1959436" y="2656332"/>
            <a:chExt cx="8292465" cy="34747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9436" y="3043732"/>
              <a:ext cx="8292146" cy="7275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8484" y="2656332"/>
              <a:ext cx="5849112" cy="8564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436" y="4223308"/>
              <a:ext cx="8292146" cy="7275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8484" y="3745992"/>
              <a:ext cx="5849112" cy="11323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9436" y="5402884"/>
              <a:ext cx="8292146" cy="7275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8484" y="4925567"/>
              <a:ext cx="5849112" cy="107746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35757" y="2930144"/>
            <a:ext cx="5144770" cy="2917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inexpensive</a:t>
            </a:r>
            <a:r>
              <a:rPr sz="17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17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business,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homes,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schools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surfing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Internet, playing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games, listening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music,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Calibri"/>
              <a:cs typeface="Calibri"/>
            </a:endParaRPr>
          </a:p>
          <a:p>
            <a:pPr marL="12700" marR="3873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different forms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such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desktop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laptop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tablet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PCs,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Personal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Assistants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(PDAs),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6669" y="167971"/>
            <a:ext cx="4969498" cy="11465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452" y="1035286"/>
            <a:ext cx="7949565" cy="35502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13410" indent="-601345">
              <a:lnSpc>
                <a:spcPct val="100000"/>
              </a:lnSpc>
              <a:spcBef>
                <a:spcPts val="700"/>
              </a:spcBef>
              <a:buClr>
                <a:srgbClr val="0000C4"/>
              </a:buClr>
              <a:buFont typeface="Wingdings"/>
              <a:buChar char=""/>
              <a:tabLst>
                <a:tab pos="612775" algn="l"/>
                <a:tab pos="614045" algn="l"/>
              </a:tabLst>
            </a:pPr>
            <a:r>
              <a:rPr sz="2450" spc="15" dirty="0">
                <a:latin typeface="Calibri"/>
                <a:cs typeface="Calibri"/>
              </a:rPr>
              <a:t>Desktop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Computers</a:t>
            </a:r>
            <a:endParaRPr sz="245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spcBef>
                <a:spcPts val="535"/>
              </a:spcBef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These</a:t>
            </a:r>
            <a:r>
              <a:rPr sz="2350" spc="-10" dirty="0">
                <a:latin typeface="Calibri"/>
                <a:cs typeface="Calibri"/>
              </a:rPr>
              <a:t> computers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are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not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portable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and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are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designed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to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fit</a:t>
            </a:r>
            <a:endParaRPr sz="2350">
              <a:latin typeface="Calibri"/>
              <a:cs typeface="Calibri"/>
            </a:endParaRPr>
          </a:p>
          <a:p>
            <a:pPr marL="75692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They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are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much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smaller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size,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easy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to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use,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and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cheap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as</a:t>
            </a:r>
            <a:endParaRPr sz="2350">
              <a:latin typeface="Calibri"/>
              <a:cs typeface="Calibri"/>
            </a:endParaRPr>
          </a:p>
          <a:p>
            <a:pPr marL="75692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PCs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spcBef>
                <a:spcPts val="5"/>
              </a:spcBef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They</a:t>
            </a:r>
            <a:r>
              <a:rPr sz="2350" spc="-10" dirty="0">
                <a:latin typeface="Calibri"/>
                <a:cs typeface="Calibri"/>
              </a:rPr>
              <a:t> are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most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commonly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used </a:t>
            </a:r>
            <a:r>
              <a:rPr sz="2350" dirty="0">
                <a:latin typeface="Calibri"/>
                <a:cs typeface="Calibri"/>
              </a:rPr>
              <a:t>in offices,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homes,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cyber</a:t>
            </a:r>
            <a:endParaRPr sz="2350">
              <a:latin typeface="Calibri"/>
              <a:cs typeface="Calibri"/>
            </a:endParaRPr>
          </a:p>
          <a:p>
            <a:pPr marL="75692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Calibri"/>
                <a:cs typeface="Calibri"/>
              </a:rPr>
              <a:t>cafe,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2938" y="2811875"/>
            <a:ext cx="3465016" cy="33860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2" y="628639"/>
            <a:ext cx="7802880" cy="28416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12775" indent="-600710">
              <a:lnSpc>
                <a:spcPct val="100000"/>
              </a:lnSpc>
              <a:spcBef>
                <a:spcPts val="715"/>
              </a:spcBef>
              <a:buClr>
                <a:srgbClr val="CC0066"/>
              </a:buClr>
              <a:buFont typeface="Wingdings"/>
              <a:buChar char=""/>
              <a:tabLst>
                <a:tab pos="612775" algn="l"/>
                <a:tab pos="613410" algn="l"/>
              </a:tabLst>
            </a:pPr>
            <a:r>
              <a:rPr sz="2450" spc="15" dirty="0">
                <a:latin typeface="Calibri"/>
                <a:cs typeface="Calibri"/>
              </a:rPr>
              <a:t>Laptop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Computers</a:t>
            </a:r>
            <a:endParaRPr sz="2450">
              <a:latin typeface="Calibri"/>
              <a:cs typeface="Calibri"/>
            </a:endParaRPr>
          </a:p>
          <a:p>
            <a:pPr marL="991235" lvl="1" indent="-521970">
              <a:lnSpc>
                <a:spcPct val="100000"/>
              </a:lnSpc>
              <a:spcBef>
                <a:spcPts val="575"/>
              </a:spcBef>
              <a:buClr>
                <a:srgbClr val="CC0066"/>
              </a:buClr>
              <a:buFont typeface="Wingdings"/>
              <a:buChar char=""/>
              <a:tabLst>
                <a:tab pos="991235" algn="l"/>
                <a:tab pos="991869" algn="l"/>
              </a:tabLst>
            </a:pPr>
            <a:r>
              <a:rPr sz="2250" spc="10" dirty="0">
                <a:latin typeface="Calibri"/>
                <a:cs typeface="Calibri"/>
              </a:rPr>
              <a:t>Laptop computers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are</a:t>
            </a:r>
            <a:r>
              <a:rPr sz="2250" spc="25" dirty="0">
                <a:latin typeface="Calibri"/>
                <a:cs typeface="Calibri"/>
              </a:rPr>
              <a:t> </a:t>
            </a:r>
            <a:r>
              <a:rPr sz="2250" spc="15" dirty="0">
                <a:latin typeface="Calibri"/>
                <a:cs typeface="Calibri"/>
              </a:rPr>
              <a:t>light-weight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20" dirty="0">
                <a:latin typeface="Calibri"/>
                <a:cs typeface="Calibri"/>
              </a:rPr>
              <a:t>and </a:t>
            </a:r>
            <a:r>
              <a:rPr sz="2250" spc="15" dirty="0">
                <a:latin typeface="Calibri"/>
                <a:cs typeface="Calibri"/>
              </a:rPr>
              <a:t>portable</a:t>
            </a:r>
            <a:endParaRPr sz="22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"/>
            </a:pPr>
            <a:endParaRPr sz="290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buClr>
                <a:srgbClr val="CC0066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physical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size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laptop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-5" dirty="0">
                <a:latin typeface="Calibri"/>
                <a:cs typeface="Calibri"/>
              </a:rPr>
              <a:t> the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primary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factor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that</a:t>
            </a:r>
            <a:endParaRPr sz="2350">
              <a:latin typeface="Calibri"/>
              <a:cs typeface="Calibri"/>
            </a:endParaRPr>
          </a:p>
          <a:p>
            <a:pPr marL="1057275">
              <a:lnSpc>
                <a:spcPct val="100000"/>
              </a:lnSpc>
              <a:spcBef>
                <a:spcPts val="670"/>
              </a:spcBef>
            </a:pPr>
            <a:r>
              <a:rPr sz="2400" spc="5" dirty="0">
                <a:latin typeface="Calibri"/>
                <a:cs typeface="Calibri"/>
              </a:rPr>
              <a:t>determines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laptop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buClr>
                <a:srgbClr val="CC0066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Laptops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that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are</a:t>
            </a:r>
            <a:r>
              <a:rPr sz="2350" dirty="0">
                <a:latin typeface="Calibri"/>
                <a:cs typeface="Calibri"/>
              </a:rPr>
              <a:t> smaller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-10" dirty="0">
                <a:latin typeface="Calibri"/>
                <a:cs typeface="Calibri"/>
              </a:rPr>
              <a:t> size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known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as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notebooks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0416" y="3796284"/>
            <a:ext cx="3724655" cy="25222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6669" y="167971"/>
            <a:ext cx="4969498" cy="11465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5673" y="1262518"/>
            <a:ext cx="7984490" cy="39319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62610" indent="-550545">
              <a:lnSpc>
                <a:spcPct val="100000"/>
              </a:lnSpc>
              <a:spcBef>
                <a:spcPts val="894"/>
              </a:spcBef>
              <a:buClr>
                <a:srgbClr val="0000C4"/>
              </a:buClr>
              <a:buFont typeface="Wingdings"/>
              <a:buChar char=""/>
              <a:tabLst>
                <a:tab pos="562610" algn="l"/>
                <a:tab pos="563245" algn="l"/>
              </a:tabLst>
            </a:pPr>
            <a:r>
              <a:rPr sz="2250" spc="-15" dirty="0">
                <a:latin typeface="Calibri"/>
                <a:cs typeface="Calibri"/>
              </a:rPr>
              <a:t>Tablet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spc="15" dirty="0">
                <a:latin typeface="Calibri"/>
                <a:cs typeface="Calibri"/>
              </a:rPr>
              <a:t>PCs</a:t>
            </a:r>
            <a:endParaRPr sz="2250">
              <a:latin typeface="Calibri"/>
              <a:cs typeface="Calibri"/>
            </a:endParaRPr>
          </a:p>
          <a:p>
            <a:pPr marL="998855" lvl="1" indent="-529590">
              <a:lnSpc>
                <a:spcPct val="100000"/>
              </a:lnSpc>
              <a:spcBef>
                <a:spcPts val="800"/>
              </a:spcBef>
              <a:buClr>
                <a:srgbClr val="0000C4"/>
              </a:buClr>
              <a:buFont typeface="Wingdings"/>
              <a:buChar char=""/>
              <a:tabLst>
                <a:tab pos="998855" algn="l"/>
                <a:tab pos="999490" algn="l"/>
              </a:tabLst>
            </a:pPr>
            <a:r>
              <a:rPr sz="2300" spc="-20" dirty="0">
                <a:latin typeface="Calibri"/>
                <a:cs typeface="Calibri"/>
              </a:rPr>
              <a:t>Tablet</a:t>
            </a:r>
            <a:r>
              <a:rPr sz="2300" spc="15" dirty="0">
                <a:latin typeface="Calibri"/>
                <a:cs typeface="Calibri"/>
              </a:rPr>
              <a:t> PCs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are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similar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notebook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PC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and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have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a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touch</a:t>
            </a:r>
            <a:endParaRPr sz="2300">
              <a:latin typeface="Calibri"/>
              <a:cs typeface="Calibri"/>
            </a:endParaRPr>
          </a:p>
          <a:p>
            <a:pPr marL="95885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screen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enabled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interface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spcBef>
                <a:spcPts val="5"/>
              </a:spcBef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They</a:t>
            </a:r>
            <a:r>
              <a:rPr sz="2350" spc="-10" dirty="0">
                <a:latin typeface="Calibri"/>
                <a:cs typeface="Calibri"/>
              </a:rPr>
              <a:t> are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very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useful </a:t>
            </a:r>
            <a:r>
              <a:rPr sz="2350" spc="-10" dirty="0">
                <a:latin typeface="Calibri"/>
                <a:cs typeface="Calibri"/>
              </a:rPr>
              <a:t>and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popular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for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writing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notes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 </a:t>
            </a:r>
            <a:r>
              <a:rPr sz="2350" spc="-5" dirty="0">
                <a:latin typeface="Calibri"/>
                <a:cs typeface="Calibri"/>
              </a:rPr>
              <a:t>the</a:t>
            </a:r>
            <a:endParaRPr sz="235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latin typeface="Calibri"/>
                <a:cs typeface="Calibri"/>
              </a:rPr>
              <a:t>fields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law,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education,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 medicine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756285" marR="5080" lvl="1" indent="-287020">
              <a:lnSpc>
                <a:spcPct val="101800"/>
              </a:lnSpc>
              <a:buClr>
                <a:srgbClr val="0000C4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dirty="0"/>
              <a:t>	</a:t>
            </a:r>
            <a:r>
              <a:rPr sz="2350" spc="-5" dirty="0">
                <a:latin typeface="Calibri"/>
                <a:cs typeface="Calibri"/>
              </a:rPr>
              <a:t>This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type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computer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offers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mobility </a:t>
            </a:r>
            <a:r>
              <a:rPr sz="2350" spc="-15" dirty="0">
                <a:latin typeface="Calibri"/>
                <a:cs typeface="Calibri"/>
              </a:rPr>
              <a:t>for</a:t>
            </a:r>
            <a:r>
              <a:rPr sz="2350" spc="-5" dirty="0">
                <a:latin typeface="Calibri"/>
                <a:cs typeface="Calibri"/>
              </a:rPr>
              <a:t> a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user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who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does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not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have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enough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space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to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work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with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desktop,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laptop,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or 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notebook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2959" y="4069079"/>
            <a:ext cx="3733800" cy="22524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83133"/>
            <a:ext cx="8191500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 indent="-579120">
              <a:lnSpc>
                <a:spcPts val="2845"/>
              </a:lnSpc>
              <a:spcBef>
                <a:spcPts val="100"/>
              </a:spcBef>
              <a:buClr>
                <a:srgbClr val="CC0066"/>
              </a:buClr>
              <a:buFont typeface="Wingdings"/>
              <a:buChar char=""/>
              <a:tabLst>
                <a:tab pos="591185" algn="l"/>
                <a:tab pos="591820" algn="l"/>
              </a:tabLst>
            </a:pPr>
            <a:r>
              <a:rPr sz="2400" dirty="0">
                <a:solidFill>
                  <a:srgbClr val="211E1F"/>
                </a:solidFill>
                <a:latin typeface="Arial MT"/>
                <a:cs typeface="Arial MT"/>
              </a:rPr>
              <a:t>Handheld</a:t>
            </a:r>
            <a:r>
              <a:rPr sz="2400" spc="30" dirty="0">
                <a:solidFill>
                  <a:srgbClr val="211E1F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211E1F"/>
                </a:solidFill>
                <a:latin typeface="Arial MT"/>
                <a:cs typeface="Arial MT"/>
              </a:rPr>
              <a:t>Computers</a:t>
            </a:r>
            <a:r>
              <a:rPr sz="2400" spc="-5" dirty="0">
                <a:solidFill>
                  <a:srgbClr val="211E1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11E1F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211E1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11E1F"/>
                </a:solidFill>
                <a:latin typeface="Arial MT"/>
                <a:cs typeface="Arial MT"/>
              </a:rPr>
              <a:t>PDA</a:t>
            </a:r>
            <a:endParaRPr sz="2400">
              <a:latin typeface="Arial MT"/>
              <a:cs typeface="Arial MT"/>
            </a:endParaRPr>
          </a:p>
          <a:p>
            <a:pPr marL="1005840" lvl="1" indent="-536575">
              <a:lnSpc>
                <a:spcPts val="2785"/>
              </a:lnSpc>
              <a:buClr>
                <a:srgbClr val="CC0066"/>
              </a:buClr>
              <a:buFont typeface="Wingdings"/>
              <a:buChar char=""/>
              <a:tabLst>
                <a:tab pos="1005840" algn="l"/>
                <a:tab pos="1006475" algn="l"/>
              </a:tabLst>
            </a:pPr>
            <a:r>
              <a:rPr sz="2350" spc="-10" dirty="0">
                <a:latin typeface="Calibri"/>
                <a:cs typeface="Calibri"/>
              </a:rPr>
              <a:t>A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PDA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also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known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as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palmtop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computer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or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pocket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PC,</a:t>
            </a:r>
            <a:endParaRPr sz="235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  <a:spcBef>
                <a:spcPts val="204"/>
              </a:spcBef>
            </a:pP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handheld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miniature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L="1054100" lvl="2" indent="-521970">
              <a:lnSpc>
                <a:spcPts val="2555"/>
              </a:lnSpc>
              <a:buClr>
                <a:srgbClr val="CC0066"/>
              </a:buClr>
              <a:buFont typeface="Wingdings"/>
              <a:buChar char=""/>
              <a:tabLst>
                <a:tab pos="1053465" algn="l"/>
                <a:tab pos="1054735" algn="l"/>
              </a:tabLst>
            </a:pPr>
            <a:r>
              <a:rPr sz="2250" spc="20" dirty="0">
                <a:latin typeface="Calibri"/>
                <a:cs typeface="Calibri"/>
              </a:rPr>
              <a:t>Mobile phones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that</a:t>
            </a:r>
            <a:r>
              <a:rPr sz="2250" spc="5" dirty="0">
                <a:latin typeface="Calibri"/>
                <a:cs typeface="Calibri"/>
              </a:rPr>
              <a:t> are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integrated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20" dirty="0">
                <a:latin typeface="Calibri"/>
                <a:cs typeface="Calibri"/>
              </a:rPr>
              <a:t>with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PDA</a:t>
            </a:r>
            <a:endParaRPr sz="2250">
              <a:latin typeface="Calibri"/>
              <a:cs typeface="Calibri"/>
            </a:endParaRPr>
          </a:p>
          <a:p>
            <a:pPr marL="1033780">
              <a:lnSpc>
                <a:spcPts val="2735"/>
              </a:lnSpc>
            </a:pPr>
            <a:r>
              <a:rPr sz="2400" spc="5" dirty="0">
                <a:latin typeface="Calibri"/>
                <a:cs typeface="Calibri"/>
              </a:rPr>
              <a:t>functionality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Smartphones</a:t>
            </a:r>
            <a:endParaRPr sz="2400">
              <a:latin typeface="Calibri"/>
              <a:cs typeface="Calibri"/>
            </a:endParaRPr>
          </a:p>
          <a:p>
            <a:pPr marL="1006475" lvl="1" indent="-537210">
              <a:lnSpc>
                <a:spcPct val="100000"/>
              </a:lnSpc>
              <a:spcBef>
                <a:spcPts val="1595"/>
              </a:spcBef>
              <a:buClr>
                <a:srgbClr val="CC0066"/>
              </a:buClr>
              <a:buFont typeface="Wingdings"/>
              <a:buChar char=""/>
              <a:tabLst>
                <a:tab pos="1006475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They </a:t>
            </a:r>
            <a:r>
              <a:rPr sz="2350" spc="-10" dirty="0">
                <a:latin typeface="Calibri"/>
                <a:cs typeface="Calibri"/>
              </a:rPr>
              <a:t>are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smaller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and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lighter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weight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and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can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be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carried</a:t>
            </a:r>
            <a:r>
              <a:rPr sz="2350" dirty="0">
                <a:latin typeface="Calibri"/>
                <a:cs typeface="Calibri"/>
              </a:rPr>
              <a:t> in</a:t>
            </a:r>
            <a:endParaRPr sz="235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pocket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535940" marR="689610" lvl="1" indent="-535940">
              <a:lnSpc>
                <a:spcPct val="100000"/>
              </a:lnSpc>
              <a:buClr>
                <a:srgbClr val="CC0066"/>
              </a:buClr>
              <a:buFont typeface="Wingdings"/>
              <a:buChar char=""/>
              <a:tabLst>
                <a:tab pos="535940" algn="l"/>
                <a:tab pos="1007110" algn="l"/>
              </a:tabLst>
            </a:pPr>
            <a:r>
              <a:rPr sz="2350" spc="-5" dirty="0">
                <a:latin typeface="Calibri"/>
                <a:cs typeface="Calibri"/>
              </a:rPr>
              <a:t>These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devices</a:t>
            </a:r>
            <a:r>
              <a:rPr sz="2350" dirty="0">
                <a:latin typeface="Calibri"/>
                <a:cs typeface="Calibri"/>
              </a:rPr>
              <a:t> hold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data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such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as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schedules,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notes,</a:t>
            </a:r>
            <a:endParaRPr sz="2350">
              <a:latin typeface="Calibri"/>
              <a:cs typeface="Calibri"/>
            </a:endParaRPr>
          </a:p>
          <a:p>
            <a:pPr marR="679450" algn="ctr">
              <a:lnSpc>
                <a:spcPct val="100000"/>
              </a:lnSpc>
              <a:spcBef>
                <a:spcPts val="5"/>
              </a:spcBef>
            </a:pPr>
            <a:r>
              <a:rPr sz="2350" spc="-5" dirty="0">
                <a:latin typeface="Calibri"/>
                <a:cs typeface="Calibri"/>
              </a:rPr>
              <a:t>appointments,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address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book,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and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many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more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7468" y="199644"/>
            <a:ext cx="3265931" cy="18364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600" y="3578352"/>
            <a:ext cx="3352800" cy="22311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061" y="463676"/>
            <a:ext cx="2957925" cy="4853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9935" y="2197144"/>
            <a:ext cx="8312128" cy="3618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1666113"/>
            <a:ext cx="739140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20620" marR="5080" indent="-2408555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Computer</a:t>
            </a:r>
            <a:r>
              <a:rPr spc="-110" dirty="0"/>
              <a:t> </a:t>
            </a:r>
            <a:r>
              <a:rPr spc="-30" dirty="0"/>
              <a:t>Programming </a:t>
            </a:r>
            <a:r>
              <a:rPr spc="-1340" dirty="0"/>
              <a:t> </a:t>
            </a:r>
            <a:r>
              <a:rPr spc="-5" dirty="0"/>
              <a:t>CSC-113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286" y="472815"/>
            <a:ext cx="3492795" cy="569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150" y="1555563"/>
            <a:ext cx="9039225" cy="45393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715" y="483441"/>
            <a:ext cx="3810094" cy="558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1443" y="1489314"/>
            <a:ext cx="8279606" cy="46410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8839" y="1786889"/>
            <a:ext cx="5135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SuperComputers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trillions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48839" y="3173094"/>
            <a:ext cx="52089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intensive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numerical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computations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weather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forecasting,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nuclear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research,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oil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gas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exploration,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8839" y="4963159"/>
            <a:ext cx="5079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Mainframe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hundreds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thousands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simultaneously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967" y="471220"/>
            <a:ext cx="8026920" cy="5385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94332" y="1669096"/>
            <a:ext cx="8427720" cy="3810000"/>
            <a:chOff x="1894332" y="1669096"/>
            <a:chExt cx="8427720" cy="3810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0912" y="1669096"/>
              <a:ext cx="8275059" cy="9365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2" y="2598420"/>
              <a:ext cx="8360664" cy="1002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2" y="3537204"/>
              <a:ext cx="8360664" cy="10027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4475988"/>
              <a:ext cx="8427720" cy="10027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95626" y="1805686"/>
            <a:ext cx="8028940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3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generic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collections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 instructions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 marR="9779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language,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comprehended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computer,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specifically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instructs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967" y="471220"/>
            <a:ext cx="8026920" cy="5385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35354"/>
            <a:ext cx="616458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4365" indent="-622300">
              <a:lnSpc>
                <a:spcPct val="100000"/>
              </a:lnSpc>
              <a:spcBef>
                <a:spcPts val="130"/>
              </a:spcBef>
              <a:buClr>
                <a:srgbClr val="0000C4"/>
              </a:buClr>
              <a:buFont typeface="Wingdings"/>
              <a:buChar char=""/>
              <a:tabLst>
                <a:tab pos="634365" algn="l"/>
                <a:tab pos="635000" algn="l"/>
              </a:tabLst>
            </a:pPr>
            <a:r>
              <a:rPr sz="2550" spc="10" dirty="0">
                <a:latin typeface="Calibri"/>
                <a:cs typeface="Calibri"/>
              </a:rPr>
              <a:t>There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are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two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types</a:t>
            </a:r>
            <a:r>
              <a:rPr sz="2550" spc="10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of</a:t>
            </a:r>
            <a:r>
              <a:rPr sz="2550" spc="3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software,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namely:</a:t>
            </a:r>
            <a:endParaRPr sz="2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542" y="2061541"/>
            <a:ext cx="5376773" cy="42027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967" y="471220"/>
            <a:ext cx="8026920" cy="5385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678" y="2249015"/>
            <a:ext cx="8354643" cy="34923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50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System</a:t>
            </a:r>
            <a:r>
              <a:rPr sz="4400" spc="-85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18420" cy="2530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Types</a:t>
            </a:r>
            <a:r>
              <a:rPr sz="2800" b="1" spc="-5" dirty="0">
                <a:latin typeface="Calibri"/>
                <a:cs typeface="Calibri"/>
              </a:rPr>
              <a:t> 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systems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software:</a:t>
            </a:r>
            <a:endParaRPr sz="280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translators</a:t>
            </a:r>
            <a:endParaRPr sz="240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2400" spc="-10" dirty="0">
                <a:latin typeface="Calibri"/>
                <a:cs typeface="Calibri"/>
              </a:rPr>
              <a:t>Loaders</a:t>
            </a:r>
            <a:endParaRPr sz="240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2400" spc="-20" dirty="0">
                <a:latin typeface="Calibri"/>
                <a:cs typeface="Calibri"/>
              </a:rPr>
              <a:t>Linkers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96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40" dirty="0">
                <a:uFill>
                  <a:solidFill>
                    <a:srgbClr val="000000"/>
                  </a:solidFill>
                </a:uFill>
              </a:rPr>
              <a:t>Language</a:t>
            </a:r>
            <a:r>
              <a:rPr sz="4400" u="heavy" spc="-1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55" dirty="0">
                <a:uFill>
                  <a:solidFill>
                    <a:srgbClr val="000000"/>
                  </a:solidFill>
                </a:uFill>
              </a:rPr>
              <a:t>translators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539" y="1756565"/>
            <a:ext cx="7158355" cy="1670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i="1" spc="-5" dirty="0">
                <a:latin typeface="Calibri"/>
                <a:cs typeface="Calibri"/>
              </a:rPr>
              <a:t>Three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core</a:t>
            </a:r>
            <a:r>
              <a:rPr sz="2800" i="1" spc="-5" dirty="0">
                <a:latin typeface="Calibri"/>
                <a:cs typeface="Calibri"/>
              </a:rPr>
              <a:t> objectives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of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language translators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470534" algn="l"/>
                <a:tab pos="1449070" algn="l"/>
              </a:tabLst>
            </a:pPr>
            <a:r>
              <a:rPr sz="2400" spc="-10" dirty="0">
                <a:latin typeface="Calibri"/>
                <a:cs typeface="Calibri"/>
              </a:rPr>
              <a:t>Source	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detection</a:t>
            </a:r>
            <a:endParaRPr sz="2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optimization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15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Types</a:t>
            </a:r>
            <a:r>
              <a:rPr sz="4400" spc="-105" dirty="0"/>
              <a:t> </a:t>
            </a:r>
            <a:r>
              <a:rPr sz="4400" spc="-15" dirty="0"/>
              <a:t>of</a:t>
            </a:r>
            <a:r>
              <a:rPr sz="4400" spc="-80" dirty="0"/>
              <a:t> </a:t>
            </a:r>
            <a:r>
              <a:rPr sz="4400" spc="-55" dirty="0"/>
              <a:t>translators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5296535" cy="1670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translators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Assembler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Compiler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Interpreters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74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Assembler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31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Translates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893" y="3084984"/>
            <a:ext cx="7134936" cy="22781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3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Compilers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7485" cy="27539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1920875" algn="l"/>
                <a:tab pos="2327275" algn="l"/>
                <a:tab pos="3524250" algn="l"/>
                <a:tab pos="4988560" algn="l"/>
                <a:tab pos="5491480" algn="l"/>
                <a:tab pos="5900420" algn="l"/>
                <a:tab pos="6757034" algn="l"/>
                <a:tab pos="7663815" algn="l"/>
                <a:tab pos="9201785" algn="l"/>
                <a:tab pos="10005060" algn="l"/>
              </a:tabLst>
            </a:pPr>
            <a:r>
              <a:rPr sz="2800" spc="-17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ansl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gua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  </a:t>
            </a:r>
            <a:r>
              <a:rPr sz="2800" spc="-10" dirty="0">
                <a:latin typeface="Calibri"/>
                <a:cs typeface="Calibri"/>
              </a:rPr>
              <a:t>equivalent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whole.</a:t>
            </a:r>
            <a:endParaRPr sz="2800">
              <a:latin typeface="Calibri"/>
              <a:cs typeface="Calibri"/>
            </a:endParaRPr>
          </a:p>
          <a:p>
            <a:pPr marL="241300" marR="34671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always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correspondence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91439"/>
            <a:ext cx="3724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Course</a:t>
            </a:r>
            <a:r>
              <a:rPr sz="4400" spc="-70" dirty="0"/>
              <a:t> </a:t>
            </a:r>
            <a:r>
              <a:rPr sz="4400" spc="-20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6019" y="1470152"/>
            <a:ext cx="8088630" cy="48914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409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its </a:t>
            </a:r>
            <a:r>
              <a:rPr sz="2400" spc="5" dirty="0"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technologies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5" dirty="0">
                <a:latin typeface="Calibri"/>
                <a:cs typeface="Calibri"/>
              </a:rPr>
              <a:t>Explain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algorithm,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flowcharts,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pseudocodes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20" dirty="0">
                <a:latin typeface="Calibri"/>
                <a:cs typeface="Calibri"/>
              </a:rPr>
              <a:t>operators,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Calibri"/>
                <a:cs typeface="Calibri"/>
              </a:rPr>
              <a:t>Conditional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40" dirty="0">
                <a:latin typeface="Calibri"/>
                <a:cs typeface="Calibri"/>
              </a:rPr>
              <a:t> [if,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switch]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Calibri"/>
                <a:cs typeface="Calibri"/>
              </a:rPr>
              <a:t>Iterative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[Looping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Constructs]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sorting </a:t>
            </a:r>
            <a:r>
              <a:rPr sz="2400" spc="-10" dirty="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20" dirty="0">
                <a:latin typeface="Calibri"/>
                <a:cs typeface="Calibri"/>
              </a:rPr>
              <a:t>Pointers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01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-60" dirty="0"/>
              <a:t>n</a:t>
            </a:r>
            <a:r>
              <a:rPr sz="4400" dirty="0"/>
              <a:t>t….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100310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Translate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equivalent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spc="-15" dirty="0">
                <a:latin typeface="Calibri"/>
                <a:cs typeface="Calibri"/>
              </a:rPr>
              <a:t> produced.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  <a:tab pos="939165" algn="l"/>
              </a:tabLst>
            </a:pP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Short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More sophisticated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  <a:tab pos="2263775" algn="l"/>
              </a:tabLst>
            </a:pPr>
            <a:r>
              <a:rPr sz="2800" spc="-15" dirty="0">
                <a:latin typeface="Calibri"/>
                <a:cs typeface="Calibri"/>
              </a:rPr>
              <a:t>Optimization	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incorporated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144" y="3994403"/>
            <a:ext cx="5553456" cy="21823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52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</a:t>
            </a:r>
            <a:r>
              <a:rPr sz="4400" spc="-95" dirty="0"/>
              <a:t>n</a:t>
            </a:r>
            <a:r>
              <a:rPr sz="4400" spc="-70" dirty="0"/>
              <a:t>t</a:t>
            </a:r>
            <a:r>
              <a:rPr sz="4400" spc="-35" dirty="0"/>
              <a:t>e</a:t>
            </a:r>
            <a:r>
              <a:rPr sz="4400" spc="-30" dirty="0"/>
              <a:t>r</a:t>
            </a:r>
            <a:r>
              <a:rPr sz="4400" spc="-60" dirty="0"/>
              <a:t>p</a:t>
            </a:r>
            <a:r>
              <a:rPr sz="4400" spc="-95" dirty="0"/>
              <a:t>r</a:t>
            </a:r>
            <a:r>
              <a:rPr sz="4400" spc="-70" dirty="0"/>
              <a:t>et</a:t>
            </a:r>
            <a:r>
              <a:rPr sz="4400" spc="-45" dirty="0"/>
              <a:t>e</a:t>
            </a:r>
            <a:r>
              <a:rPr sz="4400" spc="-114" dirty="0"/>
              <a:t>r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7485" cy="37769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Deal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translating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r>
              <a:rPr sz="2800" spc="-5" dirty="0">
                <a:latin typeface="Calibri"/>
                <a:cs typeface="Calibri"/>
              </a:rPr>
              <a:t> 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1362710" algn="l"/>
                <a:tab pos="2231390" algn="l"/>
                <a:tab pos="2621915" algn="l"/>
                <a:tab pos="3845560" algn="l"/>
                <a:tab pos="5483860" algn="l"/>
                <a:tab pos="6198870" algn="l"/>
                <a:tab pos="7063105" algn="l"/>
                <a:tab pos="7432040" algn="l"/>
                <a:tab pos="7821930" algn="l"/>
                <a:tab pos="9460865" algn="l"/>
                <a:tab pos="9850755" algn="l"/>
              </a:tabLst>
            </a:pPr>
            <a:r>
              <a:rPr sz="2800" spc="-10" dirty="0">
                <a:latin typeface="Calibri"/>
                <a:cs typeface="Calibri"/>
              </a:rPr>
              <a:t>Obje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ed,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du</a:t>
            </a:r>
            <a:r>
              <a:rPr sz="2800" spc="-5" dirty="0">
                <a:latin typeface="Calibri"/>
                <a:cs typeface="Calibri"/>
              </a:rPr>
              <a:t>ced,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not  </a:t>
            </a:r>
            <a:r>
              <a:rPr sz="2800" spc="-15" dirty="0">
                <a:latin typeface="Calibri"/>
                <a:cs typeface="Calibri"/>
              </a:rPr>
              <a:t>retained.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Longer</a:t>
            </a:r>
            <a:r>
              <a:rPr sz="2800" spc="-20" dirty="0">
                <a:latin typeface="Calibri"/>
                <a:cs typeface="Calibri"/>
              </a:rPr>
              <a:t> execution</a:t>
            </a:r>
            <a:r>
              <a:rPr sz="2800" spc="-5" dirty="0">
                <a:latin typeface="Calibri"/>
                <a:cs typeface="Calibri"/>
              </a:rPr>
              <a:t> time.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Simpler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Optimization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virtually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impossible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52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</a:t>
            </a:r>
            <a:r>
              <a:rPr sz="4400" spc="-15" dirty="0"/>
              <a:t>i</a:t>
            </a:r>
            <a:r>
              <a:rPr sz="4400" spc="-50" dirty="0"/>
              <a:t>n</a:t>
            </a:r>
            <a:r>
              <a:rPr sz="4400" spc="-190" dirty="0"/>
              <a:t>k</a:t>
            </a:r>
            <a:r>
              <a:rPr sz="4400" spc="-35" dirty="0"/>
              <a:t>e</a:t>
            </a:r>
            <a:r>
              <a:rPr sz="4400" dirty="0"/>
              <a:t>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539" y="1793189"/>
            <a:ext cx="10023475" cy="26771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727075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translators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reasons</a:t>
            </a:r>
            <a:endParaRPr sz="2800">
              <a:latin typeface="Calibri"/>
              <a:cs typeface="Calibri"/>
            </a:endParaRPr>
          </a:p>
          <a:p>
            <a:pPr marL="469900" marR="5080" indent="-228600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subroutines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converted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addresses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unknown</a:t>
            </a:r>
            <a:endParaRPr sz="2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subprogram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calling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work</a:t>
            </a:r>
            <a:endParaRPr sz="2400">
              <a:latin typeface="Calibri"/>
              <a:cs typeface="Calibri"/>
            </a:endParaRPr>
          </a:p>
          <a:p>
            <a:pPr marL="469900" marR="370840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Program may </a:t>
            </a:r>
            <a:r>
              <a:rPr sz="2400" spc="-5" dirty="0">
                <a:latin typeface="Calibri"/>
                <a:cs typeface="Calibri"/>
              </a:rPr>
              <a:t>not be placed </a:t>
            </a:r>
            <a:r>
              <a:rPr sz="2400" dirty="0">
                <a:latin typeface="Calibri"/>
                <a:cs typeface="Calibri"/>
              </a:rPr>
              <a:t>in memory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starting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assumed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translator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070" y="4321452"/>
            <a:ext cx="6918712" cy="17828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38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-60" dirty="0"/>
              <a:t>n</a:t>
            </a:r>
            <a:r>
              <a:rPr sz="4400" dirty="0"/>
              <a:t>t…..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9390" cy="28854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715" indent="-228600" algn="just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linker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linkage editor converts </a:t>
            </a:r>
            <a:r>
              <a:rPr sz="2800" spc="-5" dirty="0">
                <a:latin typeface="Calibri"/>
                <a:cs typeface="Calibri"/>
              </a:rPr>
              <a:t>the object code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load module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combines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5" dirty="0">
                <a:latin typeface="Calibri"/>
                <a:cs typeface="Calibri"/>
              </a:rPr>
              <a:t>module of machine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compilation. </a:t>
            </a:r>
            <a:r>
              <a:rPr sz="2800" spc="-5" dirty="0">
                <a:latin typeface="Calibri"/>
                <a:cs typeface="Calibri"/>
              </a:rPr>
              <a:t>It enables a </a:t>
            </a:r>
            <a:r>
              <a:rPr sz="2800" spc="-20" dirty="0">
                <a:latin typeface="Calibri"/>
                <a:cs typeface="Calibri"/>
              </a:rPr>
              <a:t>program 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linked to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5" dirty="0">
                <a:latin typeface="Calibri"/>
                <a:cs typeface="Calibri"/>
              </a:rPr>
              <a:t>utility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programs.</a:t>
            </a:r>
            <a:r>
              <a:rPr sz="2800" spc="-10" dirty="0">
                <a:latin typeface="Calibri"/>
                <a:cs typeface="Calibri"/>
              </a:rPr>
              <a:t> 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planting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addresses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together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properly.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553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</a:t>
            </a:r>
            <a:r>
              <a:rPr sz="4400" spc="-30" dirty="0"/>
              <a:t>o</a:t>
            </a:r>
            <a:r>
              <a:rPr sz="4400" spc="-35" dirty="0"/>
              <a:t>a</a:t>
            </a:r>
            <a:r>
              <a:rPr sz="4400" spc="-50" dirty="0"/>
              <a:t>d</a:t>
            </a:r>
            <a:r>
              <a:rPr sz="4400" spc="-45" dirty="0"/>
              <a:t>e</a:t>
            </a:r>
            <a:r>
              <a:rPr sz="4400" dirty="0"/>
              <a:t>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88441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prepares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670" y="3000130"/>
            <a:ext cx="8552793" cy="2813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610870"/>
            <a:ext cx="1601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-55" dirty="0"/>
              <a:t>n</a:t>
            </a:r>
            <a:r>
              <a:rPr sz="4400" dirty="0"/>
              <a:t>t….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0481"/>
            <a:ext cx="8686165" cy="38982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25"/>
              </a:spcBef>
              <a:tabLst>
                <a:tab pos="1920875" algn="l"/>
                <a:tab pos="3073400" algn="l"/>
              </a:tabLst>
            </a:pPr>
            <a:r>
              <a:rPr sz="2400" spc="-5" dirty="0">
                <a:latin typeface="Calibri"/>
                <a:cs typeface="Calibri"/>
              </a:rPr>
              <a:t>Loader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	perform	</a:t>
            </a:r>
            <a:r>
              <a:rPr sz="2400" spc="-20" dirty="0">
                <a:latin typeface="Calibri"/>
                <a:cs typeface="Calibri"/>
              </a:rPr>
              <a:t>four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Allocation: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80"/>
              </a:spcBef>
            </a:pPr>
            <a:r>
              <a:rPr sz="2000" spc="-10" dirty="0">
                <a:latin typeface="Calibri"/>
                <a:cs typeface="Calibri"/>
              </a:rPr>
              <a:t>Allocates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memory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programs.</a:t>
            </a:r>
            <a:endParaRPr sz="20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Calibri"/>
                <a:cs typeface="Calibri"/>
              </a:rPr>
              <a:t>Linking: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latin typeface="Calibri"/>
                <a:cs typeface="Calibri"/>
              </a:rPr>
              <a:t>Resolve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symbolic</a:t>
            </a:r>
            <a:r>
              <a:rPr sz="2400" spc="-15" dirty="0">
                <a:latin typeface="Calibri"/>
                <a:cs typeface="Calibri"/>
              </a:rPr>
              <a:t> references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object</a:t>
            </a:r>
            <a:r>
              <a:rPr sz="2400" spc="-10" dirty="0">
                <a:latin typeface="Calibri"/>
                <a:cs typeface="Calibri"/>
              </a:rPr>
              <a:t> codes.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Relocation: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latin typeface="Calibri"/>
                <a:cs typeface="Calibri"/>
              </a:rPr>
              <a:t>Adjust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Loading: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Physically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machine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into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0744" y="1734820"/>
            <a:ext cx="3350260" cy="2133600"/>
            <a:chOff x="1380744" y="1734820"/>
            <a:chExt cx="3350260" cy="213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20" y="1950720"/>
              <a:ext cx="1307591" cy="1046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904" y="1975104"/>
              <a:ext cx="1307591" cy="10469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2363" y="1964309"/>
              <a:ext cx="1304544" cy="1044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0744" y="1734819"/>
              <a:ext cx="2051685" cy="2133600"/>
            </a:xfrm>
            <a:custGeom>
              <a:avLst/>
              <a:gdLst/>
              <a:ahLst/>
              <a:cxnLst/>
              <a:rect l="l" t="t" r="r" b="b"/>
              <a:pathLst>
                <a:path w="2051685" h="2133600">
                  <a:moveTo>
                    <a:pt x="2028190" y="57404"/>
                  </a:moveTo>
                  <a:lnTo>
                    <a:pt x="1993392" y="57404"/>
                  </a:lnTo>
                  <a:lnTo>
                    <a:pt x="1993392" y="2075180"/>
                  </a:lnTo>
                  <a:lnTo>
                    <a:pt x="57912" y="2075180"/>
                  </a:lnTo>
                  <a:lnTo>
                    <a:pt x="57912" y="57150"/>
                  </a:lnTo>
                  <a:lnTo>
                    <a:pt x="438912" y="57150"/>
                  </a:lnTo>
                  <a:lnTo>
                    <a:pt x="438912" y="22860"/>
                  </a:lnTo>
                  <a:lnTo>
                    <a:pt x="23114" y="22860"/>
                  </a:lnTo>
                  <a:lnTo>
                    <a:pt x="23114" y="57150"/>
                  </a:lnTo>
                  <a:lnTo>
                    <a:pt x="23114" y="2075180"/>
                  </a:lnTo>
                  <a:lnTo>
                    <a:pt x="23114" y="2109470"/>
                  </a:lnTo>
                  <a:lnTo>
                    <a:pt x="2028190" y="2109470"/>
                  </a:lnTo>
                  <a:lnTo>
                    <a:pt x="2028190" y="2075180"/>
                  </a:lnTo>
                  <a:lnTo>
                    <a:pt x="2028190" y="57404"/>
                  </a:lnTo>
                  <a:close/>
                </a:path>
                <a:path w="2051685" h="2133600">
                  <a:moveTo>
                    <a:pt x="2028190" y="22860"/>
                  </a:moveTo>
                  <a:lnTo>
                    <a:pt x="1554480" y="22860"/>
                  </a:lnTo>
                  <a:lnTo>
                    <a:pt x="1554480" y="57150"/>
                  </a:lnTo>
                  <a:lnTo>
                    <a:pt x="2028190" y="57150"/>
                  </a:lnTo>
                  <a:lnTo>
                    <a:pt x="2028190" y="22860"/>
                  </a:lnTo>
                  <a:close/>
                </a:path>
                <a:path w="2051685" h="2133600">
                  <a:moveTo>
                    <a:pt x="2051304" y="2122170"/>
                  </a:moveTo>
                  <a:lnTo>
                    <a:pt x="11557" y="2122170"/>
                  </a:lnTo>
                  <a:lnTo>
                    <a:pt x="11557" y="11430"/>
                  </a:lnTo>
                  <a:lnTo>
                    <a:pt x="438912" y="1143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2122170"/>
                  </a:lnTo>
                  <a:lnTo>
                    <a:pt x="0" y="2133600"/>
                  </a:lnTo>
                  <a:lnTo>
                    <a:pt x="2051304" y="2133600"/>
                  </a:lnTo>
                  <a:lnTo>
                    <a:pt x="2051304" y="2122170"/>
                  </a:lnTo>
                  <a:close/>
                </a:path>
                <a:path w="2051685" h="2133600">
                  <a:moveTo>
                    <a:pt x="2051304" y="0"/>
                  </a:moveTo>
                  <a:lnTo>
                    <a:pt x="1554480" y="0"/>
                  </a:lnTo>
                  <a:lnTo>
                    <a:pt x="1554480" y="11430"/>
                  </a:lnTo>
                  <a:lnTo>
                    <a:pt x="2039747" y="11430"/>
                  </a:lnTo>
                  <a:lnTo>
                    <a:pt x="2039747" y="2121535"/>
                  </a:lnTo>
                  <a:lnTo>
                    <a:pt x="2051304" y="2121535"/>
                  </a:lnTo>
                  <a:lnTo>
                    <a:pt x="2051304" y="11430"/>
                  </a:lnTo>
                  <a:lnTo>
                    <a:pt x="2051304" y="11049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74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Transformation</a:t>
            </a:r>
            <a:r>
              <a:rPr sz="4400" spc="-35" dirty="0"/>
              <a:t> </a:t>
            </a:r>
            <a:r>
              <a:rPr sz="4400" dirty="0"/>
              <a:t>in</a:t>
            </a:r>
            <a:r>
              <a:rPr sz="4400" spc="-5" dirty="0"/>
              <a:t> Computing</a:t>
            </a:r>
            <a:endParaRPr sz="44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4962" y="3135629"/>
            <a:ext cx="218305" cy="201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9970" y="3534917"/>
            <a:ext cx="218305" cy="2011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2346" y="3534917"/>
            <a:ext cx="218305" cy="2011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5058" y="3202685"/>
            <a:ext cx="218305" cy="2011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1888" y="2296667"/>
            <a:ext cx="371856" cy="49834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64919" y="2753867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4" h="309244">
                <a:moveTo>
                  <a:pt x="268922" y="31432"/>
                </a:moveTo>
                <a:lnTo>
                  <a:pt x="0" y="300355"/>
                </a:lnTo>
                <a:lnTo>
                  <a:pt x="8889" y="309245"/>
                </a:lnTo>
                <a:lnTo>
                  <a:pt x="277812" y="40322"/>
                </a:lnTo>
                <a:lnTo>
                  <a:pt x="268922" y="31432"/>
                </a:lnTo>
                <a:close/>
              </a:path>
              <a:path w="309244" h="309244">
                <a:moveTo>
                  <a:pt x="301769" y="22479"/>
                </a:moveTo>
                <a:lnTo>
                  <a:pt x="277875" y="22479"/>
                </a:lnTo>
                <a:lnTo>
                  <a:pt x="286766" y="31369"/>
                </a:lnTo>
                <a:lnTo>
                  <a:pt x="277812" y="40322"/>
                </a:lnTo>
                <a:lnTo>
                  <a:pt x="291338" y="53848"/>
                </a:lnTo>
                <a:lnTo>
                  <a:pt x="301769" y="22479"/>
                </a:lnTo>
                <a:close/>
              </a:path>
              <a:path w="309244" h="309244">
                <a:moveTo>
                  <a:pt x="277875" y="22479"/>
                </a:moveTo>
                <a:lnTo>
                  <a:pt x="268922" y="31432"/>
                </a:lnTo>
                <a:lnTo>
                  <a:pt x="277812" y="40322"/>
                </a:lnTo>
                <a:lnTo>
                  <a:pt x="286766" y="31369"/>
                </a:lnTo>
                <a:lnTo>
                  <a:pt x="277875" y="22479"/>
                </a:lnTo>
                <a:close/>
              </a:path>
              <a:path w="309244" h="309244">
                <a:moveTo>
                  <a:pt x="309244" y="0"/>
                </a:moveTo>
                <a:lnTo>
                  <a:pt x="255397" y="17907"/>
                </a:lnTo>
                <a:lnTo>
                  <a:pt x="268922" y="31432"/>
                </a:lnTo>
                <a:lnTo>
                  <a:pt x="277875" y="22479"/>
                </a:lnTo>
                <a:lnTo>
                  <a:pt x="301769" y="22479"/>
                </a:lnTo>
                <a:lnTo>
                  <a:pt x="309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4141" y="2982467"/>
            <a:ext cx="97790" cy="382270"/>
          </a:xfrm>
          <a:custGeom>
            <a:avLst/>
            <a:gdLst/>
            <a:ahLst/>
            <a:cxnLst/>
            <a:rect l="l" t="t" r="r" b="b"/>
            <a:pathLst>
              <a:path w="97789" h="382270">
                <a:moveTo>
                  <a:pt x="66212" y="48545"/>
                </a:moveTo>
                <a:lnTo>
                  <a:pt x="0" y="379730"/>
                </a:lnTo>
                <a:lnTo>
                  <a:pt x="12445" y="382270"/>
                </a:lnTo>
                <a:lnTo>
                  <a:pt x="78671" y="51018"/>
                </a:lnTo>
                <a:lnTo>
                  <a:pt x="66212" y="48545"/>
                </a:lnTo>
                <a:close/>
              </a:path>
              <a:path w="97789" h="382270">
                <a:moveTo>
                  <a:pt x="92297" y="36068"/>
                </a:moveTo>
                <a:lnTo>
                  <a:pt x="68706" y="36068"/>
                </a:lnTo>
                <a:lnTo>
                  <a:pt x="81152" y="38608"/>
                </a:lnTo>
                <a:lnTo>
                  <a:pt x="78671" y="51018"/>
                </a:lnTo>
                <a:lnTo>
                  <a:pt x="97408" y="54737"/>
                </a:lnTo>
                <a:lnTo>
                  <a:pt x="92297" y="36068"/>
                </a:lnTo>
                <a:close/>
              </a:path>
              <a:path w="97789" h="382270">
                <a:moveTo>
                  <a:pt x="68706" y="36068"/>
                </a:moveTo>
                <a:lnTo>
                  <a:pt x="66212" y="48545"/>
                </a:lnTo>
                <a:lnTo>
                  <a:pt x="78671" y="51018"/>
                </a:lnTo>
                <a:lnTo>
                  <a:pt x="81152" y="38608"/>
                </a:lnTo>
                <a:lnTo>
                  <a:pt x="68706" y="36068"/>
                </a:lnTo>
                <a:close/>
              </a:path>
              <a:path w="97789" h="382270">
                <a:moveTo>
                  <a:pt x="82422" y="0"/>
                </a:moveTo>
                <a:lnTo>
                  <a:pt x="47497" y="44831"/>
                </a:lnTo>
                <a:lnTo>
                  <a:pt x="66212" y="48545"/>
                </a:lnTo>
                <a:lnTo>
                  <a:pt x="68706" y="36068"/>
                </a:lnTo>
                <a:lnTo>
                  <a:pt x="92297" y="36068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8062" y="2830067"/>
            <a:ext cx="541020" cy="612140"/>
          </a:xfrm>
          <a:custGeom>
            <a:avLst/>
            <a:gdLst/>
            <a:ahLst/>
            <a:cxnLst/>
            <a:rect l="l" t="t" r="r" b="b"/>
            <a:pathLst>
              <a:path w="541019" h="612139">
                <a:moveTo>
                  <a:pt x="237744" y="607060"/>
                </a:moveTo>
                <a:lnTo>
                  <a:pt x="29121" y="120383"/>
                </a:lnTo>
                <a:lnTo>
                  <a:pt x="46609" y="112903"/>
                </a:lnTo>
                <a:lnTo>
                  <a:pt x="41656" y="108712"/>
                </a:lnTo>
                <a:lnTo>
                  <a:pt x="3302" y="76200"/>
                </a:lnTo>
                <a:lnTo>
                  <a:pt x="0" y="132842"/>
                </a:lnTo>
                <a:lnTo>
                  <a:pt x="17462" y="125374"/>
                </a:lnTo>
                <a:lnTo>
                  <a:pt x="226060" y="612140"/>
                </a:lnTo>
                <a:lnTo>
                  <a:pt x="237744" y="607060"/>
                </a:lnTo>
                <a:close/>
              </a:path>
              <a:path w="541019" h="612139">
                <a:moveTo>
                  <a:pt x="540639" y="299847"/>
                </a:moveTo>
                <a:lnTo>
                  <a:pt x="199313" y="26771"/>
                </a:lnTo>
                <a:lnTo>
                  <a:pt x="205701" y="18796"/>
                </a:lnTo>
                <a:lnTo>
                  <a:pt x="211201" y="11938"/>
                </a:lnTo>
                <a:lnTo>
                  <a:pt x="155702" y="0"/>
                </a:lnTo>
                <a:lnTo>
                  <a:pt x="179451" y="51562"/>
                </a:lnTo>
                <a:lnTo>
                  <a:pt x="191401" y="36652"/>
                </a:lnTo>
                <a:lnTo>
                  <a:pt x="532765" y="309753"/>
                </a:lnTo>
                <a:lnTo>
                  <a:pt x="540639" y="299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19655" y="1534667"/>
            <a:ext cx="1115695" cy="584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2870" marR="89535" indent="-7620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alibri"/>
                <a:cs typeface="Calibri"/>
              </a:rPr>
              <a:t>Ce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z</a:t>
            </a:r>
            <a:r>
              <a:rPr sz="1600" spc="-5" dirty="0">
                <a:latin typeface="Calibri"/>
                <a:cs typeface="Calibri"/>
              </a:rPr>
              <a:t>ed  </a:t>
            </a:r>
            <a:r>
              <a:rPr sz="1600" spc="-10" dirty="0"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7581" y="4123182"/>
            <a:ext cx="317773" cy="2011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19417" y="4501134"/>
            <a:ext cx="316288" cy="20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61625" y="4501134"/>
            <a:ext cx="317773" cy="20116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62044" y="2890837"/>
            <a:ext cx="2192020" cy="2015489"/>
            <a:chOff x="4162044" y="2890837"/>
            <a:chExt cx="2192020" cy="2015489"/>
          </a:xfrm>
        </p:grpSpPr>
        <p:sp>
          <p:nvSpPr>
            <p:cNvPr id="21" name="object 21"/>
            <p:cNvSpPr/>
            <p:nvPr/>
          </p:nvSpPr>
          <p:spPr>
            <a:xfrm>
              <a:off x="4162044" y="3094989"/>
              <a:ext cx="2192020" cy="1811020"/>
            </a:xfrm>
            <a:custGeom>
              <a:avLst/>
              <a:gdLst/>
              <a:ahLst/>
              <a:cxnLst/>
              <a:rect l="l" t="t" r="r" b="b"/>
              <a:pathLst>
                <a:path w="2192020" h="1811020">
                  <a:moveTo>
                    <a:pt x="2168398" y="22860"/>
                  </a:moveTo>
                  <a:lnTo>
                    <a:pt x="1795272" y="22860"/>
                  </a:lnTo>
                  <a:lnTo>
                    <a:pt x="1795272" y="58420"/>
                  </a:lnTo>
                  <a:lnTo>
                    <a:pt x="2133600" y="58420"/>
                  </a:lnTo>
                  <a:lnTo>
                    <a:pt x="2133600" y="1752600"/>
                  </a:lnTo>
                  <a:lnTo>
                    <a:pt x="57912" y="1752600"/>
                  </a:lnTo>
                  <a:lnTo>
                    <a:pt x="57912" y="58420"/>
                  </a:lnTo>
                  <a:lnTo>
                    <a:pt x="486156" y="58420"/>
                  </a:lnTo>
                  <a:lnTo>
                    <a:pt x="486156" y="22860"/>
                  </a:lnTo>
                  <a:lnTo>
                    <a:pt x="23114" y="22860"/>
                  </a:lnTo>
                  <a:lnTo>
                    <a:pt x="23114" y="58420"/>
                  </a:lnTo>
                  <a:lnTo>
                    <a:pt x="23114" y="1752600"/>
                  </a:lnTo>
                  <a:lnTo>
                    <a:pt x="23114" y="1788160"/>
                  </a:lnTo>
                  <a:lnTo>
                    <a:pt x="2168398" y="1788160"/>
                  </a:lnTo>
                  <a:lnTo>
                    <a:pt x="2168398" y="1752854"/>
                  </a:lnTo>
                  <a:lnTo>
                    <a:pt x="2168398" y="1752600"/>
                  </a:lnTo>
                  <a:lnTo>
                    <a:pt x="2168398" y="58420"/>
                  </a:lnTo>
                  <a:lnTo>
                    <a:pt x="2168398" y="58166"/>
                  </a:lnTo>
                  <a:lnTo>
                    <a:pt x="2168398" y="22860"/>
                  </a:lnTo>
                  <a:close/>
                </a:path>
                <a:path w="2192020" h="1811020">
                  <a:moveTo>
                    <a:pt x="2191512" y="1799590"/>
                  </a:moveTo>
                  <a:lnTo>
                    <a:pt x="11557" y="1799590"/>
                  </a:lnTo>
                  <a:lnTo>
                    <a:pt x="11557" y="11430"/>
                  </a:lnTo>
                  <a:lnTo>
                    <a:pt x="486156" y="11430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1799590"/>
                  </a:lnTo>
                  <a:lnTo>
                    <a:pt x="0" y="1811020"/>
                  </a:lnTo>
                  <a:lnTo>
                    <a:pt x="2191512" y="1811020"/>
                  </a:lnTo>
                  <a:lnTo>
                    <a:pt x="2191512" y="1799590"/>
                  </a:lnTo>
                  <a:close/>
                </a:path>
                <a:path w="2192020" h="1811020">
                  <a:moveTo>
                    <a:pt x="2191512" y="11811"/>
                  </a:moveTo>
                  <a:lnTo>
                    <a:pt x="2179955" y="11811"/>
                  </a:lnTo>
                  <a:lnTo>
                    <a:pt x="2179955" y="1799209"/>
                  </a:lnTo>
                  <a:lnTo>
                    <a:pt x="2191512" y="1799209"/>
                  </a:lnTo>
                  <a:lnTo>
                    <a:pt x="2191512" y="11811"/>
                  </a:lnTo>
                  <a:close/>
                </a:path>
                <a:path w="2192020" h="1811020">
                  <a:moveTo>
                    <a:pt x="2191512" y="0"/>
                  </a:moveTo>
                  <a:lnTo>
                    <a:pt x="1795272" y="0"/>
                  </a:lnTo>
                  <a:lnTo>
                    <a:pt x="1795272" y="11430"/>
                  </a:lnTo>
                  <a:lnTo>
                    <a:pt x="2191512" y="11430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8200" y="2895600"/>
              <a:ext cx="1309370" cy="584200"/>
            </a:xfrm>
            <a:custGeom>
              <a:avLst/>
              <a:gdLst/>
              <a:ahLst/>
              <a:cxnLst/>
              <a:rect l="l" t="t" r="r" b="b"/>
              <a:pathLst>
                <a:path w="1309370" h="584200">
                  <a:moveTo>
                    <a:pt x="1309115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1309115" y="583691"/>
                  </a:lnTo>
                  <a:lnTo>
                    <a:pt x="1309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200" y="2895600"/>
              <a:ext cx="1309370" cy="584200"/>
            </a:xfrm>
            <a:custGeom>
              <a:avLst/>
              <a:gdLst/>
              <a:ahLst/>
              <a:cxnLst/>
              <a:rect l="l" t="t" r="r" b="b"/>
              <a:pathLst>
                <a:path w="1309370" h="584200">
                  <a:moveTo>
                    <a:pt x="0" y="583691"/>
                  </a:moveTo>
                  <a:lnTo>
                    <a:pt x="1309115" y="583691"/>
                  </a:lnTo>
                  <a:lnTo>
                    <a:pt x="1309115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0" y="3657600"/>
              <a:ext cx="249936" cy="3398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6068" y="3826763"/>
              <a:ext cx="396239" cy="265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6445" y="4132325"/>
              <a:ext cx="317773" cy="20116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648200" y="2895600"/>
            <a:ext cx="1309370" cy="584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00660" marR="136525" indent="-102235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Client-Server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21605" y="3962400"/>
            <a:ext cx="5909945" cy="2857500"/>
            <a:chOff x="4721605" y="3962400"/>
            <a:chExt cx="5909945" cy="2857500"/>
          </a:xfrm>
        </p:grpSpPr>
        <p:sp>
          <p:nvSpPr>
            <p:cNvPr id="29" name="object 29"/>
            <p:cNvSpPr/>
            <p:nvPr/>
          </p:nvSpPr>
          <p:spPr>
            <a:xfrm>
              <a:off x="4721606" y="3962399"/>
              <a:ext cx="384175" cy="460375"/>
            </a:xfrm>
            <a:custGeom>
              <a:avLst/>
              <a:gdLst/>
              <a:ahLst/>
              <a:cxnLst/>
              <a:rect l="l" t="t" r="r" b="b"/>
              <a:pathLst>
                <a:path w="384175" h="460375">
                  <a:moveTo>
                    <a:pt x="307594" y="0"/>
                  </a:moveTo>
                  <a:lnTo>
                    <a:pt x="250825" y="0"/>
                  </a:lnTo>
                  <a:lnTo>
                    <a:pt x="259308" y="16979"/>
                  </a:lnTo>
                  <a:lnTo>
                    <a:pt x="0" y="146685"/>
                  </a:lnTo>
                  <a:lnTo>
                    <a:pt x="5588" y="158115"/>
                  </a:lnTo>
                  <a:lnTo>
                    <a:pt x="265010" y="28409"/>
                  </a:lnTo>
                  <a:lnTo>
                    <a:pt x="273558" y="45466"/>
                  </a:lnTo>
                  <a:lnTo>
                    <a:pt x="299123" y="11303"/>
                  </a:lnTo>
                  <a:lnTo>
                    <a:pt x="307594" y="0"/>
                  </a:lnTo>
                  <a:close/>
                </a:path>
                <a:path w="384175" h="460375">
                  <a:moveTo>
                    <a:pt x="383794" y="152400"/>
                  </a:moveTo>
                  <a:lnTo>
                    <a:pt x="338328" y="186436"/>
                  </a:lnTo>
                  <a:lnTo>
                    <a:pt x="355396" y="194970"/>
                  </a:lnTo>
                  <a:lnTo>
                    <a:pt x="225679" y="454406"/>
                  </a:lnTo>
                  <a:lnTo>
                    <a:pt x="237109" y="459994"/>
                  </a:lnTo>
                  <a:lnTo>
                    <a:pt x="366814" y="200685"/>
                  </a:lnTo>
                  <a:lnTo>
                    <a:pt x="383794" y="209169"/>
                  </a:lnTo>
                  <a:lnTo>
                    <a:pt x="383794" y="183642"/>
                  </a:lnTo>
                  <a:lnTo>
                    <a:pt x="383794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0" y="4191000"/>
              <a:ext cx="157734" cy="2321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62600" y="4038599"/>
              <a:ext cx="5069205" cy="2781300"/>
            </a:xfrm>
            <a:custGeom>
              <a:avLst/>
              <a:gdLst/>
              <a:ahLst/>
              <a:cxnLst/>
              <a:rect l="l" t="t" r="r" b="b"/>
              <a:pathLst>
                <a:path w="5069205" h="2781300">
                  <a:moveTo>
                    <a:pt x="307594" y="146685"/>
                  </a:moveTo>
                  <a:lnTo>
                    <a:pt x="48272" y="16979"/>
                  </a:lnTo>
                  <a:lnTo>
                    <a:pt x="51117" y="11303"/>
                  </a:lnTo>
                  <a:lnTo>
                    <a:pt x="56769" y="0"/>
                  </a:lnTo>
                  <a:lnTo>
                    <a:pt x="0" y="0"/>
                  </a:lnTo>
                  <a:lnTo>
                    <a:pt x="34036" y="45466"/>
                  </a:lnTo>
                  <a:lnTo>
                    <a:pt x="42570" y="28409"/>
                  </a:lnTo>
                  <a:lnTo>
                    <a:pt x="302006" y="158115"/>
                  </a:lnTo>
                  <a:lnTo>
                    <a:pt x="307594" y="146685"/>
                  </a:lnTo>
                  <a:close/>
                </a:path>
                <a:path w="5069205" h="2781300">
                  <a:moveTo>
                    <a:pt x="5045710" y="224790"/>
                  </a:moveTo>
                  <a:lnTo>
                    <a:pt x="4206240" y="224790"/>
                  </a:lnTo>
                  <a:lnTo>
                    <a:pt x="4206240" y="259080"/>
                  </a:lnTo>
                  <a:lnTo>
                    <a:pt x="5010912" y="259080"/>
                  </a:lnTo>
                  <a:lnTo>
                    <a:pt x="5010912" y="2722880"/>
                  </a:lnTo>
                  <a:lnTo>
                    <a:pt x="1258824" y="2722880"/>
                  </a:lnTo>
                  <a:lnTo>
                    <a:pt x="1258824" y="259080"/>
                  </a:lnTo>
                  <a:lnTo>
                    <a:pt x="2129028" y="259080"/>
                  </a:lnTo>
                  <a:lnTo>
                    <a:pt x="2129028" y="224790"/>
                  </a:lnTo>
                  <a:lnTo>
                    <a:pt x="1224026" y="224790"/>
                  </a:lnTo>
                  <a:lnTo>
                    <a:pt x="1224026" y="259080"/>
                  </a:lnTo>
                  <a:lnTo>
                    <a:pt x="1224026" y="2722880"/>
                  </a:lnTo>
                  <a:lnTo>
                    <a:pt x="1224026" y="2758440"/>
                  </a:lnTo>
                  <a:lnTo>
                    <a:pt x="5045710" y="2758440"/>
                  </a:lnTo>
                  <a:lnTo>
                    <a:pt x="5045710" y="2723388"/>
                  </a:lnTo>
                  <a:lnTo>
                    <a:pt x="5045710" y="2722880"/>
                  </a:lnTo>
                  <a:lnTo>
                    <a:pt x="5045710" y="259080"/>
                  </a:lnTo>
                  <a:lnTo>
                    <a:pt x="5045710" y="224790"/>
                  </a:lnTo>
                  <a:close/>
                </a:path>
                <a:path w="5069205" h="2781300">
                  <a:moveTo>
                    <a:pt x="5068824" y="2769870"/>
                  </a:moveTo>
                  <a:lnTo>
                    <a:pt x="1212469" y="2769870"/>
                  </a:lnTo>
                  <a:lnTo>
                    <a:pt x="1212469" y="213360"/>
                  </a:lnTo>
                  <a:lnTo>
                    <a:pt x="2129028" y="213360"/>
                  </a:lnTo>
                  <a:lnTo>
                    <a:pt x="2129028" y="200660"/>
                  </a:lnTo>
                  <a:lnTo>
                    <a:pt x="1200912" y="200660"/>
                  </a:lnTo>
                  <a:lnTo>
                    <a:pt x="1200912" y="213360"/>
                  </a:lnTo>
                  <a:lnTo>
                    <a:pt x="1200912" y="2769870"/>
                  </a:lnTo>
                  <a:lnTo>
                    <a:pt x="1200912" y="2781300"/>
                  </a:lnTo>
                  <a:lnTo>
                    <a:pt x="5068824" y="2781300"/>
                  </a:lnTo>
                  <a:lnTo>
                    <a:pt x="5068824" y="2769870"/>
                  </a:lnTo>
                  <a:close/>
                </a:path>
                <a:path w="5069205" h="2781300">
                  <a:moveTo>
                    <a:pt x="5068824" y="200660"/>
                  </a:moveTo>
                  <a:lnTo>
                    <a:pt x="4206240" y="200660"/>
                  </a:lnTo>
                  <a:lnTo>
                    <a:pt x="4206240" y="213360"/>
                  </a:lnTo>
                  <a:lnTo>
                    <a:pt x="5057267" y="213360"/>
                  </a:lnTo>
                  <a:lnTo>
                    <a:pt x="5057267" y="2769717"/>
                  </a:lnTo>
                  <a:lnTo>
                    <a:pt x="5068824" y="2769717"/>
                  </a:lnTo>
                  <a:lnTo>
                    <a:pt x="5068824" y="213360"/>
                  </a:lnTo>
                  <a:lnTo>
                    <a:pt x="5068824" y="212725"/>
                  </a:lnTo>
                  <a:lnTo>
                    <a:pt x="5068824" y="200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91628" y="4200144"/>
            <a:ext cx="2077720" cy="338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Distributed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65520" y="3246120"/>
            <a:ext cx="4220210" cy="3180715"/>
            <a:chOff x="6065520" y="3246120"/>
            <a:chExt cx="4220210" cy="3180715"/>
          </a:xfrm>
        </p:grpSpPr>
        <p:sp>
          <p:nvSpPr>
            <p:cNvPr id="34" name="object 34"/>
            <p:cNvSpPr/>
            <p:nvPr/>
          </p:nvSpPr>
          <p:spPr>
            <a:xfrm>
              <a:off x="8768080" y="4946904"/>
              <a:ext cx="392430" cy="414655"/>
            </a:xfrm>
            <a:custGeom>
              <a:avLst/>
              <a:gdLst/>
              <a:ahLst/>
              <a:cxnLst/>
              <a:rect l="l" t="t" r="r" b="b"/>
              <a:pathLst>
                <a:path w="392429" h="414654">
                  <a:moveTo>
                    <a:pt x="234188" y="3048"/>
                  </a:moveTo>
                  <a:lnTo>
                    <a:pt x="163703" y="50927"/>
                  </a:lnTo>
                  <a:lnTo>
                    <a:pt x="191414" y="66433"/>
                  </a:lnTo>
                  <a:lnTo>
                    <a:pt x="0" y="408432"/>
                  </a:lnTo>
                  <a:lnTo>
                    <a:pt x="11176" y="414528"/>
                  </a:lnTo>
                  <a:lnTo>
                    <a:pt x="202488" y="72618"/>
                  </a:lnTo>
                  <a:lnTo>
                    <a:pt x="230251" y="88138"/>
                  </a:lnTo>
                  <a:lnTo>
                    <a:pt x="231762" y="55372"/>
                  </a:lnTo>
                  <a:lnTo>
                    <a:pt x="234188" y="3048"/>
                  </a:lnTo>
                  <a:close/>
                </a:path>
                <a:path w="392429" h="414654">
                  <a:moveTo>
                    <a:pt x="392176" y="6096"/>
                  </a:moveTo>
                  <a:lnTo>
                    <a:pt x="381000" y="0"/>
                  </a:lnTo>
                  <a:lnTo>
                    <a:pt x="189674" y="341922"/>
                  </a:lnTo>
                  <a:lnTo>
                    <a:pt x="161925" y="326390"/>
                  </a:lnTo>
                  <a:lnTo>
                    <a:pt x="157988" y="411480"/>
                  </a:lnTo>
                  <a:lnTo>
                    <a:pt x="228473" y="363601"/>
                  </a:lnTo>
                  <a:lnTo>
                    <a:pt x="220522" y="359156"/>
                  </a:lnTo>
                  <a:lnTo>
                    <a:pt x="200748" y="348107"/>
                  </a:lnTo>
                  <a:lnTo>
                    <a:pt x="39217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05602" y="5435285"/>
              <a:ext cx="512564" cy="2413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3802" y="6185093"/>
              <a:ext cx="512564" cy="2413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9202" y="6185093"/>
              <a:ext cx="512564" cy="2413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72602" y="5435285"/>
              <a:ext cx="512564" cy="2413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5202" y="4685477"/>
              <a:ext cx="512564" cy="2413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10602" y="4685477"/>
              <a:ext cx="512564" cy="2413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859268" y="5018532"/>
              <a:ext cx="1905000" cy="1094740"/>
            </a:xfrm>
            <a:custGeom>
              <a:avLst/>
              <a:gdLst/>
              <a:ahLst/>
              <a:cxnLst/>
              <a:rect l="l" t="t" r="r" b="b"/>
              <a:pathLst>
                <a:path w="1905000" h="1094739">
                  <a:moveTo>
                    <a:pt x="310642" y="405892"/>
                  </a:moveTo>
                  <a:lnTo>
                    <a:pt x="189230" y="134112"/>
                  </a:lnTo>
                  <a:lnTo>
                    <a:pt x="215455" y="122428"/>
                  </a:lnTo>
                  <a:lnTo>
                    <a:pt x="218313" y="121158"/>
                  </a:lnTo>
                  <a:lnTo>
                    <a:pt x="152400" y="67056"/>
                  </a:lnTo>
                  <a:lnTo>
                    <a:pt x="148717" y="152146"/>
                  </a:lnTo>
                  <a:lnTo>
                    <a:pt x="177647" y="139268"/>
                  </a:lnTo>
                  <a:lnTo>
                    <a:pt x="298958" y="410972"/>
                  </a:lnTo>
                  <a:lnTo>
                    <a:pt x="310642" y="405892"/>
                  </a:lnTo>
                  <a:close/>
                </a:path>
                <a:path w="1905000" h="1094739">
                  <a:moveTo>
                    <a:pt x="609600" y="749808"/>
                  </a:moveTo>
                  <a:lnTo>
                    <a:pt x="535432" y="791768"/>
                  </a:lnTo>
                  <a:lnTo>
                    <a:pt x="561746" y="809485"/>
                  </a:lnTo>
                  <a:lnTo>
                    <a:pt x="375666" y="1086116"/>
                  </a:lnTo>
                  <a:lnTo>
                    <a:pt x="386207" y="1093203"/>
                  </a:lnTo>
                  <a:lnTo>
                    <a:pt x="572287" y="816571"/>
                  </a:lnTo>
                  <a:lnTo>
                    <a:pt x="598678" y="834301"/>
                  </a:lnTo>
                  <a:lnTo>
                    <a:pt x="603237" y="798957"/>
                  </a:lnTo>
                  <a:lnTo>
                    <a:pt x="609600" y="749808"/>
                  </a:lnTo>
                  <a:close/>
                </a:path>
                <a:path w="1905000" h="1094739">
                  <a:moveTo>
                    <a:pt x="842899" y="754049"/>
                  </a:moveTo>
                  <a:lnTo>
                    <a:pt x="833501" y="745566"/>
                  </a:lnTo>
                  <a:lnTo>
                    <a:pt x="579564" y="1028725"/>
                  </a:lnTo>
                  <a:lnTo>
                    <a:pt x="555879" y="1007491"/>
                  </a:lnTo>
                  <a:lnTo>
                    <a:pt x="533400" y="1089660"/>
                  </a:lnTo>
                  <a:lnTo>
                    <a:pt x="612648" y="1058367"/>
                  </a:lnTo>
                  <a:lnTo>
                    <a:pt x="599528" y="1046619"/>
                  </a:lnTo>
                  <a:lnTo>
                    <a:pt x="588987" y="1037170"/>
                  </a:lnTo>
                  <a:lnTo>
                    <a:pt x="842899" y="754049"/>
                  </a:lnTo>
                  <a:close/>
                </a:path>
                <a:path w="1905000" h="1094739">
                  <a:moveTo>
                    <a:pt x="1829435" y="687539"/>
                  </a:moveTo>
                  <a:lnTo>
                    <a:pt x="1828165" y="674903"/>
                  </a:lnTo>
                  <a:lnTo>
                    <a:pt x="1218184" y="735914"/>
                  </a:lnTo>
                  <a:lnTo>
                    <a:pt x="1215009" y="704316"/>
                  </a:lnTo>
                  <a:lnTo>
                    <a:pt x="1143000" y="749808"/>
                  </a:lnTo>
                  <a:lnTo>
                    <a:pt x="1222629" y="780135"/>
                  </a:lnTo>
                  <a:lnTo>
                    <a:pt x="1219581" y="749808"/>
                  </a:lnTo>
                  <a:lnTo>
                    <a:pt x="1219441" y="748550"/>
                  </a:lnTo>
                  <a:lnTo>
                    <a:pt x="1829435" y="687539"/>
                  </a:lnTo>
                  <a:close/>
                </a:path>
                <a:path w="1905000" h="1094739">
                  <a:moveTo>
                    <a:pt x="1905000" y="545592"/>
                  </a:moveTo>
                  <a:lnTo>
                    <a:pt x="1892300" y="539242"/>
                  </a:lnTo>
                  <a:lnTo>
                    <a:pt x="1828800" y="507492"/>
                  </a:lnTo>
                  <a:lnTo>
                    <a:pt x="1828800" y="539242"/>
                  </a:lnTo>
                  <a:lnTo>
                    <a:pt x="841425" y="539242"/>
                  </a:lnTo>
                  <a:lnTo>
                    <a:pt x="289610" y="46050"/>
                  </a:lnTo>
                  <a:lnTo>
                    <a:pt x="297154" y="37592"/>
                  </a:lnTo>
                  <a:lnTo>
                    <a:pt x="310769" y="22352"/>
                  </a:lnTo>
                  <a:lnTo>
                    <a:pt x="228600" y="0"/>
                  </a:lnTo>
                  <a:lnTo>
                    <a:pt x="259969" y="79248"/>
                  </a:lnTo>
                  <a:lnTo>
                    <a:pt x="281165" y="55499"/>
                  </a:lnTo>
                  <a:lnTo>
                    <a:pt x="822426" y="539242"/>
                  </a:lnTo>
                  <a:lnTo>
                    <a:pt x="0" y="539242"/>
                  </a:lnTo>
                  <a:lnTo>
                    <a:pt x="0" y="551942"/>
                  </a:lnTo>
                  <a:lnTo>
                    <a:pt x="836637" y="551942"/>
                  </a:lnTo>
                  <a:lnTo>
                    <a:pt x="1443609" y="1094397"/>
                  </a:lnTo>
                  <a:lnTo>
                    <a:pt x="1451991" y="1084922"/>
                  </a:lnTo>
                  <a:lnTo>
                    <a:pt x="855637" y="551942"/>
                  </a:lnTo>
                  <a:lnTo>
                    <a:pt x="1828800" y="551942"/>
                  </a:lnTo>
                  <a:lnTo>
                    <a:pt x="1828800" y="583692"/>
                  </a:lnTo>
                  <a:lnTo>
                    <a:pt x="1892300" y="551942"/>
                  </a:lnTo>
                  <a:lnTo>
                    <a:pt x="19050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6448" y="5289804"/>
              <a:ext cx="1229868" cy="7360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1073" y="5215699"/>
              <a:ext cx="1227074" cy="7331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20" y="3246120"/>
              <a:ext cx="1307592" cy="104698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9904" y="3270504"/>
              <a:ext cx="1307592" cy="104698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363" y="3259709"/>
              <a:ext cx="1304543" cy="104432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3146" y="636523"/>
            <a:ext cx="454660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1605" indent="-129539">
              <a:lnSpc>
                <a:spcPct val="100000"/>
              </a:lnSpc>
              <a:spcBef>
                <a:spcPts val="114"/>
              </a:spcBef>
              <a:buChar char="•"/>
              <a:tabLst>
                <a:tab pos="142240" algn="l"/>
              </a:tabLst>
            </a:pPr>
            <a:r>
              <a:rPr sz="1350" spc="10" dirty="0">
                <a:latin typeface="Calibri"/>
                <a:cs typeface="Calibri"/>
              </a:rPr>
              <a:t>Cloud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computing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evolved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from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concept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called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virtualization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3146" y="863599"/>
            <a:ext cx="5006340" cy="1507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1605" indent="-129539">
              <a:lnSpc>
                <a:spcPts val="1620"/>
              </a:lnSpc>
              <a:spcBef>
                <a:spcPts val="114"/>
              </a:spcBef>
              <a:buChar char="•"/>
              <a:tabLst>
                <a:tab pos="142240" algn="l"/>
              </a:tabLst>
            </a:pPr>
            <a:r>
              <a:rPr sz="1350" spc="15" dirty="0">
                <a:latin typeface="Calibri"/>
                <a:cs typeface="Calibri"/>
              </a:rPr>
              <a:t>Using </a:t>
            </a:r>
            <a:r>
              <a:rPr sz="1350" spc="10" dirty="0">
                <a:latin typeface="Calibri"/>
                <a:cs typeface="Calibri"/>
              </a:rPr>
              <a:t>virtualization, you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host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multiple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Operating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at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127000">
              <a:lnSpc>
                <a:spcPts val="1680"/>
              </a:lnSpc>
            </a:pPr>
            <a:r>
              <a:rPr sz="1400" spc="5" dirty="0">
                <a:latin typeface="Calibri"/>
                <a:cs typeface="Calibri"/>
              </a:rPr>
              <a:t>same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time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single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  <a:p>
            <a:pPr marL="141605" indent="-129539">
              <a:lnSpc>
                <a:spcPts val="1620"/>
              </a:lnSpc>
              <a:spcBef>
                <a:spcPts val="40"/>
              </a:spcBef>
              <a:buChar char="•"/>
              <a:tabLst>
                <a:tab pos="142240" algn="l"/>
              </a:tabLst>
            </a:pPr>
            <a:r>
              <a:rPr sz="1350" spc="10" dirty="0">
                <a:latin typeface="Calibri"/>
                <a:cs typeface="Calibri"/>
              </a:rPr>
              <a:t>A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traditional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application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server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may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have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just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5-10%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utilization,</a:t>
            </a:r>
            <a:endParaRPr sz="1350">
              <a:latin typeface="Calibri"/>
              <a:cs typeface="Calibri"/>
            </a:endParaRPr>
          </a:p>
          <a:p>
            <a:pPr marL="127000">
              <a:lnSpc>
                <a:spcPts val="1680"/>
              </a:lnSpc>
            </a:pPr>
            <a:r>
              <a:rPr sz="1400" dirty="0">
                <a:latin typeface="Calibri"/>
                <a:cs typeface="Calibri"/>
              </a:rPr>
              <a:t>whereas </a:t>
            </a:r>
            <a:r>
              <a:rPr sz="1400" spc="5" dirty="0">
                <a:latin typeface="Calibri"/>
                <a:cs typeface="Calibri"/>
              </a:rPr>
              <a:t>virtualized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servers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50-80%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utilization</a:t>
            </a:r>
            <a:endParaRPr sz="1400">
              <a:latin typeface="Calibri"/>
              <a:cs typeface="Calibri"/>
            </a:endParaRPr>
          </a:p>
          <a:p>
            <a:pPr marL="127000" marR="41910" indent="-114300">
              <a:lnSpc>
                <a:spcPct val="100699"/>
              </a:lnSpc>
              <a:buChar char="•"/>
              <a:tabLst>
                <a:tab pos="143510" algn="l"/>
              </a:tabLst>
            </a:pPr>
            <a:r>
              <a:rPr sz="140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hosting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virtualized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instances</a:t>
            </a:r>
            <a:r>
              <a:rPr sz="1400" spc="5" dirty="0">
                <a:latin typeface="Calibri"/>
                <a:cs typeface="Calibri"/>
              </a:rPr>
              <a:t> 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fewer </a:t>
            </a:r>
            <a:r>
              <a:rPr sz="1400" dirty="0">
                <a:latin typeface="Calibri"/>
                <a:cs typeface="Calibri"/>
              </a:rPr>
              <a:t>physical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servers,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you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can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lower </a:t>
            </a:r>
            <a:r>
              <a:rPr sz="1350" spc="5" dirty="0">
                <a:latin typeface="Calibri"/>
                <a:cs typeface="Calibri"/>
              </a:rPr>
              <a:t>costs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for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hardware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acquisition, </a:t>
            </a:r>
            <a:r>
              <a:rPr sz="1350" spc="15" dirty="0">
                <a:latin typeface="Calibri"/>
                <a:cs typeface="Calibri"/>
              </a:rPr>
              <a:t>maintenance,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energy,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cooling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usage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7413" y="697820"/>
            <a:ext cx="8740775" cy="3185795"/>
            <a:chOff x="1727413" y="697820"/>
            <a:chExt cx="8740775" cy="3185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7413" y="697820"/>
              <a:ext cx="3174573" cy="15965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1641" y="2487913"/>
              <a:ext cx="5615965" cy="12942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5859" y="2410968"/>
              <a:ext cx="5306568" cy="1472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5275" y="2488691"/>
              <a:ext cx="5568696" cy="12374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6195" y="2497328"/>
            <a:ext cx="484060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14"/>
              </a:spcBef>
              <a:buChar char="•"/>
              <a:tabLst>
                <a:tab pos="142240" algn="l"/>
              </a:tabLst>
            </a:pPr>
            <a:r>
              <a:rPr sz="1350" spc="10" dirty="0">
                <a:latin typeface="Calibri"/>
                <a:cs typeface="Calibri"/>
              </a:rPr>
              <a:t>Grid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computing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defined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as an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interconnected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computer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system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5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machines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utilize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same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resources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collectively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5" dirty="0">
                <a:latin typeface="Calibri"/>
                <a:cs typeface="Calibri"/>
              </a:rPr>
              <a:t> solving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problem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reaching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195" y="3115182"/>
            <a:ext cx="4906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875" indent="-130810">
              <a:lnSpc>
                <a:spcPct val="100000"/>
              </a:lnSpc>
              <a:spcBef>
                <a:spcPts val="105"/>
              </a:spcBef>
              <a:buChar char="•"/>
              <a:tabLst>
                <a:tab pos="143510" algn="l"/>
                <a:tab pos="2757170" algn="l"/>
              </a:tabLst>
            </a:pPr>
            <a:r>
              <a:rPr sz="1400" spc="5" dirty="0">
                <a:latin typeface="Calibri"/>
                <a:cs typeface="Calibri"/>
              </a:rPr>
              <a:t>Grid  computing 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usually 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consists	of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one  main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computer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0495" y="3328542"/>
            <a:ext cx="49034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distributes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tasks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group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 network </a:t>
            </a:r>
            <a:r>
              <a:rPr sz="1400" dirty="0">
                <a:latin typeface="Calibri"/>
                <a:cs typeface="Calibri"/>
              </a:rPr>
              <a:t>computers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" dirty="0">
                <a:latin typeface="Calibri"/>
                <a:cs typeface="Calibri"/>
              </a:rPr>
              <a:t>accomplish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goal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8404" y="2253995"/>
            <a:ext cx="8778240" cy="3150235"/>
            <a:chOff x="1708404" y="2253995"/>
            <a:chExt cx="8778240" cy="31502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404" y="2253995"/>
              <a:ext cx="3215640" cy="18531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2604" y="4081272"/>
              <a:ext cx="5654040" cy="1322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5860" y="4315967"/>
              <a:ext cx="5306568" cy="886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5276" y="4101083"/>
              <a:ext cx="5568696" cy="12374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16195" y="4403597"/>
            <a:ext cx="4922520" cy="657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1605" indent="-129539">
              <a:lnSpc>
                <a:spcPts val="1620"/>
              </a:lnSpc>
              <a:spcBef>
                <a:spcPts val="114"/>
              </a:spcBef>
              <a:buChar char="•"/>
              <a:tabLst>
                <a:tab pos="142240" algn="l"/>
              </a:tabLst>
            </a:pPr>
            <a:r>
              <a:rPr sz="1350" spc="10" dirty="0">
                <a:latin typeface="Calibri"/>
                <a:cs typeface="Calibri"/>
              </a:rPr>
              <a:t>In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utility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computing,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computing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resources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and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infrastructure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endParaRPr sz="13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1400" spc="5" dirty="0">
                <a:latin typeface="Calibri"/>
                <a:cs typeface="Calibri"/>
              </a:rPr>
              <a:t>provided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service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provider</a:t>
            </a:r>
            <a:endParaRPr sz="1400">
              <a:latin typeface="Calibri"/>
              <a:cs typeface="Calibri"/>
            </a:endParaRPr>
          </a:p>
          <a:p>
            <a:pPr marL="141605" indent="-129539">
              <a:lnSpc>
                <a:spcPct val="100000"/>
              </a:lnSpc>
              <a:spcBef>
                <a:spcPts val="35"/>
              </a:spcBef>
              <a:buChar char="•"/>
              <a:tabLst>
                <a:tab pos="142240" algn="l"/>
              </a:tabLst>
            </a:pPr>
            <a:r>
              <a:rPr sz="1350" spc="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customer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charged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according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service usage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8404" y="3866388"/>
            <a:ext cx="3215640" cy="185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82800" y="871473"/>
            <a:ext cx="2475865" cy="458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58039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3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4300">
              <a:latin typeface="Calibri"/>
              <a:cs typeface="Calibri"/>
            </a:endParaRPr>
          </a:p>
          <a:p>
            <a:pPr marL="13970" marR="5080" indent="746760">
              <a:lnSpc>
                <a:spcPct val="100000"/>
              </a:lnSpc>
              <a:spcBef>
                <a:spcPts val="2540"/>
              </a:spcBef>
            </a:pP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Grid </a:t>
            </a:r>
            <a:r>
              <a:rPr sz="4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3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4300">
              <a:latin typeface="Calibri"/>
              <a:cs typeface="Calibri"/>
            </a:endParaRPr>
          </a:p>
          <a:p>
            <a:pPr marL="13970" marR="5080" indent="549910">
              <a:lnSpc>
                <a:spcPct val="100000"/>
              </a:lnSpc>
              <a:spcBef>
                <a:spcPts val="2385"/>
              </a:spcBef>
            </a:pP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Utility </a:t>
            </a:r>
            <a:r>
              <a:rPr sz="4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3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3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3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43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75276" y="630936"/>
            <a:ext cx="5568696" cy="164591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4529" y="463665"/>
            <a:ext cx="5035321" cy="578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75689"/>
            <a:ext cx="761428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10"/>
              </a:spcBef>
              <a:buClr>
                <a:srgbClr val="0000C4"/>
              </a:buClr>
              <a:buFont typeface="Wingdings"/>
              <a:buChar char=""/>
              <a:tabLst>
                <a:tab pos="547370" algn="l"/>
                <a:tab pos="548005" algn="l"/>
              </a:tabLst>
            </a:pPr>
            <a:r>
              <a:rPr sz="2200" spc="5" dirty="0">
                <a:latin typeface="Calibri"/>
                <a:cs typeface="Calibri"/>
              </a:rPr>
              <a:t>Cloud</a:t>
            </a:r>
            <a:r>
              <a:rPr sz="2200" spc="10" dirty="0">
                <a:latin typeface="Calibri"/>
                <a:cs typeface="Calibri"/>
              </a:rPr>
              <a:t> computing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divided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three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major</a:t>
            </a:r>
            <a:r>
              <a:rPr sz="2200" spc="10" dirty="0">
                <a:latin typeface="Calibri"/>
                <a:cs typeface="Calibri"/>
              </a:rPr>
              <a:t> cloud </a:t>
            </a:r>
            <a:r>
              <a:rPr sz="2200" spc="5" dirty="0">
                <a:latin typeface="Calibri"/>
                <a:cs typeface="Calibri"/>
              </a:rPr>
              <a:t>structures: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238" y="1966497"/>
            <a:ext cx="5678880" cy="13633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7005" y="2117827"/>
            <a:ext cx="5113655" cy="10356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235"/>
              </a:spcBef>
              <a:buChar char="•"/>
              <a:tabLst>
                <a:tab pos="16383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public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accessed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  <a:p>
            <a:pPr marL="163195" marR="5080" indent="-163195">
              <a:lnSpc>
                <a:spcPct val="100000"/>
              </a:lnSpc>
              <a:spcBef>
                <a:spcPts val="135"/>
              </a:spcBef>
              <a:buChar char="•"/>
              <a:tabLst>
                <a:tab pos="163195" algn="l"/>
              </a:tabLst>
            </a:pP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client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manages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their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normal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resources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operate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within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cloud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provide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appropriate</a:t>
            </a:r>
            <a:r>
              <a:rPr sz="1600" spc="-5" dirty="0">
                <a:latin typeface="Calibri"/>
                <a:cs typeface="Calibri"/>
              </a:rPr>
              <a:t> remuneration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services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0032" y="1999488"/>
            <a:ext cx="3012947" cy="1283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26742" y="2324557"/>
            <a:ext cx="2330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3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1811" y="3259835"/>
            <a:ext cx="5824728" cy="15102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48529" y="3474465"/>
            <a:ext cx="5060950" cy="996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10"/>
              </a:spcBef>
              <a:buChar char="•"/>
              <a:tabLst>
                <a:tab pos="153035" algn="l"/>
              </a:tabLst>
            </a:pP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private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cloud</a:t>
            </a:r>
            <a:r>
              <a:rPr sz="1500" spc="5" dirty="0">
                <a:latin typeface="Calibri"/>
                <a:cs typeface="Calibri"/>
              </a:rPr>
              <a:t> is</a:t>
            </a:r>
            <a:r>
              <a:rPr sz="1500" spc="10" dirty="0">
                <a:latin typeface="Calibri"/>
                <a:cs typeface="Calibri"/>
              </a:rPr>
              <a:t> cloud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technology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which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uses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private</a:t>
            </a:r>
            <a:endParaRPr sz="15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center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which only</a:t>
            </a:r>
            <a:r>
              <a:rPr sz="1600" dirty="0">
                <a:latin typeface="Calibri"/>
                <a:cs typeface="Calibri"/>
              </a:rPr>
              <a:t> one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organization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access</a:t>
            </a:r>
            <a:endParaRPr sz="1600">
              <a:latin typeface="Calibri"/>
              <a:cs typeface="Calibri"/>
            </a:endParaRPr>
          </a:p>
          <a:p>
            <a:pPr marL="163830" marR="5080" indent="-163830">
              <a:lnSpc>
                <a:spcPct val="100000"/>
              </a:lnSpc>
              <a:spcBef>
                <a:spcPts val="75"/>
              </a:spcBef>
              <a:buChar char="•"/>
              <a:tabLst>
                <a:tab pos="163830" algn="l"/>
              </a:tabLst>
            </a:pPr>
            <a:r>
              <a:rPr sz="1600" dirty="0">
                <a:latin typeface="Calibri"/>
                <a:cs typeface="Calibri"/>
              </a:rPr>
              <a:t>The organization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maintains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its </a:t>
            </a:r>
            <a:r>
              <a:rPr sz="1600" spc="-5" dirty="0">
                <a:latin typeface="Calibri"/>
                <a:cs typeface="Calibri"/>
              </a:rPr>
              <a:t>own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center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staff,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resources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within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cloud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available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on-demand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2788" y="3374135"/>
            <a:ext cx="3112008" cy="12816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44064" y="3737813"/>
            <a:ext cx="2501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36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15540" y="4799962"/>
            <a:ext cx="5681965" cy="15008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48529" y="4992115"/>
            <a:ext cx="4784090" cy="982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25"/>
              </a:spcBef>
              <a:buChar char="•"/>
              <a:tabLst>
                <a:tab pos="151130" algn="l"/>
              </a:tabLst>
            </a:pPr>
            <a:r>
              <a:rPr sz="1450" spc="20" dirty="0">
                <a:latin typeface="Calibri"/>
                <a:cs typeface="Calibri"/>
              </a:rPr>
              <a:t>Hybrid clouds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are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combination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of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private </a:t>
            </a:r>
            <a:r>
              <a:rPr sz="1450" spc="20" dirty="0">
                <a:latin typeface="Calibri"/>
                <a:cs typeface="Calibri"/>
              </a:rPr>
              <a:t>and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15" dirty="0">
                <a:latin typeface="Calibri"/>
                <a:cs typeface="Calibri"/>
              </a:rPr>
              <a:t>public</a:t>
            </a:r>
            <a:endParaRPr sz="145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libri"/>
                <a:cs typeface="Calibri"/>
              </a:rPr>
              <a:t>clouds</a:t>
            </a:r>
            <a:endParaRPr sz="1600">
              <a:latin typeface="Calibri"/>
              <a:cs typeface="Calibri"/>
            </a:endParaRPr>
          </a:p>
          <a:p>
            <a:pPr marL="152400" indent="-140335">
              <a:lnSpc>
                <a:spcPts val="1800"/>
              </a:lnSpc>
              <a:spcBef>
                <a:spcPts val="130"/>
              </a:spcBef>
              <a:buChar char="•"/>
              <a:tabLst>
                <a:tab pos="153035" algn="l"/>
              </a:tabLst>
            </a:pPr>
            <a:r>
              <a:rPr sz="1500" spc="10" dirty="0">
                <a:latin typeface="Calibri"/>
                <a:cs typeface="Calibri"/>
              </a:rPr>
              <a:t>Sometimes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application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private </a:t>
            </a:r>
            <a:r>
              <a:rPr sz="1500" spc="10" dirty="0">
                <a:latin typeface="Calibri"/>
                <a:cs typeface="Calibri"/>
              </a:rPr>
              <a:t>cloud </a:t>
            </a:r>
            <a:r>
              <a:rPr sz="1500" spc="5" dirty="0">
                <a:latin typeface="Calibri"/>
                <a:cs typeface="Calibri"/>
              </a:rPr>
              <a:t>extends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</a:t>
            </a:r>
            <a:endParaRPr sz="1500">
              <a:latin typeface="Calibri"/>
              <a:cs typeface="Calibri"/>
            </a:endParaRPr>
          </a:p>
          <a:p>
            <a:pPr marL="184785">
              <a:lnSpc>
                <a:spcPts val="1920"/>
              </a:lnSpc>
            </a:pPr>
            <a:r>
              <a:rPr sz="1600" spc="-5" dirty="0">
                <a:latin typeface="Calibri"/>
                <a:cs typeface="Calibri"/>
              </a:rPr>
              <a:t>resources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present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public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0220" y="4908803"/>
            <a:ext cx="3058668" cy="12816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71497" y="5273750"/>
            <a:ext cx="244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Hybrid</a:t>
            </a:r>
            <a:r>
              <a:rPr sz="3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4529" y="463665"/>
            <a:ext cx="5035321" cy="578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99641" y="1411985"/>
            <a:ext cx="8324850" cy="11595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329565" indent="-343535">
              <a:lnSpc>
                <a:spcPts val="2530"/>
              </a:lnSpc>
              <a:spcBef>
                <a:spcPts val="475"/>
              </a:spcBef>
              <a:buClr>
                <a:srgbClr val="0000C4"/>
              </a:buClr>
              <a:buFont typeface="Wingdings"/>
              <a:buChar char=""/>
              <a:tabLst>
                <a:tab pos="591185" algn="l"/>
                <a:tab pos="591820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types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services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cloud </a:t>
            </a:r>
            <a:r>
              <a:rPr sz="2400" dirty="0">
                <a:latin typeface="Calibri"/>
                <a:cs typeface="Calibri"/>
              </a:rPr>
              <a:t>computing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platform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837565" lvl="1" indent="-367665">
              <a:lnSpc>
                <a:spcPts val="1480"/>
              </a:lnSpc>
              <a:buClr>
                <a:srgbClr val="0000C4"/>
              </a:buClr>
              <a:buFont typeface="Wingdings"/>
              <a:buChar char=""/>
              <a:tabLst>
                <a:tab pos="836930" algn="l"/>
                <a:tab pos="837565" algn="l"/>
              </a:tabLst>
            </a:pPr>
            <a:r>
              <a:rPr sz="1600" b="1" spc="5" dirty="0">
                <a:latin typeface="Arial"/>
                <a:cs typeface="Arial"/>
              </a:rPr>
              <a:t>Infrastructure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(IaaS)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computers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other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resources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820419">
              <a:lnSpc>
                <a:spcPts val="2014"/>
              </a:lnSpc>
            </a:pPr>
            <a:r>
              <a:rPr sz="1800" dirty="0">
                <a:latin typeface="Calibri"/>
                <a:cs typeface="Calibri"/>
              </a:rPr>
              <a:t>provided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57222" y="5217922"/>
            <a:ext cx="1371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00C4"/>
                </a:solidFill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7222" y="5744667"/>
            <a:ext cx="137160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00C4"/>
                </a:solidFill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solidFill>
                  <a:srgbClr val="0000C4"/>
                </a:solidFill>
                <a:latin typeface="Wingdings"/>
                <a:cs typeface="Wingdings"/>
              </a:rPr>
              <a:t>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7222" y="2552826"/>
            <a:ext cx="828992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indent="-367665">
              <a:lnSpc>
                <a:spcPts val="1725"/>
              </a:lnSpc>
              <a:spcBef>
                <a:spcPts val="95"/>
              </a:spcBef>
              <a:buClr>
                <a:srgbClr val="0000C4"/>
              </a:buClr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sz="1600" b="1" dirty="0">
                <a:latin typeface="Arial"/>
                <a:cs typeface="Arial"/>
              </a:rPr>
              <a:t>Platform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(PaaS)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program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execution environment,</a:t>
            </a:r>
            <a:endParaRPr sz="1600">
              <a:latin typeface="Calibri"/>
              <a:cs typeface="Calibri"/>
            </a:endParaRPr>
          </a:p>
          <a:p>
            <a:pPr marL="350520">
              <a:lnSpc>
                <a:spcPts val="1964"/>
              </a:lnSpc>
            </a:pPr>
            <a:r>
              <a:rPr sz="1800" spc="5" dirty="0">
                <a:latin typeface="Calibri"/>
                <a:cs typeface="Calibri"/>
              </a:rPr>
              <a:t>database,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379730" indent="-367665">
              <a:lnSpc>
                <a:spcPts val="1675"/>
              </a:lnSpc>
              <a:spcBef>
                <a:spcPts val="155"/>
              </a:spcBef>
              <a:buClr>
                <a:srgbClr val="0000C4"/>
              </a:buClr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sz="1600" b="1" spc="10" dirty="0">
                <a:latin typeface="Arial"/>
                <a:cs typeface="Arial"/>
              </a:rPr>
              <a:t>Software</a:t>
            </a:r>
            <a:r>
              <a:rPr sz="1600" b="1" dirty="0">
                <a:latin typeface="Arial"/>
                <a:cs typeface="Arial"/>
              </a:rPr>
              <a:t> as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service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(SaaS)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model,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cloud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operate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75920">
              <a:lnSpc>
                <a:spcPts val="1914"/>
              </a:lnSpc>
            </a:pP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software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 </a:t>
            </a:r>
            <a:r>
              <a:rPr sz="1800" spc="5" dirty="0">
                <a:latin typeface="Calibri"/>
                <a:cs typeface="Calibri"/>
              </a:rPr>
              <a:t>access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379730" indent="-367665">
              <a:lnSpc>
                <a:spcPts val="1670"/>
              </a:lnSpc>
              <a:spcBef>
                <a:spcPts val="259"/>
              </a:spcBef>
              <a:buClr>
                <a:srgbClr val="0000C4"/>
              </a:buClr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sz="1600" b="1" dirty="0">
                <a:latin typeface="Arial"/>
                <a:cs typeface="Arial"/>
              </a:rPr>
              <a:t>Storage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(STaaS)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large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service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providers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rents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storage</a:t>
            </a:r>
            <a:endParaRPr sz="1600">
              <a:latin typeface="Calibri"/>
              <a:cs typeface="Calibri"/>
            </a:endParaRPr>
          </a:p>
          <a:p>
            <a:pPr marL="401955">
              <a:lnSpc>
                <a:spcPts val="1910"/>
              </a:lnSpc>
            </a:pPr>
            <a:r>
              <a:rPr sz="1800" dirty="0">
                <a:latin typeface="Calibri"/>
                <a:cs typeface="Calibri"/>
              </a:rPr>
              <a:t>infrastructures</a:t>
            </a:r>
            <a:endParaRPr sz="1800">
              <a:latin typeface="Calibri"/>
              <a:cs typeface="Calibri"/>
            </a:endParaRPr>
          </a:p>
          <a:p>
            <a:pPr marL="379730" indent="-367665">
              <a:lnSpc>
                <a:spcPts val="1625"/>
              </a:lnSpc>
              <a:spcBef>
                <a:spcPts val="250"/>
              </a:spcBef>
              <a:buClr>
                <a:srgbClr val="0000C4"/>
              </a:buClr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sz="1600" b="1" spc="5" dirty="0">
                <a:latin typeface="Arial"/>
                <a:cs typeface="Arial"/>
              </a:rPr>
              <a:t>Security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(SECaaS)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model,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large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service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providers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integrates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75920">
              <a:lnSpc>
                <a:spcPts val="1864"/>
              </a:lnSpc>
            </a:pPr>
            <a:r>
              <a:rPr sz="1800" spc="-5" dirty="0">
                <a:latin typeface="Calibri"/>
                <a:cs typeface="Calibri"/>
              </a:rPr>
              <a:t>corporate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security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379730" indent="-367665">
              <a:lnSpc>
                <a:spcPts val="1670"/>
              </a:lnSpc>
              <a:spcBef>
                <a:spcPts val="360"/>
              </a:spcBef>
              <a:buClr>
                <a:srgbClr val="0000C4"/>
              </a:buClr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sz="1600" b="1" dirty="0">
                <a:latin typeface="Arial"/>
                <a:cs typeface="Arial"/>
              </a:rPr>
              <a:t>Data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(DaaS)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model,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 </a:t>
            </a:r>
            <a:r>
              <a:rPr sz="1600" spc="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required</a:t>
            </a:r>
            <a:endParaRPr sz="1600">
              <a:latin typeface="Calibri"/>
              <a:cs typeface="Calibri"/>
            </a:endParaRPr>
          </a:p>
          <a:p>
            <a:pPr marL="350520">
              <a:lnSpc>
                <a:spcPts val="1910"/>
              </a:lnSpc>
            </a:pPr>
            <a:r>
              <a:rPr sz="1800" dirty="0">
                <a:latin typeface="Calibri"/>
                <a:cs typeface="Calibri"/>
              </a:rPr>
              <a:t>irrespective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geographic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organization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separation</a:t>
            </a:r>
            <a:r>
              <a:rPr sz="1800" spc="5" dirty="0">
                <a:latin typeface="Calibri"/>
                <a:cs typeface="Calibri"/>
              </a:rPr>
              <a:t> between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ts val="1905"/>
              </a:lnSpc>
              <a:spcBef>
                <a:spcPts val="60"/>
              </a:spcBef>
            </a:pPr>
            <a:r>
              <a:rPr sz="1600" b="1" spc="-30" dirty="0">
                <a:latin typeface="Arial"/>
                <a:cs typeface="Arial"/>
              </a:rPr>
              <a:t>Test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Environment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dirty="0">
                <a:latin typeface="Calibri"/>
                <a:cs typeface="Calibri"/>
              </a:rPr>
              <a:t>(TEaaS)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software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hosted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ts val="2039"/>
              </a:lnSpc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accessed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browser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ts val="1814"/>
              </a:lnSpc>
            </a:pPr>
            <a:r>
              <a:rPr sz="1600" b="1" dirty="0">
                <a:latin typeface="Arial"/>
                <a:cs typeface="Arial"/>
              </a:rPr>
              <a:t>Desktop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dirty="0">
                <a:latin typeface="Calibri"/>
                <a:cs typeface="Calibri"/>
              </a:rPr>
              <a:t>(DaaS)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desktop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is virtualized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90"/>
              </a:spcBef>
            </a:pPr>
            <a:r>
              <a:rPr sz="1600" b="1" spc="-15" dirty="0">
                <a:latin typeface="Arial"/>
                <a:cs typeface="Arial"/>
              </a:rPr>
              <a:t>API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service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spc="5" dirty="0">
                <a:latin typeface="Calibri"/>
                <a:cs typeface="Calibri"/>
              </a:rPr>
              <a:t>(APIaaS)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enables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hosting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APIs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0"/>
              </a:spcBef>
            </a:pPr>
            <a:r>
              <a:rPr spc="-25" dirty="0"/>
              <a:t>Introduction</a:t>
            </a:r>
            <a:r>
              <a:rPr spc="-55" dirty="0"/>
              <a:t> </a:t>
            </a:r>
            <a:r>
              <a:rPr spc="-35" dirty="0"/>
              <a:t>to</a:t>
            </a:r>
            <a:r>
              <a:rPr spc="-20" dirty="0"/>
              <a:t> </a:t>
            </a:r>
            <a:r>
              <a:rPr spc="-25" dirty="0"/>
              <a:t>Computers</a:t>
            </a: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spc="-5" dirty="0">
                <a:latin typeface="Calibri"/>
                <a:cs typeface="Calibri"/>
              </a:rPr>
              <a:t>Session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6734" y="463665"/>
            <a:ext cx="4690911" cy="5783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72055" y="1661458"/>
            <a:ext cx="8206740" cy="4498975"/>
            <a:chOff x="1972055" y="1661458"/>
            <a:chExt cx="8206740" cy="44989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150" y="1661458"/>
              <a:ext cx="8136002" cy="897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055" y="2548127"/>
              <a:ext cx="8206740" cy="9631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055" y="3444239"/>
              <a:ext cx="8206740" cy="963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2055" y="4340352"/>
              <a:ext cx="8206740" cy="9235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055" y="5236463"/>
              <a:ext cx="8206740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194" y="1181862"/>
            <a:ext cx="8018145" cy="468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05"/>
              </a:spcBef>
              <a:buClr>
                <a:srgbClr val="0000C4"/>
              </a:buClr>
              <a:buFont typeface="Wingdings"/>
              <a:buChar char=""/>
              <a:tabLst>
                <a:tab pos="547370" algn="l"/>
                <a:tab pos="548005" algn="l"/>
              </a:tabLst>
            </a:pPr>
            <a:r>
              <a:rPr sz="2200" dirty="0">
                <a:latin typeface="Calibri"/>
                <a:cs typeface="Calibri"/>
              </a:rPr>
              <a:t>Advantages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10" dirty="0">
                <a:latin typeface="Calibri"/>
                <a:cs typeface="Calibri"/>
              </a:rPr>
              <a:t>grid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 marL="118110" marR="5080">
              <a:lnSpc>
                <a:spcPct val="100000"/>
              </a:lnSpc>
              <a:spcBef>
                <a:spcPts val="215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Large six</a:t>
            </a:r>
            <a:r>
              <a:rPr sz="21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Symmetric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Multiprocessing</a:t>
            </a:r>
            <a:r>
              <a:rPr sz="21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(SMP)</a:t>
            </a:r>
            <a:r>
              <a:rPr sz="21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r>
              <a:rPr sz="21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not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118110" marR="12446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Idle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1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utilized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1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efficiently</a:t>
            </a:r>
            <a:r>
              <a:rPr sz="21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distributing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jobs </a:t>
            </a:r>
            <a:r>
              <a:rPr sz="2100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idle</a:t>
            </a:r>
            <a:r>
              <a:rPr sz="21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r>
              <a:rPr sz="21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1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idle</a:t>
            </a:r>
            <a:r>
              <a:rPr sz="21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desktops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modular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endParaRPr sz="21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5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upgraded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downtime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speeding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6734" y="463665"/>
            <a:ext cx="4690911" cy="5783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45970" y="1997964"/>
            <a:ext cx="8255634" cy="1344930"/>
            <a:chOff x="2045970" y="1997964"/>
            <a:chExt cx="8255634" cy="1344930"/>
          </a:xfrm>
        </p:grpSpPr>
        <p:sp>
          <p:nvSpPr>
            <p:cNvPr id="4" name="object 4"/>
            <p:cNvSpPr/>
            <p:nvPr/>
          </p:nvSpPr>
          <p:spPr>
            <a:xfrm>
              <a:off x="2058924" y="2548128"/>
              <a:ext cx="8229600" cy="782320"/>
            </a:xfrm>
            <a:custGeom>
              <a:avLst/>
              <a:gdLst/>
              <a:ahLst/>
              <a:cxnLst/>
              <a:rect l="l" t="t" r="r" b="b"/>
              <a:pathLst>
                <a:path w="8229600" h="782320">
                  <a:moveTo>
                    <a:pt x="0" y="781812"/>
                  </a:moveTo>
                  <a:lnTo>
                    <a:pt x="8229600" y="78181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112" y="1997964"/>
              <a:ext cx="5858255" cy="11993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45970" y="3476244"/>
            <a:ext cx="8255634" cy="1271905"/>
            <a:chOff x="2045970" y="3476244"/>
            <a:chExt cx="8255634" cy="1271905"/>
          </a:xfrm>
        </p:grpSpPr>
        <p:sp>
          <p:nvSpPr>
            <p:cNvPr id="7" name="object 7"/>
            <p:cNvSpPr/>
            <p:nvPr/>
          </p:nvSpPr>
          <p:spPr>
            <a:xfrm>
              <a:off x="2058924" y="3954780"/>
              <a:ext cx="8229600" cy="780415"/>
            </a:xfrm>
            <a:custGeom>
              <a:avLst/>
              <a:gdLst/>
              <a:ahLst/>
              <a:cxnLst/>
              <a:rect l="l" t="t" r="r" b="b"/>
              <a:pathLst>
                <a:path w="8229600" h="780414">
                  <a:moveTo>
                    <a:pt x="0" y="780288"/>
                  </a:moveTo>
                  <a:lnTo>
                    <a:pt x="8229600" y="78028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78028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0112" y="3476244"/>
              <a:ext cx="5858255" cy="101041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194" y="1475689"/>
            <a:ext cx="5590540" cy="282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10"/>
              </a:spcBef>
              <a:buClr>
                <a:srgbClr val="0000C4"/>
              </a:buClr>
              <a:buFont typeface="Wingdings"/>
              <a:buChar char=""/>
              <a:tabLst>
                <a:tab pos="547370" algn="l"/>
                <a:tab pos="548005" algn="l"/>
              </a:tabLst>
            </a:pPr>
            <a:r>
              <a:rPr sz="2200" dirty="0">
                <a:latin typeface="Calibri"/>
                <a:cs typeface="Calibri"/>
              </a:rPr>
              <a:t>Disadvantages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grid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 marL="671195" marR="5080" algn="just">
              <a:lnSpc>
                <a:spcPct val="100000"/>
              </a:lnSpc>
              <a:spcBef>
                <a:spcPts val="211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SMP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still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used when applications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require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memory do not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advantage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MPI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[Message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Interface]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671195" marR="386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between the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resources is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5970" y="4881371"/>
            <a:ext cx="8255634" cy="1273810"/>
            <a:chOff x="2045970" y="4881371"/>
            <a:chExt cx="8255634" cy="1273810"/>
          </a:xfrm>
        </p:grpSpPr>
        <p:sp>
          <p:nvSpPr>
            <p:cNvPr id="11" name="object 11"/>
            <p:cNvSpPr/>
            <p:nvPr/>
          </p:nvSpPr>
          <p:spPr>
            <a:xfrm>
              <a:off x="2058924" y="5359907"/>
              <a:ext cx="8229600" cy="782320"/>
            </a:xfrm>
            <a:custGeom>
              <a:avLst/>
              <a:gdLst/>
              <a:ahLst/>
              <a:cxnLst/>
              <a:rect l="l" t="t" r="r" b="b"/>
              <a:pathLst>
                <a:path w="8229600" h="782320">
                  <a:moveTo>
                    <a:pt x="0" y="781812"/>
                  </a:moveTo>
                  <a:lnTo>
                    <a:pt x="8229600" y="78181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0112" y="4881371"/>
              <a:ext cx="5858255" cy="10119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719197" y="5072634"/>
            <a:ext cx="5311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Some applications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fine-tuned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full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advantage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 new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415" y="463665"/>
            <a:ext cx="5126789" cy="5783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24970" y="2036739"/>
            <a:ext cx="8147050" cy="4126865"/>
            <a:chOff x="2024970" y="2036739"/>
            <a:chExt cx="8147050" cy="41268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4991" y="2036739"/>
              <a:ext cx="8146621" cy="2057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4970" y="4105993"/>
              <a:ext cx="8131085" cy="20575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60194" y="1475689"/>
            <a:ext cx="7901305" cy="435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10"/>
              </a:spcBef>
              <a:buClr>
                <a:srgbClr val="0000C4"/>
              </a:buClr>
              <a:buFont typeface="Wingdings"/>
              <a:buChar char=""/>
              <a:tabLst>
                <a:tab pos="547370" algn="l"/>
                <a:tab pos="548005" algn="l"/>
              </a:tabLst>
            </a:pPr>
            <a:r>
              <a:rPr sz="2200" dirty="0">
                <a:latin typeface="Calibri"/>
                <a:cs typeface="Calibri"/>
              </a:rPr>
              <a:t>Advantages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10" dirty="0">
                <a:latin typeface="Calibri"/>
                <a:cs typeface="Calibri"/>
              </a:rPr>
              <a:t>utility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computing </a:t>
            </a:r>
            <a:r>
              <a:rPr sz="2200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201930" marR="508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hardware,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software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licenses,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instead,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depends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computing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services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201930" marR="76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 gives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option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single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client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415" y="463665"/>
            <a:ext cx="5126789" cy="578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75689"/>
            <a:ext cx="50476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7370" indent="-535305">
              <a:lnSpc>
                <a:spcPct val="100000"/>
              </a:lnSpc>
              <a:spcBef>
                <a:spcPts val="110"/>
              </a:spcBef>
              <a:buClr>
                <a:srgbClr val="0000C4"/>
              </a:buClr>
              <a:buFont typeface="Wingdings"/>
              <a:buChar char=""/>
              <a:tabLst>
                <a:tab pos="547370" algn="l"/>
                <a:tab pos="548005" algn="l"/>
              </a:tabLst>
            </a:pPr>
            <a:r>
              <a:rPr sz="2200" dirty="0">
                <a:latin typeface="Calibri"/>
                <a:cs typeface="Calibri"/>
              </a:rPr>
              <a:t>Disadvantages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utility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computing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5634" y="2034539"/>
            <a:ext cx="8054340" cy="1985645"/>
            <a:chOff x="2035634" y="2034539"/>
            <a:chExt cx="8054340" cy="19856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5634" y="2713044"/>
              <a:ext cx="8054039" cy="1306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919" y="2034539"/>
              <a:ext cx="5701283" cy="1548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27451" y="2218436"/>
            <a:ext cx="49860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 a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utility computing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company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has financial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difficulty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frequent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equipment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problems,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clients could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discontinued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 services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paying.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35634" y="4258055"/>
            <a:ext cx="8054340" cy="1983739"/>
            <a:chOff x="2035634" y="4258055"/>
            <a:chExt cx="8054340" cy="198373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634" y="4935036"/>
              <a:ext cx="8054039" cy="13066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7919" y="4258055"/>
              <a:ext cx="5701283" cy="15468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27451" y="4442205"/>
            <a:ext cx="50463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computing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targets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hackers.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can access services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paying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sneaking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around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exploring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client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518917" y="1842642"/>
            <a:ext cx="6851650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SDLC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SDLC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0" dirty="0">
                <a:latin typeface="Calibri"/>
                <a:cs typeface="Calibri"/>
              </a:rPr>
              <a:t> systems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development:</a:t>
            </a:r>
            <a:endParaRPr sz="24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1590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5" dirty="0">
                <a:latin typeface="Calibri"/>
                <a:cs typeface="Calibri"/>
              </a:rPr>
              <a:t>Preliminary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Investigation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(Feasibility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Study </a:t>
            </a:r>
            <a:r>
              <a:rPr sz="2100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10" dirty="0">
                <a:latin typeface="Calibri"/>
                <a:cs typeface="Calibri"/>
              </a:rPr>
              <a:t>Requirement Analysis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(Analysis)</a:t>
            </a:r>
            <a:endParaRPr sz="21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10" dirty="0">
                <a:latin typeface="Calibri"/>
                <a:cs typeface="Calibri"/>
              </a:rPr>
              <a:t>Design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System</a:t>
            </a:r>
            <a:endParaRPr sz="21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10" dirty="0">
                <a:latin typeface="Calibri"/>
                <a:cs typeface="Calibri"/>
              </a:rPr>
              <a:t>Software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Construction</a:t>
            </a:r>
            <a:endParaRPr sz="21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35" dirty="0">
                <a:latin typeface="Calibri"/>
                <a:cs typeface="Calibri"/>
              </a:rPr>
              <a:t>Testing</a:t>
            </a:r>
            <a:endParaRPr sz="2100">
              <a:latin typeface="Calibri"/>
              <a:cs typeface="Calibri"/>
            </a:endParaRPr>
          </a:p>
          <a:p>
            <a:pPr marL="573405" indent="-334645">
              <a:lnSpc>
                <a:spcPct val="100000"/>
              </a:lnSpc>
              <a:spcBef>
                <a:spcPts val="500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73405" algn="l"/>
                <a:tab pos="574040" algn="l"/>
              </a:tabLst>
            </a:pPr>
            <a:r>
              <a:rPr sz="2100" spc="-20" dirty="0">
                <a:latin typeface="Calibri"/>
                <a:cs typeface="Calibri"/>
              </a:rPr>
              <a:t>System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Implementation</a:t>
            </a:r>
            <a:endParaRPr sz="2100">
              <a:latin typeface="Calibri"/>
              <a:cs typeface="Calibri"/>
            </a:endParaRPr>
          </a:p>
          <a:p>
            <a:pPr marL="512445" indent="-27368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12445" algn="l"/>
                <a:tab pos="513080" algn="l"/>
              </a:tabLst>
            </a:pPr>
            <a:r>
              <a:rPr sz="2100" spc="-20" dirty="0">
                <a:latin typeface="Calibri"/>
                <a:cs typeface="Calibri"/>
              </a:rPr>
              <a:t>System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Maintenance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917" y="754506"/>
            <a:ext cx="69075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55A11"/>
                </a:solidFill>
                <a:latin typeface="Arial"/>
                <a:cs typeface="Arial"/>
              </a:rPr>
              <a:t>The</a:t>
            </a:r>
            <a:r>
              <a:rPr sz="2800" b="1" spc="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Arial"/>
                <a:cs typeface="Arial"/>
              </a:rPr>
              <a:t>Systems</a:t>
            </a:r>
            <a:r>
              <a:rPr sz="2800" b="1" spc="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Development</a:t>
            </a:r>
            <a:r>
              <a:rPr sz="2800" b="1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Life</a:t>
            </a:r>
            <a:r>
              <a:rPr sz="2800" b="1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Arial"/>
                <a:cs typeface="Arial"/>
              </a:rPr>
              <a:t>Cycle</a:t>
            </a:r>
            <a:r>
              <a:rPr sz="2800" b="1" spc="4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for </a:t>
            </a:r>
            <a:r>
              <a:rPr sz="2800" b="1" spc="-76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Programming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563626"/>
            <a:ext cx="65100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39105" algn="l"/>
              </a:tabLst>
            </a:pPr>
            <a:r>
              <a:rPr sz="3800" spc="-20" dirty="0">
                <a:solidFill>
                  <a:srgbClr val="C55A11"/>
                </a:solidFill>
              </a:rPr>
              <a:t>S</a:t>
            </a:r>
            <a:r>
              <a:rPr sz="3800" spc="-25" dirty="0">
                <a:solidFill>
                  <a:srgbClr val="C55A11"/>
                </a:solidFill>
              </a:rPr>
              <a:t>c</a:t>
            </a:r>
            <a:r>
              <a:rPr sz="3800" spc="-35" dirty="0">
                <a:solidFill>
                  <a:srgbClr val="C55A11"/>
                </a:solidFill>
              </a:rPr>
              <a:t>h</a:t>
            </a:r>
            <a:r>
              <a:rPr sz="3800" spc="-45" dirty="0">
                <a:solidFill>
                  <a:srgbClr val="C55A11"/>
                </a:solidFill>
              </a:rPr>
              <a:t>e</a:t>
            </a:r>
            <a:r>
              <a:rPr sz="3800" spc="-60" dirty="0">
                <a:solidFill>
                  <a:srgbClr val="C55A11"/>
                </a:solidFill>
              </a:rPr>
              <a:t>m</a:t>
            </a:r>
            <a:r>
              <a:rPr sz="3800" spc="-75" dirty="0">
                <a:solidFill>
                  <a:srgbClr val="C55A11"/>
                </a:solidFill>
              </a:rPr>
              <a:t>a</a:t>
            </a:r>
            <a:r>
              <a:rPr sz="3800" spc="-30" dirty="0">
                <a:solidFill>
                  <a:srgbClr val="C55A11"/>
                </a:solidFill>
              </a:rPr>
              <a:t>t</a:t>
            </a:r>
            <a:r>
              <a:rPr sz="3800" spc="-15" dirty="0">
                <a:solidFill>
                  <a:srgbClr val="C55A11"/>
                </a:solidFill>
              </a:rPr>
              <a:t>i</a:t>
            </a:r>
            <a:r>
              <a:rPr sz="3800" dirty="0">
                <a:solidFill>
                  <a:srgbClr val="C55A11"/>
                </a:solidFill>
              </a:rPr>
              <a:t>c</a:t>
            </a:r>
            <a:r>
              <a:rPr sz="3800" spc="-80" dirty="0">
                <a:solidFill>
                  <a:srgbClr val="C55A11"/>
                </a:solidFill>
              </a:rPr>
              <a:t> </a:t>
            </a:r>
            <a:r>
              <a:rPr sz="3800" spc="-20" dirty="0">
                <a:solidFill>
                  <a:srgbClr val="C55A11"/>
                </a:solidFill>
              </a:rPr>
              <a:t>v</a:t>
            </a:r>
            <a:r>
              <a:rPr sz="3800" dirty="0">
                <a:solidFill>
                  <a:srgbClr val="C55A11"/>
                </a:solidFill>
              </a:rPr>
              <a:t>i</a:t>
            </a:r>
            <a:r>
              <a:rPr sz="3800" spc="-60" dirty="0">
                <a:solidFill>
                  <a:srgbClr val="C55A11"/>
                </a:solidFill>
              </a:rPr>
              <a:t>e</a:t>
            </a:r>
            <a:r>
              <a:rPr sz="3800" dirty="0">
                <a:solidFill>
                  <a:srgbClr val="C55A11"/>
                </a:solidFill>
              </a:rPr>
              <a:t>w</a:t>
            </a:r>
            <a:r>
              <a:rPr sz="3800" spc="-110" dirty="0">
                <a:solidFill>
                  <a:srgbClr val="C55A11"/>
                </a:solidFill>
              </a:rPr>
              <a:t> </a:t>
            </a:r>
            <a:r>
              <a:rPr sz="3800" spc="-30" dirty="0">
                <a:solidFill>
                  <a:srgbClr val="C55A11"/>
                </a:solidFill>
              </a:rPr>
              <a:t>o</a:t>
            </a:r>
            <a:r>
              <a:rPr sz="3800" dirty="0">
                <a:solidFill>
                  <a:srgbClr val="C55A11"/>
                </a:solidFill>
              </a:rPr>
              <a:t>f</a:t>
            </a:r>
            <a:r>
              <a:rPr sz="3800" spc="-40" dirty="0">
                <a:solidFill>
                  <a:srgbClr val="C55A11"/>
                </a:solidFill>
              </a:rPr>
              <a:t> </a:t>
            </a:r>
            <a:r>
              <a:rPr sz="3800" spc="-25" dirty="0">
                <a:solidFill>
                  <a:srgbClr val="C55A11"/>
                </a:solidFill>
              </a:rPr>
              <a:t>ph</a:t>
            </a:r>
            <a:r>
              <a:rPr sz="3800" spc="-40" dirty="0">
                <a:solidFill>
                  <a:srgbClr val="C55A11"/>
                </a:solidFill>
              </a:rPr>
              <a:t>a</a:t>
            </a:r>
            <a:r>
              <a:rPr sz="3800" spc="-30" dirty="0">
                <a:solidFill>
                  <a:srgbClr val="C55A11"/>
                </a:solidFill>
              </a:rPr>
              <a:t>s</a:t>
            </a:r>
            <a:r>
              <a:rPr sz="3800" spc="-45" dirty="0">
                <a:solidFill>
                  <a:srgbClr val="C55A11"/>
                </a:solidFill>
              </a:rPr>
              <a:t>e</a:t>
            </a:r>
            <a:r>
              <a:rPr sz="3800" dirty="0">
                <a:solidFill>
                  <a:srgbClr val="C55A11"/>
                </a:solidFill>
              </a:rPr>
              <a:t>s</a:t>
            </a:r>
            <a:r>
              <a:rPr sz="3800" spc="-75" dirty="0">
                <a:solidFill>
                  <a:srgbClr val="C55A11"/>
                </a:solidFill>
              </a:rPr>
              <a:t> </a:t>
            </a:r>
            <a:r>
              <a:rPr sz="3800" dirty="0">
                <a:solidFill>
                  <a:srgbClr val="C55A11"/>
                </a:solidFill>
              </a:rPr>
              <a:t>in	</a:t>
            </a:r>
            <a:r>
              <a:rPr sz="3800" spc="-30" dirty="0">
                <a:solidFill>
                  <a:srgbClr val="C55A11"/>
                </a:solidFill>
              </a:rPr>
              <a:t>S</a:t>
            </a:r>
            <a:r>
              <a:rPr sz="3800" spc="-35" dirty="0">
                <a:solidFill>
                  <a:srgbClr val="C55A11"/>
                </a:solidFill>
              </a:rPr>
              <a:t>D</a:t>
            </a:r>
            <a:r>
              <a:rPr sz="3800" spc="-70" dirty="0">
                <a:solidFill>
                  <a:srgbClr val="C55A11"/>
                </a:solidFill>
              </a:rPr>
              <a:t>L</a:t>
            </a:r>
            <a:r>
              <a:rPr sz="3800" dirty="0">
                <a:solidFill>
                  <a:srgbClr val="C55A11"/>
                </a:solidFill>
              </a:rPr>
              <a:t>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981200" y="1845564"/>
            <a:ext cx="1492250" cy="762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48920" marR="243840" indent="3619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Preliminary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Inve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tig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7164" y="2759964"/>
            <a:ext cx="115379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3369564"/>
            <a:ext cx="1282065" cy="457200"/>
          </a:xfrm>
          <a:custGeom>
            <a:avLst/>
            <a:gdLst/>
            <a:ahLst/>
            <a:cxnLst/>
            <a:rect l="l" t="t" r="r" b="b"/>
            <a:pathLst>
              <a:path w="1282064" h="457200">
                <a:moveTo>
                  <a:pt x="0" y="457200"/>
                </a:moveTo>
                <a:lnTo>
                  <a:pt x="1281684" y="457200"/>
                </a:lnTo>
                <a:lnTo>
                  <a:pt x="128168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4800" y="3369564"/>
            <a:ext cx="128206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8032" y="3979164"/>
            <a:ext cx="159448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088" y="4588764"/>
            <a:ext cx="141160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320"/>
              </a:spcBef>
            </a:pPr>
            <a:r>
              <a:rPr sz="1400" b="1" spc="-20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9504" y="5198364"/>
            <a:ext cx="190373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407" y="5807964"/>
            <a:ext cx="157480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latin typeface="Times New Roman"/>
                <a:cs typeface="Times New Roman"/>
              </a:rPr>
              <a:t>Maintenance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3196" y="2246376"/>
            <a:ext cx="422275" cy="513715"/>
            <a:chOff x="3473196" y="2246376"/>
            <a:chExt cx="422275" cy="513715"/>
          </a:xfrm>
        </p:grpSpPr>
        <p:sp>
          <p:nvSpPr>
            <p:cNvPr id="12" name="object 12"/>
            <p:cNvSpPr/>
            <p:nvPr/>
          </p:nvSpPr>
          <p:spPr>
            <a:xfrm>
              <a:off x="3473196" y="2250948"/>
              <a:ext cx="384175" cy="0"/>
            </a:xfrm>
            <a:custGeom>
              <a:avLst/>
              <a:gdLst/>
              <a:ahLst/>
              <a:cxnLst/>
              <a:rect l="l" t="t" r="r" b="b"/>
              <a:pathLst>
                <a:path w="384175">
                  <a:moveTo>
                    <a:pt x="0" y="0"/>
                  </a:moveTo>
                  <a:lnTo>
                    <a:pt x="3840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9144" y="2261616"/>
              <a:ext cx="76200" cy="498475"/>
            </a:xfrm>
            <a:custGeom>
              <a:avLst/>
              <a:gdLst/>
              <a:ahLst/>
              <a:cxnLst/>
              <a:rect l="l" t="t" r="r" b="b"/>
              <a:pathLst>
                <a:path w="76200" h="498475">
                  <a:moveTo>
                    <a:pt x="31750" y="422148"/>
                  </a:moveTo>
                  <a:lnTo>
                    <a:pt x="0" y="422148"/>
                  </a:lnTo>
                  <a:lnTo>
                    <a:pt x="38100" y="498348"/>
                  </a:lnTo>
                  <a:lnTo>
                    <a:pt x="69850" y="434848"/>
                  </a:lnTo>
                  <a:lnTo>
                    <a:pt x="31750" y="434848"/>
                  </a:lnTo>
                  <a:lnTo>
                    <a:pt x="31750" y="422148"/>
                  </a:lnTo>
                  <a:close/>
                </a:path>
                <a:path w="76200" h="498475">
                  <a:moveTo>
                    <a:pt x="44450" y="0"/>
                  </a:moveTo>
                  <a:lnTo>
                    <a:pt x="31750" y="0"/>
                  </a:lnTo>
                  <a:lnTo>
                    <a:pt x="31750" y="434848"/>
                  </a:lnTo>
                  <a:lnTo>
                    <a:pt x="44450" y="434848"/>
                  </a:lnTo>
                  <a:lnTo>
                    <a:pt x="44450" y="0"/>
                  </a:lnTo>
                  <a:close/>
                </a:path>
                <a:path w="76200" h="498475">
                  <a:moveTo>
                    <a:pt x="76200" y="422148"/>
                  </a:moveTo>
                  <a:lnTo>
                    <a:pt x="44450" y="422148"/>
                  </a:lnTo>
                  <a:lnTo>
                    <a:pt x="44450" y="434848"/>
                  </a:lnTo>
                  <a:lnTo>
                    <a:pt x="69850" y="434848"/>
                  </a:lnTo>
                  <a:lnTo>
                    <a:pt x="76200" y="422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70832" y="2967227"/>
            <a:ext cx="1449705" cy="1012190"/>
            <a:chOff x="4370832" y="2967227"/>
            <a:chExt cx="1449705" cy="1012190"/>
          </a:xfrm>
        </p:grpSpPr>
        <p:sp>
          <p:nvSpPr>
            <p:cNvPr id="15" name="object 15"/>
            <p:cNvSpPr/>
            <p:nvPr/>
          </p:nvSpPr>
          <p:spPr>
            <a:xfrm>
              <a:off x="4370832" y="2971799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4796" y="2971799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175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1750" y="393700"/>
                  </a:lnTo>
                  <a:lnTo>
                    <a:pt x="31750" y="381000"/>
                  </a:lnTo>
                  <a:close/>
                </a:path>
                <a:path w="76200" h="457200">
                  <a:moveTo>
                    <a:pt x="44450" y="0"/>
                  </a:moveTo>
                  <a:lnTo>
                    <a:pt x="31750" y="0"/>
                  </a:lnTo>
                  <a:lnTo>
                    <a:pt x="31750" y="393700"/>
                  </a:lnTo>
                  <a:lnTo>
                    <a:pt x="44450" y="393700"/>
                  </a:lnTo>
                  <a:lnTo>
                    <a:pt x="44450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4450" y="381000"/>
                  </a:lnTo>
                  <a:lnTo>
                    <a:pt x="4445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6484" y="3622547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557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3956" y="3633215"/>
              <a:ext cx="76200" cy="346075"/>
            </a:xfrm>
            <a:custGeom>
              <a:avLst/>
              <a:gdLst/>
              <a:ahLst/>
              <a:cxnLst/>
              <a:rect l="l" t="t" r="r" b="b"/>
              <a:pathLst>
                <a:path w="76200" h="346075">
                  <a:moveTo>
                    <a:pt x="31750" y="269747"/>
                  </a:moveTo>
                  <a:lnTo>
                    <a:pt x="0" y="269747"/>
                  </a:lnTo>
                  <a:lnTo>
                    <a:pt x="38100" y="345947"/>
                  </a:lnTo>
                  <a:lnTo>
                    <a:pt x="69850" y="282447"/>
                  </a:lnTo>
                  <a:lnTo>
                    <a:pt x="31750" y="282447"/>
                  </a:lnTo>
                  <a:lnTo>
                    <a:pt x="31750" y="269747"/>
                  </a:lnTo>
                  <a:close/>
                </a:path>
                <a:path w="76200" h="346075">
                  <a:moveTo>
                    <a:pt x="44450" y="0"/>
                  </a:moveTo>
                  <a:lnTo>
                    <a:pt x="31750" y="0"/>
                  </a:lnTo>
                  <a:lnTo>
                    <a:pt x="31750" y="282447"/>
                  </a:lnTo>
                  <a:lnTo>
                    <a:pt x="44450" y="282447"/>
                  </a:lnTo>
                  <a:lnTo>
                    <a:pt x="44450" y="0"/>
                  </a:lnTo>
                  <a:close/>
                </a:path>
                <a:path w="76200" h="346075">
                  <a:moveTo>
                    <a:pt x="76200" y="269747"/>
                  </a:moveTo>
                  <a:lnTo>
                    <a:pt x="44450" y="269747"/>
                  </a:lnTo>
                  <a:lnTo>
                    <a:pt x="44450" y="282447"/>
                  </a:lnTo>
                  <a:lnTo>
                    <a:pt x="69850" y="282447"/>
                  </a:lnTo>
                  <a:lnTo>
                    <a:pt x="76200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422135" y="4178808"/>
            <a:ext cx="424180" cy="410209"/>
            <a:chOff x="6422135" y="4178808"/>
            <a:chExt cx="424180" cy="410209"/>
          </a:xfrm>
        </p:grpSpPr>
        <p:sp>
          <p:nvSpPr>
            <p:cNvPr id="20" name="object 20"/>
            <p:cNvSpPr/>
            <p:nvPr/>
          </p:nvSpPr>
          <p:spPr>
            <a:xfrm>
              <a:off x="6422135" y="4183380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557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69607" y="4203192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31750" y="309371"/>
                  </a:moveTo>
                  <a:lnTo>
                    <a:pt x="0" y="309371"/>
                  </a:lnTo>
                  <a:lnTo>
                    <a:pt x="38100" y="385571"/>
                  </a:lnTo>
                  <a:lnTo>
                    <a:pt x="69850" y="322071"/>
                  </a:lnTo>
                  <a:lnTo>
                    <a:pt x="31750" y="322071"/>
                  </a:lnTo>
                  <a:lnTo>
                    <a:pt x="31750" y="309371"/>
                  </a:lnTo>
                  <a:close/>
                </a:path>
                <a:path w="76200" h="386079">
                  <a:moveTo>
                    <a:pt x="44450" y="0"/>
                  </a:moveTo>
                  <a:lnTo>
                    <a:pt x="31750" y="0"/>
                  </a:lnTo>
                  <a:lnTo>
                    <a:pt x="31750" y="322071"/>
                  </a:lnTo>
                  <a:lnTo>
                    <a:pt x="44450" y="322071"/>
                  </a:lnTo>
                  <a:lnTo>
                    <a:pt x="44450" y="0"/>
                  </a:lnTo>
                  <a:close/>
                </a:path>
                <a:path w="76200" h="386079">
                  <a:moveTo>
                    <a:pt x="76200" y="309371"/>
                  </a:moveTo>
                  <a:lnTo>
                    <a:pt x="44450" y="309371"/>
                  </a:lnTo>
                  <a:lnTo>
                    <a:pt x="44450" y="322071"/>
                  </a:lnTo>
                  <a:lnTo>
                    <a:pt x="69850" y="322071"/>
                  </a:lnTo>
                  <a:lnTo>
                    <a:pt x="76200" y="309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449311" y="4796028"/>
            <a:ext cx="550545" cy="402590"/>
            <a:chOff x="7449311" y="4796028"/>
            <a:chExt cx="550545" cy="402590"/>
          </a:xfrm>
        </p:grpSpPr>
        <p:sp>
          <p:nvSpPr>
            <p:cNvPr id="23" name="object 23"/>
            <p:cNvSpPr/>
            <p:nvPr/>
          </p:nvSpPr>
          <p:spPr>
            <a:xfrm>
              <a:off x="7449311" y="4800600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23275" y="4812792"/>
              <a:ext cx="76200" cy="386080"/>
            </a:xfrm>
            <a:custGeom>
              <a:avLst/>
              <a:gdLst/>
              <a:ahLst/>
              <a:cxnLst/>
              <a:rect l="l" t="t" r="r" b="b"/>
              <a:pathLst>
                <a:path w="76200" h="386079">
                  <a:moveTo>
                    <a:pt x="31750" y="309371"/>
                  </a:moveTo>
                  <a:lnTo>
                    <a:pt x="0" y="309371"/>
                  </a:lnTo>
                  <a:lnTo>
                    <a:pt x="38100" y="385571"/>
                  </a:lnTo>
                  <a:lnTo>
                    <a:pt x="69850" y="322071"/>
                  </a:lnTo>
                  <a:lnTo>
                    <a:pt x="31750" y="322071"/>
                  </a:lnTo>
                  <a:lnTo>
                    <a:pt x="31750" y="309371"/>
                  </a:lnTo>
                  <a:close/>
                </a:path>
                <a:path w="76200" h="386079">
                  <a:moveTo>
                    <a:pt x="44450" y="0"/>
                  </a:moveTo>
                  <a:lnTo>
                    <a:pt x="31750" y="0"/>
                  </a:lnTo>
                  <a:lnTo>
                    <a:pt x="31750" y="322071"/>
                  </a:lnTo>
                  <a:lnTo>
                    <a:pt x="44450" y="322071"/>
                  </a:lnTo>
                  <a:lnTo>
                    <a:pt x="44450" y="0"/>
                  </a:lnTo>
                  <a:close/>
                </a:path>
                <a:path w="76200" h="386079">
                  <a:moveTo>
                    <a:pt x="76200" y="309371"/>
                  </a:moveTo>
                  <a:lnTo>
                    <a:pt x="44450" y="309371"/>
                  </a:lnTo>
                  <a:lnTo>
                    <a:pt x="44450" y="322071"/>
                  </a:lnTo>
                  <a:lnTo>
                    <a:pt x="69850" y="322071"/>
                  </a:lnTo>
                  <a:lnTo>
                    <a:pt x="76200" y="309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602980" y="5405628"/>
            <a:ext cx="422275" cy="402590"/>
            <a:chOff x="8602980" y="5405628"/>
            <a:chExt cx="422275" cy="402590"/>
          </a:xfrm>
        </p:grpSpPr>
        <p:sp>
          <p:nvSpPr>
            <p:cNvPr id="26" name="object 26"/>
            <p:cNvSpPr/>
            <p:nvPr/>
          </p:nvSpPr>
          <p:spPr>
            <a:xfrm>
              <a:off x="8602980" y="5410200"/>
              <a:ext cx="384175" cy="0"/>
            </a:xfrm>
            <a:custGeom>
              <a:avLst/>
              <a:gdLst/>
              <a:ahLst/>
              <a:cxnLst/>
              <a:rect l="l" t="t" r="r" b="b"/>
              <a:pathLst>
                <a:path w="384175">
                  <a:moveTo>
                    <a:pt x="0" y="0"/>
                  </a:moveTo>
                  <a:lnTo>
                    <a:pt x="3840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48928" y="5410200"/>
              <a:ext cx="76200" cy="398145"/>
            </a:xfrm>
            <a:custGeom>
              <a:avLst/>
              <a:gdLst/>
              <a:ahLst/>
              <a:cxnLst/>
              <a:rect l="l" t="t" r="r" b="b"/>
              <a:pathLst>
                <a:path w="76200" h="398145">
                  <a:moveTo>
                    <a:pt x="31750" y="321563"/>
                  </a:moveTo>
                  <a:lnTo>
                    <a:pt x="0" y="321563"/>
                  </a:lnTo>
                  <a:lnTo>
                    <a:pt x="38100" y="397763"/>
                  </a:lnTo>
                  <a:lnTo>
                    <a:pt x="69850" y="334263"/>
                  </a:lnTo>
                  <a:lnTo>
                    <a:pt x="31750" y="334263"/>
                  </a:lnTo>
                  <a:lnTo>
                    <a:pt x="31750" y="321563"/>
                  </a:lnTo>
                  <a:close/>
                </a:path>
                <a:path w="76200" h="398145">
                  <a:moveTo>
                    <a:pt x="44450" y="0"/>
                  </a:moveTo>
                  <a:lnTo>
                    <a:pt x="31750" y="0"/>
                  </a:lnTo>
                  <a:lnTo>
                    <a:pt x="31750" y="334263"/>
                  </a:lnTo>
                  <a:lnTo>
                    <a:pt x="44450" y="334263"/>
                  </a:lnTo>
                  <a:lnTo>
                    <a:pt x="44450" y="0"/>
                  </a:lnTo>
                  <a:close/>
                </a:path>
                <a:path w="76200" h="398145">
                  <a:moveTo>
                    <a:pt x="76200" y="321563"/>
                  </a:moveTo>
                  <a:lnTo>
                    <a:pt x="44450" y="321563"/>
                  </a:lnTo>
                  <a:lnTo>
                    <a:pt x="44450" y="334263"/>
                  </a:lnTo>
                  <a:lnTo>
                    <a:pt x="69850" y="334263"/>
                  </a:lnTo>
                  <a:lnTo>
                    <a:pt x="76200" y="321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140" y="463665"/>
            <a:ext cx="2548195" cy="578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74088"/>
            <a:ext cx="7743825" cy="402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14"/>
              </a:spcBef>
              <a:buClr>
                <a:srgbClr val="0000C4"/>
              </a:buClr>
              <a:buSzPct val="96825"/>
              <a:buFont typeface="Wingdings"/>
              <a:buChar char=""/>
              <a:tabLst>
                <a:tab pos="372745" algn="l"/>
              </a:tabLst>
            </a:pPr>
            <a:r>
              <a:rPr sz="3150" spc="10" dirty="0">
                <a:latin typeface="Calibri"/>
                <a:cs typeface="Calibri"/>
              </a:rPr>
              <a:t>Define</a:t>
            </a:r>
            <a:r>
              <a:rPr sz="3150" spc="-2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a</a:t>
            </a:r>
            <a:r>
              <a:rPr sz="3150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computer </a:t>
            </a:r>
            <a:r>
              <a:rPr sz="3150" spc="-15" dirty="0">
                <a:latin typeface="Calibri"/>
                <a:cs typeface="Calibri"/>
              </a:rPr>
              <a:t>system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C4"/>
              </a:buClr>
              <a:buFont typeface="Wingdings"/>
              <a:buChar char=""/>
            </a:pPr>
            <a:endParaRPr sz="445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rgbClr val="0000C4"/>
              </a:buClr>
              <a:buSzPct val="96825"/>
              <a:buFont typeface="Wingdings"/>
              <a:buChar char=""/>
              <a:tabLst>
                <a:tab pos="372745" algn="l"/>
              </a:tabLst>
            </a:pPr>
            <a:r>
              <a:rPr sz="3150" spc="10" dirty="0">
                <a:latin typeface="Calibri"/>
                <a:cs typeface="Calibri"/>
              </a:rPr>
              <a:t>Describe</a:t>
            </a:r>
            <a:r>
              <a:rPr sz="3150" spc="-15" dirty="0">
                <a:latin typeface="Calibri"/>
                <a:cs typeface="Calibri"/>
              </a:rPr>
              <a:t> </a:t>
            </a:r>
            <a:r>
              <a:rPr sz="3150" spc="10" dirty="0">
                <a:latin typeface="Calibri"/>
                <a:cs typeface="Calibri"/>
              </a:rPr>
              <a:t>parts of </a:t>
            </a:r>
            <a:r>
              <a:rPr sz="3150" spc="5" dirty="0">
                <a:latin typeface="Calibri"/>
                <a:cs typeface="Calibri"/>
              </a:rPr>
              <a:t>a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computer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C4"/>
              </a:buClr>
              <a:buFont typeface="Wingdings"/>
              <a:buChar char=""/>
            </a:pPr>
            <a:endParaRPr sz="445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rgbClr val="0000C4"/>
              </a:buClr>
              <a:buSzPct val="96825"/>
              <a:buFont typeface="Wingdings"/>
              <a:buChar char=""/>
              <a:tabLst>
                <a:tab pos="372745" algn="l"/>
              </a:tabLst>
            </a:pPr>
            <a:r>
              <a:rPr sz="3150" spc="10" dirty="0">
                <a:latin typeface="Calibri"/>
                <a:cs typeface="Calibri"/>
              </a:rPr>
              <a:t>Explain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spc="10" dirty="0">
                <a:latin typeface="Calibri"/>
                <a:cs typeface="Calibri"/>
              </a:rPr>
              <a:t>the</a:t>
            </a:r>
            <a:r>
              <a:rPr sz="3150" spc="1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computer</a:t>
            </a:r>
            <a:r>
              <a:rPr sz="3150" spc="15" dirty="0">
                <a:latin typeface="Calibri"/>
                <a:cs typeface="Calibri"/>
              </a:rPr>
              <a:t> </a:t>
            </a:r>
            <a:r>
              <a:rPr sz="3150" spc="-15" dirty="0">
                <a:latin typeface="Calibri"/>
                <a:cs typeface="Calibri"/>
              </a:rPr>
              <a:t>system</a:t>
            </a:r>
            <a:r>
              <a:rPr sz="3150" spc="2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startup</a:t>
            </a:r>
            <a:r>
              <a:rPr sz="3150" spc="15" dirty="0">
                <a:latin typeface="Calibri"/>
                <a:cs typeface="Calibri"/>
              </a:rPr>
              <a:t> </a:t>
            </a:r>
            <a:r>
              <a:rPr sz="3150" spc="5" dirty="0">
                <a:latin typeface="Calibri"/>
                <a:cs typeface="Calibri"/>
              </a:rPr>
              <a:t>process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C4"/>
              </a:buClr>
              <a:buFont typeface="Wingdings"/>
              <a:buChar char=""/>
            </a:pPr>
            <a:endParaRPr sz="445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0000C4"/>
              </a:buClr>
              <a:buSzPct val="96825"/>
              <a:buFont typeface="Wingdings"/>
              <a:buChar char=""/>
              <a:tabLst>
                <a:tab pos="372745" algn="l"/>
              </a:tabLst>
            </a:pPr>
            <a:r>
              <a:rPr sz="3150" dirty="0">
                <a:latin typeface="Calibri"/>
                <a:cs typeface="Calibri"/>
              </a:rPr>
              <a:t>List </a:t>
            </a:r>
            <a:r>
              <a:rPr sz="3150" spc="10" dirty="0">
                <a:latin typeface="Calibri"/>
                <a:cs typeface="Calibri"/>
              </a:rPr>
              <a:t>new</a:t>
            </a:r>
            <a:r>
              <a:rPr sz="3150" dirty="0">
                <a:latin typeface="Calibri"/>
                <a:cs typeface="Calibri"/>
              </a:rPr>
              <a:t> </a:t>
            </a:r>
            <a:r>
              <a:rPr sz="3150" spc="10" dirty="0">
                <a:latin typeface="Calibri"/>
                <a:cs typeface="Calibri"/>
              </a:rPr>
              <a:t>technologies</a:t>
            </a:r>
            <a:r>
              <a:rPr sz="3150" spc="-15" dirty="0">
                <a:latin typeface="Calibri"/>
                <a:cs typeface="Calibri"/>
              </a:rPr>
              <a:t> </a:t>
            </a:r>
            <a:r>
              <a:rPr sz="3150" spc="10" dirty="0">
                <a:latin typeface="Calibri"/>
                <a:cs typeface="Calibri"/>
              </a:rPr>
              <a:t>in </a:t>
            </a:r>
            <a:r>
              <a:rPr sz="3150" spc="5" dirty="0">
                <a:latin typeface="Calibri"/>
                <a:cs typeface="Calibri"/>
              </a:rPr>
              <a:t>computer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5188" y="502919"/>
            <a:ext cx="3134103" cy="4462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28750"/>
            <a:ext cx="8011159" cy="46532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303530" indent="-343535">
              <a:lnSpc>
                <a:spcPct val="100899"/>
              </a:lnSpc>
              <a:spcBef>
                <a:spcPts val="65"/>
              </a:spcBef>
              <a:buClr>
                <a:srgbClr val="CC0066"/>
              </a:buClr>
              <a:buSzPct val="96666"/>
              <a:buFont typeface="Wingdings"/>
              <a:buChar char=""/>
              <a:tabLst>
                <a:tab pos="354330" algn="l"/>
              </a:tabLst>
            </a:pPr>
            <a:r>
              <a:rPr sz="3000" spc="-5" dirty="0">
                <a:latin typeface="Calibri"/>
                <a:cs typeface="Calibri"/>
              </a:rPr>
              <a:t>Computers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different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functions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calculations,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computer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cannot </a:t>
            </a:r>
            <a:r>
              <a:rPr sz="3000" spc="-25" dirty="0">
                <a:latin typeface="Calibri"/>
                <a:cs typeface="Calibri"/>
              </a:rPr>
              <a:t>take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decision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as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human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being.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C0066"/>
              </a:buClr>
              <a:buFont typeface="Wingdings"/>
              <a:buChar char=""/>
            </a:pPr>
            <a:endParaRPr sz="2850">
              <a:latin typeface="Calibri"/>
              <a:cs typeface="Calibri"/>
            </a:endParaRPr>
          </a:p>
          <a:p>
            <a:pPr marL="355600" marR="25400" indent="-343535">
              <a:lnSpc>
                <a:spcPct val="101699"/>
              </a:lnSpc>
              <a:spcBef>
                <a:spcPts val="5"/>
              </a:spcBef>
              <a:buClr>
                <a:srgbClr val="CC0066"/>
              </a:buClr>
              <a:buSzPct val="96666"/>
              <a:buFont typeface="Wingdings"/>
              <a:buChar char=""/>
              <a:tabLst>
                <a:tab pos="354330" algn="l"/>
              </a:tabLst>
            </a:pPr>
            <a:r>
              <a:rPr sz="3000" spc="-5" dirty="0">
                <a:latin typeface="Calibri"/>
                <a:cs typeface="Calibri"/>
              </a:rPr>
              <a:t>Computers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have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dirty="0">
                <a:latin typeface="Calibri"/>
                <a:cs typeface="Calibri"/>
              </a:rPr>
              <a:t> instructed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programmed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certain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66"/>
              </a:buClr>
              <a:buFont typeface="Wingdings"/>
              <a:buChar char=""/>
            </a:pPr>
            <a:endParaRPr sz="315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800"/>
              </a:lnSpc>
              <a:buClr>
                <a:srgbClr val="CC0066"/>
              </a:buClr>
              <a:buSzPct val="96666"/>
              <a:buFont typeface="Wingdings"/>
              <a:buChar char=""/>
              <a:tabLst>
                <a:tab pos="354330" algn="l"/>
              </a:tabLst>
            </a:pPr>
            <a:r>
              <a:rPr sz="3000" spc="-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5" dirty="0">
                <a:latin typeface="Calibri"/>
                <a:cs typeface="Calibri"/>
              </a:rPr>
              <a:t>purpose, </a:t>
            </a:r>
            <a:r>
              <a:rPr sz="3000" spc="-10" dirty="0">
                <a:latin typeface="Calibri"/>
                <a:cs typeface="Calibri"/>
              </a:rPr>
              <a:t>several </a:t>
            </a:r>
            <a:r>
              <a:rPr sz="3000" spc="-5" dirty="0">
                <a:latin typeface="Calibri"/>
                <a:cs typeface="Calibri"/>
              </a:rPr>
              <a:t>programming </a:t>
            </a:r>
            <a:r>
              <a:rPr sz="3000" dirty="0">
                <a:latin typeface="Calibri"/>
                <a:cs typeface="Calibri"/>
              </a:rPr>
              <a:t>languages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been developed to help </a:t>
            </a:r>
            <a:r>
              <a:rPr sz="3000" spc="-10" dirty="0">
                <a:latin typeface="Calibri"/>
                <a:cs typeface="Calibri"/>
              </a:rPr>
              <a:t>programmers </a:t>
            </a:r>
            <a:r>
              <a:rPr sz="3000" dirty="0">
                <a:latin typeface="Calibri"/>
                <a:cs typeface="Calibri"/>
              </a:rPr>
              <a:t>write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sz="3000" spc="-5" dirty="0">
                <a:latin typeface="Calibri"/>
                <a:cs typeface="Calibri"/>
              </a:rPr>
              <a:t> to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meet</a:t>
            </a:r>
            <a:r>
              <a:rPr sz="3000" spc="-5" dirty="0">
                <a:latin typeface="Calibri"/>
                <a:cs typeface="Calibri"/>
              </a:rPr>
              <a:t> user’s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requirement.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5188" y="463663"/>
            <a:ext cx="3096003" cy="485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20299"/>
            <a:ext cx="7269480" cy="8883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555"/>
              </a:spcBef>
              <a:buClr>
                <a:srgbClr val="CC0066"/>
              </a:buClr>
              <a:buFont typeface="Wingdings"/>
              <a:buChar char=""/>
              <a:tabLst>
                <a:tab pos="594360" algn="l"/>
                <a:tab pos="59499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basic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approach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write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programming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sz="2500" dirty="0">
                <a:latin typeface="Calibri"/>
                <a:cs typeface="Calibri"/>
              </a:rPr>
              <a:t>almost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similar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all </a:t>
            </a:r>
            <a:r>
              <a:rPr sz="2500" spc="-5" dirty="0">
                <a:latin typeface="Calibri"/>
                <a:cs typeface="Calibri"/>
              </a:rPr>
              <a:t>programming </a:t>
            </a:r>
            <a:r>
              <a:rPr sz="2500" dirty="0">
                <a:latin typeface="Calibri"/>
                <a:cs typeface="Calibri"/>
              </a:rPr>
              <a:t>tools.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395" y="2350007"/>
            <a:ext cx="7379208" cy="39867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141" y="483364"/>
            <a:ext cx="5025828" cy="558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420299"/>
            <a:ext cx="7983220" cy="8883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555"/>
              </a:spcBef>
              <a:buClr>
                <a:srgbClr val="CC0066"/>
              </a:buClr>
              <a:buFont typeface="Wingdings"/>
              <a:buChar char=""/>
              <a:tabLst>
                <a:tab pos="594360" algn="l"/>
                <a:tab pos="594995" algn="l"/>
              </a:tabLst>
            </a:pPr>
            <a:r>
              <a:rPr sz="2400" spc="5" dirty="0">
                <a:latin typeface="Calibri"/>
                <a:cs typeface="Calibri"/>
              </a:rPr>
              <a:t>Developed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purpose of </a:t>
            </a:r>
            <a:r>
              <a:rPr sz="2400" spc="5" dirty="0">
                <a:latin typeface="Calibri"/>
                <a:cs typeface="Calibri"/>
              </a:rPr>
              <a:t>communication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between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sz="2500" spc="-10" dirty="0">
                <a:latin typeface="Calibri"/>
                <a:cs typeface="Calibri"/>
              </a:rPr>
              <a:t>different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components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programs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computer.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0900" y="2273807"/>
            <a:ext cx="5410200" cy="40629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151" y="483572"/>
            <a:ext cx="5028446" cy="5344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60194" y="1346997"/>
            <a:ext cx="8512175" cy="31857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105"/>
              </a:spcBef>
              <a:buClr>
                <a:srgbClr val="CC0066"/>
              </a:buClr>
              <a:buSzPct val="96875"/>
              <a:buFont typeface="Wingdings"/>
              <a:buChar char=""/>
              <a:tabLst>
                <a:tab pos="377190" algn="l"/>
              </a:tabLst>
            </a:pPr>
            <a:r>
              <a:rPr sz="3200" spc="5" dirty="0">
                <a:latin typeface="Calibri"/>
                <a:cs typeface="Calibri"/>
              </a:rPr>
              <a:t>Machine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267970" marR="5080" algn="just">
              <a:lnSpc>
                <a:spcPts val="2080"/>
              </a:lnSpc>
              <a:spcBef>
                <a:spcPts val="695"/>
              </a:spcBef>
            </a:pP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first </a:t>
            </a:r>
            <a:r>
              <a:rPr sz="1800" b="1" spc="-5" dirty="0">
                <a:solidFill>
                  <a:srgbClr val="454545"/>
                </a:solidFill>
                <a:latin typeface="Verdana"/>
                <a:cs typeface="Verdana"/>
              </a:rPr>
              <a:t>generation languages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,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or </a:t>
            </a:r>
            <a:r>
              <a:rPr sz="1800" b="1" dirty="0">
                <a:solidFill>
                  <a:srgbClr val="454545"/>
                </a:solidFill>
                <a:latin typeface="Verdana"/>
                <a:cs typeface="Verdana"/>
              </a:rPr>
              <a:t>1GL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, are </a:t>
            </a:r>
            <a:r>
              <a:rPr sz="1800" spc="-5" dirty="0">
                <a:solidFill>
                  <a:srgbClr val="663366"/>
                </a:solidFill>
                <a:latin typeface="Verdana"/>
                <a:cs typeface="Verdana"/>
              </a:rPr>
              <a:t>low-level languages 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that </a:t>
            </a:r>
            <a:r>
              <a:rPr sz="1800" spc="-62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are</a:t>
            </a:r>
            <a:r>
              <a:rPr sz="1800" spc="-1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663366"/>
                </a:solidFill>
                <a:latin typeface="Verdana"/>
                <a:cs typeface="Verdana"/>
              </a:rPr>
              <a:t>machine</a:t>
            </a:r>
            <a:r>
              <a:rPr sz="1800" spc="-15" dirty="0">
                <a:solidFill>
                  <a:srgbClr val="6633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3366"/>
                </a:solidFill>
                <a:latin typeface="Verdana"/>
                <a:cs typeface="Verdana"/>
              </a:rPr>
              <a:t>language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spcBef>
                <a:spcPts val="1470"/>
              </a:spcBef>
              <a:buClr>
                <a:srgbClr val="CC0066"/>
              </a:buClr>
              <a:buSzPct val="96875"/>
              <a:buFont typeface="Wingdings"/>
              <a:buChar char=""/>
              <a:tabLst>
                <a:tab pos="377190" algn="l"/>
              </a:tabLst>
            </a:pPr>
            <a:r>
              <a:rPr sz="3200" spc="5" dirty="0">
                <a:latin typeface="Calibri"/>
                <a:cs typeface="Calibri"/>
              </a:rPr>
              <a:t>Assembly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267970" marR="93345" algn="just">
              <a:lnSpc>
                <a:spcPct val="98100"/>
              </a:lnSpc>
              <a:spcBef>
                <a:spcPts val="840"/>
              </a:spcBef>
            </a:pP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The</a:t>
            </a:r>
            <a:r>
              <a:rPr sz="1800" spc="62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454545"/>
                </a:solidFill>
                <a:latin typeface="Verdana"/>
                <a:cs typeface="Verdana"/>
              </a:rPr>
              <a:t>second-generation</a:t>
            </a:r>
            <a:r>
              <a:rPr sz="1800" b="1" spc="61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454545"/>
                </a:solidFill>
                <a:latin typeface="Verdana"/>
                <a:cs typeface="Verdana"/>
              </a:rPr>
              <a:t>languages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,</a:t>
            </a:r>
            <a:r>
              <a:rPr sz="1800" spc="62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or</a:t>
            </a:r>
            <a:r>
              <a:rPr sz="1800" spc="62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454545"/>
                </a:solidFill>
                <a:latin typeface="Verdana"/>
                <a:cs typeface="Verdana"/>
              </a:rPr>
              <a:t>2GL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,</a:t>
            </a:r>
            <a:r>
              <a:rPr sz="1800" spc="125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are   </a:t>
            </a:r>
            <a:r>
              <a:rPr sz="1800" spc="-10" dirty="0">
                <a:solidFill>
                  <a:srgbClr val="454545"/>
                </a:solidFill>
                <a:latin typeface="Verdana"/>
                <a:cs typeface="Verdana"/>
              </a:rPr>
              <a:t>also</a:t>
            </a:r>
            <a:r>
              <a:rPr sz="1800" spc="123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low-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level </a:t>
            </a:r>
            <a:r>
              <a:rPr sz="1800" dirty="0">
                <a:solidFill>
                  <a:srgbClr val="663366"/>
                </a:solidFill>
                <a:latin typeface="Verdana"/>
                <a:cs typeface="Verdana"/>
              </a:rPr>
              <a:t>assembly </a:t>
            </a:r>
            <a:r>
              <a:rPr sz="1800" spc="-5" dirty="0">
                <a:solidFill>
                  <a:srgbClr val="663366"/>
                </a:solidFill>
                <a:latin typeface="Verdana"/>
                <a:cs typeface="Verdana"/>
              </a:rPr>
              <a:t>languages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. They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are sometimes used </a:t>
            </a:r>
            <a:r>
              <a:rPr sz="1800" spc="5" dirty="0">
                <a:solidFill>
                  <a:srgbClr val="454545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663366"/>
                </a:solidFill>
                <a:latin typeface="Verdana"/>
                <a:cs typeface="Verdana"/>
              </a:rPr>
              <a:t>kernels </a:t>
            </a:r>
            <a:r>
              <a:rPr sz="1800" dirty="0">
                <a:solidFill>
                  <a:srgbClr val="454545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54545"/>
                </a:solidFill>
                <a:latin typeface="Verdana"/>
                <a:cs typeface="Verdana"/>
              </a:rPr>
              <a:t>hardware</a:t>
            </a:r>
            <a:r>
              <a:rPr sz="1800" spc="-2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63366"/>
                </a:solidFill>
                <a:latin typeface="Verdana"/>
                <a:cs typeface="Verdana"/>
              </a:rPr>
              <a:t>drivers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5" dirty="0"/>
              <a:t>Co</a:t>
            </a:r>
            <a:r>
              <a:rPr dirty="0"/>
              <a:t>mpu</a:t>
            </a:r>
            <a:r>
              <a:rPr spc="-10" dirty="0"/>
              <a:t>t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P</a:t>
            </a:r>
            <a:r>
              <a:rPr spc="-20" dirty="0"/>
              <a:t>r</a:t>
            </a:r>
            <a:r>
              <a:rPr spc="-5" dirty="0"/>
              <a:t>og</a:t>
            </a:r>
            <a:r>
              <a:rPr spc="-25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dirty="0"/>
              <a:t>g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Fall</a:t>
            </a:r>
            <a:r>
              <a:rPr spc="-40" dirty="0"/>
              <a:t> 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2558</Words>
  <Application>Microsoft Office PowerPoint</Application>
  <PresentationFormat>Widescreen</PresentationFormat>
  <Paragraphs>451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MT</vt:lpstr>
      <vt:lpstr>Calibri</vt:lpstr>
      <vt:lpstr>Calibri Light</vt:lpstr>
      <vt:lpstr>Segoe UI Symbol</vt:lpstr>
      <vt:lpstr>Times New Roman</vt:lpstr>
      <vt:lpstr>Verdana</vt:lpstr>
      <vt:lpstr>Wingdings</vt:lpstr>
      <vt:lpstr>Office Theme</vt:lpstr>
      <vt:lpstr>PowerPoint Presentation</vt:lpstr>
      <vt:lpstr>Computer Programming  CSC-113</vt:lpstr>
      <vt:lpstr>Course Contents</vt:lpstr>
      <vt:lpstr>Introduction to Computers Session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They are relatively small as compared to  supercomputers and mainframes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Software</vt:lpstr>
      <vt:lpstr>Language translators</vt:lpstr>
      <vt:lpstr>Types of translators</vt:lpstr>
      <vt:lpstr>Assembler</vt:lpstr>
      <vt:lpstr>Compilers</vt:lpstr>
      <vt:lpstr>Cont….</vt:lpstr>
      <vt:lpstr>Interpreters</vt:lpstr>
      <vt:lpstr>Linker</vt:lpstr>
      <vt:lpstr>Cont…..</vt:lpstr>
      <vt:lpstr>Loader</vt:lpstr>
      <vt:lpstr>Cont….</vt:lpstr>
      <vt:lpstr>Transformation in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Systems Development Life Cycle for  Programming</vt:lpstr>
      <vt:lpstr>Schematic view of phases in SDLC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02-131212-009</cp:lastModifiedBy>
  <cp:revision>1</cp:revision>
  <dcterms:created xsi:type="dcterms:W3CDTF">2023-02-18T05:46:21Z</dcterms:created>
  <dcterms:modified xsi:type="dcterms:W3CDTF">2023-02-18T05:47:41Z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2023-02-18T00:00:00Z</vt:filetime>
  </property>
</Properties>
</file>