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81" r:id="rId4"/>
    <p:sldId id="257" r:id="rId5"/>
    <p:sldId id="263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04096"/>
    <a:srgbClr val="FACD2A"/>
    <a:srgbClr val="F58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3" autoAdjust="0"/>
    <p:restoredTop sz="95126" autoAdjust="0"/>
  </p:normalViewPr>
  <p:slideViewPr>
    <p:cSldViewPr>
      <p:cViewPr varScale="1">
        <p:scale>
          <a:sx n="66" d="100"/>
          <a:sy n="66" d="100"/>
        </p:scale>
        <p:origin x="1548" y="4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547E3-0987-4B8D-A7FC-D8C67261793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6EE40-B923-4712-B166-4C222910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0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43D1-4BDD-40F8-939F-0FF065D02F6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1D5D-0720-435C-937E-287D6ABED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1D5D-0720-435C-937E-287D6ABED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1D5D-0720-435C-937E-287D6ABED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X=5y+90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61D5D-0720-435C-937E-287D6ABED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66675"/>
            <a:ext cx="9144000" cy="0"/>
            <a:chOff x="0" y="6800850"/>
            <a:chExt cx="9144000" cy="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13" y="156226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291"/>
            <a:ext cx="9144000" cy="106257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3012"/>
            <a:ext cx="9144000" cy="546258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4572" y="52387"/>
            <a:ext cx="3049524" cy="0"/>
          </a:xfrm>
          <a:prstGeom prst="line">
            <a:avLst/>
          </a:prstGeom>
          <a:ln w="127000">
            <a:solidFill>
              <a:srgbClr val="40409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044952" y="52387"/>
            <a:ext cx="3044952" cy="0"/>
          </a:xfrm>
          <a:prstGeom prst="line">
            <a:avLst/>
          </a:prstGeom>
          <a:ln w="127000">
            <a:solidFill>
              <a:srgbClr val="F58634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089904" y="52387"/>
            <a:ext cx="3054096" cy="0"/>
          </a:xfrm>
          <a:prstGeom prst="line">
            <a:avLst/>
          </a:prstGeom>
          <a:ln w="127000">
            <a:solidFill>
              <a:srgbClr val="FACD2A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-4572" y="1219200"/>
            <a:ext cx="9144000" cy="0"/>
            <a:chOff x="0" y="6800850"/>
            <a:chExt cx="9144000" cy="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381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381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381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800850"/>
            <a:ext cx="9144000" cy="0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1270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1270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1270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  <a:br>
              <a:rPr lang="en-US" dirty="0"/>
            </a:br>
            <a:r>
              <a:rPr lang="en-US" dirty="0"/>
              <a:t>and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4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Interval vs. Ratio Scale</a:t>
            </a:r>
            <a:endParaRPr lang="en-US" dirty="0"/>
          </a:p>
          <a:p>
            <a:pPr lvl="1"/>
            <a:r>
              <a:rPr lang="en-US" dirty="0"/>
              <a:t>Interval scales hold no true zero and can represent values below zero.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you can measure temperature below 0 degrees Celsius, such as -10 degrees.</a:t>
            </a:r>
          </a:p>
          <a:p>
            <a:pPr lvl="1"/>
            <a:r>
              <a:rPr lang="en-US" dirty="0"/>
              <a:t>Ratio scale never fall below zero. </a:t>
            </a:r>
          </a:p>
          <a:p>
            <a:pPr lvl="1"/>
            <a:r>
              <a:rPr lang="en-US" dirty="0"/>
              <a:t>For example:</a:t>
            </a:r>
          </a:p>
          <a:p>
            <a:pPr lvl="2"/>
            <a:r>
              <a:rPr lang="en-US" dirty="0"/>
              <a:t>Height and weight measure from 0 and above, but never fall below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4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4E0C0-6D2D-4285-ABB7-19A0CF7B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CF2DE-5519-4AD7-BFDF-70C521F1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is a tool for analyzing data and discovering and proving it’s true meaning.</a:t>
            </a:r>
          </a:p>
          <a:p>
            <a:r>
              <a:rPr lang="en-US" dirty="0"/>
              <a:t>Statistics is the study of the collection, organization, analysis, interpretation and presentation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4E0C0-6D2D-4285-ABB7-19A0CF7B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CF2DE-5519-4AD7-BFDF-70C521F1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Descriptive statistics:</a:t>
            </a:r>
          </a:p>
          <a:p>
            <a:pPr lvl="1"/>
            <a:r>
              <a:rPr lang="en-US" dirty="0"/>
              <a:t>Methods for organizing and summarizing data.</a:t>
            </a:r>
          </a:p>
          <a:p>
            <a:pPr lvl="1"/>
            <a:r>
              <a:rPr lang="en-US" dirty="0"/>
              <a:t>tables or graphs are used to organize data, and descriptive values such as the average score are used to summarize data.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Inferential statistics:</a:t>
            </a:r>
          </a:p>
          <a:p>
            <a:pPr lvl="1"/>
            <a:r>
              <a:rPr lang="en-US" dirty="0"/>
              <a:t>Methods for using sample data to make general conclusions about populations.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3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F434E-C4E1-46AD-84CF-F535DA17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325D85-FB92-4D82-9669-A5683033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Observational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Surveys based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Experimental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Meta-analysis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352712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FCED8-EB27-4973-8DA7-7EFCFFD9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33B7D2-7558-4722-86F5-BFA8698B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Observes individuals and measures variables of interest.</a:t>
            </a:r>
          </a:p>
          <a:p>
            <a:r>
              <a:rPr lang="en-US" dirty="0"/>
              <a:t>It describe a group of individuals or to investigate an association between two variables.</a:t>
            </a:r>
          </a:p>
          <a:p>
            <a:r>
              <a:rPr lang="en-US" dirty="0"/>
              <a:t>We can answer questions about a population with an observational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FCED8-EB27-4973-8DA7-7EFCFFD9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33B7D2-7558-4722-86F5-BFA8698B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investigate a relationship between two variables. </a:t>
            </a:r>
          </a:p>
          <a:p>
            <a:r>
              <a:rPr lang="en-US" dirty="0"/>
              <a:t>But in an observational study, researchers do not attempt to manipulate one variable to cause an effect in another variable. For this reason, an observational study </a:t>
            </a:r>
            <a:r>
              <a:rPr lang="en-US" dirty="0">
                <a:solidFill>
                  <a:srgbClr val="C00000"/>
                </a:solidFill>
              </a:rPr>
              <a:t>does not provide convincing evidence </a:t>
            </a:r>
            <a:r>
              <a:rPr lang="en-US" dirty="0"/>
              <a:t>of a cause-and-effect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8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8DB56B-270B-4BBC-80AD-8FA6C0DF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2-Survey </a:t>
            </a:r>
            <a:r>
              <a:rPr lang="en-US" dirty="0"/>
              <a:t>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F255E2-127E-4283-AE6A-827D014B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a field of statistics concentrating on human research surveys.</a:t>
            </a:r>
          </a:p>
          <a:p>
            <a:r>
              <a:rPr lang="en-US" dirty="0"/>
              <a:t>Survey methodology studies the sampling of individual units from a population and associated techniques of survey data collection.</a:t>
            </a:r>
          </a:p>
          <a:p>
            <a:r>
              <a:rPr lang="en-US" dirty="0"/>
              <a:t>Survey data collection includes questionnaire construction and methods for improving the number and accuracy of responses to surveys.</a:t>
            </a:r>
          </a:p>
          <a:p>
            <a:r>
              <a:rPr lang="en-US" dirty="0"/>
              <a:t>Basic type of surveys includes:</a:t>
            </a:r>
          </a:p>
          <a:p>
            <a:pPr lvl="1"/>
            <a:r>
              <a:rPr lang="en-US" dirty="0"/>
              <a:t>Online, paper based, telephonic and one-to-one interviews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5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C8B765-D09E-45D7-A503-0F22A521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3-Experimental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A22CB9-4570-45A7-853C-E3B2FE87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Demonstrates a cause-and-effect relationship between two variables. (All other variables are controlled to prevent them from influencing the results).</a:t>
            </a:r>
          </a:p>
          <a:p>
            <a:r>
              <a:rPr lang="en-US" dirty="0"/>
              <a:t>It proves that changing the value of one variable causes changes to occur in a second variable.</a:t>
            </a:r>
          </a:p>
          <a:p>
            <a:r>
              <a:rPr lang="en-US" dirty="0"/>
              <a:t>The manipulated variable is called the </a:t>
            </a:r>
            <a:r>
              <a:rPr lang="en-US" b="1" dirty="0">
                <a:solidFill>
                  <a:srgbClr val="C00000"/>
                </a:solidFill>
              </a:rPr>
              <a:t>independent variable</a:t>
            </a:r>
            <a:r>
              <a:rPr lang="en-US" dirty="0"/>
              <a:t>.</a:t>
            </a:r>
          </a:p>
          <a:p>
            <a:r>
              <a:rPr lang="en-US" dirty="0"/>
              <a:t>Observed variable is the </a:t>
            </a:r>
            <a:r>
              <a:rPr lang="en-US" b="1" dirty="0">
                <a:solidFill>
                  <a:srgbClr val="C00000"/>
                </a:solidFill>
              </a:rPr>
              <a:t>dependent variable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7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0B98A-CA82-4C48-A3D7-14669BA7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10F5AF-02E5-445D-B1F1-86A2DA3B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meta-analysis is a statistical analysis that </a:t>
            </a:r>
            <a:r>
              <a:rPr lang="en-US" dirty="0">
                <a:solidFill>
                  <a:srgbClr val="C00000"/>
                </a:solidFill>
              </a:rPr>
              <a:t>combines the results of multiple scientific studies</a:t>
            </a:r>
            <a:r>
              <a:rPr lang="en-US" dirty="0"/>
              <a:t>. </a:t>
            </a:r>
          </a:p>
          <a:p>
            <a:r>
              <a:rPr lang="en-US" dirty="0"/>
              <a:t>Meta-analyses can be performed when there are multiple scientific studies addressing the same question, with each individual study reporting measurements that are </a:t>
            </a:r>
            <a:r>
              <a:rPr lang="en-US" dirty="0">
                <a:solidFill>
                  <a:srgbClr val="C00000"/>
                </a:solidFill>
              </a:rPr>
              <a:t>expected to have some degree of error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DD59A3-8523-4C8C-A32D-D20DB960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2251B0-4FDD-463B-8945-6A983955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Unit</a:t>
            </a:r>
          </a:p>
          <a:p>
            <a:pPr lvl="1"/>
            <a:r>
              <a:rPr lang="en-US" dirty="0"/>
              <a:t>A single entity, usually an object or person, whose characteristics are of interest.</a:t>
            </a:r>
          </a:p>
          <a:p>
            <a:r>
              <a:rPr lang="en-US" b="1" dirty="0"/>
              <a:t>Population of units</a:t>
            </a:r>
          </a:p>
          <a:p>
            <a:pPr lvl="1"/>
            <a:r>
              <a:rPr lang="en-US" dirty="0"/>
              <a:t>The complete collection of units about which information is sought.</a:t>
            </a:r>
          </a:p>
          <a:p>
            <a:r>
              <a:rPr lang="en-US" b="1" dirty="0"/>
              <a:t>A statistical population</a:t>
            </a:r>
          </a:p>
          <a:p>
            <a:pPr lvl="1"/>
            <a:r>
              <a:rPr lang="en-US" dirty="0"/>
              <a:t>It is the set of all measurements corresponding to each unit in the entire population of units about which information is sought.</a:t>
            </a:r>
          </a:p>
          <a:p>
            <a:r>
              <a:rPr lang="en-US" b="1" dirty="0"/>
              <a:t>Sample</a:t>
            </a:r>
          </a:p>
          <a:p>
            <a:pPr lvl="1"/>
            <a:r>
              <a:rPr lang="en-US" dirty="0"/>
              <a:t>A portion of the entire population that are actually collected in the course of an investigation.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5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540C4-4F66-42B9-9FD8-F9F05A2D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Examples of populations, units, and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B958DA-2243-45EE-B71B-844C7DC5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819275"/>
            <a:ext cx="6657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3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9FB72B-62D5-4E6E-8077-612C02CE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52600"/>
            <a:ext cx="80391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7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A9033-1B9D-4194-AE99-28C5A742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vs. 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3C1AA-FBD8-46D0-A84A-ED5FC977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Qualitative data:</a:t>
            </a:r>
          </a:p>
          <a:p>
            <a:pPr lvl="1"/>
            <a:r>
              <a:rPr lang="en-US" dirty="0"/>
              <a:t>Refers to information about qualities, or information that cannot be measured.</a:t>
            </a:r>
          </a:p>
          <a:p>
            <a:pPr lvl="1"/>
            <a:r>
              <a:rPr lang="en-US" dirty="0"/>
              <a:t>It’s usually descriptive and textual.</a:t>
            </a:r>
          </a:p>
          <a:p>
            <a:pPr lvl="1"/>
            <a:r>
              <a:rPr lang="en-US" dirty="0"/>
              <a:t>Examples include someone’s eye color or the type of car they drive. </a:t>
            </a:r>
          </a:p>
          <a:p>
            <a:r>
              <a:rPr lang="en-US" b="1" dirty="0"/>
              <a:t>Quantitative data:</a:t>
            </a:r>
          </a:p>
          <a:p>
            <a:pPr lvl="1"/>
            <a:r>
              <a:rPr lang="en-US" dirty="0"/>
              <a:t>It is numerical. It’s used to define information that can be counted. </a:t>
            </a:r>
          </a:p>
          <a:p>
            <a:pPr lvl="1"/>
            <a:r>
              <a:rPr lang="en-US" dirty="0"/>
              <a:t>Some examples of quantitative data include distance, speed, height, length and weight.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Nominal Scale</a:t>
            </a:r>
          </a:p>
          <a:p>
            <a:pPr marL="857250" lvl="1" indent="-457200"/>
            <a:r>
              <a:rPr lang="en-US" dirty="0"/>
              <a:t>Unordered set of categories identified only by name.  </a:t>
            </a:r>
          </a:p>
          <a:p>
            <a:pPr marL="857250" lvl="1" indent="-457200"/>
            <a:r>
              <a:rPr lang="en-US" dirty="0"/>
              <a:t>Nominal measurements only permit you to determine whether two individuals are the same or different.</a:t>
            </a:r>
          </a:p>
          <a:p>
            <a:pPr marL="857250" lvl="1" indent="-457200"/>
            <a:r>
              <a:rPr lang="en-US" b="1" i="1" dirty="0"/>
              <a:t>For example:</a:t>
            </a:r>
          </a:p>
          <a:p>
            <a:pPr marL="400050" lvl="1" indent="0">
              <a:buNone/>
            </a:pPr>
            <a:r>
              <a:rPr lang="en-US" dirty="0"/>
              <a:t>Which brand of smartphones do you prefer?</a:t>
            </a:r>
          </a:p>
          <a:p>
            <a:pPr marL="1257300" lvl="2" indent="-457200"/>
            <a:r>
              <a:rPr lang="en-US" dirty="0"/>
              <a:t>Apple</a:t>
            </a:r>
          </a:p>
          <a:p>
            <a:pPr marL="1257300" lvl="2" indent="-457200"/>
            <a:r>
              <a:rPr lang="en-US" dirty="0"/>
              <a:t>Samsung</a:t>
            </a:r>
          </a:p>
          <a:p>
            <a:pPr marL="1257300" lvl="2" indent="-457200"/>
            <a:r>
              <a:rPr lang="en-US" dirty="0"/>
              <a:t>Others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2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Ordinal Scale</a:t>
            </a:r>
          </a:p>
          <a:p>
            <a:pPr lvl="1"/>
            <a:r>
              <a:rPr lang="en-US" dirty="0"/>
              <a:t>Ordered set of categories.</a:t>
            </a:r>
          </a:p>
          <a:p>
            <a:pPr lvl="1"/>
            <a:r>
              <a:rPr lang="en-US" dirty="0"/>
              <a:t>Ordinal measurements tell you the direction of difference between two individuals.</a:t>
            </a:r>
          </a:p>
          <a:p>
            <a:pPr lvl="1"/>
            <a:r>
              <a:rPr lang="en-US" b="1" i="1" dirty="0"/>
              <a:t>For example: </a:t>
            </a:r>
          </a:p>
          <a:p>
            <a:pPr marL="457200" lvl="1" indent="0">
              <a:buNone/>
            </a:pPr>
            <a:r>
              <a:rPr lang="en-US" dirty="0"/>
              <a:t>How satisfied are you with our services? </a:t>
            </a:r>
          </a:p>
          <a:p>
            <a:pPr lvl="2"/>
            <a:r>
              <a:rPr lang="en-US" dirty="0"/>
              <a:t>Very Unsatisfied</a:t>
            </a:r>
          </a:p>
          <a:p>
            <a:pPr lvl="2"/>
            <a:r>
              <a:rPr lang="en-US" dirty="0"/>
              <a:t>Unsatisfied</a:t>
            </a:r>
          </a:p>
          <a:p>
            <a:pPr lvl="2"/>
            <a:r>
              <a:rPr lang="en-US" dirty="0"/>
              <a:t>Neutral</a:t>
            </a:r>
          </a:p>
          <a:p>
            <a:pPr lvl="2"/>
            <a:r>
              <a:rPr lang="en-US" dirty="0"/>
              <a:t>Satisfied</a:t>
            </a:r>
          </a:p>
          <a:p>
            <a:pPr lvl="2"/>
            <a:r>
              <a:rPr lang="en-US" dirty="0"/>
              <a:t>Very Satisfied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Interval Scale</a:t>
            </a:r>
            <a:endParaRPr lang="en-US" dirty="0"/>
          </a:p>
          <a:p>
            <a:pPr lvl="1"/>
            <a:r>
              <a:rPr lang="en-US" dirty="0"/>
              <a:t>Ordered series of equal-sized categories.</a:t>
            </a:r>
          </a:p>
          <a:p>
            <a:pPr lvl="1"/>
            <a:r>
              <a:rPr lang="en-US" dirty="0"/>
              <a:t>Interval measurements identify the direction and magnitude of a difference. </a:t>
            </a:r>
          </a:p>
          <a:p>
            <a:pPr lvl="1"/>
            <a:r>
              <a:rPr lang="en-US" dirty="0"/>
              <a:t>The zero point may be located arbitrary on an interval scale.</a:t>
            </a:r>
          </a:p>
          <a:p>
            <a:pPr lvl="1"/>
            <a:r>
              <a:rPr lang="en-US" b="1" i="1" dirty="0"/>
              <a:t>For example: </a:t>
            </a:r>
          </a:p>
          <a:p>
            <a:pPr marL="457200" lvl="1" indent="0">
              <a:buNone/>
            </a:pPr>
            <a:r>
              <a:rPr lang="en-US" dirty="0"/>
              <a:t>What is your family income?</a:t>
            </a:r>
          </a:p>
          <a:p>
            <a:pPr lvl="2"/>
            <a:r>
              <a:rPr lang="en-US" dirty="0"/>
              <a:t>50000 – 100000</a:t>
            </a:r>
          </a:p>
          <a:p>
            <a:pPr lvl="2"/>
            <a:r>
              <a:rPr lang="en-US" dirty="0"/>
              <a:t>100000 – 200000</a:t>
            </a:r>
          </a:p>
          <a:p>
            <a:pPr lvl="2"/>
            <a:r>
              <a:rPr lang="en-US" dirty="0"/>
              <a:t>More than 200000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7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8FDC7-4549-4D21-BDED-74C12C1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86521A-F702-44EB-935D-7253437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Ratio Scale</a:t>
            </a:r>
            <a:endParaRPr lang="en-US" dirty="0"/>
          </a:p>
          <a:p>
            <a:pPr lvl="1"/>
            <a:r>
              <a:rPr lang="en-US" dirty="0"/>
              <a:t>On a ratio scale, the data obtained can not only be categorized and ranked but also have equal intervals.</a:t>
            </a:r>
          </a:p>
          <a:p>
            <a:pPr lvl="1"/>
            <a:r>
              <a:rPr lang="en-US" dirty="0"/>
              <a:t>A ratio scale has a true zero, that is, the zero possesses a meaningful value.</a:t>
            </a:r>
          </a:p>
          <a:p>
            <a:pPr lvl="1"/>
            <a:r>
              <a:rPr lang="en-US" dirty="0"/>
              <a:t>The true zero value in a ratio scale makes it possible to describe the amount of magnitude</a:t>
            </a:r>
          </a:p>
          <a:p>
            <a:pPr lvl="1"/>
            <a:r>
              <a:rPr lang="en-US" b="1" i="1" dirty="0"/>
              <a:t>For Example:</a:t>
            </a:r>
          </a:p>
          <a:p>
            <a:pPr marL="457200" lvl="1" indent="0">
              <a:buNone/>
            </a:pPr>
            <a:r>
              <a:rPr lang="en-US" dirty="0"/>
              <a:t>How much distance the runner-up lost from the winner in a racing track?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8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808</Words>
  <Application>Microsoft Office PowerPoint</Application>
  <PresentationFormat>On-screen Show (4:3)</PresentationFormat>
  <Paragraphs>106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Introduction to Statistics and Data Analysis</vt:lpstr>
      <vt:lpstr>Basic Definitions</vt:lpstr>
      <vt:lpstr>Examples of populations, units, and variables</vt:lpstr>
      <vt:lpstr>Types of Data</vt:lpstr>
      <vt:lpstr>Qualitative vs. Quantitative Data</vt:lpstr>
      <vt:lpstr>Types of Measurement Scales</vt:lpstr>
      <vt:lpstr>Types of Measurement Scales</vt:lpstr>
      <vt:lpstr>Types of Measurement Scales</vt:lpstr>
      <vt:lpstr>Types of Measurement Scales</vt:lpstr>
      <vt:lpstr>Types of Measurement Scales</vt:lpstr>
      <vt:lpstr>Statistics</vt:lpstr>
      <vt:lpstr>Descriptive Statistics</vt:lpstr>
      <vt:lpstr>Types of Statistical Studies</vt:lpstr>
      <vt:lpstr>1-Observational Studies</vt:lpstr>
      <vt:lpstr>1-Observational Studies</vt:lpstr>
      <vt:lpstr>2-Survey based studies</vt:lpstr>
      <vt:lpstr>3-Experimental Studies</vt:lpstr>
      <vt:lpstr>4-Meta-analysis</vt:lpstr>
    </vt:vector>
  </TitlesOfParts>
  <Manager>HOD SE</Manager>
  <Company>Bahria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Session01</dc:title>
  <dc:creator>Muhammad Adnan Ur Rehman</dc:creator>
  <cp:lastModifiedBy>lenovo</cp:lastModifiedBy>
  <cp:revision>170</cp:revision>
  <dcterms:created xsi:type="dcterms:W3CDTF">2006-08-16T00:00:00Z</dcterms:created>
  <dcterms:modified xsi:type="dcterms:W3CDTF">2022-10-04T05:16:40Z</dcterms:modified>
  <cp:version>1</cp:version>
</cp:coreProperties>
</file>