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291" autoAdjust="0"/>
  </p:normalViewPr>
  <p:slideViewPr>
    <p:cSldViewPr>
      <p:cViewPr>
        <p:scale>
          <a:sx n="100" d="100"/>
          <a:sy n="100" d="100"/>
        </p:scale>
        <p:origin x="828" y="-726"/>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10-Feb-2022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10-Feb-2022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10-Feb-2022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CHAPTER#03</a:t>
            </a:r>
            <a:br>
              <a:rPr lang="en-US" dirty="0"/>
            </a:br>
            <a:r>
              <a:rPr lang="en-US" dirty="0"/>
              <a:t>Random Variables and Probability Distributions</a:t>
            </a:r>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Discrete vs Continuous Sample Space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normAutofit fontScale="85000" lnSpcReduction="10000"/>
          </a:bodyPr>
          <a:lstStyle/>
          <a:p>
            <a:r>
              <a:rPr lang="en-US" b="1" dirty="0"/>
              <a:t>Definition 3.2: Discrete Sample Space</a:t>
            </a:r>
          </a:p>
          <a:p>
            <a:pPr lvl="1"/>
            <a:r>
              <a:rPr lang="en-US" dirty="0"/>
              <a:t>If a sample space contains a finite number of possibilities or an unending sequence with as many elements as there are </a:t>
            </a:r>
            <a:r>
              <a:rPr lang="en-US" b="1" dirty="0"/>
              <a:t>whole numbers</a:t>
            </a:r>
            <a:r>
              <a:rPr lang="en-US" dirty="0"/>
              <a:t>, it is called a discrete sample space.</a:t>
            </a:r>
          </a:p>
          <a:p>
            <a:pPr lvl="1"/>
            <a:r>
              <a:rPr lang="en-US" dirty="0"/>
              <a:t>A random variable is called a discrete random variable if its set of possible outcomes is countable.</a:t>
            </a:r>
          </a:p>
          <a:p>
            <a:pPr lvl="1"/>
            <a:r>
              <a:rPr lang="en-US" dirty="0"/>
              <a:t>Achieve by counting.</a:t>
            </a:r>
          </a:p>
          <a:p>
            <a:r>
              <a:rPr lang="en-US" b="1" dirty="0"/>
              <a:t>Definition 3.3: Continuous Sample Space</a:t>
            </a:r>
          </a:p>
          <a:p>
            <a:pPr lvl="1"/>
            <a:r>
              <a:rPr lang="en-US" dirty="0"/>
              <a:t>If a sample space contains an infinite number of possibilities equal to the number of points on a line segment, it is called a continuous sample space.</a:t>
            </a:r>
          </a:p>
          <a:p>
            <a:pPr lvl="1"/>
            <a:r>
              <a:rPr lang="en-US" dirty="0"/>
              <a:t>Continuous random variable is a random variable whose set of possible values is an entire interval of numbers is not discrete.</a:t>
            </a:r>
          </a:p>
          <a:p>
            <a:pPr lvl="1"/>
            <a:r>
              <a:rPr lang="en-US" dirty="0"/>
              <a:t>Achieve by measuring.</a:t>
            </a:r>
          </a:p>
        </p:txBody>
      </p:sp>
    </p:spTree>
    <p:extLst>
      <p:ext uri="{BB962C8B-B14F-4D97-AF65-F5344CB8AC3E}">
        <p14:creationId xmlns:p14="http://schemas.microsoft.com/office/powerpoint/2010/main" val="319370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52-2C9F-420B-AC1F-FC300CACE663}"/>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168ADB72-13C4-4CE1-86DC-3D1FA24BE3DA}"/>
              </a:ext>
            </a:extLst>
          </p:cNvPr>
          <p:cNvSpPr>
            <a:spLocks noGrp="1"/>
          </p:cNvSpPr>
          <p:nvPr>
            <p:ph idx="1"/>
          </p:nvPr>
        </p:nvSpPr>
        <p:spPr/>
        <p:txBody>
          <a:bodyPr>
            <a:normAutofit/>
          </a:bodyPr>
          <a:lstStyle/>
          <a:p>
            <a:r>
              <a:rPr lang="en-US" dirty="0"/>
              <a:t>A discrete random variable assumes each of its values with a certain probability.</a:t>
            </a:r>
          </a:p>
          <a:p>
            <a:r>
              <a:rPr lang="en-US" dirty="0"/>
              <a:t>In the case of tossing a coin three times, let variable X representing the number of heads.</a:t>
            </a:r>
          </a:p>
          <a:p>
            <a:r>
              <a:rPr lang="en-US" dirty="0"/>
              <a:t>The probability distribution of X will be:</a:t>
            </a:r>
          </a:p>
          <a:p>
            <a:endParaRPr lang="en-US" dirty="0"/>
          </a:p>
        </p:txBody>
      </p:sp>
      <p:graphicFrame>
        <p:nvGraphicFramePr>
          <p:cNvPr id="5" name="Table 4">
            <a:extLst>
              <a:ext uri="{FF2B5EF4-FFF2-40B4-BE49-F238E27FC236}">
                <a16:creationId xmlns:a16="http://schemas.microsoft.com/office/drawing/2014/main" id="{D12422D4-2701-4637-856E-3B1A2D30708D}"/>
              </a:ext>
            </a:extLst>
          </p:cNvPr>
          <p:cNvGraphicFramePr>
            <a:graphicFrameLocks noGrp="1"/>
          </p:cNvGraphicFramePr>
          <p:nvPr>
            <p:extLst>
              <p:ext uri="{D42A27DB-BD31-4B8C-83A1-F6EECF244321}">
                <p14:modId xmlns:p14="http://schemas.microsoft.com/office/powerpoint/2010/main" val="3028048927"/>
              </p:ext>
            </p:extLst>
          </p:nvPr>
        </p:nvGraphicFramePr>
        <p:xfrm>
          <a:off x="2803525" y="4495800"/>
          <a:ext cx="3536950" cy="723900"/>
        </p:xfrm>
        <a:graphic>
          <a:graphicData uri="http://schemas.openxmlformats.org/drawingml/2006/table">
            <a:tbl>
              <a:tblPr/>
              <a:tblGrid>
                <a:gridCol w="1098550">
                  <a:extLst>
                    <a:ext uri="{9D8B030D-6E8A-4147-A177-3AD203B41FA5}">
                      <a16:colId xmlns:a16="http://schemas.microsoft.com/office/drawing/2014/main" val="4229287051"/>
                    </a:ext>
                  </a:extLst>
                </a:gridCol>
                <a:gridCol w="609600">
                  <a:extLst>
                    <a:ext uri="{9D8B030D-6E8A-4147-A177-3AD203B41FA5}">
                      <a16:colId xmlns:a16="http://schemas.microsoft.com/office/drawing/2014/main" val="2147399270"/>
                    </a:ext>
                  </a:extLst>
                </a:gridCol>
                <a:gridCol w="609600">
                  <a:extLst>
                    <a:ext uri="{9D8B030D-6E8A-4147-A177-3AD203B41FA5}">
                      <a16:colId xmlns:a16="http://schemas.microsoft.com/office/drawing/2014/main" val="3921268469"/>
                    </a:ext>
                  </a:extLst>
                </a:gridCol>
                <a:gridCol w="609600">
                  <a:extLst>
                    <a:ext uri="{9D8B030D-6E8A-4147-A177-3AD203B41FA5}">
                      <a16:colId xmlns:a16="http://schemas.microsoft.com/office/drawing/2014/main" val="172361969"/>
                    </a:ext>
                  </a:extLst>
                </a:gridCol>
                <a:gridCol w="609600">
                  <a:extLst>
                    <a:ext uri="{9D8B030D-6E8A-4147-A177-3AD203B41FA5}">
                      <a16:colId xmlns:a16="http://schemas.microsoft.com/office/drawing/2014/main" val="316953732"/>
                    </a:ext>
                  </a:extLst>
                </a:gridCol>
              </a:tblGrid>
              <a:tr h="361950">
                <a:tc>
                  <a:txBody>
                    <a:bodyPr/>
                    <a:lstStyle/>
                    <a:p>
                      <a:pPr algn="ctr" fontAlgn="ctr"/>
                      <a:r>
                        <a:rPr lang="en-US" sz="2200" b="0" i="0" u="none" strike="noStrike" dirty="0">
                          <a:solidFill>
                            <a:srgbClr val="000000"/>
                          </a:solidFill>
                          <a:effectLst/>
                          <a:latin typeface="Calibri" panose="020F050202020403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39655"/>
                  </a:ext>
                </a:extLst>
              </a:tr>
              <a:tr h="361950">
                <a:tc>
                  <a:txBody>
                    <a:bodyPr/>
                    <a:lstStyle/>
                    <a:p>
                      <a:pPr algn="ctr" fontAlgn="ctr"/>
                      <a:r>
                        <a:rPr lang="en-US" sz="2200" b="0" i="0" u="none" strike="noStrike">
                          <a:solidFill>
                            <a:srgbClr val="000000"/>
                          </a:solidFill>
                          <a:effectLst/>
                          <a:latin typeface="Calibri" panose="020F0502020204030204" pitchFamily="34" charset="0"/>
                        </a:rPr>
                        <a:t>P(X=x)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110735"/>
                  </a:ext>
                </a:extLst>
              </a:tr>
            </a:tbl>
          </a:graphicData>
        </a:graphic>
      </p:graphicFrame>
    </p:spTree>
    <p:extLst>
      <p:ext uri="{BB962C8B-B14F-4D97-AF65-F5344CB8AC3E}">
        <p14:creationId xmlns:p14="http://schemas.microsoft.com/office/powerpoint/2010/main" val="193244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52-2C9F-420B-AC1F-FC300CACE663}"/>
              </a:ext>
            </a:extLst>
          </p:cNvPr>
          <p:cNvSpPr>
            <a:spLocks noGrp="1"/>
          </p:cNvSpPr>
          <p:nvPr>
            <p:ph type="title"/>
          </p:nvPr>
        </p:nvSpPr>
        <p:spPr/>
        <p:txBody>
          <a:bodyPr/>
          <a:lstStyle/>
          <a:p>
            <a:r>
              <a:rPr lang="en-US" dirty="0"/>
              <a:t>Probability Mass Function (PMF)</a:t>
            </a:r>
          </a:p>
        </p:txBody>
      </p:sp>
      <p:sp>
        <p:nvSpPr>
          <p:cNvPr id="3" name="Content Placeholder 2">
            <a:extLst>
              <a:ext uri="{FF2B5EF4-FFF2-40B4-BE49-F238E27FC236}">
                <a16:creationId xmlns:a16="http://schemas.microsoft.com/office/drawing/2014/main" id="{168ADB72-13C4-4CE1-86DC-3D1FA24BE3DA}"/>
              </a:ext>
            </a:extLst>
          </p:cNvPr>
          <p:cNvSpPr>
            <a:spLocks noGrp="1"/>
          </p:cNvSpPr>
          <p:nvPr>
            <p:ph idx="1"/>
          </p:nvPr>
        </p:nvSpPr>
        <p:spPr/>
        <p:txBody>
          <a:bodyPr>
            <a:normAutofit/>
          </a:bodyPr>
          <a:lstStyle/>
          <a:p>
            <a:r>
              <a:rPr lang="en-US" b="1" dirty="0"/>
              <a:t>Definition 3.4:</a:t>
            </a:r>
          </a:p>
        </p:txBody>
      </p:sp>
      <p:pic>
        <p:nvPicPr>
          <p:cNvPr id="4" name="Picture 3">
            <a:extLst>
              <a:ext uri="{FF2B5EF4-FFF2-40B4-BE49-F238E27FC236}">
                <a16:creationId xmlns:a16="http://schemas.microsoft.com/office/drawing/2014/main" id="{2C1B2F9A-F42E-46AA-9B01-D3A6E8661931}"/>
              </a:ext>
            </a:extLst>
          </p:cNvPr>
          <p:cNvPicPr>
            <a:picLocks noChangeAspect="1"/>
          </p:cNvPicPr>
          <p:nvPr/>
        </p:nvPicPr>
        <p:blipFill>
          <a:blip r:embed="rId2"/>
          <a:stretch>
            <a:fillRect/>
          </a:stretch>
        </p:blipFill>
        <p:spPr>
          <a:xfrm>
            <a:off x="0" y="2097267"/>
            <a:ext cx="9144000" cy="2663465"/>
          </a:xfrm>
          <a:prstGeom prst="rect">
            <a:avLst/>
          </a:prstGeom>
        </p:spPr>
      </p:pic>
    </p:spTree>
    <p:extLst>
      <p:ext uri="{BB962C8B-B14F-4D97-AF65-F5344CB8AC3E}">
        <p14:creationId xmlns:p14="http://schemas.microsoft.com/office/powerpoint/2010/main" val="428929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52-2C9F-420B-AC1F-FC300CACE663}"/>
              </a:ext>
            </a:extLst>
          </p:cNvPr>
          <p:cNvSpPr>
            <a:spLocks noGrp="1"/>
          </p:cNvSpPr>
          <p:nvPr>
            <p:ph type="title"/>
          </p:nvPr>
        </p:nvSpPr>
        <p:spPr/>
        <p:txBody>
          <a:bodyPr/>
          <a:lstStyle/>
          <a:p>
            <a:r>
              <a:rPr lang="en-US" dirty="0"/>
              <a:t>Probability Mass Function (PMF)</a:t>
            </a:r>
          </a:p>
        </p:txBody>
      </p:sp>
      <p:sp>
        <p:nvSpPr>
          <p:cNvPr id="3" name="Content Placeholder 2">
            <a:extLst>
              <a:ext uri="{FF2B5EF4-FFF2-40B4-BE49-F238E27FC236}">
                <a16:creationId xmlns:a16="http://schemas.microsoft.com/office/drawing/2014/main" id="{168ADB72-13C4-4CE1-86DC-3D1FA24BE3DA}"/>
              </a:ext>
            </a:extLst>
          </p:cNvPr>
          <p:cNvSpPr>
            <a:spLocks noGrp="1"/>
          </p:cNvSpPr>
          <p:nvPr>
            <p:ph idx="1"/>
          </p:nvPr>
        </p:nvSpPr>
        <p:spPr>
          <a:xfrm>
            <a:off x="0" y="1243013"/>
            <a:ext cx="9144000" cy="2262187"/>
          </a:xfrm>
        </p:spPr>
        <p:txBody>
          <a:bodyPr>
            <a:normAutofit fontScale="62500" lnSpcReduction="20000"/>
          </a:bodyPr>
          <a:lstStyle/>
          <a:p>
            <a:r>
              <a:rPr lang="en-US" b="1" dirty="0"/>
              <a:t>Example 3.8:</a:t>
            </a:r>
          </a:p>
          <a:p>
            <a:pPr lvl="1"/>
            <a:r>
              <a:rPr lang="en-US" dirty="0"/>
              <a:t>A shipment of 20 similar laptop computers to a retail outlet contains 3 defectives. If a school makes a random purchase of 2 of these computers, find the </a:t>
            </a:r>
            <a:r>
              <a:rPr lang="en-US" b="1" dirty="0"/>
              <a:t>probability distribution</a:t>
            </a:r>
            <a:r>
              <a:rPr lang="en-US" dirty="0"/>
              <a:t> for the number of defectives.</a:t>
            </a:r>
          </a:p>
          <a:p>
            <a:r>
              <a:rPr lang="en-US" b="1" dirty="0"/>
              <a:t>Solution:</a:t>
            </a:r>
          </a:p>
          <a:p>
            <a:pPr lvl="1"/>
            <a:r>
              <a:rPr lang="en-US" dirty="0"/>
              <a:t>Let X be a random variable whose values x are the possible numbers of defective computers purchased by the school.</a:t>
            </a:r>
          </a:p>
          <a:p>
            <a:pPr lvl="1"/>
            <a:r>
              <a:rPr lang="en-US" dirty="0"/>
              <a:t>Then x can only take the numbers 0, 1, and 2.</a:t>
            </a:r>
          </a:p>
        </p:txBody>
      </p:sp>
      <p:pic>
        <p:nvPicPr>
          <p:cNvPr id="6" name="Picture 5">
            <a:extLst>
              <a:ext uri="{FF2B5EF4-FFF2-40B4-BE49-F238E27FC236}">
                <a16:creationId xmlns:a16="http://schemas.microsoft.com/office/drawing/2014/main" id="{71C03941-8112-42BB-91E6-D7A7E907E1C3}"/>
              </a:ext>
            </a:extLst>
          </p:cNvPr>
          <p:cNvPicPr>
            <a:picLocks noChangeAspect="1"/>
          </p:cNvPicPr>
          <p:nvPr/>
        </p:nvPicPr>
        <p:blipFill>
          <a:blip r:embed="rId2"/>
          <a:stretch>
            <a:fillRect/>
          </a:stretch>
        </p:blipFill>
        <p:spPr>
          <a:xfrm>
            <a:off x="381000" y="3505200"/>
            <a:ext cx="7868748" cy="2429214"/>
          </a:xfrm>
          <a:prstGeom prst="rect">
            <a:avLst/>
          </a:prstGeom>
        </p:spPr>
      </p:pic>
    </p:spTree>
    <p:extLst>
      <p:ext uri="{BB962C8B-B14F-4D97-AF65-F5344CB8AC3E}">
        <p14:creationId xmlns:p14="http://schemas.microsoft.com/office/powerpoint/2010/main" val="217704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52-2C9F-420B-AC1F-FC300CACE663}"/>
              </a:ext>
            </a:extLst>
          </p:cNvPr>
          <p:cNvSpPr>
            <a:spLocks noGrp="1"/>
          </p:cNvSpPr>
          <p:nvPr>
            <p:ph type="title"/>
          </p:nvPr>
        </p:nvSpPr>
        <p:spPr/>
        <p:txBody>
          <a:bodyPr/>
          <a:lstStyle/>
          <a:p>
            <a:r>
              <a:rPr lang="en-US" dirty="0"/>
              <a:t>Cumulative Distribution Function</a:t>
            </a:r>
          </a:p>
        </p:txBody>
      </p:sp>
      <p:sp>
        <p:nvSpPr>
          <p:cNvPr id="3" name="Content Placeholder 2">
            <a:extLst>
              <a:ext uri="{FF2B5EF4-FFF2-40B4-BE49-F238E27FC236}">
                <a16:creationId xmlns:a16="http://schemas.microsoft.com/office/drawing/2014/main" id="{168ADB72-13C4-4CE1-86DC-3D1FA24BE3DA}"/>
              </a:ext>
            </a:extLst>
          </p:cNvPr>
          <p:cNvSpPr>
            <a:spLocks noGrp="1"/>
          </p:cNvSpPr>
          <p:nvPr>
            <p:ph idx="1"/>
          </p:nvPr>
        </p:nvSpPr>
        <p:spPr>
          <a:xfrm>
            <a:off x="0" y="1243013"/>
            <a:ext cx="9144000" cy="5491696"/>
          </a:xfrm>
        </p:spPr>
        <p:txBody>
          <a:bodyPr>
            <a:normAutofit/>
          </a:bodyPr>
          <a:lstStyle/>
          <a:p>
            <a:pPr lvl="1"/>
            <a:r>
              <a:rPr lang="en-US" dirty="0"/>
              <a:t>There are many problems where we may wish to compute the probability that the observed value of a random variable X will be </a:t>
            </a:r>
            <a:r>
              <a:rPr lang="en-US" b="1" dirty="0"/>
              <a:t>less than or equal </a:t>
            </a:r>
            <a:r>
              <a:rPr lang="en-US" dirty="0"/>
              <a:t>to some real number x. Writing </a:t>
            </a:r>
            <a:r>
              <a:rPr lang="en-US" b="1" dirty="0"/>
              <a:t>F(x) = P(X ≤ x) </a:t>
            </a:r>
            <a:r>
              <a:rPr lang="en-US" dirty="0"/>
              <a:t>for every real number x, we define F(x) to be the cumulative distribution function of the random variable X.</a:t>
            </a:r>
          </a:p>
          <a:p>
            <a:r>
              <a:rPr lang="en-US" b="1" dirty="0"/>
              <a:t>Definition 3.5:</a:t>
            </a:r>
            <a:endParaRPr lang="en-US" dirty="0"/>
          </a:p>
        </p:txBody>
      </p:sp>
      <p:pic>
        <p:nvPicPr>
          <p:cNvPr id="4" name="Picture 3">
            <a:extLst>
              <a:ext uri="{FF2B5EF4-FFF2-40B4-BE49-F238E27FC236}">
                <a16:creationId xmlns:a16="http://schemas.microsoft.com/office/drawing/2014/main" id="{7651CD4A-D854-46EA-9E30-6D45D565E771}"/>
              </a:ext>
            </a:extLst>
          </p:cNvPr>
          <p:cNvPicPr>
            <a:picLocks noChangeAspect="1"/>
          </p:cNvPicPr>
          <p:nvPr/>
        </p:nvPicPr>
        <p:blipFill>
          <a:blip r:embed="rId2"/>
          <a:stretch>
            <a:fillRect/>
          </a:stretch>
        </p:blipFill>
        <p:spPr>
          <a:xfrm>
            <a:off x="0" y="4419600"/>
            <a:ext cx="9144000" cy="1565113"/>
          </a:xfrm>
          <a:prstGeom prst="rect">
            <a:avLst/>
          </a:prstGeom>
        </p:spPr>
      </p:pic>
    </p:spTree>
    <p:extLst>
      <p:ext uri="{BB962C8B-B14F-4D97-AF65-F5344CB8AC3E}">
        <p14:creationId xmlns:p14="http://schemas.microsoft.com/office/powerpoint/2010/main" val="22364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A52-2C9F-420B-AC1F-FC300CACE663}"/>
              </a:ext>
            </a:extLst>
          </p:cNvPr>
          <p:cNvSpPr>
            <a:spLocks noGrp="1"/>
          </p:cNvSpPr>
          <p:nvPr>
            <p:ph type="title"/>
          </p:nvPr>
        </p:nvSpPr>
        <p:spPr/>
        <p:txBody>
          <a:bodyPr/>
          <a:lstStyle/>
          <a:p>
            <a:r>
              <a:rPr lang="en-US" dirty="0"/>
              <a:t>Cumulative Distribution Function</a:t>
            </a:r>
          </a:p>
        </p:txBody>
      </p:sp>
      <p:sp>
        <p:nvSpPr>
          <p:cNvPr id="3" name="Content Placeholder 2">
            <a:extLst>
              <a:ext uri="{FF2B5EF4-FFF2-40B4-BE49-F238E27FC236}">
                <a16:creationId xmlns:a16="http://schemas.microsoft.com/office/drawing/2014/main" id="{168ADB72-13C4-4CE1-86DC-3D1FA24BE3DA}"/>
              </a:ext>
            </a:extLst>
          </p:cNvPr>
          <p:cNvSpPr>
            <a:spLocks noGrp="1"/>
          </p:cNvSpPr>
          <p:nvPr>
            <p:ph idx="1"/>
          </p:nvPr>
        </p:nvSpPr>
        <p:spPr>
          <a:xfrm>
            <a:off x="0" y="1243013"/>
            <a:ext cx="9144000" cy="5491696"/>
          </a:xfrm>
        </p:spPr>
        <p:txBody>
          <a:bodyPr>
            <a:normAutofit/>
          </a:bodyPr>
          <a:lstStyle/>
          <a:p>
            <a:r>
              <a:rPr lang="en-US" b="1" dirty="0"/>
              <a:t>Example:</a:t>
            </a:r>
          </a:p>
          <a:p>
            <a:pPr lvl="1"/>
            <a:r>
              <a:rPr lang="en-US" dirty="0"/>
              <a:t>Let PDF is as follows:</a:t>
            </a:r>
          </a:p>
          <a:p>
            <a:pPr lvl="1"/>
            <a:endParaRPr lang="en-US" dirty="0"/>
          </a:p>
          <a:p>
            <a:pPr lvl="1"/>
            <a:endParaRPr lang="en-US" dirty="0"/>
          </a:p>
          <a:p>
            <a:pPr lvl="1"/>
            <a:endParaRPr lang="en-US" dirty="0"/>
          </a:p>
          <a:p>
            <a:pPr lvl="1"/>
            <a:r>
              <a:rPr lang="en-US" dirty="0"/>
              <a:t>The CDF will be:</a:t>
            </a:r>
          </a:p>
          <a:p>
            <a:endParaRPr lang="en-US" dirty="0"/>
          </a:p>
          <a:p>
            <a:endParaRPr lang="en-US" dirty="0"/>
          </a:p>
        </p:txBody>
      </p:sp>
      <p:pic>
        <p:nvPicPr>
          <p:cNvPr id="6" name="Picture 5">
            <a:extLst>
              <a:ext uri="{FF2B5EF4-FFF2-40B4-BE49-F238E27FC236}">
                <a16:creationId xmlns:a16="http://schemas.microsoft.com/office/drawing/2014/main" id="{E4CEEEB6-F4CC-4814-9066-B7A0B534EFBD}"/>
              </a:ext>
            </a:extLst>
          </p:cNvPr>
          <p:cNvPicPr>
            <a:picLocks noChangeAspect="1"/>
          </p:cNvPicPr>
          <p:nvPr/>
        </p:nvPicPr>
        <p:blipFill>
          <a:blip r:embed="rId2"/>
          <a:stretch>
            <a:fillRect/>
          </a:stretch>
        </p:blipFill>
        <p:spPr>
          <a:xfrm>
            <a:off x="2805843" y="4495800"/>
            <a:ext cx="3532313" cy="1667065"/>
          </a:xfrm>
          <a:prstGeom prst="rect">
            <a:avLst/>
          </a:prstGeom>
        </p:spPr>
      </p:pic>
      <p:pic>
        <p:nvPicPr>
          <p:cNvPr id="7" name="Picture 6">
            <a:extLst>
              <a:ext uri="{FF2B5EF4-FFF2-40B4-BE49-F238E27FC236}">
                <a16:creationId xmlns:a16="http://schemas.microsoft.com/office/drawing/2014/main" id="{E78E4D5A-C9A9-4DF2-85B4-D30DD76C8FD1}"/>
              </a:ext>
            </a:extLst>
          </p:cNvPr>
          <p:cNvPicPr>
            <a:picLocks noChangeAspect="1"/>
          </p:cNvPicPr>
          <p:nvPr/>
        </p:nvPicPr>
        <p:blipFill>
          <a:blip r:embed="rId3"/>
          <a:stretch>
            <a:fillRect/>
          </a:stretch>
        </p:blipFill>
        <p:spPr>
          <a:xfrm>
            <a:off x="2666824" y="2286000"/>
            <a:ext cx="3810351" cy="945371"/>
          </a:xfrm>
          <a:prstGeom prst="rect">
            <a:avLst/>
          </a:prstGeom>
        </p:spPr>
      </p:pic>
    </p:spTree>
    <p:extLst>
      <p:ext uri="{BB962C8B-B14F-4D97-AF65-F5344CB8AC3E}">
        <p14:creationId xmlns:p14="http://schemas.microsoft.com/office/powerpoint/2010/main" val="227652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48F0-1F7E-47D1-85E8-1F7E49166C10}"/>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B75C50E3-0C55-48F9-8C55-82BF5B3094E1}"/>
              </a:ext>
            </a:extLst>
          </p:cNvPr>
          <p:cNvSpPr>
            <a:spLocks noGrp="1"/>
          </p:cNvSpPr>
          <p:nvPr>
            <p:ph idx="1"/>
          </p:nvPr>
        </p:nvSpPr>
        <p:spPr/>
        <p:txBody>
          <a:bodyPr>
            <a:normAutofit lnSpcReduction="10000"/>
          </a:bodyPr>
          <a:lstStyle/>
          <a:p>
            <a:r>
              <a:rPr lang="en-US" dirty="0"/>
              <a:t>At any given sample a continuous random variable has a probability of 0 of assuming exactly any of its values.</a:t>
            </a:r>
          </a:p>
          <a:p>
            <a:r>
              <a:rPr lang="en-US" dirty="0"/>
              <a:t>Continuous probability distribution cannot be given in tabular form but it can be stated as a formula.</a:t>
            </a:r>
          </a:p>
          <a:p>
            <a:r>
              <a:rPr lang="en-US" dirty="0"/>
              <a:t>We deals with an interval rather than a point value of our random variable.</a:t>
            </a:r>
          </a:p>
          <a:p>
            <a:pPr lvl="1"/>
            <a:r>
              <a:rPr lang="en-US" dirty="0"/>
              <a:t>Examples: at least, at most, between, P(a&lt;X&lt;b), P(</a:t>
            </a:r>
            <a:r>
              <a:rPr lang="en-US" dirty="0" err="1"/>
              <a:t>W≥c</a:t>
            </a:r>
            <a:r>
              <a:rPr lang="en-US" dirty="0"/>
              <a:t>)</a:t>
            </a:r>
          </a:p>
          <a:p>
            <a:r>
              <a:rPr lang="en-US" dirty="0"/>
              <a:t>Note that when X is continuous,</a:t>
            </a:r>
          </a:p>
          <a:p>
            <a:pPr lvl="1"/>
            <a:r>
              <a:rPr lang="en-US" dirty="0"/>
              <a:t>P(a &lt; X ≤ b) = P(a &lt; X &lt; b) + </a:t>
            </a:r>
            <a:r>
              <a:rPr lang="en-US" dirty="0">
                <a:solidFill>
                  <a:srgbClr val="C00000"/>
                </a:solidFill>
              </a:rPr>
              <a:t>P(X = b) </a:t>
            </a:r>
            <a:r>
              <a:rPr lang="en-US" dirty="0"/>
              <a:t>= P(a &lt; X &lt; b).</a:t>
            </a:r>
          </a:p>
          <a:p>
            <a:pPr lvl="1"/>
            <a:r>
              <a:rPr lang="en-US" dirty="0"/>
              <a:t>As P(X = b) is nearly zero</a:t>
            </a:r>
          </a:p>
        </p:txBody>
      </p:sp>
    </p:spTree>
    <p:extLst>
      <p:ext uri="{BB962C8B-B14F-4D97-AF65-F5344CB8AC3E}">
        <p14:creationId xmlns:p14="http://schemas.microsoft.com/office/powerpoint/2010/main" val="337460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CDD-6344-4B90-8C79-A7A089BEE9EE}"/>
              </a:ext>
            </a:extLst>
          </p:cNvPr>
          <p:cNvSpPr>
            <a:spLocks noGrp="1"/>
          </p:cNvSpPr>
          <p:nvPr>
            <p:ph type="title"/>
          </p:nvPr>
        </p:nvSpPr>
        <p:spPr/>
        <p:txBody>
          <a:bodyPr/>
          <a:lstStyle/>
          <a:p>
            <a:r>
              <a:rPr lang="en-US" dirty="0"/>
              <a:t>Probability Density Function (PDF)</a:t>
            </a:r>
          </a:p>
        </p:txBody>
      </p:sp>
      <p:sp>
        <p:nvSpPr>
          <p:cNvPr id="3" name="Content Placeholder 2">
            <a:extLst>
              <a:ext uri="{FF2B5EF4-FFF2-40B4-BE49-F238E27FC236}">
                <a16:creationId xmlns:a16="http://schemas.microsoft.com/office/drawing/2014/main" id="{5001E826-6F6A-4627-B9FE-90D377E4C2FB}"/>
              </a:ext>
            </a:extLst>
          </p:cNvPr>
          <p:cNvSpPr>
            <a:spLocks noGrp="1"/>
          </p:cNvSpPr>
          <p:nvPr>
            <p:ph idx="1"/>
          </p:nvPr>
        </p:nvSpPr>
        <p:spPr/>
        <p:txBody>
          <a:bodyPr/>
          <a:lstStyle/>
          <a:p>
            <a:r>
              <a:rPr lang="en-US" b="1" dirty="0"/>
              <a:t>Definition 3.6:</a:t>
            </a:r>
          </a:p>
        </p:txBody>
      </p:sp>
      <p:pic>
        <p:nvPicPr>
          <p:cNvPr id="4" name="Content Placeholder 3">
            <a:extLst>
              <a:ext uri="{FF2B5EF4-FFF2-40B4-BE49-F238E27FC236}">
                <a16:creationId xmlns:a16="http://schemas.microsoft.com/office/drawing/2014/main" id="{EE2E21FC-244C-4F99-909C-D528D96621C2}"/>
              </a:ext>
            </a:extLst>
          </p:cNvPr>
          <p:cNvPicPr>
            <a:picLocks noChangeAspect="1"/>
          </p:cNvPicPr>
          <p:nvPr/>
        </p:nvPicPr>
        <p:blipFill>
          <a:blip r:embed="rId2"/>
          <a:stretch>
            <a:fillRect/>
          </a:stretch>
        </p:blipFill>
        <p:spPr>
          <a:xfrm>
            <a:off x="0" y="1752600"/>
            <a:ext cx="9144000" cy="2317720"/>
          </a:xfrm>
          <a:prstGeom prst="rect">
            <a:avLst/>
          </a:prstGeom>
        </p:spPr>
      </p:pic>
      <p:pic>
        <p:nvPicPr>
          <p:cNvPr id="5" name="Picture 4">
            <a:extLst>
              <a:ext uri="{FF2B5EF4-FFF2-40B4-BE49-F238E27FC236}">
                <a16:creationId xmlns:a16="http://schemas.microsoft.com/office/drawing/2014/main" id="{4C529185-34A8-4CFF-85F6-CB234AB661EF}"/>
              </a:ext>
            </a:extLst>
          </p:cNvPr>
          <p:cNvPicPr>
            <a:picLocks noChangeAspect="1"/>
          </p:cNvPicPr>
          <p:nvPr/>
        </p:nvPicPr>
        <p:blipFill>
          <a:blip r:embed="rId3"/>
          <a:stretch>
            <a:fillRect/>
          </a:stretch>
        </p:blipFill>
        <p:spPr>
          <a:xfrm>
            <a:off x="4572000" y="3409534"/>
            <a:ext cx="4572000" cy="3286126"/>
          </a:xfrm>
          <a:prstGeom prst="rect">
            <a:avLst/>
          </a:prstGeom>
          <a:ln>
            <a:solidFill>
              <a:schemeClr val="tx1"/>
            </a:solidFill>
          </a:ln>
        </p:spPr>
      </p:pic>
    </p:spTree>
    <p:extLst>
      <p:ext uri="{BB962C8B-B14F-4D97-AF65-F5344CB8AC3E}">
        <p14:creationId xmlns:p14="http://schemas.microsoft.com/office/powerpoint/2010/main" val="114382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CDD-6344-4B90-8C79-A7A089BEE9EE}"/>
              </a:ext>
            </a:extLst>
          </p:cNvPr>
          <p:cNvSpPr>
            <a:spLocks noGrp="1"/>
          </p:cNvSpPr>
          <p:nvPr>
            <p:ph type="title"/>
          </p:nvPr>
        </p:nvSpPr>
        <p:spPr/>
        <p:txBody>
          <a:bodyPr/>
          <a:lstStyle/>
          <a:p>
            <a:r>
              <a:rPr lang="en-US" dirty="0"/>
              <a:t>Probability Density Function (PDF)</a:t>
            </a:r>
          </a:p>
        </p:txBody>
      </p:sp>
      <p:sp>
        <p:nvSpPr>
          <p:cNvPr id="3" name="Content Placeholder 2">
            <a:extLst>
              <a:ext uri="{FF2B5EF4-FFF2-40B4-BE49-F238E27FC236}">
                <a16:creationId xmlns:a16="http://schemas.microsoft.com/office/drawing/2014/main" id="{5001E826-6F6A-4627-B9FE-90D377E4C2FB}"/>
              </a:ext>
            </a:extLst>
          </p:cNvPr>
          <p:cNvSpPr>
            <a:spLocks noGrp="1"/>
          </p:cNvSpPr>
          <p:nvPr>
            <p:ph idx="1"/>
          </p:nvPr>
        </p:nvSpPr>
        <p:spPr/>
        <p:txBody>
          <a:bodyPr/>
          <a:lstStyle/>
          <a:p>
            <a:r>
              <a:rPr lang="en-US" b="1" dirty="0"/>
              <a:t>Example 3.11:</a:t>
            </a:r>
          </a:p>
          <a:p>
            <a:pPr lvl="1"/>
            <a:r>
              <a:rPr lang="en-US" dirty="0"/>
              <a:t>Suppose that the error in the reaction temperature, in ◦C, for a controlled laboratory experiment is a continuous random variable X having the probability density function.</a:t>
            </a:r>
          </a:p>
          <a:p>
            <a:pPr lvl="1"/>
            <a:endParaRPr lang="en-US" dirty="0"/>
          </a:p>
          <a:p>
            <a:pPr lvl="1"/>
            <a:endParaRPr lang="en-US" dirty="0"/>
          </a:p>
          <a:p>
            <a:pPr marL="457200" lvl="1" indent="0">
              <a:buNone/>
            </a:pPr>
            <a:r>
              <a:rPr lang="en-US" b="1" dirty="0"/>
              <a:t>(a) </a:t>
            </a:r>
            <a:r>
              <a:rPr lang="en-US" dirty="0"/>
              <a:t>Verify that f(x) is a density function.</a:t>
            </a:r>
          </a:p>
          <a:p>
            <a:pPr marL="457200" lvl="1" indent="0">
              <a:buNone/>
            </a:pPr>
            <a:r>
              <a:rPr lang="en-US" b="1" dirty="0"/>
              <a:t>(b) </a:t>
            </a:r>
            <a:r>
              <a:rPr lang="en-US" dirty="0"/>
              <a:t>Find P(0 &lt; X ≤ 1).</a:t>
            </a:r>
          </a:p>
          <a:p>
            <a:pPr lvl="1"/>
            <a:endParaRPr lang="en-US" dirty="0"/>
          </a:p>
        </p:txBody>
      </p:sp>
      <p:pic>
        <p:nvPicPr>
          <p:cNvPr id="6" name="Picture 5">
            <a:extLst>
              <a:ext uri="{FF2B5EF4-FFF2-40B4-BE49-F238E27FC236}">
                <a16:creationId xmlns:a16="http://schemas.microsoft.com/office/drawing/2014/main" id="{6F96151A-264E-4791-A890-76632CD575F7}"/>
              </a:ext>
            </a:extLst>
          </p:cNvPr>
          <p:cNvPicPr>
            <a:picLocks noChangeAspect="1"/>
          </p:cNvPicPr>
          <p:nvPr/>
        </p:nvPicPr>
        <p:blipFill>
          <a:blip r:embed="rId2"/>
          <a:stretch>
            <a:fillRect/>
          </a:stretch>
        </p:blipFill>
        <p:spPr>
          <a:xfrm>
            <a:off x="2631100" y="3581400"/>
            <a:ext cx="3881799" cy="1058023"/>
          </a:xfrm>
          <a:prstGeom prst="rect">
            <a:avLst/>
          </a:prstGeom>
        </p:spPr>
      </p:pic>
    </p:spTree>
    <p:extLst>
      <p:ext uri="{BB962C8B-B14F-4D97-AF65-F5344CB8AC3E}">
        <p14:creationId xmlns:p14="http://schemas.microsoft.com/office/powerpoint/2010/main" val="97887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CDD-6344-4B90-8C79-A7A089BEE9EE}"/>
              </a:ext>
            </a:extLst>
          </p:cNvPr>
          <p:cNvSpPr>
            <a:spLocks noGrp="1"/>
          </p:cNvSpPr>
          <p:nvPr>
            <p:ph type="title"/>
          </p:nvPr>
        </p:nvSpPr>
        <p:spPr/>
        <p:txBody>
          <a:bodyPr/>
          <a:lstStyle/>
          <a:p>
            <a:r>
              <a:rPr lang="en-US" dirty="0"/>
              <a:t>Probability Density Function (PDF)</a:t>
            </a:r>
          </a:p>
        </p:txBody>
      </p:sp>
      <p:sp>
        <p:nvSpPr>
          <p:cNvPr id="3" name="Content Placeholder 2">
            <a:extLst>
              <a:ext uri="{FF2B5EF4-FFF2-40B4-BE49-F238E27FC236}">
                <a16:creationId xmlns:a16="http://schemas.microsoft.com/office/drawing/2014/main" id="{5001E826-6F6A-4627-B9FE-90D377E4C2FB}"/>
              </a:ext>
            </a:extLst>
          </p:cNvPr>
          <p:cNvSpPr>
            <a:spLocks noGrp="1"/>
          </p:cNvSpPr>
          <p:nvPr>
            <p:ph idx="1"/>
          </p:nvPr>
        </p:nvSpPr>
        <p:spPr/>
        <p:txBody>
          <a:bodyPr/>
          <a:lstStyle/>
          <a:p>
            <a:r>
              <a:rPr lang="en-US" b="1" dirty="0"/>
              <a:t>Example 3.11:</a:t>
            </a:r>
          </a:p>
          <a:p>
            <a:pPr marL="457200" lvl="1" indent="0">
              <a:buNone/>
            </a:pPr>
            <a:endParaRPr lang="en-US" b="1" dirty="0"/>
          </a:p>
          <a:p>
            <a:pPr marL="457200" lvl="1" indent="0">
              <a:buNone/>
            </a:pPr>
            <a:r>
              <a:rPr lang="en-US" b="1" dirty="0"/>
              <a:t>(a) </a:t>
            </a:r>
            <a:r>
              <a:rPr lang="en-US" dirty="0"/>
              <a:t>Verify that f(x) is a density function.</a:t>
            </a:r>
          </a:p>
          <a:p>
            <a:pPr marL="457200" lvl="1" indent="0">
              <a:buNone/>
            </a:pPr>
            <a:endParaRPr lang="en-US" b="1" dirty="0"/>
          </a:p>
          <a:p>
            <a:pPr marL="457200" lvl="1" indent="0">
              <a:buNone/>
            </a:pPr>
            <a:endParaRPr lang="en-US" b="1" dirty="0"/>
          </a:p>
          <a:p>
            <a:pPr marL="457200" lvl="1" indent="0">
              <a:buNone/>
            </a:pPr>
            <a:endParaRPr lang="en-US" b="1" dirty="0"/>
          </a:p>
          <a:p>
            <a:pPr marL="457200" lvl="1" indent="0">
              <a:buNone/>
            </a:pPr>
            <a:r>
              <a:rPr lang="en-US" b="1" dirty="0"/>
              <a:t>(b) </a:t>
            </a:r>
            <a:r>
              <a:rPr lang="en-US" dirty="0"/>
              <a:t>Find P(0 &lt; X ≤ 1).</a:t>
            </a:r>
          </a:p>
          <a:p>
            <a:pPr marL="457200" lvl="1" indent="0">
              <a:buNone/>
            </a:pPr>
            <a:endParaRPr lang="en-US" dirty="0"/>
          </a:p>
        </p:txBody>
      </p:sp>
      <p:pic>
        <p:nvPicPr>
          <p:cNvPr id="6" name="Picture 5">
            <a:extLst>
              <a:ext uri="{FF2B5EF4-FFF2-40B4-BE49-F238E27FC236}">
                <a16:creationId xmlns:a16="http://schemas.microsoft.com/office/drawing/2014/main" id="{6F96151A-264E-4791-A890-76632CD575F7}"/>
              </a:ext>
            </a:extLst>
          </p:cNvPr>
          <p:cNvPicPr>
            <a:picLocks noChangeAspect="1"/>
          </p:cNvPicPr>
          <p:nvPr/>
        </p:nvPicPr>
        <p:blipFill>
          <a:blip r:embed="rId2"/>
          <a:stretch>
            <a:fillRect/>
          </a:stretch>
        </p:blipFill>
        <p:spPr>
          <a:xfrm>
            <a:off x="5262201" y="1241682"/>
            <a:ext cx="3881799" cy="1058023"/>
          </a:xfrm>
          <a:prstGeom prst="rect">
            <a:avLst/>
          </a:prstGeom>
        </p:spPr>
      </p:pic>
      <p:pic>
        <p:nvPicPr>
          <p:cNvPr id="4" name="Picture 3">
            <a:extLst>
              <a:ext uri="{FF2B5EF4-FFF2-40B4-BE49-F238E27FC236}">
                <a16:creationId xmlns:a16="http://schemas.microsoft.com/office/drawing/2014/main" id="{05017230-2852-4F19-8D6F-2A10CEB65C5E}"/>
              </a:ext>
            </a:extLst>
          </p:cNvPr>
          <p:cNvPicPr>
            <a:picLocks noChangeAspect="1"/>
          </p:cNvPicPr>
          <p:nvPr/>
        </p:nvPicPr>
        <p:blipFill>
          <a:blip r:embed="rId3"/>
          <a:stretch>
            <a:fillRect/>
          </a:stretch>
        </p:blipFill>
        <p:spPr>
          <a:xfrm>
            <a:off x="1475943" y="2819400"/>
            <a:ext cx="6192114" cy="809738"/>
          </a:xfrm>
          <a:prstGeom prst="rect">
            <a:avLst/>
          </a:prstGeom>
        </p:spPr>
      </p:pic>
      <p:pic>
        <p:nvPicPr>
          <p:cNvPr id="5" name="Picture 4">
            <a:extLst>
              <a:ext uri="{FF2B5EF4-FFF2-40B4-BE49-F238E27FC236}">
                <a16:creationId xmlns:a16="http://schemas.microsoft.com/office/drawing/2014/main" id="{73C4BB3D-BCE0-40F3-9E98-361D49995A9C}"/>
              </a:ext>
            </a:extLst>
          </p:cNvPr>
          <p:cNvPicPr>
            <a:picLocks noChangeAspect="1"/>
          </p:cNvPicPr>
          <p:nvPr/>
        </p:nvPicPr>
        <p:blipFill>
          <a:blip r:embed="rId4"/>
          <a:stretch>
            <a:fillRect/>
          </a:stretch>
        </p:blipFill>
        <p:spPr>
          <a:xfrm>
            <a:off x="2028470" y="4806069"/>
            <a:ext cx="5087060" cy="847843"/>
          </a:xfrm>
          <a:prstGeom prst="rect">
            <a:avLst/>
          </a:prstGeom>
        </p:spPr>
      </p:pic>
    </p:spTree>
    <p:extLst>
      <p:ext uri="{BB962C8B-B14F-4D97-AF65-F5344CB8AC3E}">
        <p14:creationId xmlns:p14="http://schemas.microsoft.com/office/powerpoint/2010/main" val="360487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7A08-71CE-4E07-A122-56CF62E19F2F}"/>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0E5E80A8-0B56-468E-87E4-64B6FDF35B93}"/>
              </a:ext>
            </a:extLst>
          </p:cNvPr>
          <p:cNvSpPr>
            <a:spLocks noGrp="1"/>
          </p:cNvSpPr>
          <p:nvPr>
            <p:ph idx="1"/>
          </p:nvPr>
        </p:nvSpPr>
        <p:spPr/>
        <p:txBody>
          <a:bodyPr/>
          <a:lstStyle/>
          <a:p>
            <a:r>
              <a:rPr lang="en-US" b="1" dirty="0"/>
              <a:t>Definition 3.1:</a:t>
            </a:r>
          </a:p>
          <a:p>
            <a:pPr lvl="1"/>
            <a:r>
              <a:rPr lang="en-US" dirty="0"/>
              <a:t>A random variable is a function that associates a real number with each element in the sample space.</a:t>
            </a:r>
          </a:p>
        </p:txBody>
      </p:sp>
    </p:spTree>
    <p:extLst>
      <p:ext uri="{BB962C8B-B14F-4D97-AF65-F5344CB8AC3E}">
        <p14:creationId xmlns:p14="http://schemas.microsoft.com/office/powerpoint/2010/main" val="18884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59F-E7A4-4ED9-88F7-408B1D24E850}"/>
              </a:ext>
            </a:extLst>
          </p:cNvPr>
          <p:cNvSpPr>
            <a:spLocks noGrp="1"/>
          </p:cNvSpPr>
          <p:nvPr>
            <p:ph type="title"/>
          </p:nvPr>
        </p:nvSpPr>
        <p:spPr/>
        <p:txBody>
          <a:bodyPr/>
          <a:lstStyle/>
          <a:p>
            <a:r>
              <a:rPr lang="en-US" dirty="0"/>
              <a:t>Cumulative Distribution Function</a:t>
            </a:r>
          </a:p>
        </p:txBody>
      </p:sp>
      <p:sp>
        <p:nvSpPr>
          <p:cNvPr id="6" name="Content Placeholder 5">
            <a:extLst>
              <a:ext uri="{FF2B5EF4-FFF2-40B4-BE49-F238E27FC236}">
                <a16:creationId xmlns:a16="http://schemas.microsoft.com/office/drawing/2014/main" id="{B72FC967-32C7-436C-B10C-BAE8AD2294AA}"/>
              </a:ext>
            </a:extLst>
          </p:cNvPr>
          <p:cNvSpPr>
            <a:spLocks noGrp="1"/>
          </p:cNvSpPr>
          <p:nvPr>
            <p:ph idx="1"/>
          </p:nvPr>
        </p:nvSpPr>
        <p:spPr/>
        <p:txBody>
          <a:bodyPr/>
          <a:lstStyle/>
          <a:p>
            <a:r>
              <a:rPr lang="en-US" b="1" dirty="0"/>
              <a:t>Definition 3.7:</a:t>
            </a:r>
          </a:p>
          <a:p>
            <a:endParaRPr lang="en-US" dirty="0"/>
          </a:p>
        </p:txBody>
      </p:sp>
      <p:pic>
        <p:nvPicPr>
          <p:cNvPr id="7" name="Picture 6">
            <a:extLst>
              <a:ext uri="{FF2B5EF4-FFF2-40B4-BE49-F238E27FC236}">
                <a16:creationId xmlns:a16="http://schemas.microsoft.com/office/drawing/2014/main" id="{09D494D0-CBAB-4084-9CDF-FF1048F2429A}"/>
              </a:ext>
            </a:extLst>
          </p:cNvPr>
          <p:cNvPicPr>
            <a:picLocks noChangeAspect="1"/>
          </p:cNvPicPr>
          <p:nvPr/>
        </p:nvPicPr>
        <p:blipFill>
          <a:blip r:embed="rId2"/>
          <a:stretch>
            <a:fillRect/>
          </a:stretch>
        </p:blipFill>
        <p:spPr>
          <a:xfrm>
            <a:off x="0" y="1956638"/>
            <a:ext cx="9144000" cy="1535310"/>
          </a:xfrm>
          <a:prstGeom prst="rect">
            <a:avLst/>
          </a:prstGeom>
        </p:spPr>
      </p:pic>
    </p:spTree>
    <p:extLst>
      <p:ext uri="{BB962C8B-B14F-4D97-AF65-F5344CB8AC3E}">
        <p14:creationId xmlns:p14="http://schemas.microsoft.com/office/powerpoint/2010/main" val="233241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59F-E7A4-4ED9-88F7-408B1D24E850}"/>
              </a:ext>
            </a:extLst>
          </p:cNvPr>
          <p:cNvSpPr>
            <a:spLocks noGrp="1"/>
          </p:cNvSpPr>
          <p:nvPr>
            <p:ph type="title"/>
          </p:nvPr>
        </p:nvSpPr>
        <p:spPr/>
        <p:txBody>
          <a:bodyPr/>
          <a:lstStyle/>
          <a:p>
            <a:r>
              <a:rPr lang="en-US" dirty="0"/>
              <a:t>Cumulative Distribution Function</a:t>
            </a:r>
          </a:p>
        </p:txBody>
      </p:sp>
      <p:sp>
        <p:nvSpPr>
          <p:cNvPr id="6" name="Content Placeholder 5">
            <a:extLst>
              <a:ext uri="{FF2B5EF4-FFF2-40B4-BE49-F238E27FC236}">
                <a16:creationId xmlns:a16="http://schemas.microsoft.com/office/drawing/2014/main" id="{B72FC967-32C7-436C-B10C-BAE8AD2294AA}"/>
              </a:ext>
            </a:extLst>
          </p:cNvPr>
          <p:cNvSpPr>
            <a:spLocks noGrp="1"/>
          </p:cNvSpPr>
          <p:nvPr>
            <p:ph idx="1"/>
          </p:nvPr>
        </p:nvSpPr>
        <p:spPr/>
        <p:txBody>
          <a:bodyPr/>
          <a:lstStyle/>
          <a:p>
            <a:r>
              <a:rPr lang="en-US" dirty="0"/>
              <a:t>Example 3.12:</a:t>
            </a:r>
          </a:p>
          <a:p>
            <a:pPr lvl="1"/>
            <a:r>
              <a:rPr lang="en-US" dirty="0"/>
              <a:t>For the density function of Example 3.11: </a:t>
            </a:r>
          </a:p>
          <a:p>
            <a:pPr lvl="1"/>
            <a:endParaRPr lang="en-US" dirty="0"/>
          </a:p>
          <a:p>
            <a:pPr lvl="1"/>
            <a:endParaRPr lang="en-US" dirty="0"/>
          </a:p>
          <a:p>
            <a:pPr lvl="1"/>
            <a:r>
              <a:rPr lang="en-US" dirty="0"/>
              <a:t>find F(x), and use it to evaluate P(0 &lt; X ≤ 1).</a:t>
            </a:r>
          </a:p>
        </p:txBody>
      </p:sp>
      <p:pic>
        <p:nvPicPr>
          <p:cNvPr id="5" name="Picture 4">
            <a:extLst>
              <a:ext uri="{FF2B5EF4-FFF2-40B4-BE49-F238E27FC236}">
                <a16:creationId xmlns:a16="http://schemas.microsoft.com/office/drawing/2014/main" id="{D4275035-0463-47BE-8E73-2D9CCA21328F}"/>
              </a:ext>
            </a:extLst>
          </p:cNvPr>
          <p:cNvPicPr>
            <a:picLocks noChangeAspect="1"/>
          </p:cNvPicPr>
          <p:nvPr/>
        </p:nvPicPr>
        <p:blipFill>
          <a:blip r:embed="rId2"/>
          <a:stretch>
            <a:fillRect/>
          </a:stretch>
        </p:blipFill>
        <p:spPr>
          <a:xfrm>
            <a:off x="2631100" y="2370977"/>
            <a:ext cx="3881799" cy="1058023"/>
          </a:xfrm>
          <a:prstGeom prst="rect">
            <a:avLst/>
          </a:prstGeom>
        </p:spPr>
      </p:pic>
    </p:spTree>
    <p:extLst>
      <p:ext uri="{BB962C8B-B14F-4D97-AF65-F5344CB8AC3E}">
        <p14:creationId xmlns:p14="http://schemas.microsoft.com/office/powerpoint/2010/main" val="161720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59F-E7A4-4ED9-88F7-408B1D24E850}"/>
              </a:ext>
            </a:extLst>
          </p:cNvPr>
          <p:cNvSpPr>
            <a:spLocks noGrp="1"/>
          </p:cNvSpPr>
          <p:nvPr>
            <p:ph type="title"/>
          </p:nvPr>
        </p:nvSpPr>
        <p:spPr/>
        <p:txBody>
          <a:bodyPr/>
          <a:lstStyle/>
          <a:p>
            <a:r>
              <a:rPr lang="en-US" dirty="0"/>
              <a:t>Cumulative Distribution Function</a:t>
            </a:r>
          </a:p>
        </p:txBody>
      </p:sp>
      <p:pic>
        <p:nvPicPr>
          <p:cNvPr id="3" name="Picture 2">
            <a:extLst>
              <a:ext uri="{FF2B5EF4-FFF2-40B4-BE49-F238E27FC236}">
                <a16:creationId xmlns:a16="http://schemas.microsoft.com/office/drawing/2014/main" id="{34734155-0509-4D33-9DEB-DFAE3C4CD547}"/>
              </a:ext>
            </a:extLst>
          </p:cNvPr>
          <p:cNvPicPr>
            <a:picLocks noChangeAspect="1"/>
          </p:cNvPicPr>
          <p:nvPr/>
        </p:nvPicPr>
        <p:blipFill>
          <a:blip r:embed="rId2"/>
          <a:stretch>
            <a:fillRect/>
          </a:stretch>
        </p:blipFill>
        <p:spPr>
          <a:xfrm>
            <a:off x="149963" y="1524000"/>
            <a:ext cx="8844074" cy="4371976"/>
          </a:xfrm>
          <a:prstGeom prst="rect">
            <a:avLst/>
          </a:prstGeom>
        </p:spPr>
      </p:pic>
    </p:spTree>
    <p:extLst>
      <p:ext uri="{BB962C8B-B14F-4D97-AF65-F5344CB8AC3E}">
        <p14:creationId xmlns:p14="http://schemas.microsoft.com/office/powerpoint/2010/main" val="337680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3.2</a:t>
            </a:r>
            <a:r>
              <a:rPr lang="en-US" dirty="0"/>
              <a:t> </a:t>
            </a:r>
          </a:p>
          <a:p>
            <a:pPr lvl="1"/>
            <a:r>
              <a:rPr lang="en-US" dirty="0"/>
              <a:t>An overseas shipment of 5 foreign automobiles contains 2 that have slight paint blemishes. If an agency receives 3 of these automobiles at random, list the elements of the sample space S, using the letters B and N for blemished and non-blemished, respectively; then to each sample point assign a value x of the random variable X representing the number of automobiles with paint blemishes purchased by the agency.</a:t>
            </a:r>
          </a:p>
        </p:txBody>
      </p:sp>
    </p:spTree>
    <p:extLst>
      <p:ext uri="{BB962C8B-B14F-4D97-AF65-F5344CB8AC3E}">
        <p14:creationId xmlns:p14="http://schemas.microsoft.com/office/powerpoint/2010/main" val="2587738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3.3</a:t>
            </a:r>
          </a:p>
          <a:p>
            <a:pPr lvl="1"/>
            <a:r>
              <a:rPr lang="en-US" dirty="0"/>
              <a:t>Let W be a random variable giving the number of heads minus the number of tails in three tosses of a coin. List the elements of the sample space S for the three tosses of the coin and to each sample point assign a value w of W.</a:t>
            </a:r>
          </a:p>
        </p:txBody>
      </p:sp>
    </p:spTree>
    <p:extLst>
      <p:ext uri="{BB962C8B-B14F-4D97-AF65-F5344CB8AC3E}">
        <p14:creationId xmlns:p14="http://schemas.microsoft.com/office/powerpoint/2010/main" val="4174600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3.4 </a:t>
            </a:r>
          </a:p>
          <a:p>
            <a:pPr lvl="1"/>
            <a:r>
              <a:rPr lang="en-US" dirty="0"/>
              <a:t>A coin is flipped until 3 heads in succession occur. List only those elements of the sample space that require 6 or less tosses. Is this a discrete sample space? Explain.</a:t>
            </a:r>
          </a:p>
        </p:txBody>
      </p:sp>
    </p:spTree>
    <p:extLst>
      <p:ext uri="{BB962C8B-B14F-4D97-AF65-F5344CB8AC3E}">
        <p14:creationId xmlns:p14="http://schemas.microsoft.com/office/powerpoint/2010/main" val="3219552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3.5:</a:t>
            </a:r>
          </a:p>
          <a:p>
            <a:pPr lvl="1"/>
            <a:r>
              <a:rPr lang="en-US" dirty="0"/>
              <a:t>Determine the value c so that each of the following functions can serve as a probability distribution of the discrete random variable X:</a:t>
            </a:r>
          </a:p>
        </p:txBody>
      </p:sp>
      <p:pic>
        <p:nvPicPr>
          <p:cNvPr id="4" name="Picture 3">
            <a:extLst>
              <a:ext uri="{FF2B5EF4-FFF2-40B4-BE49-F238E27FC236}">
                <a16:creationId xmlns:a16="http://schemas.microsoft.com/office/drawing/2014/main" id="{FDE7B209-747C-4FAC-B61A-1458AE47417B}"/>
              </a:ext>
            </a:extLst>
          </p:cNvPr>
          <p:cNvPicPr>
            <a:picLocks noChangeAspect="1"/>
          </p:cNvPicPr>
          <p:nvPr/>
        </p:nvPicPr>
        <p:blipFill>
          <a:blip r:embed="rId2"/>
          <a:stretch>
            <a:fillRect/>
          </a:stretch>
        </p:blipFill>
        <p:spPr>
          <a:xfrm>
            <a:off x="1842855" y="3200400"/>
            <a:ext cx="5458289" cy="954027"/>
          </a:xfrm>
          <a:prstGeom prst="rect">
            <a:avLst/>
          </a:prstGeom>
        </p:spPr>
      </p:pic>
    </p:spTree>
    <p:extLst>
      <p:ext uri="{BB962C8B-B14F-4D97-AF65-F5344CB8AC3E}">
        <p14:creationId xmlns:p14="http://schemas.microsoft.com/office/powerpoint/2010/main" val="65037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3.6:</a:t>
            </a:r>
          </a:p>
          <a:p>
            <a:pPr lvl="1"/>
            <a:r>
              <a:rPr lang="en-US" dirty="0"/>
              <a:t>The shelf life, in days, for bottles of a certain prescribed medicine is a random variable having the density function</a:t>
            </a:r>
          </a:p>
          <a:p>
            <a:pPr lvl="1"/>
            <a:endParaRPr lang="en-US" dirty="0"/>
          </a:p>
          <a:p>
            <a:pPr lvl="1"/>
            <a:endParaRPr lang="en-US" dirty="0"/>
          </a:p>
          <a:p>
            <a:pPr lvl="1"/>
            <a:r>
              <a:rPr lang="en-US" dirty="0"/>
              <a:t>Find the probability that a bottle of this medicine will have a shell life of</a:t>
            </a:r>
          </a:p>
          <a:p>
            <a:pPr marL="457200" lvl="1" indent="0">
              <a:buNone/>
            </a:pPr>
            <a:r>
              <a:rPr lang="en-US" dirty="0"/>
              <a:t>(a) at least 200 days;</a:t>
            </a:r>
          </a:p>
          <a:p>
            <a:pPr marL="457200" lvl="1" indent="0">
              <a:buNone/>
            </a:pPr>
            <a:r>
              <a:rPr lang="en-US" dirty="0"/>
              <a:t>(b) anywhere from 80 to 120 days.</a:t>
            </a:r>
          </a:p>
        </p:txBody>
      </p:sp>
      <p:pic>
        <p:nvPicPr>
          <p:cNvPr id="5" name="Picture 4">
            <a:extLst>
              <a:ext uri="{FF2B5EF4-FFF2-40B4-BE49-F238E27FC236}">
                <a16:creationId xmlns:a16="http://schemas.microsoft.com/office/drawing/2014/main" id="{C7F87723-E10F-4018-8C7C-AC8CB5723073}"/>
              </a:ext>
            </a:extLst>
          </p:cNvPr>
          <p:cNvPicPr>
            <a:picLocks noChangeAspect="1"/>
          </p:cNvPicPr>
          <p:nvPr/>
        </p:nvPicPr>
        <p:blipFill>
          <a:blip r:embed="rId2"/>
          <a:stretch>
            <a:fillRect/>
          </a:stretch>
        </p:blipFill>
        <p:spPr>
          <a:xfrm>
            <a:off x="2188179" y="2971800"/>
            <a:ext cx="4767641" cy="1122784"/>
          </a:xfrm>
          <a:prstGeom prst="rect">
            <a:avLst/>
          </a:prstGeom>
        </p:spPr>
      </p:pic>
    </p:spTree>
    <p:extLst>
      <p:ext uri="{BB962C8B-B14F-4D97-AF65-F5344CB8AC3E}">
        <p14:creationId xmlns:p14="http://schemas.microsoft.com/office/powerpoint/2010/main" val="119952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3.6:</a:t>
            </a:r>
          </a:p>
          <a:p>
            <a:pPr lvl="1"/>
            <a:r>
              <a:rPr lang="en-US" dirty="0"/>
              <a:t>The shelf life, in days, for bottles of a certain prescribed medicine is a random variable having the density function</a:t>
            </a:r>
          </a:p>
          <a:p>
            <a:pPr lvl="1"/>
            <a:endParaRPr lang="en-US" dirty="0"/>
          </a:p>
          <a:p>
            <a:pPr lvl="1"/>
            <a:endParaRPr lang="en-US" dirty="0"/>
          </a:p>
          <a:p>
            <a:pPr lvl="1"/>
            <a:r>
              <a:rPr lang="en-US" dirty="0"/>
              <a:t>Find the probability that a bottle of this medicine will have a shell life of</a:t>
            </a:r>
          </a:p>
          <a:p>
            <a:pPr marL="457200" lvl="1" indent="0">
              <a:buNone/>
            </a:pPr>
            <a:r>
              <a:rPr lang="en-US" dirty="0"/>
              <a:t>(a) at least 200 days;</a:t>
            </a:r>
          </a:p>
          <a:p>
            <a:pPr marL="457200" lvl="1" indent="0">
              <a:buNone/>
            </a:pPr>
            <a:r>
              <a:rPr lang="en-US" dirty="0"/>
              <a:t>(b) anywhere from 80 to 120 days.</a:t>
            </a:r>
          </a:p>
        </p:txBody>
      </p:sp>
      <p:pic>
        <p:nvPicPr>
          <p:cNvPr id="5" name="Picture 4">
            <a:extLst>
              <a:ext uri="{FF2B5EF4-FFF2-40B4-BE49-F238E27FC236}">
                <a16:creationId xmlns:a16="http://schemas.microsoft.com/office/drawing/2014/main" id="{C7F87723-E10F-4018-8C7C-AC8CB5723073}"/>
              </a:ext>
            </a:extLst>
          </p:cNvPr>
          <p:cNvPicPr>
            <a:picLocks noChangeAspect="1"/>
          </p:cNvPicPr>
          <p:nvPr/>
        </p:nvPicPr>
        <p:blipFill>
          <a:blip r:embed="rId2"/>
          <a:stretch>
            <a:fillRect/>
          </a:stretch>
        </p:blipFill>
        <p:spPr>
          <a:xfrm>
            <a:off x="2188179" y="2971800"/>
            <a:ext cx="4767641" cy="1122784"/>
          </a:xfrm>
          <a:prstGeom prst="rect">
            <a:avLst/>
          </a:prstGeom>
        </p:spPr>
      </p:pic>
    </p:spTree>
    <p:extLst>
      <p:ext uri="{BB962C8B-B14F-4D97-AF65-F5344CB8AC3E}">
        <p14:creationId xmlns:p14="http://schemas.microsoft.com/office/powerpoint/2010/main" val="3700214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3.7</a:t>
            </a:r>
          </a:p>
          <a:p>
            <a:pPr lvl="1"/>
            <a:r>
              <a:rPr lang="en-US" dirty="0"/>
              <a:t>The total number of hours, measured in units of 100 hours, that a family runs a vacuum cleaner over a period of one year is a continuous random variable X that has the density function.</a:t>
            </a:r>
          </a:p>
          <a:p>
            <a:pPr lvl="1"/>
            <a:endParaRPr lang="en-US" dirty="0"/>
          </a:p>
          <a:p>
            <a:pPr lvl="1"/>
            <a:endParaRPr lang="en-US" dirty="0"/>
          </a:p>
          <a:p>
            <a:pPr lvl="1"/>
            <a:r>
              <a:rPr lang="en-US" dirty="0"/>
              <a:t>Find the probability that over a period of one year, a family runs their vacuum cleaner </a:t>
            </a:r>
          </a:p>
          <a:p>
            <a:pPr marL="457200" lvl="1" indent="0">
              <a:buNone/>
            </a:pPr>
            <a:r>
              <a:rPr lang="en-US" dirty="0"/>
              <a:t>(a) less than 120 hours;</a:t>
            </a:r>
          </a:p>
          <a:p>
            <a:pPr marL="457200" lvl="1" indent="0">
              <a:buNone/>
            </a:pPr>
            <a:r>
              <a:rPr lang="en-US" dirty="0"/>
              <a:t>(b) between 50 and 100 hours.</a:t>
            </a:r>
          </a:p>
        </p:txBody>
      </p:sp>
      <p:pic>
        <p:nvPicPr>
          <p:cNvPr id="6" name="Picture 5">
            <a:extLst>
              <a:ext uri="{FF2B5EF4-FFF2-40B4-BE49-F238E27FC236}">
                <a16:creationId xmlns:a16="http://schemas.microsoft.com/office/drawing/2014/main" id="{2FDABC8D-3EB7-426D-BCD7-1E88D7E3A156}"/>
              </a:ext>
            </a:extLst>
          </p:cNvPr>
          <p:cNvPicPr>
            <a:picLocks noChangeAspect="1"/>
          </p:cNvPicPr>
          <p:nvPr/>
        </p:nvPicPr>
        <p:blipFill>
          <a:blip r:embed="rId2"/>
          <a:stretch>
            <a:fillRect/>
          </a:stretch>
        </p:blipFill>
        <p:spPr>
          <a:xfrm>
            <a:off x="2595680" y="3581400"/>
            <a:ext cx="3952639" cy="1143000"/>
          </a:xfrm>
          <a:prstGeom prst="rect">
            <a:avLst/>
          </a:prstGeom>
        </p:spPr>
      </p:pic>
    </p:spTree>
    <p:extLst>
      <p:ext uri="{BB962C8B-B14F-4D97-AF65-F5344CB8AC3E}">
        <p14:creationId xmlns:p14="http://schemas.microsoft.com/office/powerpoint/2010/main" val="322769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lstStyle/>
          <a:p>
            <a:r>
              <a:rPr lang="en-US" b="1" dirty="0"/>
              <a:t>Example 3.1:</a:t>
            </a:r>
          </a:p>
          <a:p>
            <a:pPr lvl="1"/>
            <a:r>
              <a:rPr lang="en-US" dirty="0"/>
              <a:t>Two balls are drawn in succession without replacement from an urn containing 4 red balls and 3 black balls.</a:t>
            </a:r>
          </a:p>
          <a:p>
            <a:pPr lvl="1"/>
            <a:r>
              <a:rPr lang="en-US" dirty="0"/>
              <a:t>The possible outcomes and the values y of the random variable Y , where Y is the number of red balls, are:</a:t>
            </a:r>
          </a:p>
        </p:txBody>
      </p:sp>
      <p:pic>
        <p:nvPicPr>
          <p:cNvPr id="4" name="Picture 3">
            <a:extLst>
              <a:ext uri="{FF2B5EF4-FFF2-40B4-BE49-F238E27FC236}">
                <a16:creationId xmlns:a16="http://schemas.microsoft.com/office/drawing/2014/main" id="{8EAF0262-2E14-47EB-89F3-12A4C4F4513B}"/>
              </a:ext>
            </a:extLst>
          </p:cNvPr>
          <p:cNvPicPr>
            <a:picLocks noChangeAspect="1"/>
          </p:cNvPicPr>
          <p:nvPr/>
        </p:nvPicPr>
        <p:blipFill>
          <a:blip r:embed="rId2"/>
          <a:stretch>
            <a:fillRect/>
          </a:stretch>
        </p:blipFill>
        <p:spPr>
          <a:xfrm>
            <a:off x="3168996" y="3827911"/>
            <a:ext cx="2806007" cy="1777138"/>
          </a:xfrm>
          <a:prstGeom prst="rect">
            <a:avLst/>
          </a:prstGeom>
        </p:spPr>
      </p:pic>
    </p:spTree>
    <p:extLst>
      <p:ext uri="{BB962C8B-B14F-4D97-AF65-F5344CB8AC3E}">
        <p14:creationId xmlns:p14="http://schemas.microsoft.com/office/powerpoint/2010/main" val="363028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842-3694-467D-9E08-3FD154C5972F}"/>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F5CBAB9-E7F3-4291-9003-5654C10DCBF8}"/>
              </a:ext>
            </a:extLst>
          </p:cNvPr>
          <p:cNvSpPr>
            <a:spLocks noGrp="1"/>
          </p:cNvSpPr>
          <p:nvPr>
            <p:ph idx="1"/>
          </p:nvPr>
        </p:nvSpPr>
        <p:spPr/>
        <p:txBody>
          <a:bodyPr>
            <a:normAutofit/>
          </a:bodyPr>
          <a:lstStyle/>
          <a:p>
            <a:r>
              <a:rPr lang="en-US" b="1" dirty="0"/>
              <a:t>3.8</a:t>
            </a:r>
          </a:p>
          <a:p>
            <a:pPr lvl="1"/>
            <a:r>
              <a:rPr lang="en-US" dirty="0"/>
              <a:t>Find the probability distribution of the random variable W in Exercise 3.3, assuming that the coin is biased so that a head is twice as likely to occur as a tail.</a:t>
            </a:r>
          </a:p>
          <a:p>
            <a:r>
              <a:rPr lang="en-US" dirty="0"/>
              <a:t>3.12</a:t>
            </a:r>
          </a:p>
          <a:p>
            <a:r>
              <a:rPr lang="en-US"/>
              <a:t>3.13</a:t>
            </a:r>
            <a:endParaRPr lang="en-US" dirty="0"/>
          </a:p>
        </p:txBody>
      </p:sp>
    </p:spTree>
    <p:extLst>
      <p:ext uri="{BB962C8B-B14F-4D97-AF65-F5344CB8AC3E}">
        <p14:creationId xmlns:p14="http://schemas.microsoft.com/office/powerpoint/2010/main" val="19838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lstStyle/>
          <a:p>
            <a:r>
              <a:rPr lang="en-US" b="1" dirty="0"/>
              <a:t>Example 3.1:</a:t>
            </a:r>
          </a:p>
          <a:p>
            <a:pPr lvl="1"/>
            <a:r>
              <a:rPr lang="en-US" dirty="0"/>
              <a:t>A stockroom clerk returns three safety helmets at random to three steel mill employees who had previously checked them. If Smith, Jones, and Brown, in that order, receive one of the three hats, list the sample points for the possible orders of returning the helmets, and find the value m of the random variable M that represents the number of correct matches.</a:t>
            </a:r>
          </a:p>
        </p:txBody>
      </p:sp>
    </p:spTree>
    <p:extLst>
      <p:ext uri="{BB962C8B-B14F-4D97-AF65-F5344CB8AC3E}">
        <p14:creationId xmlns:p14="http://schemas.microsoft.com/office/powerpoint/2010/main" val="59531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lstStyle/>
          <a:p>
            <a:r>
              <a:rPr lang="en-US" b="1" dirty="0"/>
              <a:t>Example 3.1:</a:t>
            </a:r>
          </a:p>
        </p:txBody>
      </p:sp>
      <p:pic>
        <p:nvPicPr>
          <p:cNvPr id="4" name="Picture 3">
            <a:extLst>
              <a:ext uri="{FF2B5EF4-FFF2-40B4-BE49-F238E27FC236}">
                <a16:creationId xmlns:a16="http://schemas.microsoft.com/office/drawing/2014/main" id="{6E710AF5-DB50-4F99-8898-9E317E0878F6}"/>
              </a:ext>
            </a:extLst>
          </p:cNvPr>
          <p:cNvPicPr>
            <a:picLocks noChangeAspect="1"/>
          </p:cNvPicPr>
          <p:nvPr/>
        </p:nvPicPr>
        <p:blipFill>
          <a:blip r:embed="rId2"/>
          <a:stretch>
            <a:fillRect/>
          </a:stretch>
        </p:blipFill>
        <p:spPr>
          <a:xfrm>
            <a:off x="2732080" y="1916838"/>
            <a:ext cx="3679840" cy="3024323"/>
          </a:xfrm>
          <a:prstGeom prst="rect">
            <a:avLst/>
          </a:prstGeom>
        </p:spPr>
      </p:pic>
    </p:spTree>
    <p:extLst>
      <p:ext uri="{BB962C8B-B14F-4D97-AF65-F5344CB8AC3E}">
        <p14:creationId xmlns:p14="http://schemas.microsoft.com/office/powerpoint/2010/main" val="28371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lstStyle/>
          <a:p>
            <a:r>
              <a:rPr lang="en-US" b="1" dirty="0"/>
              <a:t>Dummy Variable</a:t>
            </a:r>
          </a:p>
          <a:p>
            <a:pPr lvl="1"/>
            <a:r>
              <a:rPr lang="en-US" dirty="0"/>
              <a:t>There are cases where the random variable is categorical in nature. Variables, often called dummy variables, are used. A good illustration is the case in which the random variable is binary in nature, as shown in the next example.</a:t>
            </a:r>
          </a:p>
        </p:txBody>
      </p:sp>
    </p:spTree>
    <p:extLst>
      <p:ext uri="{BB962C8B-B14F-4D97-AF65-F5344CB8AC3E}">
        <p14:creationId xmlns:p14="http://schemas.microsoft.com/office/powerpoint/2010/main" val="180287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lstStyle/>
          <a:p>
            <a:r>
              <a:rPr lang="en-US" b="1" dirty="0"/>
              <a:t>Dummy Variable: Example 3.3:</a:t>
            </a:r>
          </a:p>
          <a:p>
            <a:pPr lvl="1"/>
            <a:r>
              <a:rPr lang="en-US" dirty="0"/>
              <a:t>Consider the simple condition in which components are arriving from the production line and they are stipulated to be defective or not defective. We can define the random variable X as follows:</a:t>
            </a:r>
          </a:p>
          <a:p>
            <a:pPr lvl="1"/>
            <a:endParaRPr lang="en-US" dirty="0"/>
          </a:p>
          <a:p>
            <a:pPr lvl="1"/>
            <a:endParaRPr lang="en-US" dirty="0"/>
          </a:p>
          <a:p>
            <a:pPr lvl="1"/>
            <a:r>
              <a:rPr lang="en-US" dirty="0"/>
              <a:t>The random variable for which 0 and 1 are chosen to describe the two possible values is called a </a:t>
            </a:r>
            <a:r>
              <a:rPr lang="en-US" dirty="0">
                <a:solidFill>
                  <a:srgbClr val="C00000"/>
                </a:solidFill>
              </a:rPr>
              <a:t>Bernoulli random</a:t>
            </a:r>
            <a:r>
              <a:rPr lang="en-US" dirty="0"/>
              <a:t> variable</a:t>
            </a:r>
          </a:p>
        </p:txBody>
      </p:sp>
      <p:pic>
        <p:nvPicPr>
          <p:cNvPr id="4" name="Picture 3">
            <a:extLst>
              <a:ext uri="{FF2B5EF4-FFF2-40B4-BE49-F238E27FC236}">
                <a16:creationId xmlns:a16="http://schemas.microsoft.com/office/drawing/2014/main" id="{FAEDC4E5-F7BD-4256-AD4F-E3E002CA4E1A}"/>
              </a:ext>
            </a:extLst>
          </p:cNvPr>
          <p:cNvPicPr>
            <a:picLocks noChangeAspect="1"/>
          </p:cNvPicPr>
          <p:nvPr/>
        </p:nvPicPr>
        <p:blipFill>
          <a:blip r:embed="rId2"/>
          <a:stretch>
            <a:fillRect/>
          </a:stretch>
        </p:blipFill>
        <p:spPr>
          <a:xfrm>
            <a:off x="1710608" y="3657600"/>
            <a:ext cx="5722784" cy="962127"/>
          </a:xfrm>
          <a:prstGeom prst="rect">
            <a:avLst/>
          </a:prstGeom>
        </p:spPr>
      </p:pic>
    </p:spTree>
    <p:extLst>
      <p:ext uri="{BB962C8B-B14F-4D97-AF65-F5344CB8AC3E}">
        <p14:creationId xmlns:p14="http://schemas.microsoft.com/office/powerpoint/2010/main" val="280864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normAutofit/>
          </a:bodyPr>
          <a:lstStyle/>
          <a:p>
            <a:r>
              <a:rPr lang="en-US" b="1" dirty="0"/>
              <a:t>Example 3.4:</a:t>
            </a:r>
          </a:p>
          <a:p>
            <a:pPr lvl="1"/>
            <a:r>
              <a:rPr lang="en-US" dirty="0"/>
              <a:t>Statisticians use sampling plans to either accept or reject batches or lots of material. Suppose one of these sampling plans involves sampling independently 10 items from a lot of 100 items in which 12 are defective.</a:t>
            </a:r>
          </a:p>
          <a:p>
            <a:pPr lvl="1"/>
            <a:r>
              <a:rPr lang="en-US" dirty="0"/>
              <a:t>Let X as the random variable defined as the number of items found defective in the sample of 10. </a:t>
            </a:r>
          </a:p>
          <a:p>
            <a:pPr lvl="1"/>
            <a:r>
              <a:rPr lang="en-US" dirty="0"/>
              <a:t>In this case, the random variable takes on the values 0, 1, 2, . . . , 9, 10.</a:t>
            </a:r>
          </a:p>
        </p:txBody>
      </p:sp>
    </p:spTree>
    <p:extLst>
      <p:ext uri="{BB962C8B-B14F-4D97-AF65-F5344CB8AC3E}">
        <p14:creationId xmlns:p14="http://schemas.microsoft.com/office/powerpoint/2010/main" val="14080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5ACC-C2AF-4253-B66E-F7463DD571A6}"/>
              </a:ext>
            </a:extLst>
          </p:cNvPr>
          <p:cNvSpPr>
            <a:spLocks noGrp="1"/>
          </p:cNvSpPr>
          <p:nvPr>
            <p:ph type="title"/>
          </p:nvPr>
        </p:nvSpPr>
        <p:spPr/>
        <p:txBody>
          <a:bodyPr/>
          <a:lstStyle/>
          <a:p>
            <a:r>
              <a:rPr lang="en-US" dirty="0"/>
              <a:t>Random Variable</a:t>
            </a:r>
          </a:p>
        </p:txBody>
      </p:sp>
      <p:sp>
        <p:nvSpPr>
          <p:cNvPr id="3" name="Content Placeholder 2">
            <a:extLst>
              <a:ext uri="{FF2B5EF4-FFF2-40B4-BE49-F238E27FC236}">
                <a16:creationId xmlns:a16="http://schemas.microsoft.com/office/drawing/2014/main" id="{5882ACDE-2F98-4987-B6D0-46FA37D44BA3}"/>
              </a:ext>
            </a:extLst>
          </p:cNvPr>
          <p:cNvSpPr>
            <a:spLocks noGrp="1"/>
          </p:cNvSpPr>
          <p:nvPr>
            <p:ph idx="1"/>
          </p:nvPr>
        </p:nvSpPr>
        <p:spPr/>
        <p:txBody>
          <a:bodyPr>
            <a:normAutofit/>
          </a:bodyPr>
          <a:lstStyle/>
          <a:p>
            <a:r>
              <a:rPr lang="en-US" b="1" dirty="0"/>
              <a:t>Example 3.5:</a:t>
            </a:r>
          </a:p>
          <a:p>
            <a:pPr lvl="1"/>
            <a:r>
              <a:rPr lang="en-US" dirty="0"/>
              <a:t>Suppose a sampling plan involves sampling items from a process until a defective is observed. The evaluation of the process will depend on how many consecutive items are observed. In that regard, let X be a random variable defined by the number of items observed </a:t>
            </a:r>
            <a:r>
              <a:rPr lang="en-US" strike="sngStrike" dirty="0"/>
              <a:t>before a defective is found.</a:t>
            </a:r>
            <a:r>
              <a:rPr lang="en-US" dirty="0"/>
              <a:t> With </a:t>
            </a:r>
            <a:r>
              <a:rPr lang="en-US" b="1" dirty="0"/>
              <a:t>N</a:t>
            </a:r>
            <a:r>
              <a:rPr lang="en-US" dirty="0"/>
              <a:t> a </a:t>
            </a:r>
            <a:r>
              <a:rPr lang="en-US" b="1" dirty="0" err="1"/>
              <a:t>nondefective</a:t>
            </a:r>
            <a:r>
              <a:rPr lang="en-US" dirty="0"/>
              <a:t> and </a:t>
            </a:r>
            <a:r>
              <a:rPr lang="en-US" b="1" dirty="0"/>
              <a:t>D</a:t>
            </a:r>
            <a:r>
              <a:rPr lang="en-US" dirty="0"/>
              <a:t> a </a:t>
            </a:r>
            <a:r>
              <a:rPr lang="en-US" b="1" dirty="0"/>
              <a:t>defective</a:t>
            </a:r>
            <a:r>
              <a:rPr lang="en-US" dirty="0"/>
              <a:t>, sample spaces are S = {D} given X = 1, S = {ND} given X = 2, S = {NND} given X = 3, and so on.</a:t>
            </a:r>
          </a:p>
        </p:txBody>
      </p:sp>
    </p:spTree>
    <p:extLst>
      <p:ext uri="{BB962C8B-B14F-4D97-AF65-F5344CB8AC3E}">
        <p14:creationId xmlns:p14="http://schemas.microsoft.com/office/powerpoint/2010/main" val="141681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2503</TotalTime>
  <Words>1532</Words>
  <Application>Microsoft Office PowerPoint</Application>
  <PresentationFormat>On-screen Show (4:3)</PresentationFormat>
  <Paragraphs>146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CHAPTER#03 Random Variables and Probability Distributions</vt:lpstr>
      <vt:lpstr>Random Variable</vt:lpstr>
      <vt:lpstr>Random Variable</vt:lpstr>
      <vt:lpstr>Random Variable</vt:lpstr>
      <vt:lpstr>Random Variable</vt:lpstr>
      <vt:lpstr>Random Variable</vt:lpstr>
      <vt:lpstr>Random Variable</vt:lpstr>
      <vt:lpstr>Random Variable</vt:lpstr>
      <vt:lpstr>Random Variable</vt:lpstr>
      <vt:lpstr>Discrete vs Continuous Sample Space</vt:lpstr>
      <vt:lpstr>Discrete Probability Distributions</vt:lpstr>
      <vt:lpstr>Probability Mass Function (PMF)</vt:lpstr>
      <vt:lpstr>Probability Mass Function (PMF)</vt:lpstr>
      <vt:lpstr>Cumulative Distribution Function</vt:lpstr>
      <vt:lpstr>Cumulative Distribution Function</vt:lpstr>
      <vt:lpstr>Continuous Probability Distributions</vt:lpstr>
      <vt:lpstr>Probability Density Function (PDF)</vt:lpstr>
      <vt:lpstr>Probability Density Function (PDF)</vt:lpstr>
      <vt:lpstr>Probability Density Function (PDF)</vt:lpstr>
      <vt:lpstr>Cumulative Distribution Function</vt:lpstr>
      <vt:lpstr>Cumulative Distribution Function</vt:lpstr>
      <vt:lpstr>Cumulative Distribution Function</vt:lpstr>
      <vt:lpstr>Exercises</vt:lpstr>
      <vt:lpstr>Exercises</vt:lpstr>
      <vt:lpstr>Exercises</vt:lpstr>
      <vt:lpstr>Exercises</vt:lpstr>
      <vt:lpstr>Exercises</vt:lpstr>
      <vt:lpstr>Exercises</vt:lpstr>
      <vt:lpstr>Exercises</vt:lpstr>
      <vt:lpstr>Exercises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Adnan ur Rehman</cp:lastModifiedBy>
  <cp:revision>350</cp:revision>
  <dcterms:created xsi:type="dcterms:W3CDTF">2006-08-16T00:00:00Z</dcterms:created>
  <dcterms:modified xsi:type="dcterms:W3CDTF">2022-02-10T07:09:53Z</dcterms:modified>
  <cp:version>1</cp:version>
</cp:coreProperties>
</file>