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96"/>
    <a:srgbClr val="FACD2A"/>
    <a:srgbClr val="F58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291" autoAdjust="0"/>
  </p:normalViewPr>
  <p:slideViewPr>
    <p:cSldViewPr>
      <p:cViewPr varScale="1">
        <p:scale>
          <a:sx n="70" d="100"/>
          <a:sy n="70" d="100"/>
        </p:scale>
        <p:origin x="154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47E3-0987-4B8D-A7FC-D8C67261793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6EE40-B923-4712-B166-4C222910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43D1-4BDD-40F8-939F-0FF065D02F6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1D5D-0720-435C-937E-287D6ABE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291"/>
            <a:ext cx="9144000" cy="10625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4572" y="52387"/>
            <a:ext cx="3049524" cy="0"/>
          </a:xfrm>
          <a:prstGeom prst="line">
            <a:avLst/>
          </a:prstGeom>
          <a:ln w="127000">
            <a:solidFill>
              <a:srgbClr val="40409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044952" y="52387"/>
            <a:ext cx="3044952" cy="0"/>
          </a:xfrm>
          <a:prstGeom prst="line">
            <a:avLst/>
          </a:prstGeom>
          <a:ln w="127000">
            <a:solidFill>
              <a:srgbClr val="F58634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89904" y="52387"/>
            <a:ext cx="3054096" cy="0"/>
          </a:xfrm>
          <a:prstGeom prst="line">
            <a:avLst/>
          </a:prstGeom>
          <a:ln w="127000">
            <a:solidFill>
              <a:srgbClr val="FACD2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3.15 - Solution: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66B818-899E-4508-A147-498A754C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B3E6-C0D6-4AB7-9AEF-E580F1C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DA84C26-766D-4688-851A-D380850AA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the joint probability distribution f(x, y) of the discrete random variables X and Y.</a:t>
                </a:r>
              </a:p>
              <a:p>
                <a:r>
                  <a:rPr lang="en-US" dirty="0"/>
                  <a:t>Probability distribution </a:t>
                </a:r>
                <a:r>
                  <a:rPr lang="en-US" b="1" dirty="0"/>
                  <a:t>g(x)</a:t>
                </a:r>
                <a:r>
                  <a:rPr lang="en-US" dirty="0"/>
                  <a:t> of </a:t>
                </a:r>
                <a:r>
                  <a:rPr lang="en-US" b="1" dirty="0"/>
                  <a:t>X</a:t>
                </a:r>
                <a:r>
                  <a:rPr lang="en-US" dirty="0"/>
                  <a:t> alone is obtained by summing </a:t>
                </a:r>
                <a:r>
                  <a:rPr lang="en-US" b="1" dirty="0"/>
                  <a:t>f(x, y) </a:t>
                </a:r>
                <a:r>
                  <a:rPr lang="en-US" dirty="0"/>
                  <a:t>over the values of </a:t>
                </a:r>
                <a:r>
                  <a:rPr lang="en-US" b="1" dirty="0"/>
                  <a:t>Y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g(x)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Similarly, the probability distribution </a:t>
                </a:r>
                <a:r>
                  <a:rPr lang="en-US" b="1" dirty="0"/>
                  <a:t>h(y)</a:t>
                </a:r>
                <a:r>
                  <a:rPr lang="en-US" dirty="0"/>
                  <a:t> of </a:t>
                </a:r>
                <a:r>
                  <a:rPr lang="en-US" b="1" dirty="0"/>
                  <a:t>Y</a:t>
                </a:r>
                <a:r>
                  <a:rPr lang="en-US" dirty="0"/>
                  <a:t> alone is obtained by summing </a:t>
                </a:r>
                <a:r>
                  <a:rPr lang="en-US" b="1" dirty="0"/>
                  <a:t>f(x, y) </a:t>
                </a:r>
                <a:r>
                  <a:rPr lang="en-US" dirty="0"/>
                  <a:t>over the values of </a:t>
                </a:r>
                <a:r>
                  <a:rPr lang="en-US" b="1" dirty="0"/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define g(x) and h(y) to be the marginal distributions of X and Y , respectively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f(y)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If working in continuous space, we will do </a:t>
                </a:r>
                <a:r>
                  <a:rPr lang="en-US" dirty="0">
                    <a:solidFill>
                      <a:srgbClr val="C00000"/>
                    </a:solidFill>
                  </a:rPr>
                  <a:t>integration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fact that the marginal distributions g(x) and h(y) are indeed the probability distributions. Their value will be 1.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84C26-766D-4688-851A-D380850AA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3" t="-2344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2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B3E6-C0D6-4AB7-9AEF-E580F1C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A84C26-766D-4688-851A-D380850A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3.10: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35768C7-19D3-419C-9CF8-86761373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26223"/>
            <a:ext cx="821169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B3E6-C0D6-4AB7-9AEF-E580F1C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A84C26-766D-4688-851A-D380850A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3.16:</a:t>
            </a:r>
          </a:p>
          <a:p>
            <a:pPr lvl="1"/>
            <a:r>
              <a:rPr lang="en-US" dirty="0"/>
              <a:t>Show that the column and row totals of given table give the marginal distribution of X alone and of Y alone.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FCE04A-21C5-49E1-96F5-5E377958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73" y="3000964"/>
            <a:ext cx="5272653" cy="26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B3E6-C0D6-4AB7-9AEF-E580F1C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A84C26-766D-4688-851A-D380850A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3.16 - Solution: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46BE525-A33A-472B-9A63-4EB71900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" y="1905000"/>
            <a:ext cx="895278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4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B3E6-C0D6-4AB7-9AEF-E580F1C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A84C26-766D-4688-851A-D380850A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3.17:</a:t>
            </a:r>
          </a:p>
          <a:p>
            <a:pPr lvl="1"/>
            <a:r>
              <a:rPr lang="en-US" dirty="0"/>
              <a:t>Find g(x) and h(y) for the joint density function of</a:t>
            </a:r>
          </a:p>
          <a:p>
            <a:pPr lvl="1"/>
            <a:endParaRPr lang="en-US" sz="4000" dirty="0"/>
          </a:p>
          <a:p>
            <a:pPr lvl="1"/>
            <a:endParaRPr lang="en-US" dirty="0"/>
          </a:p>
          <a:p>
            <a:r>
              <a:rPr lang="en-US" b="1" dirty="0"/>
              <a:t>Solution: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DD4181E-FF5C-468A-BB21-D2B736CC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495550"/>
            <a:ext cx="589597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3812886-420D-42C5-8E39-0C1D4BD6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" y="4114800"/>
            <a:ext cx="8966200" cy="21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094BF-C960-4423-9EDB-CCFD5677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79266C-5C9A-4DB0-BE9A-2849CCFA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/>
          <a:lstStyle/>
          <a:p>
            <a:r>
              <a:rPr lang="en-US" b="1" dirty="0"/>
              <a:t>Example 3.20: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E24C11-1F6C-43C3-A02F-27A545D8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5" y="1905000"/>
            <a:ext cx="7645109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094BF-C960-4423-9EDB-CCFD5677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79266C-5C9A-4DB0-BE9A-2849CCFA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/>
          <a:lstStyle/>
          <a:p>
            <a:r>
              <a:rPr lang="en-US" b="1" dirty="0"/>
              <a:t>Example 3.20-Solution: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085C9C-9C3F-4AE7-9AFE-95139C12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1" y="1828800"/>
            <a:ext cx="8336157" cy="45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we have seen one-dimensional sample space in which there was only one random variable.</a:t>
            </a:r>
          </a:p>
          <a:p>
            <a:r>
              <a:rPr lang="en-US" dirty="0"/>
              <a:t>We can assume an experiment having simultaneous outcomes of more than one random variable.</a:t>
            </a:r>
          </a:p>
          <a:p>
            <a:r>
              <a:rPr lang="en-US" dirty="0"/>
              <a:t>If we observe an experiment having two random variables, we will find 2 dimensional sample space (or a plane).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we might measure the amount of precipitate P and volume V of gas released from a controlled chemical experiment.</a:t>
            </a:r>
          </a:p>
          <a:p>
            <a:pPr lvl="1"/>
            <a:r>
              <a:rPr lang="en-US" dirty="0"/>
              <a:t>we might be interested in the hardness H and tensile strength T of cold-drawn copper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5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X and Y are two discrete random variables, the probability distribution for their simultaneous occurrence can be represented by a function f(x, y) </a:t>
            </a:r>
          </a:p>
          <a:p>
            <a:r>
              <a:rPr lang="en-US" dirty="0"/>
              <a:t>It contains pair of values (x, y) within the range of the random variables X and Y</a:t>
            </a:r>
          </a:p>
          <a:p>
            <a:r>
              <a:rPr lang="en-US" dirty="0"/>
              <a:t>This function will be called joint probability distribution of X and Y .</a:t>
            </a:r>
          </a:p>
        </p:txBody>
      </p:sp>
    </p:spTree>
    <p:extLst>
      <p:ext uri="{BB962C8B-B14F-4D97-AF65-F5344CB8AC3E}">
        <p14:creationId xmlns:p14="http://schemas.microsoft.com/office/powerpoint/2010/main" val="35247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3.8: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FA17A6-6470-4697-A465-9A849320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875"/>
            <a:ext cx="9144000" cy="307624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="" xmlns:a16="http://schemas.microsoft.com/office/drawing/2014/main" id="{30FF2B72-BBF7-49EE-A6AC-8F5A2D451F35}"/>
              </a:ext>
            </a:extLst>
          </p:cNvPr>
          <p:cNvSpPr/>
          <p:nvPr/>
        </p:nvSpPr>
        <p:spPr>
          <a:xfrm>
            <a:off x="6127877" y="5037857"/>
            <a:ext cx="3016123" cy="1674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="" xmlns:a16="http://schemas.microsoft.com/office/drawing/2014/main" id="{0E915CC3-CBB0-4B28-BD30-D00F2631A57F}"/>
              </a:ext>
            </a:extLst>
          </p:cNvPr>
          <p:cNvSpPr txBox="1"/>
          <p:nvPr/>
        </p:nvSpPr>
        <p:spPr>
          <a:xfrm>
            <a:off x="4035042" y="5213995"/>
            <a:ext cx="19107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Compare</a:t>
            </a:r>
            <a:r>
              <a:rPr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</a:p>
          <a:p>
            <a:pPr marL="12700"/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single </a:t>
            </a:r>
            <a:r>
              <a:rPr sz="2400" spc="-95" dirty="0">
                <a:solidFill>
                  <a:prstClr val="black"/>
                </a:solidFill>
                <a:latin typeface="Times New Roman"/>
                <a:cs typeface="Times New Roman"/>
              </a:rPr>
              <a:t>RV</a:t>
            </a:r>
            <a:r>
              <a:rPr sz="2400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PMF</a:t>
            </a:r>
          </a:p>
        </p:txBody>
      </p:sp>
    </p:spTree>
    <p:extLst>
      <p:ext uri="{BB962C8B-B14F-4D97-AF65-F5344CB8AC3E}">
        <p14:creationId xmlns:p14="http://schemas.microsoft.com/office/powerpoint/2010/main" val="32091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3.9: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29837C-CB88-431C-BF9D-A3A9607C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848"/>
            <a:ext cx="9144000" cy="2239173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="" xmlns:a16="http://schemas.microsoft.com/office/drawing/2014/main" id="{B60ADC8A-8421-49E7-A3B8-CE5A8D78FFEF}"/>
              </a:ext>
            </a:extLst>
          </p:cNvPr>
          <p:cNvSpPr/>
          <p:nvPr/>
        </p:nvSpPr>
        <p:spPr>
          <a:xfrm>
            <a:off x="5196509" y="5245827"/>
            <a:ext cx="3924300" cy="145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="" xmlns:a16="http://schemas.microsoft.com/office/drawing/2014/main" id="{32F60F02-07ED-4843-885D-59F53F257927}"/>
              </a:ext>
            </a:extLst>
          </p:cNvPr>
          <p:cNvSpPr txBox="1"/>
          <p:nvPr/>
        </p:nvSpPr>
        <p:spPr>
          <a:xfrm>
            <a:off x="3208069" y="5261242"/>
            <a:ext cx="17583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Compare</a:t>
            </a:r>
            <a:r>
              <a:rPr sz="2400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</a:p>
          <a:p>
            <a:pPr marL="67310"/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single </a:t>
            </a:r>
            <a:r>
              <a:rPr sz="2400" spc="-100" dirty="0">
                <a:solidFill>
                  <a:prstClr val="black"/>
                </a:solidFill>
                <a:latin typeface="Times New Roman"/>
                <a:cs typeface="Times New Roman"/>
              </a:rPr>
              <a:t>RV</a:t>
            </a:r>
            <a:r>
              <a:rPr sz="2400" spc="-1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59476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3.14</a:t>
            </a:r>
          </a:p>
          <a:p>
            <a:pPr lvl="1"/>
            <a:r>
              <a:rPr lang="en-US" dirty="0"/>
              <a:t>Two ballpoint pens are selected at random from a box that contains 3 blue pens, 2 red pens, and 3 green pens. If X is the number of blue pens selected and Y is the number of red pens selected, find: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Joint probability function f(x, 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P[(X,Y) ∈ A], where A is the region {(x, y)|x + y ≤ 1}.</a:t>
            </a:r>
          </a:p>
        </p:txBody>
      </p:sp>
    </p:spTree>
    <p:extLst>
      <p:ext uri="{BB962C8B-B14F-4D97-AF65-F5344CB8AC3E}">
        <p14:creationId xmlns:p14="http://schemas.microsoft.com/office/powerpoint/2010/main" val="370986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3.14-Solution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299797-548F-47DC-9327-6AF8C96E6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1" t="24375" r="20249" b="14375"/>
          <a:stretch/>
        </p:blipFill>
        <p:spPr>
          <a:xfrm>
            <a:off x="381000" y="1819603"/>
            <a:ext cx="8382000" cy="49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3.15:</a:t>
            </a:r>
          </a:p>
          <a:p>
            <a:pPr lvl="1"/>
            <a:r>
              <a:rPr lang="en-US" dirty="0"/>
              <a:t>A privately owned business operates both a drive-in facility and a walk-in facility. On a randomly selected day, let X and Y , respectively, be the proportions of the time that the drive-in and the walk-in facilities are in use, and suppose that the joint density function of these random variables 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010662-DE5A-4A0E-BB37-69DDCCF4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4419600"/>
            <a:ext cx="864990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843B0-47B3-4693-8C66-B3DBDF2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75A241-53A2-42AC-B3A4-2083C875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3.15 - Solution: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65F7824-EE1A-4469-90B5-4F89ACDF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9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459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Office Theme</vt:lpstr>
      <vt:lpstr>Joint Probability Distribution</vt:lpstr>
      <vt:lpstr>Joint Probability Distribution</vt:lpstr>
      <vt:lpstr>Joint Probability Distribution</vt:lpstr>
      <vt:lpstr>Joint Probability Distribution</vt:lpstr>
      <vt:lpstr>Joint Probability Distribution</vt:lpstr>
      <vt:lpstr>Joint Probability Distribution</vt:lpstr>
      <vt:lpstr>Joint Probability Distribution</vt:lpstr>
      <vt:lpstr>Joint Probability Distribution</vt:lpstr>
      <vt:lpstr>Joint Probability Distribution</vt:lpstr>
      <vt:lpstr>Joint Probability Distribution</vt:lpstr>
      <vt:lpstr>Marginal Distributions</vt:lpstr>
      <vt:lpstr>Marginal Distributions</vt:lpstr>
      <vt:lpstr>Marginal Distributions</vt:lpstr>
      <vt:lpstr>Marginal Distributions</vt:lpstr>
      <vt:lpstr>Marginal Distributions</vt:lpstr>
      <vt:lpstr>Conditional Distribution</vt:lpstr>
      <vt:lpstr>Conditional Distribution</vt:lpstr>
    </vt:vector>
  </TitlesOfParts>
  <Manager>HOD SE</Manager>
  <Company>Bahria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Session01</dc:title>
  <dc:creator>Muhammad Adnan Ur Rehman</dc:creator>
  <cp:lastModifiedBy>lenovo</cp:lastModifiedBy>
  <cp:revision>284</cp:revision>
  <dcterms:created xsi:type="dcterms:W3CDTF">2006-08-16T00:00:00Z</dcterms:created>
  <dcterms:modified xsi:type="dcterms:W3CDTF">2022-12-13T09:37:24Z</dcterms:modified>
  <cp:version>1</cp:version>
</cp:coreProperties>
</file>