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Erwin</a:t>
            </a:r>
            <a:r>
              <a:rPr spc="-75" dirty="0"/>
              <a:t> </a:t>
            </a:r>
            <a:r>
              <a:rPr dirty="0"/>
              <a:t>Sitompul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President</a:t>
            </a:r>
            <a:r>
              <a:rPr spc="-10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Erwin</a:t>
            </a:r>
            <a:r>
              <a:rPr spc="-75" dirty="0"/>
              <a:t> </a:t>
            </a:r>
            <a:r>
              <a:rPr dirty="0"/>
              <a:t>Sitompul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President</a:t>
            </a:r>
            <a:r>
              <a:rPr spc="-10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Erwin</a:t>
            </a:r>
            <a:r>
              <a:rPr spc="-75" dirty="0"/>
              <a:t> </a:t>
            </a:r>
            <a:r>
              <a:rPr dirty="0"/>
              <a:t>Sitompul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President</a:t>
            </a:r>
            <a:r>
              <a:rPr spc="-100" dirty="0"/>
              <a:t> </a:t>
            </a:r>
            <a:r>
              <a:rPr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130550" cy="233679"/>
          </a:xfrm>
          <a:custGeom>
            <a:avLst/>
            <a:gdLst/>
            <a:ahLst/>
            <a:cxnLst/>
            <a:rect l="l" t="t" r="r" b="b"/>
            <a:pathLst>
              <a:path w="3130550" h="233679">
                <a:moveTo>
                  <a:pt x="3130296" y="0"/>
                </a:moveTo>
                <a:lnTo>
                  <a:pt x="0" y="0"/>
                </a:lnTo>
                <a:lnTo>
                  <a:pt x="0" y="233172"/>
                </a:lnTo>
                <a:lnTo>
                  <a:pt x="3130296" y="233172"/>
                </a:lnTo>
                <a:lnTo>
                  <a:pt x="3130296" y="0"/>
                </a:lnTo>
                <a:close/>
              </a:path>
            </a:pathLst>
          </a:custGeom>
          <a:solidFill>
            <a:srgbClr val="FF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624827"/>
            <a:ext cx="3042285" cy="233679"/>
          </a:xfrm>
          <a:custGeom>
            <a:avLst/>
            <a:gdLst/>
            <a:ahLst/>
            <a:cxnLst/>
            <a:rect l="l" t="t" r="r" b="b"/>
            <a:pathLst>
              <a:path w="3042285" h="233679">
                <a:moveTo>
                  <a:pt x="3041904" y="0"/>
                </a:moveTo>
                <a:lnTo>
                  <a:pt x="0" y="0"/>
                </a:lnTo>
                <a:lnTo>
                  <a:pt x="0" y="233171"/>
                </a:lnTo>
                <a:lnTo>
                  <a:pt x="3041904" y="233171"/>
                </a:lnTo>
                <a:lnTo>
                  <a:pt x="3041904" y="0"/>
                </a:lnTo>
                <a:close/>
              </a:path>
            </a:pathLst>
          </a:custGeom>
          <a:solidFill>
            <a:srgbClr val="FF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1904" y="6624827"/>
            <a:ext cx="3077210" cy="233679"/>
          </a:xfrm>
          <a:custGeom>
            <a:avLst/>
            <a:gdLst/>
            <a:ahLst/>
            <a:cxnLst/>
            <a:rect l="l" t="t" r="r" b="b"/>
            <a:pathLst>
              <a:path w="3077210" h="233679">
                <a:moveTo>
                  <a:pt x="3076956" y="0"/>
                </a:moveTo>
                <a:lnTo>
                  <a:pt x="0" y="0"/>
                </a:lnTo>
                <a:lnTo>
                  <a:pt x="0" y="233171"/>
                </a:lnTo>
                <a:lnTo>
                  <a:pt x="3076956" y="233171"/>
                </a:lnTo>
                <a:lnTo>
                  <a:pt x="3076956" y="0"/>
                </a:lnTo>
                <a:close/>
              </a:path>
            </a:pathLst>
          </a:custGeom>
          <a:solidFill>
            <a:srgbClr val="FF5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02096" y="6624827"/>
            <a:ext cx="3042285" cy="233679"/>
          </a:xfrm>
          <a:custGeom>
            <a:avLst/>
            <a:gdLst/>
            <a:ahLst/>
            <a:cxnLst/>
            <a:rect l="l" t="t" r="r" b="b"/>
            <a:pathLst>
              <a:path w="3042284" h="233679">
                <a:moveTo>
                  <a:pt x="3041904" y="0"/>
                </a:moveTo>
                <a:lnTo>
                  <a:pt x="0" y="0"/>
                </a:lnTo>
                <a:lnTo>
                  <a:pt x="0" y="233171"/>
                </a:lnTo>
                <a:lnTo>
                  <a:pt x="3041904" y="233171"/>
                </a:lnTo>
                <a:lnTo>
                  <a:pt x="3041904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Erwin</a:t>
            </a:r>
            <a:r>
              <a:rPr spc="-75" dirty="0"/>
              <a:t> </a:t>
            </a:r>
            <a:r>
              <a:rPr dirty="0"/>
              <a:t>Sitompul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President</a:t>
            </a:r>
            <a:r>
              <a:rPr spc="-100" dirty="0"/>
              <a:t> </a:t>
            </a:r>
            <a:r>
              <a:rPr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3172"/>
            <a:ext cx="9144000" cy="539750"/>
          </a:xfrm>
          <a:custGeom>
            <a:avLst/>
            <a:gdLst/>
            <a:ahLst/>
            <a:cxnLst/>
            <a:rect l="l" t="t" r="r" b="b"/>
            <a:pathLst>
              <a:path w="9144000" h="539750">
                <a:moveTo>
                  <a:pt x="9144000" y="0"/>
                </a:moveTo>
                <a:lnTo>
                  <a:pt x="0" y="0"/>
                </a:lnTo>
                <a:lnTo>
                  <a:pt x="0" y="539495"/>
                </a:lnTo>
                <a:lnTo>
                  <a:pt x="9144000" y="53949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624827"/>
            <a:ext cx="3042285" cy="233679"/>
          </a:xfrm>
          <a:custGeom>
            <a:avLst/>
            <a:gdLst/>
            <a:ahLst/>
            <a:cxnLst/>
            <a:rect l="l" t="t" r="r" b="b"/>
            <a:pathLst>
              <a:path w="3042285" h="233679">
                <a:moveTo>
                  <a:pt x="3041904" y="0"/>
                </a:moveTo>
                <a:lnTo>
                  <a:pt x="0" y="0"/>
                </a:lnTo>
                <a:lnTo>
                  <a:pt x="0" y="233171"/>
                </a:lnTo>
                <a:lnTo>
                  <a:pt x="3041904" y="233171"/>
                </a:lnTo>
                <a:lnTo>
                  <a:pt x="3041904" y="0"/>
                </a:lnTo>
                <a:close/>
              </a:path>
            </a:pathLst>
          </a:custGeom>
          <a:solidFill>
            <a:srgbClr val="FF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1904" y="6624827"/>
            <a:ext cx="3077210" cy="233679"/>
          </a:xfrm>
          <a:custGeom>
            <a:avLst/>
            <a:gdLst/>
            <a:ahLst/>
            <a:cxnLst/>
            <a:rect l="l" t="t" r="r" b="b"/>
            <a:pathLst>
              <a:path w="3077210" h="233679">
                <a:moveTo>
                  <a:pt x="3076956" y="0"/>
                </a:moveTo>
                <a:lnTo>
                  <a:pt x="0" y="0"/>
                </a:lnTo>
                <a:lnTo>
                  <a:pt x="0" y="233171"/>
                </a:lnTo>
                <a:lnTo>
                  <a:pt x="3076956" y="233171"/>
                </a:lnTo>
                <a:lnTo>
                  <a:pt x="3076956" y="0"/>
                </a:lnTo>
                <a:close/>
              </a:path>
            </a:pathLst>
          </a:custGeom>
          <a:solidFill>
            <a:srgbClr val="FF5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235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9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/>
              <a:t>Erwin</a:t>
            </a:r>
            <a:r>
              <a:rPr lang="en-US" spc="-75"/>
              <a:t> </a:t>
            </a:r>
            <a:r>
              <a:rPr lang="en-US"/>
              <a:t>Sitompul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/>
              <a:t>President</a:t>
            </a:r>
            <a:r>
              <a:rPr lang="en-US" spc="-100"/>
              <a:t> </a:t>
            </a:r>
            <a:r>
              <a:rPr lang="en-US"/>
              <a:t>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/>
              <a:t>PBST</a:t>
            </a:r>
            <a:r>
              <a:rPr lang="en-US" spc="-50"/>
              <a:t> </a:t>
            </a:r>
            <a:r>
              <a:rPr lang="en-US" spc="-5"/>
              <a:t>6/</a:t>
            </a:r>
            <a:fld id="{81D60167-4931-47E6-BA6A-407CBD079E47}" type="slidenum">
              <a:rPr spc="-5" smtClean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8498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130550" cy="233679"/>
          </a:xfrm>
          <a:custGeom>
            <a:avLst/>
            <a:gdLst/>
            <a:ahLst/>
            <a:cxnLst/>
            <a:rect l="l" t="t" r="r" b="b"/>
            <a:pathLst>
              <a:path w="3130550" h="233679">
                <a:moveTo>
                  <a:pt x="3130296" y="0"/>
                </a:moveTo>
                <a:lnTo>
                  <a:pt x="0" y="0"/>
                </a:lnTo>
                <a:lnTo>
                  <a:pt x="0" y="233172"/>
                </a:lnTo>
                <a:lnTo>
                  <a:pt x="3130296" y="233172"/>
                </a:lnTo>
                <a:lnTo>
                  <a:pt x="3130296" y="0"/>
                </a:lnTo>
                <a:close/>
              </a:path>
            </a:pathLst>
          </a:custGeom>
          <a:solidFill>
            <a:srgbClr val="FF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624827"/>
            <a:ext cx="3042285" cy="233679"/>
          </a:xfrm>
          <a:custGeom>
            <a:avLst/>
            <a:gdLst/>
            <a:ahLst/>
            <a:cxnLst/>
            <a:rect l="l" t="t" r="r" b="b"/>
            <a:pathLst>
              <a:path w="3042285" h="233679">
                <a:moveTo>
                  <a:pt x="3041904" y="0"/>
                </a:moveTo>
                <a:lnTo>
                  <a:pt x="0" y="0"/>
                </a:lnTo>
                <a:lnTo>
                  <a:pt x="0" y="233171"/>
                </a:lnTo>
                <a:lnTo>
                  <a:pt x="3041904" y="233171"/>
                </a:lnTo>
                <a:lnTo>
                  <a:pt x="3041904" y="0"/>
                </a:lnTo>
                <a:close/>
              </a:path>
            </a:pathLst>
          </a:custGeom>
          <a:solidFill>
            <a:srgbClr val="FF2D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1904" y="6624827"/>
            <a:ext cx="3077210" cy="233679"/>
          </a:xfrm>
          <a:custGeom>
            <a:avLst/>
            <a:gdLst/>
            <a:ahLst/>
            <a:cxnLst/>
            <a:rect l="l" t="t" r="r" b="b"/>
            <a:pathLst>
              <a:path w="3077210" h="233679">
                <a:moveTo>
                  <a:pt x="3076956" y="0"/>
                </a:moveTo>
                <a:lnTo>
                  <a:pt x="0" y="0"/>
                </a:lnTo>
                <a:lnTo>
                  <a:pt x="0" y="233171"/>
                </a:lnTo>
                <a:lnTo>
                  <a:pt x="3076956" y="233171"/>
                </a:lnTo>
                <a:lnTo>
                  <a:pt x="3076956" y="0"/>
                </a:lnTo>
                <a:close/>
              </a:path>
            </a:pathLst>
          </a:custGeom>
          <a:solidFill>
            <a:srgbClr val="FF56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02096" y="6624827"/>
            <a:ext cx="3042285" cy="233679"/>
          </a:xfrm>
          <a:custGeom>
            <a:avLst/>
            <a:gdLst/>
            <a:ahLst/>
            <a:cxnLst/>
            <a:rect l="l" t="t" r="r" b="b"/>
            <a:pathLst>
              <a:path w="3042284" h="233679">
                <a:moveTo>
                  <a:pt x="3041904" y="0"/>
                </a:moveTo>
                <a:lnTo>
                  <a:pt x="0" y="0"/>
                </a:lnTo>
                <a:lnTo>
                  <a:pt x="0" y="233171"/>
                </a:lnTo>
                <a:lnTo>
                  <a:pt x="3041904" y="233171"/>
                </a:lnTo>
                <a:lnTo>
                  <a:pt x="3041904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33172"/>
            <a:ext cx="9144000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063" y="2886201"/>
            <a:ext cx="8632190" cy="227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8104" y="6620923"/>
            <a:ext cx="1382395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Erwin</a:t>
            </a:r>
            <a:r>
              <a:rPr spc="-75" dirty="0"/>
              <a:t> </a:t>
            </a:r>
            <a:r>
              <a:rPr dirty="0"/>
              <a:t>Sitompul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2749" y="6620923"/>
            <a:ext cx="1816100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President</a:t>
            </a:r>
            <a:r>
              <a:rPr spc="-100" dirty="0"/>
              <a:t> </a:t>
            </a:r>
            <a:r>
              <a:rPr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40067" y="6620923"/>
            <a:ext cx="994409" cy="24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PBST</a:t>
            </a:r>
            <a:r>
              <a:rPr spc="-50" dirty="0"/>
              <a:t> </a:t>
            </a:r>
            <a:r>
              <a:rPr spc="-5" dirty="0"/>
              <a:t>6/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6" r:id="rId7"/>
    <p:sldLayoutId id="2147483667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278" y="2637343"/>
            <a:ext cx="5946140" cy="15544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55"/>
              </a:spcBef>
            </a:pPr>
            <a:r>
              <a:rPr sz="2800" b="1" spc="-5" dirty="0">
                <a:solidFill>
                  <a:srgbClr val="FF2D61"/>
                </a:solidFill>
                <a:latin typeface="Verdana"/>
                <a:cs typeface="Verdana"/>
              </a:rPr>
              <a:t>Chapter</a:t>
            </a:r>
            <a:r>
              <a:rPr sz="2800" b="1" spc="15" dirty="0">
                <a:solidFill>
                  <a:srgbClr val="FF2D61"/>
                </a:solidFill>
                <a:latin typeface="Verdana"/>
                <a:cs typeface="Verdana"/>
              </a:rPr>
              <a:t> </a:t>
            </a:r>
            <a:r>
              <a:rPr sz="2800" b="1" spc="-5" dirty="0">
                <a:solidFill>
                  <a:srgbClr val="FF2D61"/>
                </a:solidFill>
                <a:latin typeface="Verdana"/>
                <a:cs typeface="Verdana"/>
              </a:rPr>
              <a:t>5</a:t>
            </a:r>
            <a:endParaRPr sz="2800" dirty="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540"/>
              </a:spcBef>
              <a:tabLst>
                <a:tab pos="1420495" algn="l"/>
              </a:tabLst>
            </a:pPr>
            <a:r>
              <a:rPr sz="3200" b="1" dirty="0">
                <a:latin typeface="Verdana"/>
                <a:cs typeface="Verdana"/>
              </a:rPr>
              <a:t>Some	</a:t>
            </a:r>
            <a:r>
              <a:rPr sz="3200" b="1" spc="-5" dirty="0">
                <a:latin typeface="Verdana"/>
                <a:cs typeface="Verdana"/>
              </a:rPr>
              <a:t>Discrete</a:t>
            </a:r>
            <a:r>
              <a:rPr sz="3200" b="1" spc="-55" dirty="0">
                <a:latin typeface="Verdana"/>
                <a:cs typeface="Verdana"/>
              </a:rPr>
              <a:t> </a:t>
            </a:r>
            <a:r>
              <a:rPr sz="3200" b="1" dirty="0">
                <a:latin typeface="Verdana"/>
                <a:cs typeface="Verdana"/>
              </a:rPr>
              <a:t>Probability  </a:t>
            </a:r>
            <a:r>
              <a:rPr sz="3200" b="1" spc="-5" dirty="0">
                <a:latin typeface="Verdana"/>
                <a:cs typeface="Verdana"/>
              </a:rPr>
              <a:t>Distributions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6455" y="6620923"/>
            <a:ext cx="88201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PBST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6/</a:t>
            </a:r>
            <a:fld id="{81D60167-4931-47E6-BA6A-407CBD079E47}" type="slidenum"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Some Discrete Probability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3983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9949"/>
            <a:ext cx="9144000" cy="5918200"/>
            <a:chOff x="0" y="939949"/>
            <a:chExt cx="9144000" cy="5918200"/>
          </a:xfrm>
        </p:grpSpPr>
        <p:sp>
          <p:nvSpPr>
            <p:cNvPr id="3" name="object 3"/>
            <p:cNvSpPr/>
            <p:nvPr/>
          </p:nvSpPr>
          <p:spPr>
            <a:xfrm>
              <a:off x="133671" y="939949"/>
              <a:ext cx="8811389" cy="47897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16908" y="1991867"/>
              <a:ext cx="666115" cy="3304540"/>
            </a:xfrm>
            <a:custGeom>
              <a:avLst/>
              <a:gdLst/>
              <a:ahLst/>
              <a:cxnLst/>
              <a:rect l="l" t="t" r="r" b="b"/>
              <a:pathLst>
                <a:path w="666114" h="3304540">
                  <a:moveTo>
                    <a:pt x="665988" y="0"/>
                  </a:moveTo>
                  <a:lnTo>
                    <a:pt x="0" y="0"/>
                  </a:lnTo>
                  <a:lnTo>
                    <a:pt x="0" y="3304032"/>
                  </a:lnTo>
                  <a:lnTo>
                    <a:pt x="665988" y="3304032"/>
                  </a:lnTo>
                  <a:lnTo>
                    <a:pt x="665988" y="0"/>
                  </a:lnTo>
                  <a:close/>
                </a:path>
              </a:pathLst>
            </a:custGeom>
            <a:solidFill>
              <a:srgbClr val="FF93A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6908" y="1991867"/>
              <a:ext cx="666115" cy="3304540"/>
            </a:xfrm>
            <a:custGeom>
              <a:avLst/>
              <a:gdLst/>
              <a:ahLst/>
              <a:cxnLst/>
              <a:rect l="l" t="t" r="r" b="b"/>
              <a:pathLst>
                <a:path w="666114" h="3304540">
                  <a:moveTo>
                    <a:pt x="0" y="3304032"/>
                  </a:moveTo>
                  <a:lnTo>
                    <a:pt x="665988" y="3304032"/>
                  </a:lnTo>
                  <a:lnTo>
                    <a:pt x="665988" y="0"/>
                  </a:lnTo>
                  <a:lnTo>
                    <a:pt x="0" y="0"/>
                  </a:lnTo>
                  <a:lnTo>
                    <a:pt x="0" y="3304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7403" y="5580887"/>
              <a:ext cx="2397252" cy="1004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1662430">
              <a:lnSpc>
                <a:spcPct val="100000"/>
              </a:lnSpc>
              <a:spcBef>
                <a:spcPts val="190"/>
              </a:spcBef>
            </a:pPr>
            <a:r>
              <a:rPr spc="-75" dirty="0"/>
              <a:t>Table </a:t>
            </a:r>
            <a:r>
              <a:rPr dirty="0"/>
              <a:t>A.1 Binomial </a:t>
            </a:r>
            <a:r>
              <a:rPr spc="-5" dirty="0"/>
              <a:t>Probability </a:t>
            </a:r>
            <a:r>
              <a:rPr dirty="0"/>
              <a:t>Sums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41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3172"/>
            <a:ext cx="9144000" cy="516808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90"/>
              </a:spcBef>
            </a:pPr>
            <a:r>
              <a:rPr dirty="0"/>
              <a:t>Binomial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3977640"/>
            <a:ext cx="266700" cy="106680"/>
          </a:xfrm>
          <a:custGeom>
            <a:avLst/>
            <a:gdLst/>
            <a:ahLst/>
            <a:cxnLst/>
            <a:rect l="l" t="t" r="r" b="b"/>
            <a:pathLst>
              <a:path w="266700" h="106679">
                <a:moveTo>
                  <a:pt x="266700" y="0"/>
                </a:moveTo>
                <a:lnTo>
                  <a:pt x="0" y="0"/>
                </a:lnTo>
                <a:lnTo>
                  <a:pt x="0" y="106680"/>
                </a:lnTo>
                <a:lnTo>
                  <a:pt x="266700" y="106680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963" y="986155"/>
            <a:ext cx="8742045" cy="412305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0800" marR="4127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large </a:t>
            </a:r>
            <a:r>
              <a:rPr sz="2000" dirty="0">
                <a:latin typeface="Verdana"/>
                <a:cs typeface="Verdana"/>
              </a:rPr>
              <a:t>chain </a:t>
            </a:r>
            <a:r>
              <a:rPr sz="2000" spc="-5" dirty="0">
                <a:latin typeface="Verdana"/>
                <a:cs typeface="Verdana"/>
              </a:rPr>
              <a:t>retailer </a:t>
            </a:r>
            <a:r>
              <a:rPr sz="2000" dirty="0">
                <a:latin typeface="Verdana"/>
                <a:cs typeface="Verdana"/>
              </a:rPr>
              <a:t>purchase a </a:t>
            </a:r>
            <a:r>
              <a:rPr sz="2000" spc="-5" dirty="0">
                <a:latin typeface="Verdana"/>
                <a:cs typeface="Verdana"/>
              </a:rPr>
              <a:t>certain </a:t>
            </a:r>
            <a:r>
              <a:rPr sz="2000" dirty="0">
                <a:latin typeface="Verdana"/>
                <a:cs typeface="Verdana"/>
              </a:rPr>
              <a:t>kind of </a:t>
            </a:r>
            <a:r>
              <a:rPr sz="2000" spc="-5" dirty="0">
                <a:latin typeface="Verdana"/>
                <a:cs typeface="Verdana"/>
              </a:rPr>
              <a:t>electronic device  </a:t>
            </a:r>
            <a:r>
              <a:rPr sz="2000" dirty="0">
                <a:latin typeface="Verdana"/>
                <a:cs typeface="Verdana"/>
              </a:rPr>
              <a:t>from a </a:t>
            </a:r>
            <a:r>
              <a:rPr sz="2000" spc="-20" dirty="0">
                <a:latin typeface="Verdana"/>
                <a:cs typeface="Verdana"/>
              </a:rPr>
              <a:t>manufacturer. </a:t>
            </a:r>
            <a:r>
              <a:rPr sz="2000" dirty="0">
                <a:latin typeface="Verdana"/>
                <a:cs typeface="Verdana"/>
              </a:rPr>
              <a:t>The manufacturer </a:t>
            </a:r>
            <a:r>
              <a:rPr sz="2000" spc="-5" dirty="0">
                <a:latin typeface="Verdana"/>
                <a:cs typeface="Verdana"/>
              </a:rPr>
              <a:t>indicates that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defective  </a:t>
            </a:r>
            <a:r>
              <a:rPr sz="2000" spc="-10" dirty="0">
                <a:latin typeface="Verdana"/>
                <a:cs typeface="Verdana"/>
              </a:rPr>
              <a:t>rate </a:t>
            </a:r>
            <a:r>
              <a:rPr sz="2000" dirty="0">
                <a:latin typeface="Verdana"/>
                <a:cs typeface="Verdana"/>
              </a:rPr>
              <a:t>of the </a:t>
            </a:r>
            <a:r>
              <a:rPr sz="2000" spc="-5" dirty="0">
                <a:latin typeface="Verdana"/>
                <a:cs typeface="Verdana"/>
              </a:rPr>
              <a:t>device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3%.</a:t>
            </a:r>
            <a:endParaRPr sz="2000">
              <a:latin typeface="Verdana"/>
              <a:cs typeface="Verdana"/>
            </a:endParaRPr>
          </a:p>
          <a:p>
            <a:pPr marL="508000" marR="116839" indent="-457834">
              <a:lnSpc>
                <a:spcPct val="80000"/>
              </a:lnSpc>
              <a:spcBef>
                <a:spcPts val="740"/>
              </a:spcBef>
              <a:buClr>
                <a:srgbClr val="FF2D61"/>
              </a:buClr>
              <a:buAutoNum type="alphaLcParenBoth"/>
              <a:tabLst>
                <a:tab pos="508634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inspector of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retailer randomly </a:t>
            </a:r>
            <a:r>
              <a:rPr sz="2000" spc="-5" dirty="0">
                <a:latin typeface="Verdana"/>
                <a:cs typeface="Verdana"/>
              </a:rPr>
              <a:t>picks </a:t>
            </a:r>
            <a:r>
              <a:rPr sz="2000" dirty="0">
                <a:latin typeface="Verdana"/>
                <a:cs typeface="Verdana"/>
              </a:rPr>
              <a:t>20 </a:t>
            </a:r>
            <a:r>
              <a:rPr sz="2000" spc="-10" dirty="0">
                <a:latin typeface="Verdana"/>
                <a:cs typeface="Verdana"/>
              </a:rPr>
              <a:t>items </a:t>
            </a:r>
            <a:r>
              <a:rPr sz="2000" dirty="0">
                <a:latin typeface="Verdana"/>
                <a:cs typeface="Verdana"/>
              </a:rPr>
              <a:t>from a  </a:t>
            </a:r>
            <a:r>
              <a:rPr sz="2000" spc="-5" dirty="0">
                <a:latin typeface="Verdana"/>
                <a:cs typeface="Verdana"/>
              </a:rPr>
              <a:t>shipment.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there will be </a:t>
            </a:r>
            <a:r>
              <a:rPr sz="2000" dirty="0">
                <a:latin typeface="Verdana"/>
                <a:cs typeface="Verdana"/>
              </a:rPr>
              <a:t>at </a:t>
            </a:r>
            <a:r>
              <a:rPr sz="2000" spc="-5" dirty="0">
                <a:latin typeface="Verdana"/>
                <a:cs typeface="Verdana"/>
              </a:rPr>
              <a:t>least </a:t>
            </a:r>
            <a:r>
              <a:rPr sz="2000" dirty="0">
                <a:latin typeface="Verdana"/>
                <a:cs typeface="Verdana"/>
              </a:rPr>
              <a:t>one  </a:t>
            </a:r>
            <a:r>
              <a:rPr sz="2000" spc="-5" dirty="0">
                <a:latin typeface="Verdana"/>
                <a:cs typeface="Verdana"/>
              </a:rPr>
              <a:t>defective item </a:t>
            </a:r>
            <a:r>
              <a:rPr sz="2000" dirty="0">
                <a:latin typeface="Verdana"/>
                <a:cs typeface="Verdana"/>
              </a:rPr>
              <a:t>among these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20?</a:t>
            </a:r>
            <a:endParaRPr sz="2000">
              <a:latin typeface="Verdana"/>
              <a:cs typeface="Verdana"/>
            </a:endParaRPr>
          </a:p>
          <a:p>
            <a:pPr marL="508000" marR="17780" indent="-457834">
              <a:lnSpc>
                <a:spcPct val="80000"/>
              </a:lnSpc>
              <a:spcBef>
                <a:spcPts val="720"/>
              </a:spcBef>
              <a:buClr>
                <a:srgbClr val="FF2D61"/>
              </a:buClr>
              <a:buAutoNum type="alphaLcParenBoth"/>
              <a:tabLst>
                <a:tab pos="508634" algn="l"/>
              </a:tabLst>
            </a:pPr>
            <a:r>
              <a:rPr sz="2000" dirty="0">
                <a:latin typeface="Verdana"/>
                <a:cs typeface="Verdana"/>
              </a:rPr>
              <a:t>Suppose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retailer receives </a:t>
            </a:r>
            <a:r>
              <a:rPr sz="2000" dirty="0">
                <a:latin typeface="Verdana"/>
                <a:cs typeface="Verdana"/>
              </a:rPr>
              <a:t>10 </a:t>
            </a:r>
            <a:r>
              <a:rPr sz="2000" spc="-5" dirty="0">
                <a:latin typeface="Verdana"/>
                <a:cs typeface="Verdana"/>
              </a:rPr>
              <a:t>shipments in </a:t>
            </a:r>
            <a:r>
              <a:rPr sz="2000" dirty="0">
                <a:latin typeface="Verdana"/>
                <a:cs typeface="Verdana"/>
              </a:rPr>
              <a:t>a month and 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inspector </a:t>
            </a:r>
            <a:r>
              <a:rPr sz="2000" spc="-10" dirty="0">
                <a:latin typeface="Verdana"/>
                <a:cs typeface="Verdana"/>
              </a:rPr>
              <a:t>randomly </a:t>
            </a:r>
            <a:r>
              <a:rPr sz="2000" spc="-5" dirty="0">
                <a:latin typeface="Verdana"/>
                <a:cs typeface="Verdana"/>
              </a:rPr>
              <a:t>tests </a:t>
            </a:r>
            <a:r>
              <a:rPr sz="2000" dirty="0">
                <a:latin typeface="Verdana"/>
                <a:cs typeface="Verdana"/>
              </a:rPr>
              <a:t>20 </a:t>
            </a:r>
            <a:r>
              <a:rPr sz="2000" spc="-5" dirty="0">
                <a:latin typeface="Verdana"/>
                <a:cs typeface="Verdana"/>
              </a:rPr>
              <a:t>devices per shipment.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there will be </a:t>
            </a:r>
            <a:r>
              <a:rPr sz="2000" dirty="0">
                <a:latin typeface="Verdana"/>
                <a:cs typeface="Verdana"/>
              </a:rPr>
              <a:t>3 </a:t>
            </a:r>
            <a:r>
              <a:rPr sz="2000" spc="-5" dirty="0">
                <a:latin typeface="Verdana"/>
                <a:cs typeface="Verdana"/>
              </a:rPr>
              <a:t>shipments </a:t>
            </a:r>
            <a:r>
              <a:rPr sz="2000" dirty="0">
                <a:latin typeface="Verdana"/>
                <a:cs typeface="Verdana"/>
              </a:rPr>
              <a:t>containing at </a:t>
            </a:r>
            <a:r>
              <a:rPr sz="2000" spc="-5" dirty="0">
                <a:latin typeface="Verdana"/>
                <a:cs typeface="Verdana"/>
              </a:rPr>
              <a:t>least  </a:t>
            </a:r>
            <a:r>
              <a:rPr sz="2000" dirty="0">
                <a:latin typeface="Verdana"/>
                <a:cs typeface="Verdana"/>
              </a:rPr>
              <a:t>one </a:t>
            </a:r>
            <a:r>
              <a:rPr sz="2000" spc="-5" dirty="0">
                <a:latin typeface="Verdana"/>
                <a:cs typeface="Verdana"/>
              </a:rPr>
              <a:t>defective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device?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Verdana"/>
              <a:cs typeface="Verdana"/>
            </a:endParaRPr>
          </a:p>
          <a:p>
            <a:pPr marL="50800" marR="649605">
              <a:lnSpc>
                <a:spcPts val="4600"/>
              </a:lnSpc>
              <a:tabLst>
                <a:tab pos="695325" algn="l"/>
                <a:tab pos="5110480" algn="l"/>
                <a:tab pos="7432040" algn="l"/>
              </a:tabLst>
            </a:pPr>
            <a:r>
              <a:rPr sz="2000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5" dirty="0">
                <a:latin typeface="Verdana"/>
                <a:cs typeface="Verdana"/>
              </a:rPr>
              <a:t>be 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defective devices </a:t>
            </a:r>
            <a:r>
              <a:rPr sz="2000" dirty="0">
                <a:latin typeface="Verdana"/>
                <a:cs typeface="Verdana"/>
              </a:rPr>
              <a:t>among the 20 </a:t>
            </a:r>
            <a:r>
              <a:rPr sz="2000" spc="-5" dirty="0">
                <a:latin typeface="Verdana"/>
                <a:cs typeface="Verdana"/>
              </a:rPr>
              <a:t>items.  </a:t>
            </a: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(a)	</a:t>
            </a:r>
            <a:r>
              <a:rPr sz="1550" i="1" spc="55" dirty="0">
                <a:latin typeface="Times New Roman"/>
                <a:cs typeface="Times New Roman"/>
              </a:rPr>
              <a:t>P</a:t>
            </a:r>
            <a:r>
              <a:rPr sz="1550" i="1" spc="-16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(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i="1" spc="55" dirty="0">
                <a:latin typeface="Times New Roman"/>
                <a:cs typeface="Times New Roman"/>
              </a:rPr>
              <a:t>X</a:t>
            </a:r>
            <a:r>
              <a:rPr sz="1550" i="1" spc="49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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1)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Times New Roman"/>
                <a:cs typeface="Times New Roman"/>
              </a:rPr>
              <a:t>1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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i="1" spc="55" dirty="0">
                <a:latin typeface="Times New Roman"/>
                <a:cs typeface="Times New Roman"/>
              </a:rPr>
              <a:t>P</a:t>
            </a:r>
            <a:r>
              <a:rPr sz="1550" i="1" spc="-16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(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i="1" spc="55" dirty="0">
                <a:latin typeface="Times New Roman"/>
                <a:cs typeface="Times New Roman"/>
              </a:rPr>
              <a:t>X</a:t>
            </a:r>
            <a:r>
              <a:rPr sz="1550" i="1" spc="49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Symbol"/>
                <a:cs typeface="Symbol"/>
              </a:rPr>
              <a:t>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1)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2325" spc="67" baseline="1792" dirty="0">
                <a:latin typeface="Symbol"/>
                <a:cs typeface="Symbol"/>
              </a:rPr>
              <a:t></a:t>
            </a:r>
            <a:r>
              <a:rPr sz="2325" spc="-7" baseline="1792" dirty="0">
                <a:latin typeface="Times New Roman"/>
                <a:cs typeface="Times New Roman"/>
              </a:rPr>
              <a:t> </a:t>
            </a:r>
            <a:r>
              <a:rPr sz="2325" spc="60" baseline="1792" dirty="0">
                <a:latin typeface="Times New Roman"/>
                <a:cs typeface="Times New Roman"/>
              </a:rPr>
              <a:t>1</a:t>
            </a:r>
            <a:r>
              <a:rPr sz="2325" spc="-150" baseline="1792" dirty="0">
                <a:latin typeface="Times New Roman"/>
                <a:cs typeface="Times New Roman"/>
              </a:rPr>
              <a:t> </a:t>
            </a:r>
            <a:r>
              <a:rPr sz="2325" spc="67" baseline="1792" dirty="0">
                <a:latin typeface="Symbol"/>
                <a:cs typeface="Symbol"/>
              </a:rPr>
              <a:t></a:t>
            </a:r>
            <a:r>
              <a:rPr sz="2325" spc="217" baseline="1792" dirty="0">
                <a:latin typeface="Times New Roman"/>
                <a:cs typeface="Times New Roman"/>
              </a:rPr>
              <a:t> </a:t>
            </a:r>
            <a:r>
              <a:rPr sz="2325" i="1" spc="75" baseline="1792" dirty="0">
                <a:latin typeface="Times New Roman"/>
                <a:cs typeface="Times New Roman"/>
              </a:rPr>
              <a:t>P</a:t>
            </a:r>
            <a:r>
              <a:rPr sz="2325" i="1" spc="-247" baseline="1792" dirty="0">
                <a:latin typeface="Times New Roman"/>
                <a:cs typeface="Times New Roman"/>
              </a:rPr>
              <a:t> </a:t>
            </a:r>
            <a:r>
              <a:rPr sz="2325" spc="37" baseline="1792" dirty="0">
                <a:latin typeface="Times New Roman"/>
                <a:cs typeface="Times New Roman"/>
              </a:rPr>
              <a:t>(</a:t>
            </a:r>
            <a:r>
              <a:rPr sz="2325" spc="-150" baseline="1792" dirty="0">
                <a:latin typeface="Times New Roman"/>
                <a:cs typeface="Times New Roman"/>
              </a:rPr>
              <a:t> </a:t>
            </a:r>
            <a:r>
              <a:rPr sz="2325" i="1" spc="75" baseline="1792" dirty="0">
                <a:latin typeface="Times New Roman"/>
                <a:cs typeface="Times New Roman"/>
              </a:rPr>
              <a:t>X </a:t>
            </a:r>
            <a:r>
              <a:rPr sz="2325" i="1" spc="120" baseline="1792" dirty="0">
                <a:latin typeface="Times New Roman"/>
                <a:cs typeface="Times New Roman"/>
              </a:rPr>
              <a:t> </a:t>
            </a:r>
            <a:r>
              <a:rPr sz="2325" spc="67" baseline="1792" dirty="0">
                <a:latin typeface="Symbol"/>
                <a:cs typeface="Symbol"/>
              </a:rPr>
              <a:t></a:t>
            </a:r>
            <a:r>
              <a:rPr sz="2325" spc="262" baseline="1792" dirty="0">
                <a:latin typeface="Times New Roman"/>
                <a:cs typeface="Times New Roman"/>
              </a:rPr>
              <a:t> </a:t>
            </a:r>
            <a:r>
              <a:rPr sz="2325" spc="150" baseline="1792" dirty="0">
                <a:latin typeface="Times New Roman"/>
                <a:cs typeface="Times New Roman"/>
              </a:rPr>
              <a:t>0)</a:t>
            </a:r>
            <a:r>
              <a:rPr sz="2325" spc="345" baseline="1792" dirty="0">
                <a:latin typeface="Times New Roman"/>
                <a:cs typeface="Times New Roman"/>
              </a:rPr>
              <a:t> </a:t>
            </a:r>
            <a:r>
              <a:rPr sz="2400" spc="22" baseline="3472" dirty="0">
                <a:latin typeface="Symbol"/>
                <a:cs typeface="Symbol"/>
              </a:rPr>
              <a:t></a:t>
            </a:r>
            <a:r>
              <a:rPr sz="2400" baseline="3472" dirty="0">
                <a:latin typeface="Times New Roman"/>
                <a:cs typeface="Times New Roman"/>
              </a:rPr>
              <a:t> </a:t>
            </a:r>
            <a:r>
              <a:rPr sz="2400" spc="22" baseline="3472" dirty="0">
                <a:latin typeface="Times New Roman"/>
                <a:cs typeface="Times New Roman"/>
              </a:rPr>
              <a:t>1</a:t>
            </a:r>
            <a:r>
              <a:rPr sz="2400" spc="-172" baseline="3472" dirty="0">
                <a:latin typeface="Times New Roman"/>
                <a:cs typeface="Times New Roman"/>
              </a:rPr>
              <a:t> </a:t>
            </a:r>
            <a:r>
              <a:rPr sz="2400" spc="22" baseline="3472" dirty="0">
                <a:latin typeface="Symbol"/>
                <a:cs typeface="Symbol"/>
              </a:rPr>
              <a:t></a:t>
            </a:r>
            <a:r>
              <a:rPr sz="2400" spc="22" baseline="3472" dirty="0">
                <a:latin typeface="Times New Roman"/>
                <a:cs typeface="Times New Roman"/>
              </a:rPr>
              <a:t>	</a:t>
            </a:r>
            <a:r>
              <a:rPr sz="2400" i="1" spc="30" baseline="3472" dirty="0">
                <a:latin typeface="Times New Roman"/>
                <a:cs typeface="Times New Roman"/>
              </a:rPr>
              <a:t>C</a:t>
            </a:r>
            <a:r>
              <a:rPr sz="2400" i="1" spc="-165" baseline="3472" dirty="0">
                <a:latin typeface="Times New Roman"/>
                <a:cs typeface="Times New Roman"/>
              </a:rPr>
              <a:t> </a:t>
            </a:r>
            <a:r>
              <a:rPr sz="2400" spc="150" baseline="3472" dirty="0">
                <a:latin typeface="Times New Roman"/>
                <a:cs typeface="Times New Roman"/>
              </a:rPr>
              <a:t>(0.03) </a:t>
            </a:r>
            <a:r>
              <a:rPr sz="1350" spc="37" baseline="58641" dirty="0">
                <a:latin typeface="Times New Roman"/>
                <a:cs typeface="Times New Roman"/>
              </a:rPr>
              <a:t>0 </a:t>
            </a:r>
            <a:r>
              <a:rPr sz="2400" spc="-30" baseline="3472" dirty="0">
                <a:latin typeface="Times New Roman"/>
                <a:cs typeface="Times New Roman"/>
              </a:rPr>
              <a:t>(1 </a:t>
            </a:r>
            <a:r>
              <a:rPr sz="2400" spc="22" baseline="3472" dirty="0">
                <a:latin typeface="Symbol"/>
                <a:cs typeface="Symbol"/>
              </a:rPr>
              <a:t></a:t>
            </a:r>
            <a:r>
              <a:rPr sz="2400" spc="22" baseline="3472" dirty="0">
                <a:latin typeface="Times New Roman"/>
                <a:cs typeface="Times New Roman"/>
              </a:rPr>
              <a:t> </a:t>
            </a:r>
            <a:r>
              <a:rPr sz="2400" spc="142" baseline="3472" dirty="0">
                <a:latin typeface="Times New Roman"/>
                <a:cs typeface="Times New Roman"/>
              </a:rPr>
              <a:t>0.03) </a:t>
            </a:r>
            <a:r>
              <a:rPr sz="1350" spc="97" baseline="58641" dirty="0">
                <a:latin typeface="Times New Roman"/>
                <a:cs typeface="Times New Roman"/>
              </a:rPr>
              <a:t>20 </a:t>
            </a:r>
            <a:r>
              <a:rPr sz="1350" spc="457" baseline="58641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30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.4562</a:t>
            </a:r>
            <a:endParaRPr sz="1550">
              <a:latin typeface="Times New Roman"/>
              <a:cs typeface="Times New Roman"/>
            </a:endParaRPr>
          </a:p>
          <a:p>
            <a:pPr marL="1538605" algn="ctr">
              <a:lnSpc>
                <a:spcPts val="330"/>
              </a:lnSpc>
              <a:tabLst>
                <a:tab pos="1862455" algn="l"/>
              </a:tabLst>
            </a:pPr>
            <a:r>
              <a:rPr sz="900" spc="65" dirty="0">
                <a:latin typeface="Times New Roman"/>
                <a:cs typeface="Times New Roman"/>
              </a:rPr>
              <a:t>20	</a:t>
            </a:r>
            <a:r>
              <a:rPr sz="900" spc="25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63" y="5540146"/>
            <a:ext cx="415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2D61"/>
                </a:solidFill>
                <a:latin typeface="Verdana"/>
                <a:cs typeface="Verdana"/>
              </a:rPr>
              <a:t>(b)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318" y="5541676"/>
            <a:ext cx="7324090" cy="297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22885" algn="r">
              <a:lnSpc>
                <a:spcPts val="635"/>
              </a:lnSpc>
              <a:spcBef>
                <a:spcPts val="125"/>
              </a:spcBef>
              <a:tabLst>
                <a:tab pos="1209675" algn="l"/>
              </a:tabLst>
            </a:pPr>
            <a:r>
              <a:rPr sz="900" spc="25" dirty="0">
                <a:latin typeface="Times New Roman"/>
                <a:cs typeface="Times New Roman"/>
              </a:rPr>
              <a:t>3	</a:t>
            </a:r>
            <a:r>
              <a:rPr sz="900" spc="65" dirty="0">
                <a:latin typeface="Times New Roman"/>
                <a:cs typeface="Times New Roman"/>
              </a:rPr>
              <a:t>10</a:t>
            </a:r>
            <a:r>
              <a:rPr sz="900" spc="-14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Symbol"/>
                <a:cs typeface="Symbol"/>
              </a:rPr>
              <a:t></a:t>
            </a:r>
            <a:r>
              <a:rPr sz="900" spc="-15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1475"/>
              </a:lnSpc>
              <a:tabLst>
                <a:tab pos="1509395" algn="l"/>
                <a:tab pos="7171690" algn="l"/>
              </a:tabLst>
            </a:pPr>
            <a:r>
              <a:rPr sz="1550" i="1" spc="40" dirty="0">
                <a:latin typeface="Times New Roman"/>
                <a:cs typeface="Times New Roman"/>
              </a:rPr>
              <a:t>p  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-40" dirty="0">
                <a:latin typeface="Times New Roman"/>
                <a:cs typeface="Times New Roman"/>
              </a:rPr>
              <a:t> </a:t>
            </a:r>
            <a:r>
              <a:rPr sz="1550" spc="140" dirty="0">
                <a:latin typeface="Times New Roman"/>
                <a:cs typeface="Times New Roman"/>
              </a:rPr>
              <a:t>0.4562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80" dirty="0">
                <a:latin typeface="Symbol"/>
                <a:cs typeface="Symbol"/>
              </a:rPr>
              <a:t></a:t>
            </a:r>
            <a:r>
              <a:rPr sz="1550" spc="80" dirty="0">
                <a:latin typeface="Times New Roman"/>
                <a:cs typeface="Times New Roman"/>
              </a:rPr>
              <a:t>	</a:t>
            </a:r>
            <a:r>
              <a:rPr sz="1550" i="1" spc="50" dirty="0">
                <a:latin typeface="Times New Roman"/>
                <a:cs typeface="Times New Roman"/>
              </a:rPr>
              <a:t>P </a:t>
            </a:r>
            <a:r>
              <a:rPr sz="1550" spc="45" dirty="0">
                <a:latin typeface="Times New Roman"/>
                <a:cs typeface="Times New Roman"/>
              </a:rPr>
              <a:t>(</a:t>
            </a:r>
            <a:r>
              <a:rPr sz="1550" i="1" spc="45" dirty="0">
                <a:latin typeface="Times New Roman"/>
                <a:cs typeface="Times New Roman"/>
              </a:rPr>
              <a:t>Y 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70" dirty="0">
                <a:latin typeface="Times New Roman"/>
                <a:cs typeface="Times New Roman"/>
              </a:rPr>
              <a:t>3)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40" dirty="0">
                <a:latin typeface="Times New Roman"/>
                <a:cs typeface="Times New Roman"/>
              </a:rPr>
              <a:t>b </a:t>
            </a:r>
            <a:r>
              <a:rPr sz="1550" spc="100" dirty="0">
                <a:latin typeface="Times New Roman"/>
                <a:cs typeface="Times New Roman"/>
              </a:rPr>
              <a:t>(3;10, </a:t>
            </a:r>
            <a:r>
              <a:rPr sz="1550" spc="145" dirty="0">
                <a:latin typeface="Times New Roman"/>
                <a:cs typeface="Times New Roman"/>
              </a:rPr>
              <a:t>0.4562) </a:t>
            </a:r>
            <a:r>
              <a:rPr sz="2325" spc="67" baseline="1792" dirty="0">
                <a:latin typeface="Symbol"/>
                <a:cs typeface="Symbol"/>
              </a:rPr>
              <a:t></a:t>
            </a:r>
            <a:r>
              <a:rPr sz="2325" spc="67" baseline="1792" dirty="0">
                <a:latin typeface="Times New Roman"/>
                <a:cs typeface="Times New Roman"/>
              </a:rPr>
              <a:t> </a:t>
            </a:r>
            <a:r>
              <a:rPr sz="1350" spc="97" baseline="-27777" dirty="0">
                <a:latin typeface="Times New Roman"/>
                <a:cs typeface="Times New Roman"/>
              </a:rPr>
              <a:t>10 </a:t>
            </a:r>
            <a:r>
              <a:rPr sz="2325" i="1" spc="82" baseline="1792" dirty="0">
                <a:latin typeface="Times New Roman"/>
                <a:cs typeface="Times New Roman"/>
              </a:rPr>
              <a:t>C </a:t>
            </a:r>
            <a:r>
              <a:rPr sz="1350" spc="37" baseline="-27777" dirty="0">
                <a:latin typeface="Times New Roman"/>
                <a:cs typeface="Times New Roman"/>
              </a:rPr>
              <a:t>3 </a:t>
            </a:r>
            <a:r>
              <a:rPr sz="2325" spc="209" baseline="1792" dirty="0">
                <a:latin typeface="Times New Roman"/>
                <a:cs typeface="Times New Roman"/>
              </a:rPr>
              <a:t>(0.4562) </a:t>
            </a:r>
            <a:r>
              <a:rPr sz="2325" baseline="1792" dirty="0">
                <a:latin typeface="Times New Roman"/>
                <a:cs typeface="Times New Roman"/>
              </a:rPr>
              <a:t>(1</a:t>
            </a:r>
            <a:r>
              <a:rPr sz="2325" spc="330" baseline="1792" dirty="0">
                <a:latin typeface="Times New Roman"/>
                <a:cs typeface="Times New Roman"/>
              </a:rPr>
              <a:t> </a:t>
            </a:r>
            <a:r>
              <a:rPr sz="2325" spc="67" baseline="1792" dirty="0">
                <a:latin typeface="Symbol"/>
                <a:cs typeface="Symbol"/>
              </a:rPr>
              <a:t></a:t>
            </a:r>
            <a:r>
              <a:rPr sz="2325" spc="82" baseline="1792" dirty="0">
                <a:latin typeface="Times New Roman"/>
                <a:cs typeface="Times New Roman"/>
              </a:rPr>
              <a:t> </a:t>
            </a:r>
            <a:r>
              <a:rPr sz="2325" spc="217" baseline="1792" dirty="0">
                <a:latin typeface="Times New Roman"/>
                <a:cs typeface="Times New Roman"/>
              </a:rPr>
              <a:t>0.4562)	</a:t>
            </a:r>
            <a:r>
              <a:rPr sz="1600" spc="15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0633" y="5540502"/>
            <a:ext cx="859790" cy="335280"/>
          </a:xfrm>
          <a:prstGeom prst="rect">
            <a:avLst/>
          </a:prstGeom>
          <a:solidFill>
            <a:srgbClr val="FF2D61">
              <a:alpha val="30195"/>
            </a:srgbClr>
          </a:solidFill>
          <a:ln w="19811">
            <a:solidFill>
              <a:srgbClr val="FF93A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25"/>
              </a:spcBef>
            </a:pPr>
            <a:r>
              <a:rPr sz="1600" spc="15" dirty="0">
                <a:latin typeface="Times New Roman"/>
                <a:cs typeface="Times New Roman"/>
              </a:rPr>
              <a:t>0</a:t>
            </a:r>
            <a:r>
              <a:rPr sz="1600" spc="-270" dirty="0">
                <a:latin typeface="Times New Roman"/>
                <a:cs typeface="Times New Roman"/>
              </a:rPr>
              <a:t> </a:t>
            </a:r>
            <a:r>
              <a:rPr sz="1600" spc="114" dirty="0">
                <a:latin typeface="Times New Roman"/>
                <a:cs typeface="Times New Roman"/>
              </a:rPr>
              <a:t>.1602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355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3172"/>
            <a:ext cx="9144000" cy="516808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90"/>
              </a:spcBef>
            </a:pPr>
            <a:r>
              <a:rPr dirty="0"/>
              <a:t>Binomial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0063" y="986155"/>
            <a:ext cx="8655050" cy="2465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Verdana"/>
                <a:cs typeface="Verdana"/>
              </a:rPr>
              <a:t>It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conjectured </a:t>
            </a:r>
            <a:r>
              <a:rPr sz="2000" dirty="0">
                <a:latin typeface="Verdana"/>
                <a:cs typeface="Verdana"/>
              </a:rPr>
              <a:t>that an </a:t>
            </a:r>
            <a:r>
              <a:rPr sz="2000" spc="-5" dirty="0">
                <a:latin typeface="Verdana"/>
                <a:cs typeface="Verdana"/>
              </a:rPr>
              <a:t>impurity </a:t>
            </a:r>
            <a:r>
              <a:rPr sz="2000" dirty="0">
                <a:latin typeface="Verdana"/>
                <a:cs typeface="Verdana"/>
              </a:rPr>
              <a:t>exists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30% of </a:t>
            </a:r>
            <a:r>
              <a:rPr sz="2000" spc="-5" dirty="0">
                <a:latin typeface="Verdana"/>
                <a:cs typeface="Verdana"/>
              </a:rPr>
              <a:t>all drinking wells  in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certain rural </a:t>
            </a:r>
            <a:r>
              <a:rPr sz="2000" spc="-20" dirty="0">
                <a:latin typeface="Verdana"/>
                <a:cs typeface="Verdana"/>
              </a:rPr>
              <a:t>community. </a:t>
            </a: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order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gain </a:t>
            </a:r>
            <a:r>
              <a:rPr sz="2000" dirty="0">
                <a:latin typeface="Verdana"/>
                <a:cs typeface="Verdana"/>
              </a:rPr>
              <a:t>some insight on </a:t>
            </a:r>
            <a:r>
              <a:rPr sz="2000" spc="-5" dirty="0">
                <a:latin typeface="Verdana"/>
                <a:cs typeface="Verdana"/>
              </a:rPr>
              <a:t>this  problem, it is determined that </a:t>
            </a:r>
            <a:r>
              <a:rPr sz="2000" dirty="0">
                <a:latin typeface="Verdana"/>
                <a:cs typeface="Verdana"/>
              </a:rPr>
              <a:t>some </a:t>
            </a:r>
            <a:r>
              <a:rPr sz="2000" spc="-5" dirty="0">
                <a:latin typeface="Verdana"/>
                <a:cs typeface="Verdana"/>
              </a:rPr>
              <a:t>tests </a:t>
            </a:r>
            <a:r>
              <a:rPr sz="2000" dirty="0">
                <a:latin typeface="Verdana"/>
                <a:cs typeface="Verdana"/>
              </a:rPr>
              <a:t>should </a:t>
            </a:r>
            <a:r>
              <a:rPr sz="2000" spc="-5" dirty="0">
                <a:latin typeface="Verdana"/>
                <a:cs typeface="Verdana"/>
              </a:rPr>
              <a:t>be </a:t>
            </a:r>
            <a:r>
              <a:rPr sz="2000" dirty="0">
                <a:latin typeface="Verdana"/>
                <a:cs typeface="Verdana"/>
              </a:rPr>
              <a:t>made. It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too  expensive to test all </a:t>
            </a:r>
            <a:r>
              <a:rPr sz="2000" dirty="0">
                <a:latin typeface="Verdana"/>
                <a:cs typeface="Verdana"/>
              </a:rPr>
              <a:t>of the </a:t>
            </a:r>
            <a:r>
              <a:rPr sz="2000" spc="-5" dirty="0">
                <a:latin typeface="Verdana"/>
                <a:cs typeface="Verdana"/>
              </a:rPr>
              <a:t>many wells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area </a:t>
            </a:r>
            <a:r>
              <a:rPr sz="2000" dirty="0">
                <a:latin typeface="Verdana"/>
                <a:cs typeface="Verdana"/>
              </a:rPr>
              <a:t>so 10 were  </a:t>
            </a:r>
            <a:r>
              <a:rPr sz="2000" spc="-5" dirty="0">
                <a:latin typeface="Verdana"/>
                <a:cs typeface="Verdana"/>
              </a:rPr>
              <a:t>randomly </a:t>
            </a:r>
            <a:r>
              <a:rPr sz="2000" dirty="0">
                <a:latin typeface="Verdana"/>
                <a:cs typeface="Verdana"/>
              </a:rPr>
              <a:t>selected for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testing.</a:t>
            </a:r>
            <a:endParaRPr sz="2000">
              <a:latin typeface="Verdana"/>
              <a:cs typeface="Verdana"/>
            </a:endParaRPr>
          </a:p>
          <a:p>
            <a:pPr marL="469900" marR="635000" indent="-457834">
              <a:lnSpc>
                <a:spcPct val="80100"/>
              </a:lnSpc>
              <a:spcBef>
                <a:spcPts val="715"/>
              </a:spcBef>
              <a:buClr>
                <a:srgbClr val="FF2D61"/>
              </a:buClr>
              <a:buAutoNum type="alphaLcParenBoth"/>
              <a:tabLst>
                <a:tab pos="470534" algn="l"/>
              </a:tabLst>
            </a:pPr>
            <a:r>
              <a:rPr sz="2000" spc="-5" dirty="0">
                <a:latin typeface="Verdana"/>
                <a:cs typeface="Verdana"/>
              </a:rPr>
              <a:t>Using the binomial distribution, </a:t>
            </a: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 exactly three wells have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impurity </a:t>
            </a:r>
            <a:r>
              <a:rPr sz="2000" spc="-5" dirty="0">
                <a:latin typeface="Verdana"/>
                <a:cs typeface="Verdana"/>
              </a:rPr>
              <a:t>assuming that the  </a:t>
            </a:r>
            <a:r>
              <a:rPr sz="2000" dirty="0">
                <a:latin typeface="Verdana"/>
                <a:cs typeface="Verdana"/>
              </a:rPr>
              <a:t>conjecture 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correct?</a:t>
            </a:r>
            <a:endParaRPr sz="20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240"/>
              </a:spcBef>
              <a:buClr>
                <a:srgbClr val="FF2D61"/>
              </a:buClr>
              <a:buAutoNum type="alphaLcParenBoth"/>
              <a:tabLst>
                <a:tab pos="470534" algn="l"/>
              </a:tabLst>
            </a:pPr>
            <a:r>
              <a:rPr sz="2000" dirty="0">
                <a:latin typeface="Verdana"/>
                <a:cs typeface="Verdana"/>
              </a:rPr>
              <a:t>What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dirty="0">
                <a:latin typeface="Verdana"/>
                <a:cs typeface="Verdana"/>
              </a:rPr>
              <a:t>more than </a:t>
            </a:r>
            <a:r>
              <a:rPr sz="2000" spc="-5" dirty="0">
                <a:latin typeface="Verdana"/>
                <a:cs typeface="Verdana"/>
              </a:rPr>
              <a:t>three </a:t>
            </a:r>
            <a:r>
              <a:rPr sz="2000" spc="-10" dirty="0">
                <a:latin typeface="Verdana"/>
                <a:cs typeface="Verdana"/>
              </a:rPr>
              <a:t>wells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impure?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784091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4"/>
                </a:lnTo>
                <a:lnTo>
                  <a:pt x="266700" y="108204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063" y="3938981"/>
            <a:ext cx="41020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599" y="3941615"/>
            <a:ext cx="4444365" cy="302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82800">
              <a:lnSpc>
                <a:spcPts val="655"/>
              </a:lnSpc>
              <a:spcBef>
                <a:spcPts val="125"/>
              </a:spcBef>
              <a:tabLst>
                <a:tab pos="2919730" algn="l"/>
              </a:tabLst>
            </a:pPr>
            <a:r>
              <a:rPr sz="900" spc="25" dirty="0">
                <a:latin typeface="Times New Roman"/>
                <a:cs typeface="Times New Roman"/>
              </a:rPr>
              <a:t>3	</a:t>
            </a:r>
            <a:r>
              <a:rPr sz="900" spc="65" dirty="0">
                <a:latin typeface="Times New Roman"/>
                <a:cs typeface="Times New Roman"/>
              </a:rPr>
              <a:t>10</a:t>
            </a:r>
            <a:r>
              <a:rPr sz="900" spc="-100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Symbol"/>
                <a:cs typeface="Symbol"/>
              </a:rPr>
              <a:t>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63500">
              <a:lnSpc>
                <a:spcPts val="1495"/>
              </a:lnSpc>
              <a:tabLst>
                <a:tab pos="3356610" algn="l"/>
                <a:tab pos="3613150" algn="l"/>
              </a:tabLst>
            </a:pPr>
            <a:r>
              <a:rPr sz="2400" i="1" spc="30" baseline="3472" dirty="0">
                <a:latin typeface="Times New Roman"/>
                <a:cs typeface="Times New Roman"/>
              </a:rPr>
              <a:t>P </a:t>
            </a:r>
            <a:r>
              <a:rPr sz="2400" spc="15" baseline="3472" dirty="0">
                <a:latin typeface="Times New Roman"/>
                <a:cs typeface="Times New Roman"/>
              </a:rPr>
              <a:t>( </a:t>
            </a:r>
            <a:r>
              <a:rPr sz="2400" i="1" spc="30" baseline="3472" dirty="0">
                <a:latin typeface="Times New Roman"/>
                <a:cs typeface="Times New Roman"/>
              </a:rPr>
              <a:t>X  </a:t>
            </a:r>
            <a:r>
              <a:rPr sz="2400" spc="30" baseline="3472" dirty="0">
                <a:latin typeface="Symbol"/>
                <a:cs typeface="Symbol"/>
              </a:rPr>
              <a:t></a:t>
            </a:r>
            <a:r>
              <a:rPr sz="2400" spc="30" baseline="3472" dirty="0">
                <a:latin typeface="Times New Roman"/>
                <a:cs typeface="Times New Roman"/>
              </a:rPr>
              <a:t> </a:t>
            </a:r>
            <a:r>
              <a:rPr sz="2400" spc="75" baseline="3472" dirty="0">
                <a:latin typeface="Times New Roman"/>
                <a:cs typeface="Times New Roman"/>
              </a:rPr>
              <a:t>3) </a:t>
            </a:r>
            <a:r>
              <a:rPr sz="2400" spc="30" baseline="3472" dirty="0">
                <a:latin typeface="Symbol"/>
                <a:cs typeface="Symbol"/>
              </a:rPr>
              <a:t></a:t>
            </a:r>
            <a:r>
              <a:rPr sz="2400" spc="30" baseline="3472" dirty="0">
                <a:latin typeface="Times New Roman"/>
                <a:cs typeface="Times New Roman"/>
              </a:rPr>
              <a:t> </a:t>
            </a:r>
            <a:r>
              <a:rPr sz="1350" spc="97" baseline="-24691" dirty="0">
                <a:latin typeface="Times New Roman"/>
                <a:cs typeface="Times New Roman"/>
              </a:rPr>
              <a:t>10 </a:t>
            </a:r>
            <a:r>
              <a:rPr sz="2400" i="1" spc="37" baseline="3472" dirty="0">
                <a:latin typeface="Times New Roman"/>
                <a:cs typeface="Times New Roman"/>
              </a:rPr>
              <a:t>C </a:t>
            </a:r>
            <a:r>
              <a:rPr sz="1350" spc="37" baseline="-24691" dirty="0">
                <a:latin typeface="Times New Roman"/>
                <a:cs typeface="Times New Roman"/>
              </a:rPr>
              <a:t>3 </a:t>
            </a:r>
            <a:r>
              <a:rPr sz="2400" spc="135" baseline="3472" dirty="0">
                <a:latin typeface="Times New Roman"/>
                <a:cs typeface="Times New Roman"/>
              </a:rPr>
              <a:t>(0.3)  </a:t>
            </a:r>
            <a:r>
              <a:rPr sz="2400" spc="-30" baseline="3472" dirty="0">
                <a:latin typeface="Times New Roman"/>
                <a:cs typeface="Times New Roman"/>
              </a:rPr>
              <a:t>(1</a:t>
            </a:r>
            <a:r>
              <a:rPr sz="2400" spc="-419" baseline="3472" dirty="0">
                <a:latin typeface="Times New Roman"/>
                <a:cs typeface="Times New Roman"/>
              </a:rPr>
              <a:t> </a:t>
            </a:r>
            <a:r>
              <a:rPr sz="2400" spc="30" baseline="3472" dirty="0">
                <a:latin typeface="Symbol"/>
                <a:cs typeface="Symbol"/>
              </a:rPr>
              <a:t></a:t>
            </a:r>
            <a:r>
              <a:rPr sz="2400" spc="52" baseline="3472" dirty="0">
                <a:latin typeface="Times New Roman"/>
                <a:cs typeface="Times New Roman"/>
              </a:rPr>
              <a:t> </a:t>
            </a:r>
            <a:r>
              <a:rPr sz="2400" spc="120" baseline="3472" dirty="0">
                <a:latin typeface="Times New Roman"/>
                <a:cs typeface="Times New Roman"/>
              </a:rPr>
              <a:t>0.3)	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.2668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063" y="4709921"/>
            <a:ext cx="415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2D61"/>
                </a:solidFill>
                <a:latin typeface="Verdana"/>
                <a:cs typeface="Verdana"/>
              </a:rPr>
              <a:t>(b)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083" y="4646150"/>
            <a:ext cx="2856865" cy="8464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550" i="1" spc="55" dirty="0">
                <a:latin typeface="Times New Roman"/>
                <a:cs typeface="Times New Roman"/>
              </a:rPr>
              <a:t>P </a:t>
            </a:r>
            <a:r>
              <a:rPr sz="1550" spc="30" dirty="0">
                <a:latin typeface="Times New Roman"/>
                <a:cs typeface="Times New Roman"/>
              </a:rPr>
              <a:t>( </a:t>
            </a:r>
            <a:r>
              <a:rPr sz="1550" i="1" spc="55" dirty="0">
                <a:latin typeface="Times New Roman"/>
                <a:cs typeface="Times New Roman"/>
              </a:rPr>
              <a:t>X </a:t>
            </a:r>
            <a:r>
              <a:rPr sz="1550" spc="45" dirty="0">
                <a:latin typeface="Symbol"/>
                <a:cs typeface="Symbol"/>
              </a:rPr>
              <a:t>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3)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1 </a:t>
            </a:r>
            <a:r>
              <a:rPr sz="1550" spc="45" dirty="0">
                <a:latin typeface="Symbol"/>
                <a:cs typeface="Symbol"/>
              </a:rPr>
              <a:t>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55" dirty="0">
                <a:latin typeface="Times New Roman"/>
                <a:cs typeface="Times New Roman"/>
              </a:rPr>
              <a:t>P </a:t>
            </a:r>
            <a:r>
              <a:rPr sz="1550" spc="30" dirty="0">
                <a:latin typeface="Times New Roman"/>
                <a:cs typeface="Times New Roman"/>
              </a:rPr>
              <a:t>( </a:t>
            </a:r>
            <a:r>
              <a:rPr sz="1550" i="1" spc="55" dirty="0">
                <a:latin typeface="Times New Roman"/>
                <a:cs typeface="Times New Roman"/>
              </a:rPr>
              <a:t>X </a:t>
            </a:r>
            <a:r>
              <a:rPr sz="1550" spc="45" dirty="0">
                <a:latin typeface="Symbol"/>
                <a:cs typeface="Symbol"/>
              </a:rPr>
              <a:t>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3)</a:t>
            </a:r>
            <a:endParaRPr sz="1550">
              <a:latin typeface="Times New Roman"/>
              <a:cs typeface="Times New Roman"/>
            </a:endParaRPr>
          </a:p>
          <a:p>
            <a:pPr marL="286385" algn="ctr">
              <a:lnSpc>
                <a:spcPts val="765"/>
              </a:lnSpc>
              <a:spcBef>
                <a:spcPts val="484"/>
              </a:spcBef>
            </a:pPr>
            <a:r>
              <a:rPr sz="900" spc="25" dirty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  <a:p>
            <a:pPr marL="970280">
              <a:lnSpc>
                <a:spcPts val="2565"/>
              </a:lnSpc>
            </a:pPr>
            <a:r>
              <a:rPr sz="1600" spc="15" dirty="0">
                <a:latin typeface="Symbol"/>
                <a:cs typeface="Symbol"/>
              </a:rPr>
              <a:t>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1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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3600" spc="44" baseline="-10416" dirty="0">
                <a:latin typeface="Symbol"/>
                <a:cs typeface="Symbol"/>
              </a:rPr>
              <a:t></a:t>
            </a:r>
            <a:r>
              <a:rPr sz="3600" spc="-172" baseline="-10416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75" dirty="0">
                <a:latin typeface="Times New Roman"/>
                <a:cs typeface="Times New Roman"/>
              </a:rPr>
              <a:t> </a:t>
            </a:r>
            <a:r>
              <a:rPr sz="1600" i="1" spc="95" dirty="0">
                <a:latin typeface="Times New Roman"/>
                <a:cs typeface="Times New Roman"/>
              </a:rPr>
              <a:t>x</a:t>
            </a:r>
            <a:r>
              <a:rPr sz="1600" spc="95" dirty="0">
                <a:latin typeface="Times New Roman"/>
                <a:cs typeface="Times New Roman"/>
              </a:rPr>
              <a:t>;10,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80" dirty="0">
                <a:latin typeface="Times New Roman"/>
                <a:cs typeface="Times New Roman"/>
              </a:rPr>
              <a:t>0.3)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3283" y="5519717"/>
            <a:ext cx="3996054" cy="916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2284">
              <a:lnSpc>
                <a:spcPct val="100000"/>
              </a:lnSpc>
              <a:spcBef>
                <a:spcPts val="130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8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550" spc="25" dirty="0">
                <a:latin typeface="Symbol"/>
                <a:cs typeface="Symbol"/>
              </a:rPr>
              <a:t>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1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Symbol"/>
                <a:cs typeface="Symbol"/>
              </a:rPr>
              <a:t></a:t>
            </a:r>
            <a:r>
              <a:rPr sz="1550" spc="-35" dirty="0">
                <a:latin typeface="Times New Roman"/>
                <a:cs typeface="Times New Roman"/>
              </a:rPr>
              <a:t> </a:t>
            </a:r>
            <a:r>
              <a:rPr sz="3075" spc="-67" baseline="-4065" dirty="0">
                <a:latin typeface="Symbol"/>
                <a:cs typeface="Symbol"/>
              </a:rPr>
              <a:t></a:t>
            </a:r>
            <a:r>
              <a:rPr sz="1550" spc="-45" dirty="0">
                <a:latin typeface="Times New Roman"/>
                <a:cs typeface="Times New Roman"/>
              </a:rPr>
              <a:t>0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.0282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Symbol"/>
                <a:cs typeface="Symbol"/>
              </a:rPr>
              <a:t>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r>
              <a:rPr sz="1550" spc="-23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.1211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Symbol"/>
                <a:cs typeface="Symbol"/>
              </a:rPr>
              <a:t>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r>
              <a:rPr sz="1550" spc="-23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.2335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Symbol"/>
                <a:cs typeface="Symbol"/>
              </a:rPr>
              <a:t>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0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spc="90" dirty="0">
                <a:latin typeface="Times New Roman"/>
                <a:cs typeface="Times New Roman"/>
              </a:rPr>
              <a:t>.2668</a:t>
            </a:r>
            <a:r>
              <a:rPr sz="3075" spc="135" baseline="-4065" dirty="0">
                <a:latin typeface="Symbol"/>
                <a:cs typeface="Symbol"/>
              </a:rPr>
              <a:t></a:t>
            </a:r>
            <a:endParaRPr sz="3075" baseline="-4065">
              <a:latin typeface="Symbol"/>
              <a:cs typeface="Symbol"/>
            </a:endParaRPr>
          </a:p>
          <a:p>
            <a:pPr marL="17145">
              <a:lnSpc>
                <a:spcPct val="100000"/>
              </a:lnSpc>
              <a:spcBef>
                <a:spcPts val="1525"/>
              </a:spcBef>
              <a:tabLst>
                <a:tab pos="273685" algn="l"/>
              </a:tabLst>
            </a:pP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.3504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9821" y="4915915"/>
            <a:ext cx="2393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Verdana"/>
                <a:cs typeface="Verdana"/>
              </a:rPr>
              <a:t>Try also to use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3596" y="4856479"/>
            <a:ext cx="2670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2D61"/>
                </a:solidFill>
                <a:latin typeface="Verdana"/>
                <a:cs typeface="Verdana"/>
              </a:rPr>
              <a:t>?</a:t>
            </a:r>
            <a:r>
              <a:rPr sz="1600" b="1" spc="-10" dirty="0">
                <a:latin typeface="Verdana"/>
                <a:cs typeface="Verdana"/>
              </a:rPr>
              <a:t>A.</a:t>
            </a:r>
            <a:r>
              <a:rPr sz="1600" b="1" spc="-5" dirty="0">
                <a:latin typeface="Verdana"/>
                <a:cs typeface="Verdana"/>
              </a:rPr>
              <a:t>1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to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</a:t>
            </a:r>
            <a:r>
              <a:rPr sz="1600" b="1" spc="-15" dirty="0">
                <a:latin typeface="Verdana"/>
                <a:cs typeface="Verdana"/>
              </a:rPr>
              <a:t>i</a:t>
            </a:r>
            <a:r>
              <a:rPr sz="1600" b="1" spc="-10" dirty="0">
                <a:latin typeface="Verdana"/>
                <a:cs typeface="Verdana"/>
              </a:rPr>
              <a:t>n</a:t>
            </a:r>
            <a:r>
              <a:rPr sz="1600" b="1" spc="-5" dirty="0">
                <a:latin typeface="Verdana"/>
                <a:cs typeface="Verdana"/>
              </a:rPr>
              <a:t>d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t</a:t>
            </a:r>
            <a:r>
              <a:rPr sz="1600" b="1" dirty="0">
                <a:latin typeface="Verdana"/>
                <a:cs typeface="Verdana"/>
              </a:rPr>
              <a:t>h</a:t>
            </a:r>
            <a:r>
              <a:rPr sz="1600" b="1" spc="-15" dirty="0">
                <a:latin typeface="Verdana"/>
                <a:cs typeface="Verdana"/>
              </a:rPr>
              <a:t>i</a:t>
            </a:r>
            <a:r>
              <a:rPr sz="1600" b="1" spc="-5" dirty="0">
                <a:latin typeface="Verdana"/>
                <a:cs typeface="Verdana"/>
              </a:rPr>
              <a:t>s</a:t>
            </a:r>
            <a:r>
              <a:rPr sz="1600" b="1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v</a:t>
            </a:r>
            <a:r>
              <a:rPr sz="1600" b="1" spc="-5" dirty="0">
                <a:latin typeface="Verdana"/>
                <a:cs typeface="Verdana"/>
              </a:rPr>
              <a:t>alue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6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R="108585" algn="r">
              <a:lnSpc>
                <a:spcPct val="100000"/>
              </a:lnSpc>
              <a:spcBef>
                <a:spcPts val="190"/>
              </a:spcBef>
            </a:pPr>
            <a:r>
              <a:rPr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063" y="832865"/>
            <a:ext cx="882586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indent="-266065">
              <a:lnSpc>
                <a:spcPts val="216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Often, the observations </a:t>
            </a:r>
            <a:r>
              <a:rPr sz="2000" spc="-10" dirty="0">
                <a:latin typeface="Verdana"/>
                <a:cs typeface="Verdana"/>
              </a:rPr>
              <a:t>generated </a:t>
            </a:r>
            <a:r>
              <a:rPr sz="2000" spc="-5" dirty="0">
                <a:latin typeface="Verdana"/>
                <a:cs typeface="Verdana"/>
              </a:rPr>
              <a:t>by different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statistical</a:t>
            </a:r>
            <a:endParaRPr sz="2000">
              <a:latin typeface="Verdana"/>
              <a:cs typeface="Verdana"/>
            </a:endParaRPr>
          </a:p>
          <a:p>
            <a:pPr marL="27813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experiments have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same </a:t>
            </a:r>
            <a:r>
              <a:rPr sz="2000" spc="-10" dirty="0">
                <a:latin typeface="Verdana"/>
                <a:cs typeface="Verdana"/>
              </a:rPr>
              <a:t>general </a:t>
            </a:r>
            <a:r>
              <a:rPr sz="2000" spc="-5" dirty="0">
                <a:latin typeface="Verdana"/>
                <a:cs typeface="Verdana"/>
              </a:rPr>
              <a:t>type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behavior.</a:t>
            </a:r>
            <a:endParaRPr sz="2000">
              <a:latin typeface="Verdana"/>
              <a:cs typeface="Verdana"/>
            </a:endParaRPr>
          </a:p>
          <a:p>
            <a:pPr marL="278130" marR="5080" indent="-266065">
              <a:lnSpc>
                <a:spcPts val="1920"/>
              </a:lnSpc>
              <a:spcBef>
                <a:spcPts val="7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discrete random </a:t>
            </a:r>
            <a:r>
              <a:rPr sz="2000" spc="-10" dirty="0">
                <a:latin typeface="Verdana"/>
                <a:cs typeface="Verdana"/>
              </a:rPr>
              <a:t>variables </a:t>
            </a:r>
            <a:r>
              <a:rPr sz="2000" spc="-5" dirty="0">
                <a:latin typeface="Verdana"/>
                <a:cs typeface="Verdana"/>
              </a:rPr>
              <a:t>associated with these experiments 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described by essentially the </a:t>
            </a:r>
            <a:r>
              <a:rPr sz="2000" dirty="0">
                <a:latin typeface="Verdana"/>
                <a:cs typeface="Verdana"/>
              </a:rPr>
              <a:t>same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distribution </a:t>
            </a:r>
            <a:r>
              <a:rPr sz="2000" spc="-10" dirty="0">
                <a:latin typeface="Verdana"/>
                <a:cs typeface="Verdana"/>
              </a:rPr>
              <a:t>in 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single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formula.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063" y="3087751"/>
            <a:ext cx="8369934" cy="1398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78130" marR="5080" indent="-266065">
              <a:lnSpc>
                <a:spcPct val="80000"/>
              </a:lnSpc>
              <a:spcBef>
                <a:spcPts val="58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In fact, one </a:t>
            </a:r>
            <a:r>
              <a:rPr sz="2000" spc="-5" dirty="0">
                <a:latin typeface="Verdana"/>
                <a:cs typeface="Verdana"/>
              </a:rPr>
              <a:t>needs only </a:t>
            </a:r>
            <a:r>
              <a:rPr sz="2000" dirty="0">
                <a:latin typeface="Verdana"/>
                <a:cs typeface="Verdana"/>
              </a:rPr>
              <a:t>a handful of </a:t>
            </a:r>
            <a:r>
              <a:rPr sz="2000" spc="-5" dirty="0">
                <a:latin typeface="Verdana"/>
                <a:cs typeface="Verdana"/>
              </a:rPr>
              <a:t>important </a:t>
            </a:r>
            <a:r>
              <a:rPr sz="2000" spc="-10" dirty="0">
                <a:latin typeface="Verdana"/>
                <a:cs typeface="Verdana"/>
              </a:rPr>
              <a:t>probability  </a:t>
            </a:r>
            <a:r>
              <a:rPr sz="2000" spc="-5" dirty="0">
                <a:latin typeface="Verdana"/>
                <a:cs typeface="Verdana"/>
              </a:rPr>
              <a:t>distributions to describe many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the discrete random </a:t>
            </a:r>
            <a:r>
              <a:rPr sz="2000" spc="-10" dirty="0">
                <a:latin typeface="Verdana"/>
                <a:cs typeface="Verdana"/>
              </a:rPr>
              <a:t>variables  </a:t>
            </a:r>
            <a:r>
              <a:rPr sz="2000" spc="-5" dirty="0">
                <a:latin typeface="Verdana"/>
                <a:cs typeface="Verdana"/>
              </a:rPr>
              <a:t>encountered </a:t>
            </a:r>
            <a:r>
              <a:rPr sz="2000" spc="-1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practice.</a:t>
            </a:r>
            <a:endParaRPr sz="2000">
              <a:latin typeface="Verdana"/>
              <a:cs typeface="Verdana"/>
            </a:endParaRPr>
          </a:p>
          <a:p>
            <a:pPr marL="278130" indent="-266065">
              <a:lnSpc>
                <a:spcPts val="2160"/>
              </a:lnSpc>
              <a:spcBef>
                <a:spcPts val="23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this </a:t>
            </a:r>
            <a:r>
              <a:rPr sz="2000" spc="-40" dirty="0">
                <a:latin typeface="Verdana"/>
                <a:cs typeface="Verdana"/>
              </a:rPr>
              <a:t>chapter, </a:t>
            </a:r>
            <a:r>
              <a:rPr sz="2000" dirty="0">
                <a:latin typeface="Verdana"/>
                <a:cs typeface="Verdana"/>
              </a:rPr>
              <a:t>we </a:t>
            </a:r>
            <a:r>
              <a:rPr sz="2000" spc="-5" dirty="0">
                <a:latin typeface="Verdana"/>
                <a:cs typeface="Verdana"/>
              </a:rPr>
              <a:t>are going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present these </a:t>
            </a:r>
            <a:r>
              <a:rPr sz="2000" dirty="0">
                <a:latin typeface="Verdana"/>
                <a:cs typeface="Verdana"/>
              </a:rPr>
              <a:t>commonly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used</a:t>
            </a:r>
            <a:endParaRPr sz="2000">
              <a:latin typeface="Verdana"/>
              <a:cs typeface="Verdana"/>
            </a:endParaRPr>
          </a:p>
          <a:p>
            <a:pPr marL="27813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distributions with </a:t>
            </a:r>
            <a:r>
              <a:rPr sz="2000" spc="-10" dirty="0">
                <a:latin typeface="Verdana"/>
                <a:cs typeface="Verdana"/>
              </a:rPr>
              <a:t>various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examples.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5973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90"/>
              </a:spcBef>
            </a:pPr>
            <a:r>
              <a:rPr dirty="0"/>
              <a:t>Discrete Uniform</a:t>
            </a:r>
            <a:r>
              <a:rPr spc="-100" dirty="0"/>
              <a:t> </a:t>
            </a:r>
            <a:r>
              <a:rPr dirty="0"/>
              <a:t>Distribution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dirty="0"/>
              <a:t>When a </a:t>
            </a:r>
            <a:r>
              <a:rPr spc="-5" dirty="0"/>
              <a:t>light </a:t>
            </a:r>
            <a:r>
              <a:rPr dirty="0"/>
              <a:t>bulb </a:t>
            </a:r>
            <a:r>
              <a:rPr spc="-10" dirty="0"/>
              <a:t>is </a:t>
            </a:r>
            <a:r>
              <a:rPr dirty="0"/>
              <a:t>selected at </a:t>
            </a:r>
            <a:r>
              <a:rPr spc="-5" dirty="0"/>
              <a:t>random </a:t>
            </a:r>
            <a:r>
              <a:rPr dirty="0"/>
              <a:t>from a </a:t>
            </a:r>
            <a:r>
              <a:rPr spc="-10" dirty="0"/>
              <a:t>box </a:t>
            </a:r>
            <a:r>
              <a:rPr dirty="0"/>
              <a:t>that </a:t>
            </a:r>
            <a:r>
              <a:rPr spc="-5" dirty="0"/>
              <a:t>contains </a:t>
            </a:r>
            <a:r>
              <a:rPr dirty="0"/>
              <a:t>a  </a:t>
            </a:r>
            <a:r>
              <a:rPr spc="-5" dirty="0"/>
              <a:t>40-watt </a:t>
            </a:r>
            <a:r>
              <a:rPr spc="-10" dirty="0"/>
              <a:t>bulb, </a:t>
            </a:r>
            <a:r>
              <a:rPr dirty="0"/>
              <a:t>a </a:t>
            </a:r>
            <a:r>
              <a:rPr spc="-5" dirty="0"/>
              <a:t>60-watt </a:t>
            </a:r>
            <a:r>
              <a:rPr spc="-10" dirty="0"/>
              <a:t>bulb, </a:t>
            </a:r>
            <a:r>
              <a:rPr dirty="0"/>
              <a:t>a </a:t>
            </a:r>
            <a:r>
              <a:rPr spc="-10" dirty="0"/>
              <a:t>75-watt bulb, </a:t>
            </a:r>
            <a:r>
              <a:rPr dirty="0"/>
              <a:t>and a </a:t>
            </a:r>
            <a:r>
              <a:rPr spc="-10" dirty="0"/>
              <a:t>100-watt bulb,  </a:t>
            </a:r>
            <a:r>
              <a:rPr dirty="0"/>
              <a:t>each</a:t>
            </a:r>
            <a:r>
              <a:rPr spc="-20" dirty="0"/>
              <a:t> </a:t>
            </a:r>
            <a:r>
              <a:rPr spc="-5" dirty="0"/>
              <a:t>element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the</a:t>
            </a:r>
            <a:r>
              <a:rPr spc="-25" dirty="0"/>
              <a:t> </a:t>
            </a:r>
            <a:r>
              <a:rPr dirty="0"/>
              <a:t>sample</a:t>
            </a:r>
            <a:r>
              <a:rPr spc="5" dirty="0"/>
              <a:t> </a:t>
            </a:r>
            <a:r>
              <a:rPr dirty="0"/>
              <a:t>space</a:t>
            </a:r>
            <a:r>
              <a:rPr spc="-60" dirty="0"/>
              <a:t> </a:t>
            </a:r>
            <a:r>
              <a:rPr i="1" dirty="0">
                <a:latin typeface="Verdana"/>
                <a:cs typeface="Verdana"/>
              </a:rPr>
              <a:t>S</a:t>
            </a:r>
            <a:r>
              <a:rPr i="1" spc="-430" dirty="0">
                <a:latin typeface="Verdana"/>
                <a:cs typeface="Verdana"/>
              </a:rPr>
              <a:t> </a:t>
            </a:r>
            <a:r>
              <a:rPr dirty="0"/>
              <a:t>=</a:t>
            </a:r>
            <a:r>
              <a:rPr spc="-415" dirty="0"/>
              <a:t> </a:t>
            </a:r>
            <a:r>
              <a:rPr dirty="0"/>
              <a:t>{40,</a:t>
            </a:r>
            <a:r>
              <a:rPr spc="-415" dirty="0"/>
              <a:t> </a:t>
            </a:r>
            <a:r>
              <a:rPr spc="-5" dirty="0"/>
              <a:t>60,</a:t>
            </a:r>
            <a:r>
              <a:rPr spc="-415" dirty="0"/>
              <a:t> </a:t>
            </a:r>
            <a:r>
              <a:rPr spc="-5" dirty="0"/>
              <a:t>75,</a:t>
            </a:r>
            <a:r>
              <a:rPr spc="-415" dirty="0"/>
              <a:t> </a:t>
            </a:r>
            <a:r>
              <a:rPr dirty="0"/>
              <a:t>100} occurs</a:t>
            </a:r>
            <a:r>
              <a:rPr spc="-30" dirty="0"/>
              <a:t> </a:t>
            </a:r>
            <a:r>
              <a:rPr spc="-5" dirty="0"/>
              <a:t>with  </a:t>
            </a:r>
            <a:r>
              <a:rPr spc="-10" dirty="0"/>
              <a:t>probability</a:t>
            </a:r>
            <a:r>
              <a:rPr spc="25" dirty="0"/>
              <a:t> </a:t>
            </a:r>
            <a:r>
              <a:rPr dirty="0"/>
              <a:t>1/4.</a:t>
            </a: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dirty="0"/>
              <a:t>Therefore, </a:t>
            </a:r>
            <a:r>
              <a:rPr spc="5" dirty="0"/>
              <a:t>we </a:t>
            </a:r>
            <a:r>
              <a:rPr spc="-5" dirty="0"/>
              <a:t>have </a:t>
            </a:r>
            <a:r>
              <a:rPr dirty="0"/>
              <a:t>a uniform </a:t>
            </a:r>
            <a:r>
              <a:rPr spc="-5" dirty="0"/>
              <a:t>distribution,</a:t>
            </a:r>
            <a:r>
              <a:rPr spc="-120" dirty="0"/>
              <a:t> </a:t>
            </a:r>
            <a:r>
              <a:rPr spc="-5" dirty="0"/>
              <a:t>with</a:t>
            </a:r>
          </a:p>
          <a:p>
            <a:pPr marL="719455">
              <a:lnSpc>
                <a:spcPts val="1925"/>
              </a:lnSpc>
              <a:spcBef>
                <a:spcPts val="1985"/>
              </a:spcBef>
              <a:tabLst>
                <a:tab pos="1911985" algn="l"/>
                <a:tab pos="2284730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f </a:t>
            </a:r>
            <a:r>
              <a:rPr sz="1800" spc="10" dirty="0">
                <a:latin typeface="Times New Roman"/>
                <a:cs typeface="Times New Roman"/>
              </a:rPr>
              <a:t>( 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;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4)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,	</a:t>
            </a:r>
            <a:r>
              <a:rPr sz="1800" i="1" spc="15" dirty="0">
                <a:latin typeface="Times New Roman"/>
                <a:cs typeface="Times New Roman"/>
              </a:rPr>
              <a:t>x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05" dirty="0">
                <a:latin typeface="Times New Roman"/>
                <a:cs typeface="Times New Roman"/>
              </a:rPr>
              <a:t>40, 60,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Times New Roman"/>
                <a:cs typeface="Times New Roman"/>
              </a:rPr>
              <a:t>75,100</a:t>
            </a:r>
            <a:endParaRPr sz="1800">
              <a:latin typeface="Times New Roman"/>
              <a:cs typeface="Times New Roman"/>
            </a:endParaRPr>
          </a:p>
          <a:p>
            <a:pPr marL="1726564">
              <a:lnSpc>
                <a:spcPts val="1925"/>
              </a:lnSpc>
            </a:pPr>
            <a:r>
              <a:rPr sz="1800" spc="1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363" y="832865"/>
            <a:ext cx="8427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 indent="-266065">
              <a:lnSpc>
                <a:spcPct val="10000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91465" algn="l"/>
              </a:tabLst>
            </a:pPr>
            <a:r>
              <a:rPr sz="2000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the 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5" dirty="0">
                <a:latin typeface="Verdana"/>
                <a:cs typeface="Verdana"/>
              </a:rPr>
              <a:t>assumes the </a:t>
            </a:r>
            <a:r>
              <a:rPr sz="2000" spc="-10" dirty="0">
                <a:latin typeface="Verdana"/>
                <a:cs typeface="Verdana"/>
              </a:rPr>
              <a:t>values </a:t>
            </a:r>
            <a:r>
              <a:rPr sz="2000" i="1" spc="5" dirty="0">
                <a:latin typeface="Verdana"/>
                <a:cs typeface="Verdana"/>
              </a:rPr>
              <a:t>x</a:t>
            </a:r>
            <a:r>
              <a:rPr sz="1950" spc="7" baseline="-21367" dirty="0">
                <a:latin typeface="Verdana"/>
                <a:cs typeface="Verdana"/>
              </a:rPr>
              <a:t>1</a:t>
            </a:r>
            <a:r>
              <a:rPr sz="2000" spc="5" dirty="0">
                <a:latin typeface="Verdana"/>
                <a:cs typeface="Verdana"/>
              </a:rPr>
              <a:t>, </a:t>
            </a:r>
            <a:r>
              <a:rPr sz="2000" i="1" spc="5" dirty="0">
                <a:latin typeface="Verdana"/>
                <a:cs typeface="Verdana"/>
              </a:rPr>
              <a:t>x</a:t>
            </a:r>
            <a:r>
              <a:rPr sz="1950" spc="7" baseline="-21367" dirty="0">
                <a:latin typeface="Verdana"/>
                <a:cs typeface="Verdana"/>
              </a:rPr>
              <a:t>2</a:t>
            </a:r>
            <a:r>
              <a:rPr sz="2000" spc="5" dirty="0">
                <a:latin typeface="Verdana"/>
                <a:cs typeface="Verdana"/>
              </a:rPr>
              <a:t>, </a:t>
            </a:r>
            <a:r>
              <a:rPr sz="2000" spc="-30" dirty="0">
                <a:latin typeface="Verdana"/>
                <a:cs typeface="Verdana"/>
              </a:rPr>
              <a:t>..., </a:t>
            </a:r>
            <a:r>
              <a:rPr sz="2000" i="1" spc="5" dirty="0">
                <a:latin typeface="Verdana"/>
                <a:cs typeface="Verdana"/>
              </a:rPr>
              <a:t>x</a:t>
            </a:r>
            <a:r>
              <a:rPr sz="1950" i="1" spc="7" baseline="-21367" dirty="0">
                <a:latin typeface="Verdana"/>
                <a:cs typeface="Verdana"/>
              </a:rPr>
              <a:t>k</a:t>
            </a:r>
            <a:r>
              <a:rPr sz="2000" spc="5" dirty="0">
                <a:latin typeface="Verdana"/>
                <a:cs typeface="Verdana"/>
              </a:rPr>
              <a:t>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5.2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Discrete Uniform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9623" y="1927312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58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244" y="1076401"/>
            <a:ext cx="8365490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equal probabilities, then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discrete </a:t>
            </a:r>
            <a:r>
              <a:rPr sz="2000" dirty="0">
                <a:latin typeface="Verdana"/>
                <a:cs typeface="Verdana"/>
              </a:rPr>
              <a:t>uniform </a:t>
            </a:r>
            <a:r>
              <a:rPr sz="2000" spc="-5" dirty="0">
                <a:latin typeface="Verdana"/>
                <a:cs typeface="Verdana"/>
              </a:rPr>
              <a:t>distribution is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given</a:t>
            </a:r>
            <a:endParaRPr sz="2000">
              <a:latin typeface="Verdana"/>
              <a:cs typeface="Verdana"/>
            </a:endParaRPr>
          </a:p>
          <a:p>
            <a:pPr>
              <a:lnSpc>
                <a:spcPts val="1985"/>
              </a:lnSpc>
            </a:pPr>
            <a:r>
              <a:rPr sz="2000" spc="-5" dirty="0">
                <a:latin typeface="Verdana"/>
                <a:cs typeface="Verdana"/>
              </a:rPr>
              <a:t>by</a:t>
            </a:r>
            <a:endParaRPr sz="2000">
              <a:latin typeface="Verdana"/>
              <a:cs typeface="Verdana"/>
            </a:endParaRPr>
          </a:p>
          <a:p>
            <a:pPr marL="1430020">
              <a:lnSpc>
                <a:spcPts val="1985"/>
              </a:lnSpc>
            </a:pPr>
            <a:r>
              <a:rPr sz="1800" spc="1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377" y="1968699"/>
            <a:ext cx="116839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i="1" spc="15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458" y="1754352"/>
            <a:ext cx="32778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619250" algn="l"/>
                <a:tab pos="2929255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f </a:t>
            </a:r>
            <a:r>
              <a:rPr sz="1800" spc="10" dirty="0">
                <a:latin typeface="Times New Roman"/>
                <a:cs typeface="Times New Roman"/>
              </a:rPr>
              <a:t>( 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;</a:t>
            </a:r>
            <a:r>
              <a:rPr sz="1800" spc="-320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k 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,	</a:t>
            </a:r>
            <a:r>
              <a:rPr sz="1800" i="1" spc="15" dirty="0">
                <a:latin typeface="Times New Roman"/>
                <a:cs typeface="Times New Roman"/>
              </a:rPr>
              <a:t>x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  </a:t>
            </a:r>
            <a:r>
              <a:rPr sz="1800" i="1" spc="5" dirty="0">
                <a:latin typeface="Times New Roman"/>
                <a:cs typeface="Times New Roman"/>
              </a:rPr>
              <a:t>x</a:t>
            </a:r>
            <a:r>
              <a:rPr sz="1575" spc="7" baseline="-29100" dirty="0">
                <a:latin typeface="Times New Roman"/>
                <a:cs typeface="Times New Roman"/>
              </a:rPr>
              <a:t>1 </a:t>
            </a:r>
            <a:r>
              <a:rPr sz="1800" spc="5" dirty="0">
                <a:latin typeface="Times New Roman"/>
                <a:cs typeface="Times New Roman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575" spc="112" baseline="-29100" dirty="0">
                <a:latin typeface="Times New Roman"/>
                <a:cs typeface="Times New Roman"/>
              </a:rPr>
              <a:t>2</a:t>
            </a:r>
            <a:r>
              <a:rPr sz="1575" spc="37" baseline="-291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,	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80" dirty="0">
                <a:latin typeface="Times New Roman"/>
                <a:cs typeface="Times New Roman"/>
              </a:rPr>
              <a:t>x</a:t>
            </a:r>
            <a:r>
              <a:rPr sz="1575" i="1" spc="120" baseline="-29100" dirty="0">
                <a:latin typeface="Times New Roman"/>
                <a:cs typeface="Times New Roman"/>
              </a:rPr>
              <a:t>k</a:t>
            </a:r>
            <a:endParaRPr sz="1575" baseline="-291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52" y="841247"/>
            <a:ext cx="8983980" cy="1487805"/>
            <a:chOff x="73152" y="841247"/>
            <a:chExt cx="8983980" cy="1487805"/>
          </a:xfrm>
        </p:grpSpPr>
        <p:sp>
          <p:nvSpPr>
            <p:cNvPr id="10" name="object 10"/>
            <p:cNvSpPr/>
            <p:nvPr/>
          </p:nvSpPr>
          <p:spPr>
            <a:xfrm>
              <a:off x="3448940" y="1777098"/>
              <a:ext cx="659686" cy="2304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" y="851153"/>
              <a:ext cx="8964295" cy="1468120"/>
            </a:xfrm>
            <a:custGeom>
              <a:avLst/>
              <a:gdLst/>
              <a:ahLst/>
              <a:cxnLst/>
              <a:rect l="l" t="t" r="r" b="b"/>
              <a:pathLst>
                <a:path w="8964295" h="1468120">
                  <a:moveTo>
                    <a:pt x="0" y="1467612"/>
                  </a:moveTo>
                  <a:lnTo>
                    <a:pt x="8964168" y="1467612"/>
                  </a:lnTo>
                  <a:lnTo>
                    <a:pt x="8964168" y="0"/>
                  </a:lnTo>
                  <a:lnTo>
                    <a:pt x="0" y="0"/>
                  </a:lnTo>
                  <a:lnTo>
                    <a:pt x="0" y="1467612"/>
                  </a:lnTo>
                  <a:close/>
                </a:path>
              </a:pathLst>
            </a:custGeom>
            <a:ln w="19812">
              <a:solidFill>
                <a:srgbClr val="FF2D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2677667"/>
            <a:ext cx="727075" cy="1080135"/>
            <a:chOff x="0" y="2677667"/>
            <a:chExt cx="727075" cy="1080135"/>
          </a:xfrm>
        </p:grpSpPr>
        <p:sp>
          <p:nvSpPr>
            <p:cNvPr id="13" name="object 13"/>
            <p:cNvSpPr/>
            <p:nvPr/>
          </p:nvSpPr>
          <p:spPr>
            <a:xfrm>
              <a:off x="0" y="2810255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492" y="2677667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858990" y="4821388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590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0642" y="4476186"/>
            <a:ext cx="1422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25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190"/>
              </a:spcBef>
            </a:pPr>
            <a:r>
              <a:rPr dirty="0"/>
              <a:t>Discrete Uniform</a:t>
            </a:r>
            <a:r>
              <a:rPr spc="-100" dirty="0"/>
              <a:t> </a:t>
            </a:r>
            <a:r>
              <a:rPr dirty="0"/>
              <a:t>Distribution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063" y="986155"/>
            <a:ext cx="8879840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When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dice</a:t>
            </a:r>
            <a:r>
              <a:rPr sz="2000" spc="-10" dirty="0">
                <a:latin typeface="Verdana"/>
                <a:cs typeface="Verdana"/>
              </a:rPr>
              <a:t> is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tossed,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each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element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sample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space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</a:t>
            </a:r>
            <a:r>
              <a:rPr sz="2000" i="1" spc="-4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4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{1,</a:t>
            </a:r>
            <a:r>
              <a:rPr sz="2000" spc="-4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2,</a:t>
            </a:r>
            <a:r>
              <a:rPr sz="2000" spc="-409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3,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4,</a:t>
            </a:r>
            <a:r>
              <a:rPr sz="2000" spc="-4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5,</a:t>
            </a:r>
            <a:r>
              <a:rPr sz="2000" spc="-4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6}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occurs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probability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1/6.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Verdana"/>
                <a:cs typeface="Verdana"/>
              </a:rPr>
              <a:t>Therefore, </a:t>
            </a:r>
            <a:r>
              <a:rPr sz="2000" spc="5" dirty="0">
                <a:latin typeface="Verdana"/>
                <a:cs typeface="Verdana"/>
              </a:rPr>
              <a:t>we </a:t>
            </a:r>
            <a:r>
              <a:rPr sz="2000" spc="-5" dirty="0">
                <a:latin typeface="Verdana"/>
                <a:cs typeface="Verdana"/>
              </a:rPr>
              <a:t>have </a:t>
            </a:r>
            <a:r>
              <a:rPr sz="2000" dirty="0">
                <a:latin typeface="Verdana"/>
                <a:cs typeface="Verdana"/>
              </a:rPr>
              <a:t>an uniform </a:t>
            </a:r>
            <a:r>
              <a:rPr sz="2000" spc="-5" dirty="0">
                <a:latin typeface="Verdana"/>
                <a:cs typeface="Verdana"/>
              </a:rPr>
              <a:t>distribution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10" name="object 10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Discrete Uniform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3351" y="250948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430" y="0"/>
                </a:lnTo>
              </a:path>
            </a:pathLst>
          </a:custGeom>
          <a:ln w="11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42771" y="2164278"/>
            <a:ext cx="1422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3932" y="2336520"/>
            <a:ext cx="319595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95"/>
              </a:spcBef>
              <a:tabLst>
                <a:tab pos="1198880" algn="l"/>
                <a:tab pos="1572260" algn="l"/>
              </a:tabLst>
            </a:pPr>
            <a:r>
              <a:rPr sz="1800" i="1" spc="5" dirty="0">
                <a:latin typeface="Times New Roman"/>
                <a:cs typeface="Times New Roman"/>
              </a:rPr>
              <a:t>f </a:t>
            </a:r>
            <a:r>
              <a:rPr sz="1800" spc="10" dirty="0">
                <a:latin typeface="Times New Roman"/>
                <a:cs typeface="Times New Roman"/>
              </a:rPr>
              <a:t>( </a:t>
            </a:r>
            <a:r>
              <a:rPr sz="1800" i="1" spc="75" dirty="0">
                <a:latin typeface="Times New Roman"/>
                <a:cs typeface="Times New Roman"/>
              </a:rPr>
              <a:t>x</a:t>
            </a:r>
            <a:r>
              <a:rPr sz="1800" spc="75" dirty="0">
                <a:latin typeface="Times New Roman"/>
                <a:cs typeface="Times New Roman"/>
              </a:rPr>
              <a:t>;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6)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,	</a:t>
            </a:r>
            <a:r>
              <a:rPr sz="1800" i="1" spc="15" dirty="0">
                <a:latin typeface="Times New Roman"/>
                <a:cs typeface="Times New Roman"/>
              </a:rPr>
              <a:t>x</a:t>
            </a:r>
            <a:r>
              <a:rPr sz="1800" i="1" spc="2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2,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3,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4,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5,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013460">
              <a:lnSpc>
                <a:spcPts val="1925"/>
              </a:lnSpc>
            </a:pPr>
            <a:r>
              <a:rPr sz="1800" spc="15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763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5547995">
              <a:lnSpc>
                <a:spcPct val="100000"/>
              </a:lnSpc>
              <a:spcBef>
                <a:spcPts val="190"/>
              </a:spcBef>
            </a:pPr>
            <a:r>
              <a:rPr dirty="0"/>
              <a:t>Bernoulli</a:t>
            </a:r>
            <a:r>
              <a:rPr spc="-6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063" y="832865"/>
            <a:ext cx="8889365" cy="44811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78130" marR="490220" indent="-266065">
              <a:lnSpc>
                <a:spcPts val="1920"/>
              </a:lnSpc>
              <a:spcBef>
                <a:spcPts val="56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dirty="0">
                <a:latin typeface="Verdana"/>
                <a:cs typeface="Verdana"/>
              </a:rPr>
              <a:t>An </a:t>
            </a:r>
            <a:r>
              <a:rPr sz="2000" spc="-5" dirty="0">
                <a:latin typeface="Verdana"/>
                <a:cs typeface="Verdana"/>
              </a:rPr>
              <a:t>experiment </a:t>
            </a:r>
            <a:r>
              <a:rPr sz="2000" dirty="0">
                <a:latin typeface="Verdana"/>
                <a:cs typeface="Verdana"/>
              </a:rPr>
              <a:t>often consists of </a:t>
            </a:r>
            <a:r>
              <a:rPr sz="2000" spc="-5" dirty="0">
                <a:latin typeface="Verdana"/>
                <a:cs typeface="Verdana"/>
              </a:rPr>
              <a:t>repeated trials, each with </a:t>
            </a:r>
            <a:r>
              <a:rPr sz="2000" dirty="0">
                <a:latin typeface="Verdana"/>
                <a:cs typeface="Verdana"/>
              </a:rPr>
              <a:t>two 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dirty="0">
                <a:latin typeface="Verdana"/>
                <a:cs typeface="Verdana"/>
              </a:rPr>
              <a:t>outcomes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may </a:t>
            </a:r>
            <a:r>
              <a:rPr sz="2000" dirty="0">
                <a:latin typeface="Verdana"/>
                <a:cs typeface="Verdana"/>
              </a:rPr>
              <a:t>be </a:t>
            </a:r>
            <a:r>
              <a:rPr sz="2000" spc="-5" dirty="0">
                <a:latin typeface="Verdana"/>
                <a:cs typeface="Verdana"/>
              </a:rPr>
              <a:t>labeled </a:t>
            </a:r>
            <a:r>
              <a:rPr sz="2000" b="1" spc="-5" dirty="0">
                <a:latin typeface="Verdana"/>
                <a:cs typeface="Verdana"/>
              </a:rPr>
              <a:t>success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b="1" dirty="0">
                <a:latin typeface="Verdana"/>
                <a:cs typeface="Verdana"/>
              </a:rPr>
              <a:t>failure</a:t>
            </a:r>
            <a:r>
              <a:rPr sz="2000" dirty="0">
                <a:latin typeface="Verdana"/>
                <a:cs typeface="Verdana"/>
              </a:rPr>
              <a:t>. </a:t>
            </a:r>
            <a:r>
              <a:rPr sz="2000" spc="-45" dirty="0">
                <a:latin typeface="Verdana"/>
                <a:cs typeface="Verdana"/>
              </a:rPr>
              <a:t>We  </a:t>
            </a:r>
            <a:r>
              <a:rPr sz="2000" spc="-10" dirty="0">
                <a:latin typeface="Verdana"/>
                <a:cs typeface="Verdana"/>
              </a:rPr>
              <a:t>may </a:t>
            </a:r>
            <a:r>
              <a:rPr sz="2000" dirty="0">
                <a:latin typeface="Verdana"/>
                <a:cs typeface="Verdana"/>
              </a:rPr>
              <a:t>choose </a:t>
            </a:r>
            <a:r>
              <a:rPr sz="2000" spc="-5" dirty="0">
                <a:latin typeface="Verdana"/>
                <a:cs typeface="Verdana"/>
              </a:rPr>
              <a:t>to define either </a:t>
            </a:r>
            <a:r>
              <a:rPr sz="2000" dirty="0">
                <a:latin typeface="Verdana"/>
                <a:cs typeface="Verdana"/>
              </a:rPr>
              <a:t>outcome as a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success.</a:t>
            </a:r>
            <a:endParaRPr sz="2000">
              <a:latin typeface="Verdana"/>
              <a:cs typeface="Verdana"/>
            </a:endParaRPr>
          </a:p>
          <a:p>
            <a:pPr marL="278130" indent="-266065">
              <a:lnSpc>
                <a:spcPct val="100000"/>
              </a:lnSpc>
              <a:spcBef>
                <a:spcPts val="260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process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referred to </a:t>
            </a:r>
            <a:r>
              <a:rPr sz="2000" dirty="0">
                <a:latin typeface="Verdana"/>
                <a:cs typeface="Verdana"/>
              </a:rPr>
              <a:t>as a </a:t>
            </a:r>
            <a:r>
              <a:rPr sz="2000" b="1" dirty="0">
                <a:latin typeface="Verdana"/>
                <a:cs typeface="Verdana"/>
              </a:rPr>
              <a:t>Bernoulli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process</a:t>
            </a:r>
            <a:r>
              <a:rPr sz="2000" spc="-5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78130" indent="-266065">
              <a:lnSpc>
                <a:spcPct val="100000"/>
              </a:lnSpc>
              <a:spcBef>
                <a:spcPts val="240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Each trial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called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b="1" dirty="0">
                <a:latin typeface="Verdana"/>
                <a:cs typeface="Verdana"/>
              </a:rPr>
              <a:t>Bernoulli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trial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2D61"/>
              </a:buClr>
              <a:buFont typeface="Wingdings"/>
              <a:buChar char=""/>
            </a:pPr>
            <a:endParaRPr sz="2400">
              <a:latin typeface="Verdana"/>
              <a:cs typeface="Verdana"/>
            </a:endParaRPr>
          </a:p>
          <a:p>
            <a:pPr marL="278130" indent="-266065">
              <a:lnSpc>
                <a:spcPts val="2160"/>
              </a:lnSpc>
              <a:spcBef>
                <a:spcPts val="1914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Strictly speaking, the Bernoulli process </a:t>
            </a:r>
            <a:r>
              <a:rPr sz="2000" dirty="0">
                <a:latin typeface="Verdana"/>
                <a:cs typeface="Verdana"/>
              </a:rPr>
              <a:t>must </a:t>
            </a:r>
            <a:r>
              <a:rPr sz="2000" spc="-5" dirty="0">
                <a:latin typeface="Verdana"/>
                <a:cs typeface="Verdana"/>
              </a:rPr>
              <a:t>possess 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following</a:t>
            </a:r>
            <a:endParaRPr sz="2000">
              <a:latin typeface="Verdana"/>
              <a:cs typeface="Verdana"/>
            </a:endParaRPr>
          </a:p>
          <a:p>
            <a:pPr marL="27813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properties:</a:t>
            </a:r>
            <a:endParaRPr sz="2000">
              <a:latin typeface="Verdana"/>
              <a:cs typeface="Verdana"/>
            </a:endParaRPr>
          </a:p>
          <a:p>
            <a:pPr marL="646430" lvl="1" indent="-368935">
              <a:lnSpc>
                <a:spcPct val="100000"/>
              </a:lnSpc>
              <a:spcBef>
                <a:spcPts val="240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The experiment </a:t>
            </a:r>
            <a:r>
              <a:rPr sz="2000" dirty="0">
                <a:latin typeface="Verdana"/>
                <a:cs typeface="Verdana"/>
              </a:rPr>
              <a:t>consists of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spc="-5" dirty="0">
                <a:latin typeface="Verdana"/>
                <a:cs typeface="Verdana"/>
              </a:rPr>
              <a:t>repeated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trials.</a:t>
            </a:r>
            <a:endParaRPr sz="2000">
              <a:latin typeface="Verdana"/>
              <a:cs typeface="Verdana"/>
            </a:endParaRPr>
          </a:p>
          <a:p>
            <a:pPr marL="646430" marR="692785" lvl="1" indent="-368935">
              <a:lnSpc>
                <a:spcPts val="1920"/>
              </a:lnSpc>
              <a:spcBef>
                <a:spcPts val="705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Each trial </a:t>
            </a:r>
            <a:r>
              <a:rPr sz="2000" dirty="0">
                <a:latin typeface="Verdana"/>
                <a:cs typeface="Verdana"/>
              </a:rPr>
              <a:t>results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an outcome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may </a:t>
            </a:r>
            <a:r>
              <a:rPr sz="2000" spc="-5" dirty="0">
                <a:latin typeface="Verdana"/>
                <a:cs typeface="Verdana"/>
              </a:rPr>
              <a:t>be classified </a:t>
            </a:r>
            <a:r>
              <a:rPr sz="2000" dirty="0">
                <a:latin typeface="Verdana"/>
                <a:cs typeface="Verdana"/>
              </a:rPr>
              <a:t>as a  success or a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failure.</a:t>
            </a:r>
            <a:endParaRPr sz="2000">
              <a:latin typeface="Verdana"/>
              <a:cs typeface="Verdana"/>
            </a:endParaRPr>
          </a:p>
          <a:p>
            <a:pPr marL="646430" lvl="1" indent="-368935">
              <a:lnSpc>
                <a:spcPts val="2160"/>
              </a:lnSpc>
              <a:spcBef>
                <a:spcPts val="254"/>
              </a:spcBef>
              <a:buClr>
                <a:srgbClr val="FF2D61"/>
              </a:buClr>
              <a:buAutoNum type="arabicPeriod"/>
              <a:tabLst>
                <a:tab pos="647065" algn="l"/>
              </a:tabLst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of success, </a:t>
            </a:r>
            <a:r>
              <a:rPr sz="2000" spc="-5" dirty="0">
                <a:latin typeface="Verdana"/>
                <a:cs typeface="Verdana"/>
              </a:rPr>
              <a:t>denoted </a:t>
            </a:r>
            <a:r>
              <a:rPr sz="2000" dirty="0">
                <a:latin typeface="Verdana"/>
                <a:cs typeface="Verdana"/>
              </a:rPr>
              <a:t>by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, </a:t>
            </a:r>
            <a:r>
              <a:rPr sz="2000" spc="-5" dirty="0">
                <a:latin typeface="Verdana"/>
                <a:cs typeface="Verdana"/>
              </a:rPr>
              <a:t>remains </a:t>
            </a:r>
            <a:r>
              <a:rPr sz="2000" dirty="0">
                <a:latin typeface="Verdana"/>
                <a:cs typeface="Verdana"/>
              </a:rPr>
              <a:t>constant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from</a:t>
            </a:r>
            <a:endParaRPr sz="2000">
              <a:latin typeface="Verdana"/>
              <a:cs typeface="Verdana"/>
            </a:endParaRPr>
          </a:p>
          <a:p>
            <a:pPr marL="646430">
              <a:lnSpc>
                <a:spcPts val="2160"/>
              </a:lnSpc>
            </a:pPr>
            <a:r>
              <a:rPr sz="2000" spc="-5" dirty="0">
                <a:latin typeface="Verdana"/>
                <a:cs typeface="Verdana"/>
              </a:rPr>
              <a:t>trial 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trial.</a:t>
            </a:r>
            <a:endParaRPr sz="2000">
              <a:latin typeface="Verdana"/>
              <a:cs typeface="Verdana"/>
            </a:endParaRPr>
          </a:p>
          <a:p>
            <a:pPr marL="646430" lvl="1" indent="-368935">
              <a:lnSpc>
                <a:spcPct val="100000"/>
              </a:lnSpc>
              <a:spcBef>
                <a:spcPts val="240"/>
              </a:spcBef>
              <a:buClr>
                <a:srgbClr val="FF2D61"/>
              </a:buClr>
              <a:buAutoNum type="arabicPeriod" startAt="4"/>
              <a:tabLst>
                <a:tab pos="647065" algn="l"/>
              </a:tabLst>
            </a:pPr>
            <a:r>
              <a:rPr sz="2000" spc="-5" dirty="0">
                <a:latin typeface="Verdana"/>
                <a:cs typeface="Verdana"/>
              </a:rPr>
              <a:t>The repeated trials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independent.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32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76200" y="6085332"/>
            <a:ext cx="400812" cy="464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5547995">
              <a:lnSpc>
                <a:spcPct val="100000"/>
              </a:lnSpc>
              <a:spcBef>
                <a:spcPts val="190"/>
              </a:spcBef>
            </a:pPr>
            <a:r>
              <a:rPr dirty="0"/>
              <a:t>Bernoulli</a:t>
            </a:r>
            <a:r>
              <a:rPr spc="-6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4696" y="2470404"/>
            <a:ext cx="7058777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12" name="object 12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0063" y="986155"/>
            <a:ext cx="8777605" cy="1306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Verdana"/>
                <a:cs typeface="Verdana"/>
              </a:rPr>
              <a:t>Consider </a:t>
            </a:r>
            <a:r>
              <a:rPr sz="2000" dirty="0">
                <a:latin typeface="Verdana"/>
                <a:cs typeface="Verdana"/>
              </a:rPr>
              <a:t>the set of </a:t>
            </a:r>
            <a:r>
              <a:rPr sz="2000" spc="-5" dirty="0">
                <a:latin typeface="Verdana"/>
                <a:cs typeface="Verdana"/>
              </a:rPr>
              <a:t>Bernoulli trials </a:t>
            </a:r>
            <a:r>
              <a:rPr sz="2000" dirty="0">
                <a:latin typeface="Verdana"/>
                <a:cs typeface="Verdana"/>
              </a:rPr>
              <a:t>where three </a:t>
            </a:r>
            <a:r>
              <a:rPr sz="2000" spc="-5" dirty="0">
                <a:latin typeface="Verdana"/>
                <a:cs typeface="Verdana"/>
              </a:rPr>
              <a:t>items </a:t>
            </a:r>
            <a:r>
              <a:rPr sz="2000" dirty="0">
                <a:latin typeface="Verdana"/>
                <a:cs typeface="Verdana"/>
              </a:rPr>
              <a:t>are selected at  </a:t>
            </a:r>
            <a:r>
              <a:rPr sz="2000" spc="-5" dirty="0">
                <a:latin typeface="Verdana"/>
                <a:cs typeface="Verdana"/>
              </a:rPr>
              <a:t>random </a:t>
            </a:r>
            <a:r>
              <a:rPr sz="2000" dirty="0">
                <a:latin typeface="Verdana"/>
                <a:cs typeface="Verdana"/>
              </a:rPr>
              <a:t>from a manufacturing process, inspected, and </a:t>
            </a:r>
            <a:r>
              <a:rPr sz="2000" spc="-5" dirty="0">
                <a:latin typeface="Verdana"/>
                <a:cs typeface="Verdana"/>
              </a:rPr>
              <a:t>classified  defective </a:t>
            </a:r>
            <a:r>
              <a:rPr sz="200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non-defective.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defective item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designated </a:t>
            </a:r>
            <a:r>
              <a:rPr sz="2000" dirty="0">
                <a:latin typeface="Verdana"/>
                <a:cs typeface="Verdana"/>
              </a:rPr>
              <a:t>a success.  The number of successes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5" dirty="0">
                <a:latin typeface="Verdana"/>
                <a:cs typeface="Verdana"/>
              </a:rPr>
              <a:t>assuming integer  </a:t>
            </a:r>
            <a:r>
              <a:rPr sz="2000" spc="-10" dirty="0">
                <a:latin typeface="Verdana"/>
                <a:cs typeface="Verdana"/>
              </a:rPr>
              <a:t>values </a:t>
            </a:r>
            <a:r>
              <a:rPr sz="2000" dirty="0">
                <a:latin typeface="Verdana"/>
                <a:cs typeface="Verdana"/>
              </a:rPr>
              <a:t>from 0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3.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4317491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4"/>
                </a:lnTo>
                <a:lnTo>
                  <a:pt x="266700" y="108204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063" y="3265423"/>
            <a:ext cx="8484235" cy="148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items </a:t>
            </a:r>
            <a:r>
              <a:rPr sz="2000" dirty="0">
                <a:latin typeface="Verdana"/>
                <a:cs typeface="Verdana"/>
              </a:rPr>
              <a:t>are selected independently from a </a:t>
            </a:r>
            <a:r>
              <a:rPr sz="2000" spc="-5" dirty="0">
                <a:latin typeface="Verdana"/>
                <a:cs typeface="Verdana"/>
              </a:rPr>
              <a:t>process </a:t>
            </a:r>
            <a:r>
              <a:rPr sz="2000" dirty="0">
                <a:latin typeface="Verdana"/>
                <a:cs typeface="Verdana"/>
              </a:rPr>
              <a:t>and we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shall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assume </a:t>
            </a:r>
            <a:r>
              <a:rPr sz="2000" spc="-5" dirty="0">
                <a:latin typeface="Verdana"/>
                <a:cs typeface="Verdana"/>
              </a:rPr>
              <a:t>that </a:t>
            </a:r>
            <a:r>
              <a:rPr sz="2000" spc="-10" dirty="0">
                <a:latin typeface="Verdana"/>
                <a:cs typeface="Verdana"/>
              </a:rPr>
              <a:t>it </a:t>
            </a:r>
            <a:r>
              <a:rPr sz="2000" spc="-5" dirty="0">
                <a:latin typeface="Verdana"/>
                <a:cs typeface="Verdana"/>
              </a:rPr>
              <a:t>produces </a:t>
            </a:r>
            <a:r>
              <a:rPr sz="2000" spc="5" dirty="0">
                <a:latin typeface="Verdana"/>
                <a:cs typeface="Verdana"/>
              </a:rPr>
              <a:t>25%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defectives.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of the outcome </a:t>
            </a:r>
            <a:r>
              <a:rPr sz="2000" i="1" dirty="0">
                <a:latin typeface="Verdana"/>
                <a:cs typeface="Verdana"/>
              </a:rPr>
              <a:t>NDN </a:t>
            </a:r>
            <a:r>
              <a:rPr sz="200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calculated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</a:t>
            </a:r>
          </a:p>
        </p:txBody>
      </p:sp>
      <p:sp>
        <p:nvSpPr>
          <p:cNvPr id="17" name="object 17"/>
          <p:cNvSpPr/>
          <p:nvPr/>
        </p:nvSpPr>
        <p:spPr>
          <a:xfrm>
            <a:off x="4302055" y="5164821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74" y="0"/>
                </a:lnTo>
              </a:path>
            </a:pathLst>
          </a:custGeom>
          <a:ln w="11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6576" y="5164821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51" y="0"/>
                </a:lnTo>
              </a:path>
            </a:pathLst>
          </a:custGeom>
          <a:ln w="11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1074" y="5164821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351" y="0"/>
                </a:lnTo>
              </a:path>
            </a:pathLst>
          </a:custGeom>
          <a:ln w="11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1823" y="4993100"/>
            <a:ext cx="504761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i="1" spc="-19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spc="204" dirty="0">
                <a:latin typeface="Times New Roman"/>
                <a:cs typeface="Times New Roman"/>
              </a:rPr>
              <a:t>NDN</a:t>
            </a:r>
            <a:r>
              <a:rPr sz="1750" i="1" spc="1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160" dirty="0">
                <a:latin typeface="Times New Roman"/>
                <a:cs typeface="Times New Roman"/>
              </a:rPr>
              <a:t> </a:t>
            </a:r>
            <a:r>
              <a:rPr sz="1750" spc="50" dirty="0">
                <a:latin typeface="Symbol"/>
                <a:cs typeface="Symbol"/>
              </a:rPr>
              <a:t></a:t>
            </a:r>
            <a:r>
              <a:rPr sz="1750" spc="285" dirty="0">
                <a:latin typeface="Times New Roman"/>
                <a:cs typeface="Times New Roman"/>
              </a:rPr>
              <a:t> </a:t>
            </a: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i="1" spc="-18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1750" i="1" spc="60" dirty="0">
                <a:latin typeface="Times New Roman"/>
                <a:cs typeface="Times New Roman"/>
              </a:rPr>
              <a:t>N</a:t>
            </a:r>
            <a:r>
              <a:rPr sz="1750" i="1" spc="1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i="1" spc="-19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i="1" spc="70" dirty="0">
                <a:latin typeface="Times New Roman"/>
                <a:cs typeface="Times New Roman"/>
              </a:rPr>
              <a:t>D</a:t>
            </a:r>
            <a:r>
              <a:rPr sz="1750" i="1" spc="-16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-210" dirty="0">
                <a:latin typeface="Times New Roman"/>
                <a:cs typeface="Times New Roman"/>
              </a:rPr>
              <a:t> </a:t>
            </a:r>
            <a:r>
              <a:rPr sz="1750" i="1" spc="55" dirty="0">
                <a:latin typeface="Times New Roman"/>
                <a:cs typeface="Times New Roman"/>
              </a:rPr>
              <a:t>P</a:t>
            </a:r>
            <a:r>
              <a:rPr sz="1750" i="1" spc="-19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(</a:t>
            </a:r>
            <a:r>
              <a:rPr sz="1750" spc="-175" dirty="0">
                <a:latin typeface="Times New Roman"/>
                <a:cs typeface="Times New Roman"/>
              </a:rPr>
              <a:t> </a:t>
            </a:r>
            <a:r>
              <a:rPr sz="1750" i="1" spc="60" dirty="0">
                <a:latin typeface="Times New Roman"/>
                <a:cs typeface="Times New Roman"/>
              </a:rPr>
              <a:t>N</a:t>
            </a:r>
            <a:r>
              <a:rPr sz="1750" i="1" spc="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)</a:t>
            </a:r>
            <a:r>
              <a:rPr sz="1750" spc="4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</a:t>
            </a:r>
            <a:r>
              <a:rPr sz="2700" spc="209" baseline="37037" dirty="0">
                <a:latin typeface="Times New Roman"/>
                <a:cs typeface="Times New Roman"/>
              </a:rPr>
              <a:t> </a:t>
            </a:r>
            <a:r>
              <a:rPr sz="2700" spc="22" baseline="41666" dirty="0">
                <a:latin typeface="Times New Roman"/>
                <a:cs typeface="Times New Roman"/>
              </a:rPr>
              <a:t>3</a:t>
            </a:r>
            <a:r>
              <a:rPr sz="2700" spc="142" baseline="41666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</a:t>
            </a:r>
            <a:r>
              <a:rPr sz="2700" spc="-172" baseline="37037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</a:t>
            </a:r>
            <a:r>
              <a:rPr sz="2700" spc="172" baseline="37037" dirty="0">
                <a:latin typeface="Times New Roman"/>
                <a:cs typeface="Times New Roman"/>
              </a:rPr>
              <a:t> </a:t>
            </a:r>
            <a:r>
              <a:rPr sz="2700" spc="22" baseline="41666" dirty="0">
                <a:latin typeface="Times New Roman"/>
                <a:cs typeface="Times New Roman"/>
              </a:rPr>
              <a:t>1</a:t>
            </a:r>
            <a:r>
              <a:rPr sz="2700" spc="179" baseline="41666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</a:t>
            </a:r>
            <a:r>
              <a:rPr sz="2700" spc="-172" baseline="37037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</a:t>
            </a:r>
            <a:r>
              <a:rPr sz="2700" spc="240" baseline="37037" dirty="0">
                <a:latin typeface="Times New Roman"/>
                <a:cs typeface="Times New Roman"/>
              </a:rPr>
              <a:t> </a:t>
            </a:r>
            <a:r>
              <a:rPr sz="2700" spc="22" baseline="41666" dirty="0">
                <a:latin typeface="Times New Roman"/>
                <a:cs typeface="Times New Roman"/>
              </a:rPr>
              <a:t>3</a:t>
            </a:r>
            <a:r>
              <a:rPr sz="2700" spc="127" baseline="41666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</a:t>
            </a:r>
            <a:r>
              <a:rPr sz="2700" spc="262" baseline="37037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60840" y="5164821"/>
            <a:ext cx="298450" cy="0"/>
          </a:xfrm>
          <a:custGeom>
            <a:avLst/>
            <a:gdLst/>
            <a:ahLst/>
            <a:cxnLst/>
            <a:rect l="l" t="t" r="r" b="b"/>
            <a:pathLst>
              <a:path w="298450">
                <a:moveTo>
                  <a:pt x="0" y="0"/>
                </a:moveTo>
                <a:lnTo>
                  <a:pt x="298215" y="0"/>
                </a:lnTo>
              </a:path>
            </a:pathLst>
          </a:custGeom>
          <a:ln w="11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28413" y="4820898"/>
            <a:ext cx="14224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5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7349" y="5068180"/>
            <a:ext cx="14846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800" spc="10" dirty="0">
                <a:latin typeface="Symbol"/>
                <a:cs typeface="Symbol"/>
              </a:rPr>
              <a:t>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22" baseline="-33950" dirty="0">
                <a:latin typeface="Times New Roman"/>
                <a:cs typeface="Times New Roman"/>
              </a:rPr>
              <a:t>4 </a:t>
            </a:r>
            <a:r>
              <a:rPr sz="1800" spc="10" dirty="0">
                <a:latin typeface="Symbol"/>
                <a:cs typeface="Symbol"/>
              </a:rPr>
              <a:t>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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22" baseline="-33950" dirty="0">
                <a:latin typeface="Times New Roman"/>
                <a:cs typeface="Times New Roman"/>
              </a:rPr>
              <a:t>4 </a:t>
            </a:r>
            <a:r>
              <a:rPr sz="1800" spc="10" dirty="0">
                <a:latin typeface="Symbol"/>
                <a:cs typeface="Symbol"/>
              </a:rPr>
              <a:t>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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22" baseline="-33950" dirty="0">
                <a:latin typeface="Times New Roman"/>
                <a:cs typeface="Times New Roman"/>
              </a:rPr>
              <a:t>4</a:t>
            </a:r>
            <a:r>
              <a:rPr sz="2700" spc="502" baseline="-339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61889" y="5206719"/>
            <a:ext cx="27876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70" dirty="0">
                <a:latin typeface="Times New Roman"/>
                <a:cs typeface="Times New Roman"/>
              </a:rPr>
              <a:t>6</a:t>
            </a:r>
            <a:r>
              <a:rPr sz="1800" spc="1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42749" y="5239734"/>
            <a:ext cx="14338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855" algn="l"/>
                <a:tab pos="847090" algn="l"/>
                <a:tab pos="1330960" algn="l"/>
              </a:tabLst>
            </a:pPr>
            <a:r>
              <a:rPr sz="1800" spc="10" dirty="0">
                <a:latin typeface="Symbol"/>
                <a:cs typeface="Symbol"/>
              </a:rPr>
              <a:t>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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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1672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5547995">
              <a:lnSpc>
                <a:spcPct val="100000"/>
              </a:lnSpc>
              <a:spcBef>
                <a:spcPts val="190"/>
              </a:spcBef>
            </a:pPr>
            <a:r>
              <a:rPr dirty="0"/>
              <a:t>Bernoulli</a:t>
            </a:r>
            <a:r>
              <a:rPr spc="-60" dirty="0"/>
              <a:t> </a:t>
            </a:r>
            <a:r>
              <a:rPr spc="-5" dirty="0"/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0" y="0"/>
            <a:ext cx="3130550" cy="233679"/>
          </a:xfrm>
          <a:prstGeom prst="rect">
            <a:avLst/>
          </a:prstGeom>
          <a:solidFill>
            <a:srgbClr val="FF2D61"/>
          </a:solidFill>
        </p:spPr>
        <p:txBody>
          <a:bodyPr vert="horz" wrap="square" lIns="0" tIns="3175" rIns="0" bIns="0" rtlCol="0">
            <a:spAutoFit/>
          </a:bodyPr>
          <a:lstStyle/>
          <a:p>
            <a:pPr marL="1978025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0295" y="0"/>
            <a:ext cx="6014085" cy="233679"/>
          </a:xfrm>
          <a:prstGeom prst="rect">
            <a:avLst/>
          </a:prstGeom>
          <a:solidFill>
            <a:srgbClr val="FF5681"/>
          </a:solidFill>
        </p:spPr>
        <p:txBody>
          <a:bodyPr vert="horz" wrap="square" lIns="0" tIns="317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8375" y="1634900"/>
            <a:ext cx="3076200" cy="686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0063" y="3132201"/>
            <a:ext cx="8153400" cy="115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indent="-266065">
              <a:lnSpc>
                <a:spcPts val="216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number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dirty="0">
                <a:latin typeface="Verdana"/>
                <a:cs typeface="Verdana"/>
              </a:rPr>
              <a:t>of successes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spc="-5" dirty="0">
                <a:latin typeface="Verdana"/>
                <a:cs typeface="Verdana"/>
              </a:rPr>
              <a:t>Bernoulli trials is called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278130">
              <a:lnSpc>
                <a:spcPts val="2160"/>
              </a:lnSpc>
            </a:pPr>
            <a:r>
              <a:rPr sz="2000" b="1" spc="-5" dirty="0">
                <a:latin typeface="Verdana"/>
                <a:cs typeface="Verdana"/>
              </a:rPr>
              <a:t>binomial </a:t>
            </a:r>
            <a:r>
              <a:rPr sz="2000" b="1" dirty="0">
                <a:latin typeface="Verdana"/>
                <a:cs typeface="Verdana"/>
              </a:rPr>
              <a:t>random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variable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78130" marR="5080" indent="-266065">
              <a:lnSpc>
                <a:spcPct val="80000"/>
              </a:lnSpc>
              <a:spcBef>
                <a:spcPts val="720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distribution of this discrete random </a:t>
            </a:r>
            <a:r>
              <a:rPr sz="2000" spc="-10" dirty="0">
                <a:latin typeface="Verdana"/>
                <a:cs typeface="Verdana"/>
              </a:rPr>
              <a:t>variable </a:t>
            </a:r>
            <a:r>
              <a:rPr sz="2000" spc="-5" dirty="0">
                <a:latin typeface="Verdana"/>
                <a:cs typeface="Verdana"/>
              </a:rPr>
              <a:t>is  called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binomial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distribution</a:t>
            </a:r>
            <a:r>
              <a:rPr sz="2000" spc="-5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 and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denoted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409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42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8435" y="4771830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67" y="0"/>
                </a:lnTo>
              </a:path>
            </a:pathLst>
          </a:custGeom>
          <a:ln w="11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5662" y="4773459"/>
            <a:ext cx="9398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1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61" y="4599215"/>
            <a:ext cx="331787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07060" algn="l"/>
                <a:tab pos="1376045" algn="l"/>
              </a:tabLst>
            </a:pPr>
            <a:r>
              <a:rPr sz="1800" i="1" spc="20" dirty="0">
                <a:latin typeface="Times New Roman"/>
                <a:cs typeface="Times New Roman"/>
              </a:rPr>
              <a:t>P</a:t>
            </a:r>
            <a:r>
              <a:rPr sz="1800" i="1" spc="-19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X	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2)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20" dirty="0">
                <a:latin typeface="Times New Roman"/>
                <a:cs typeface="Times New Roman"/>
              </a:rPr>
              <a:t>	</a:t>
            </a:r>
            <a:r>
              <a:rPr sz="1800" i="1" spc="10" dirty="0">
                <a:latin typeface="Times New Roman"/>
                <a:cs typeface="Times New Roman"/>
              </a:rPr>
              <a:t>f</a:t>
            </a:r>
            <a:r>
              <a:rPr sz="1800" i="1" spc="1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2)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b</a:t>
            </a:r>
            <a:r>
              <a:rPr sz="1800" i="1" spc="-2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(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3,</a:t>
            </a:r>
            <a:r>
              <a:rPr sz="2700" u="sng" spc="112" baseline="2314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575" u="sng" spc="15" baseline="3968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575" spc="60" baseline="39682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Symbol"/>
                <a:cs typeface="Symbol"/>
              </a:rPr>
              <a:t>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6392" y="4427342"/>
            <a:ext cx="14224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5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9633" y="4813101"/>
            <a:ext cx="29972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170" dirty="0">
                <a:latin typeface="Times New Roman"/>
                <a:cs typeface="Times New Roman"/>
              </a:rPr>
              <a:t>64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850391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4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0063" y="938911"/>
            <a:ext cx="7808595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probabilities </a:t>
            </a:r>
            <a:r>
              <a:rPr sz="2000" dirty="0">
                <a:latin typeface="Verdana"/>
                <a:cs typeface="Verdana"/>
              </a:rPr>
              <a:t>for the other </a:t>
            </a:r>
            <a:r>
              <a:rPr sz="2000" spc="-5" dirty="0">
                <a:latin typeface="Verdana"/>
                <a:cs typeface="Verdana"/>
              </a:rPr>
              <a:t>possible </a:t>
            </a:r>
            <a:r>
              <a:rPr sz="2000" dirty="0">
                <a:latin typeface="Verdana"/>
                <a:cs typeface="Verdana"/>
              </a:rPr>
              <a:t>outcomes can </a:t>
            </a:r>
            <a:r>
              <a:rPr sz="2000" spc="-5" dirty="0">
                <a:latin typeface="Verdana"/>
                <a:cs typeface="Verdana"/>
              </a:rPr>
              <a:t>also be  </a:t>
            </a:r>
            <a:r>
              <a:rPr sz="2000" dirty="0">
                <a:latin typeface="Verdana"/>
                <a:cs typeface="Verdana"/>
              </a:rPr>
              <a:t>calculated </a:t>
            </a:r>
            <a:r>
              <a:rPr sz="2000" spc="-5" dirty="0">
                <a:latin typeface="Verdana"/>
                <a:cs typeface="Verdana"/>
              </a:rPr>
              <a:t>to result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spc="-5" dirty="0">
                <a:latin typeface="Verdana"/>
                <a:cs typeface="Verdana"/>
              </a:rPr>
              <a:t>distribution of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X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0817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2097" y="5741670"/>
            <a:ext cx="533400" cy="710565"/>
            <a:chOff x="3832097" y="5741670"/>
            <a:chExt cx="533400" cy="710565"/>
          </a:xfrm>
        </p:grpSpPr>
        <p:sp>
          <p:nvSpPr>
            <p:cNvPr id="3" name="object 3"/>
            <p:cNvSpPr/>
            <p:nvPr/>
          </p:nvSpPr>
          <p:spPr>
            <a:xfrm>
              <a:off x="3832097" y="5741670"/>
              <a:ext cx="533400" cy="710565"/>
            </a:xfrm>
            <a:custGeom>
              <a:avLst/>
              <a:gdLst/>
              <a:ahLst/>
              <a:cxnLst/>
              <a:rect l="l" t="t" r="r" b="b"/>
              <a:pathLst>
                <a:path w="533400" h="710564">
                  <a:moveTo>
                    <a:pt x="533400" y="0"/>
                  </a:moveTo>
                  <a:lnTo>
                    <a:pt x="0" y="0"/>
                  </a:lnTo>
                  <a:lnTo>
                    <a:pt x="0" y="710183"/>
                  </a:lnTo>
                  <a:lnTo>
                    <a:pt x="533400" y="71018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2D61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08770" y="6096505"/>
              <a:ext cx="391795" cy="0"/>
            </a:xfrm>
            <a:custGeom>
              <a:avLst/>
              <a:gdLst/>
              <a:ahLst/>
              <a:cxnLst/>
              <a:rect l="l" t="t" r="r" b="b"/>
              <a:pathLst>
                <a:path w="391795">
                  <a:moveTo>
                    <a:pt x="0" y="0"/>
                  </a:moveTo>
                  <a:lnTo>
                    <a:pt x="391310" y="0"/>
                  </a:lnTo>
                </a:path>
              </a:pathLst>
            </a:custGeom>
            <a:ln w="101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4756785">
              <a:lnSpc>
                <a:spcPct val="100000"/>
              </a:lnSpc>
              <a:spcBef>
                <a:spcPts val="190"/>
              </a:spcBef>
            </a:pPr>
            <a:r>
              <a:rPr dirty="0"/>
              <a:t>Binomial</a:t>
            </a:r>
            <a:r>
              <a:rPr spc="-60" dirty="0"/>
              <a:t> </a:t>
            </a:r>
            <a:r>
              <a:rPr dirty="0"/>
              <a:t>Distribution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063" y="832865"/>
            <a:ext cx="8774430" cy="1062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78130" marR="5080" indent="-266065">
              <a:lnSpc>
                <a:spcPct val="80000"/>
              </a:lnSpc>
              <a:spcBef>
                <a:spcPts val="58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b="1" dirty="0">
                <a:solidFill>
                  <a:srgbClr val="7E7E7E"/>
                </a:solidFill>
                <a:latin typeface="Verdana"/>
                <a:cs typeface="Verdana"/>
              </a:rPr>
              <a:t>|</a:t>
            </a:r>
            <a:r>
              <a:rPr sz="2000" b="1" dirty="0">
                <a:latin typeface="Verdana"/>
                <a:cs typeface="Verdana"/>
              </a:rPr>
              <a:t>Binomial </a:t>
            </a:r>
            <a:r>
              <a:rPr sz="2000" b="1" spc="-5" dirty="0">
                <a:latin typeface="Verdana"/>
                <a:cs typeface="Verdana"/>
              </a:rPr>
              <a:t>Distribution</a:t>
            </a:r>
            <a:r>
              <a:rPr sz="2000" b="1" spc="-5" dirty="0">
                <a:solidFill>
                  <a:srgbClr val="7E7E7E"/>
                </a:solidFill>
                <a:latin typeface="Verdana"/>
                <a:cs typeface="Verdana"/>
              </a:rPr>
              <a:t>|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Bernoulli trial </a:t>
            </a:r>
            <a:r>
              <a:rPr sz="2000" dirty="0">
                <a:latin typeface="Verdana"/>
                <a:cs typeface="Verdana"/>
              </a:rPr>
              <a:t>can result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a success  </a:t>
            </a:r>
            <a:r>
              <a:rPr sz="2000" spc="-5" dirty="0">
                <a:latin typeface="Verdana"/>
                <a:cs typeface="Verdana"/>
              </a:rPr>
              <a:t>with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probability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i="1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 failure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with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probability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q </a:t>
            </a:r>
            <a:r>
              <a:rPr sz="2000" spc="5" dirty="0">
                <a:latin typeface="Verdana"/>
                <a:cs typeface="Verdana"/>
              </a:rPr>
              <a:t>=</a:t>
            </a:r>
            <a:r>
              <a:rPr sz="2000" dirty="0">
                <a:latin typeface="Verdana"/>
                <a:cs typeface="Verdana"/>
              </a:rPr>
              <a:t> 1</a:t>
            </a:r>
            <a:r>
              <a:rPr sz="2000" spc="-4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–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 </a:t>
            </a:r>
            <a:r>
              <a:rPr sz="2000" b="1" spc="-5" dirty="0">
                <a:latin typeface="Verdana"/>
                <a:cs typeface="Verdana"/>
              </a:rPr>
              <a:t>probability distribution </a:t>
            </a:r>
            <a:r>
              <a:rPr sz="2000" b="1" dirty="0">
                <a:latin typeface="Verdana"/>
                <a:cs typeface="Verdana"/>
              </a:rPr>
              <a:t>of the </a:t>
            </a:r>
            <a:r>
              <a:rPr sz="2000" b="1" spc="-5" dirty="0">
                <a:latin typeface="Verdana"/>
                <a:cs typeface="Verdana"/>
              </a:rPr>
              <a:t>binomial </a:t>
            </a:r>
            <a:r>
              <a:rPr sz="2000" b="1" dirty="0">
                <a:latin typeface="Verdana"/>
                <a:cs typeface="Verdana"/>
              </a:rPr>
              <a:t>random variable </a:t>
            </a:r>
            <a:r>
              <a:rPr sz="2000" i="1" spc="-5" dirty="0">
                <a:latin typeface="Verdana"/>
                <a:cs typeface="Verdana"/>
              </a:rPr>
              <a:t>X</a:t>
            </a:r>
            <a:r>
              <a:rPr sz="2000" spc="-5" dirty="0">
                <a:latin typeface="Verdana"/>
                <a:cs typeface="Verdana"/>
              </a:rPr>
              <a:t>,  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successes </a:t>
            </a:r>
            <a:r>
              <a:rPr sz="2000" spc="-10" dirty="0">
                <a:latin typeface="Verdana"/>
                <a:cs typeface="Verdana"/>
              </a:rPr>
              <a:t>in </a:t>
            </a:r>
            <a:r>
              <a:rPr sz="2000" i="1" dirty="0">
                <a:latin typeface="Verdana"/>
                <a:cs typeface="Verdana"/>
              </a:rPr>
              <a:t>n </a:t>
            </a:r>
            <a:r>
              <a:rPr sz="2000" dirty="0">
                <a:latin typeface="Verdana"/>
                <a:cs typeface="Verdana"/>
              </a:rPr>
              <a:t>independent </a:t>
            </a:r>
            <a:r>
              <a:rPr sz="2000" spc="-5" dirty="0">
                <a:latin typeface="Verdana"/>
                <a:cs typeface="Verdana"/>
              </a:rPr>
              <a:t>trials,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821" y="1972483"/>
            <a:ext cx="12674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20" dirty="0">
                <a:latin typeface="Times New Roman"/>
                <a:cs typeface="Times New Roman"/>
              </a:rPr>
              <a:t>b</a:t>
            </a:r>
            <a:r>
              <a:rPr sz="1800" i="1" spc="-2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x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90" dirty="0">
                <a:latin typeface="Times New Roman"/>
                <a:cs typeface="Times New Roman"/>
              </a:rPr>
              <a:t>n</a:t>
            </a:r>
            <a:r>
              <a:rPr sz="1800" spc="90" dirty="0">
                <a:latin typeface="Times New Roman"/>
                <a:cs typeface="Times New Roman"/>
              </a:rPr>
              <a:t>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p</a:t>
            </a:r>
            <a:r>
              <a:rPr sz="1800" i="1" spc="-2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)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6714" y="1945174"/>
            <a:ext cx="2957830" cy="32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">
              <a:lnSpc>
                <a:spcPts val="735"/>
              </a:lnSpc>
              <a:spcBef>
                <a:spcPts val="95"/>
              </a:spcBef>
              <a:tabLst>
                <a:tab pos="868680" algn="l"/>
              </a:tabLst>
            </a:pPr>
            <a:r>
              <a:rPr sz="1050" i="1" spc="10" dirty="0">
                <a:latin typeface="Times New Roman"/>
                <a:cs typeface="Times New Roman"/>
              </a:rPr>
              <a:t>x	n </a:t>
            </a:r>
            <a:r>
              <a:rPr sz="1050" spc="10" dirty="0">
                <a:latin typeface="Symbol"/>
                <a:cs typeface="Symbol"/>
              </a:rPr>
              <a:t></a:t>
            </a:r>
            <a:r>
              <a:rPr sz="1050" spc="-145" dirty="0">
                <a:latin typeface="Times New Roman"/>
                <a:cs typeface="Times New Roman"/>
              </a:rPr>
              <a:t> </a:t>
            </a:r>
            <a:r>
              <a:rPr sz="1050" i="1" spc="1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  <a:p>
            <a:pPr marL="50800">
              <a:lnSpc>
                <a:spcPts val="1635"/>
              </a:lnSpc>
              <a:tabLst>
                <a:tab pos="715645" algn="l"/>
                <a:tab pos="1163320" algn="l"/>
                <a:tab pos="1457960" algn="l"/>
              </a:tabLst>
            </a:pPr>
            <a:r>
              <a:rPr sz="1575" i="1" spc="15" baseline="-29100" dirty="0">
                <a:latin typeface="Times New Roman"/>
                <a:cs typeface="Times New Roman"/>
              </a:rPr>
              <a:t>n </a:t>
            </a:r>
            <a:r>
              <a:rPr sz="1800" i="1" spc="30" dirty="0">
                <a:latin typeface="Times New Roman"/>
                <a:cs typeface="Times New Roman"/>
              </a:rPr>
              <a:t>C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575" i="1" spc="15" baseline="-29100" dirty="0">
                <a:latin typeface="Times New Roman"/>
                <a:cs typeface="Times New Roman"/>
              </a:rPr>
              <a:t>x</a:t>
            </a:r>
            <a:r>
              <a:rPr sz="1575" i="1" spc="322" baseline="-29100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p	q	</a:t>
            </a:r>
            <a:r>
              <a:rPr sz="1800" spc="10" dirty="0">
                <a:latin typeface="Times New Roman"/>
                <a:cs typeface="Times New Roman"/>
              </a:rPr>
              <a:t>,	</a:t>
            </a:r>
            <a:r>
              <a:rPr sz="1800" i="1" spc="20" dirty="0">
                <a:latin typeface="Times New Roman"/>
                <a:cs typeface="Times New Roman"/>
              </a:rPr>
              <a:t>x </a:t>
            </a:r>
            <a:r>
              <a:rPr sz="1800" spc="25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0,1, </a:t>
            </a:r>
            <a:r>
              <a:rPr sz="1800" spc="75" dirty="0">
                <a:latin typeface="Times New Roman"/>
                <a:cs typeface="Times New Roman"/>
              </a:rPr>
              <a:t>2, </a:t>
            </a:r>
            <a:r>
              <a:rPr sz="1800" spc="65" dirty="0">
                <a:latin typeface="Times New Roman"/>
                <a:cs typeface="Times New Roman"/>
              </a:rPr>
              <a:t>...,</a:t>
            </a:r>
            <a:r>
              <a:rPr sz="1800" spc="-285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063" y="3859784"/>
            <a:ext cx="8748395" cy="8185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a </a:t>
            </a:r>
            <a:r>
              <a:rPr sz="2000" spc="-5" dirty="0">
                <a:latin typeface="Verdana"/>
                <a:cs typeface="Verdana"/>
              </a:rPr>
              <a:t>certain </a:t>
            </a:r>
            <a:r>
              <a:rPr sz="2000" dirty="0">
                <a:latin typeface="Verdana"/>
                <a:cs typeface="Verdana"/>
              </a:rPr>
              <a:t>kind of component </a:t>
            </a:r>
            <a:r>
              <a:rPr sz="2000" spc="-5" dirty="0">
                <a:latin typeface="Verdana"/>
                <a:cs typeface="Verdana"/>
              </a:rPr>
              <a:t>will survive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5" dirty="0">
                <a:latin typeface="Verdana"/>
                <a:cs typeface="Verdana"/>
              </a:rPr>
              <a:t>given  </a:t>
            </a:r>
            <a:r>
              <a:rPr sz="2000" dirty="0">
                <a:latin typeface="Verdana"/>
                <a:cs typeface="Verdana"/>
              </a:rPr>
              <a:t>shock </a:t>
            </a:r>
            <a:r>
              <a:rPr sz="2000" spc="-5" dirty="0">
                <a:latin typeface="Verdana"/>
                <a:cs typeface="Verdana"/>
              </a:rPr>
              <a:t>test </a:t>
            </a:r>
            <a:r>
              <a:rPr sz="2000" spc="-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3/4. </a:t>
            </a:r>
            <a:r>
              <a:rPr sz="2000" spc="-5" dirty="0">
                <a:latin typeface="Verdana"/>
                <a:cs typeface="Verdana"/>
              </a:rPr>
              <a:t>Find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exactly 2 of the next 4  components </a:t>
            </a:r>
            <a:r>
              <a:rPr sz="2000" spc="-5" dirty="0">
                <a:latin typeface="Verdana"/>
                <a:cs typeface="Verdana"/>
              </a:rPr>
              <a:t>tested will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survive.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651503"/>
            <a:ext cx="727075" cy="1080135"/>
            <a:chOff x="0" y="3651503"/>
            <a:chExt cx="727075" cy="1080135"/>
          </a:xfrm>
        </p:grpSpPr>
        <p:sp>
          <p:nvSpPr>
            <p:cNvPr id="12" name="object 12"/>
            <p:cNvSpPr/>
            <p:nvPr/>
          </p:nvSpPr>
          <p:spPr>
            <a:xfrm>
              <a:off x="0" y="378409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70">
                  <a:moveTo>
                    <a:pt x="726948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726948" y="89916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492" y="365150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5073396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3255" y="5435828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246" y="0"/>
                </a:lnTo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7403" y="5025344"/>
            <a:ext cx="127635" cy="7169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259" y="5280714"/>
            <a:ext cx="3213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76455" y="609221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578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1522" y="609221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558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8252" y="609221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720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03214" y="5719893"/>
            <a:ext cx="857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0065" y="5719893"/>
            <a:ext cx="8572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87147" y="5800586"/>
            <a:ext cx="9556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1600" spc="10" dirty="0">
                <a:latin typeface="Symbol"/>
                <a:cs typeface="Symbol"/>
              </a:rPr>
              <a:t>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2400" spc="15" baseline="5208" dirty="0">
                <a:latin typeface="Times New Roman"/>
                <a:cs typeface="Times New Roman"/>
              </a:rPr>
              <a:t>3</a:t>
            </a:r>
            <a:r>
              <a:rPr sz="2400" spc="142" baseline="5208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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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2400" spc="15" baseline="5208" dirty="0">
                <a:latin typeface="Times New Roman"/>
                <a:cs typeface="Times New Roman"/>
              </a:rPr>
              <a:t>1</a:t>
            </a:r>
            <a:r>
              <a:rPr sz="2400" spc="195" baseline="5208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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85993" y="6003862"/>
            <a:ext cx="13823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7710" algn="l"/>
                <a:tab pos="949960" algn="l"/>
                <a:tab pos="1264285" algn="l"/>
              </a:tabLst>
            </a:pPr>
            <a:r>
              <a:rPr sz="1350" spc="30" baseline="3086" dirty="0">
                <a:latin typeface="Times New Roman"/>
                <a:cs typeface="Times New Roman"/>
              </a:rPr>
              <a:t>4 </a:t>
            </a:r>
            <a:r>
              <a:rPr sz="2400" i="1" spc="22" baseline="19097" dirty="0">
                <a:latin typeface="Times New Roman"/>
                <a:cs typeface="Times New Roman"/>
              </a:rPr>
              <a:t>C</a:t>
            </a:r>
            <a:r>
              <a:rPr sz="2400" i="1" spc="-307" baseline="19097" dirty="0">
                <a:latin typeface="Times New Roman"/>
                <a:cs typeface="Times New Roman"/>
              </a:rPr>
              <a:t> </a:t>
            </a:r>
            <a:r>
              <a:rPr sz="1350" spc="30" baseline="3086" dirty="0">
                <a:latin typeface="Times New Roman"/>
                <a:cs typeface="Times New Roman"/>
              </a:rPr>
              <a:t>2</a:t>
            </a:r>
            <a:r>
              <a:rPr sz="1350" spc="382" baseline="3086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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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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1747" y="6157317"/>
            <a:ext cx="1006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74040" algn="l"/>
              </a:tabLst>
            </a:pPr>
            <a:r>
              <a:rPr sz="1600" spc="10" dirty="0">
                <a:latin typeface="Symbol"/>
                <a:cs typeface="Symbol"/>
              </a:rPr>
              <a:t>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2400" spc="15" baseline="8680" dirty="0">
                <a:latin typeface="Times New Roman"/>
                <a:cs typeface="Times New Roman"/>
              </a:rPr>
              <a:t>4</a:t>
            </a:r>
            <a:r>
              <a:rPr sz="2400" spc="142" baseline="86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</a:t>
            </a:r>
            <a:r>
              <a:rPr sz="1600" spc="1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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2400" spc="15" baseline="8680" dirty="0">
                <a:latin typeface="Times New Roman"/>
                <a:cs typeface="Times New Roman"/>
              </a:rPr>
              <a:t>4</a:t>
            </a:r>
            <a:r>
              <a:rPr sz="2400" spc="217" baseline="868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9270" y="5800586"/>
            <a:ext cx="1054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Symbol"/>
                <a:cs typeface="Symbol"/>
              </a:rPr>
              <a:t>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9944" y="5782639"/>
            <a:ext cx="2717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Times New Roman"/>
                <a:cs typeface="Times New Roman"/>
              </a:rPr>
              <a:t>3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2400" spc="15" baseline="-5208" dirty="0">
                <a:latin typeface="Symbol"/>
                <a:cs typeface="Symbol"/>
              </a:rPr>
              <a:t></a:t>
            </a:r>
            <a:endParaRPr sz="2400" baseline="-520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320" y="5936674"/>
            <a:ext cx="12750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3455" algn="l"/>
              </a:tabLst>
            </a:pPr>
            <a:r>
              <a:rPr sz="1600" i="1" spc="10" dirty="0">
                <a:latin typeface="Times New Roman"/>
                <a:cs typeface="Times New Roman"/>
              </a:rPr>
              <a:t>b </a:t>
            </a:r>
            <a:r>
              <a:rPr sz="2400" spc="15" baseline="-19097" dirty="0">
                <a:latin typeface="Symbol"/>
                <a:cs typeface="Symbol"/>
              </a:rPr>
              <a:t></a:t>
            </a:r>
            <a:r>
              <a:rPr sz="2400" spc="15" baseline="-19097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4,	</a:t>
            </a:r>
            <a:r>
              <a:rPr sz="2400" spc="15" baseline="-19097" dirty="0">
                <a:latin typeface="Symbol"/>
                <a:cs typeface="Symbol"/>
              </a:rPr>
              <a:t></a:t>
            </a:r>
            <a:r>
              <a:rPr sz="2400" spc="127" baseline="-19097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9270" y="6157317"/>
            <a:ext cx="1054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54544" y="6127783"/>
            <a:ext cx="3225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Times New Roman"/>
                <a:cs typeface="Times New Roman"/>
              </a:rPr>
              <a:t>4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2400" spc="15" baseline="-8680" dirty="0">
                <a:latin typeface="Symbol"/>
                <a:cs typeface="Symbol"/>
              </a:rPr>
              <a:t></a:t>
            </a:r>
            <a:endParaRPr sz="2400" baseline="-868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0063" y="2553970"/>
            <a:ext cx="8547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5"/>
              </a:spcBef>
              <a:buClr>
                <a:srgbClr val="FF2D61"/>
              </a:buClr>
              <a:buFont typeface="Wingdings"/>
              <a:buChar char=""/>
              <a:tabLst>
                <a:tab pos="278765" algn="l"/>
              </a:tabLst>
            </a:pPr>
            <a:r>
              <a:rPr sz="2000" spc="-5" dirty="0">
                <a:latin typeface="Verdana"/>
                <a:cs typeface="Verdana"/>
              </a:rPr>
              <a:t>The mean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variance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the binomial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distribution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40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440" dirty="0">
                <a:latin typeface="Verdana"/>
                <a:cs typeface="Verdana"/>
              </a:rPr>
              <a:t> </a:t>
            </a:r>
            <a:r>
              <a:rPr sz="2000" i="1" spc="-5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)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3515" y="2770690"/>
            <a:ext cx="361950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i="1" spc="150" baseline="-27777" dirty="0">
                <a:latin typeface="Symbol"/>
                <a:cs typeface="Symbol"/>
              </a:rPr>
              <a:t></a:t>
            </a:r>
            <a:r>
              <a:rPr sz="2850" i="1" spc="15" baseline="-27777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5116" y="2893670"/>
            <a:ext cx="73596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i="1" spc="-5" dirty="0">
                <a:latin typeface="Symbol"/>
                <a:cs typeface="Symbol"/>
              </a:rPr>
              <a:t>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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i="1" spc="110" dirty="0">
                <a:latin typeface="Times New Roman"/>
                <a:cs typeface="Times New Roman"/>
              </a:rPr>
              <a:t>np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84854" y="2907336"/>
            <a:ext cx="633095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0" dirty="0">
                <a:latin typeface="Symbol"/>
                <a:cs typeface="Symbol"/>
              </a:rPr>
              <a:t>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spc="130" dirty="0">
                <a:latin typeface="Times New Roman"/>
                <a:cs typeface="Times New Roman"/>
              </a:rPr>
              <a:t>npq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057" y="851153"/>
            <a:ext cx="8964295" cy="2490470"/>
          </a:xfrm>
          <a:custGeom>
            <a:avLst/>
            <a:gdLst/>
            <a:ahLst/>
            <a:cxnLst/>
            <a:rect l="l" t="t" r="r" b="b"/>
            <a:pathLst>
              <a:path w="8964295" h="2490470">
                <a:moveTo>
                  <a:pt x="0" y="2490216"/>
                </a:moveTo>
                <a:lnTo>
                  <a:pt x="8964168" y="2490216"/>
                </a:lnTo>
                <a:lnTo>
                  <a:pt x="8964168" y="0"/>
                </a:lnTo>
                <a:lnTo>
                  <a:pt x="0" y="0"/>
                </a:lnTo>
                <a:lnTo>
                  <a:pt x="0" y="2490216"/>
                </a:lnTo>
                <a:close/>
              </a:path>
            </a:pathLst>
          </a:custGeom>
          <a:ln w="19812">
            <a:solidFill>
              <a:srgbClr val="FF2D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32097" y="5741670"/>
            <a:ext cx="533400" cy="710565"/>
          </a:xfrm>
          <a:prstGeom prst="rect">
            <a:avLst/>
          </a:prstGeom>
          <a:ln w="19811">
            <a:solidFill>
              <a:srgbClr val="FF93AE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459"/>
              </a:spcBef>
            </a:pPr>
            <a:r>
              <a:rPr sz="1600" spc="80" dirty="0">
                <a:latin typeface="Times New Roman"/>
                <a:cs typeface="Times New Roman"/>
              </a:rPr>
              <a:t>54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800"/>
              </a:spcBef>
            </a:pPr>
            <a:r>
              <a:rPr sz="1600" spc="105" dirty="0">
                <a:latin typeface="Times New Roman"/>
                <a:cs typeface="Times New Roman"/>
              </a:rPr>
              <a:t>256</a:t>
            </a:r>
            <a:r>
              <a:rPr sz="1600" spc="-250" dirty="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3075" y="5940469"/>
            <a:ext cx="1384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68696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33172"/>
            <a:ext cx="9144000" cy="516808"/>
          </a:xfrm>
          <a:prstGeom prst="rect">
            <a:avLst/>
          </a:prstGeom>
          <a:solidFill>
            <a:srgbClr val="FF93AE"/>
          </a:solidFill>
        </p:spPr>
        <p:txBody>
          <a:bodyPr vert="horz" wrap="square" lIns="0" tIns="24130" rIns="0" bIns="0" rtlCol="0">
            <a:spAutoFit/>
          </a:bodyPr>
          <a:lstStyle/>
          <a:p>
            <a:pPr marL="1155065">
              <a:lnSpc>
                <a:spcPct val="100000"/>
              </a:lnSpc>
              <a:spcBef>
                <a:spcPts val="190"/>
              </a:spcBef>
            </a:pPr>
            <a:r>
              <a:rPr dirty="0"/>
              <a:t>Binomial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5705" y="0"/>
            <a:ext cx="7178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Chapter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5.3	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Binomial and Multinomial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Distributions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727075" cy="1080135"/>
            <a:chOff x="0" y="778763"/>
            <a:chExt cx="727075" cy="1080135"/>
          </a:xfrm>
        </p:grpSpPr>
        <p:sp>
          <p:nvSpPr>
            <p:cNvPr id="5" name="object 5"/>
            <p:cNvSpPr/>
            <p:nvPr/>
          </p:nvSpPr>
          <p:spPr>
            <a:xfrm>
              <a:off x="0" y="911351"/>
              <a:ext cx="727075" cy="90170"/>
            </a:xfrm>
            <a:custGeom>
              <a:avLst/>
              <a:gdLst/>
              <a:ahLst/>
              <a:cxnLst/>
              <a:rect l="l" t="t" r="r" b="b"/>
              <a:pathLst>
                <a:path w="727075" h="90169">
                  <a:moveTo>
                    <a:pt x="726948" y="0"/>
                  </a:moveTo>
                  <a:lnTo>
                    <a:pt x="0" y="0"/>
                  </a:lnTo>
                  <a:lnTo>
                    <a:pt x="0" y="89915"/>
                  </a:lnTo>
                  <a:lnTo>
                    <a:pt x="726948" y="89915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56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2" y="778763"/>
              <a:ext cx="0" cy="1080135"/>
            </a:xfrm>
            <a:custGeom>
              <a:avLst/>
              <a:gdLst/>
              <a:ahLst/>
              <a:cxnLst/>
              <a:rect l="l" t="t" r="r" b="b"/>
              <a:pathLst>
                <a:path h="1080135">
                  <a:moveTo>
                    <a:pt x="0" y="0"/>
                  </a:moveTo>
                  <a:lnTo>
                    <a:pt x="1" y="1080008"/>
                  </a:lnTo>
                </a:path>
              </a:pathLst>
            </a:custGeom>
            <a:ln w="12192">
              <a:solidFill>
                <a:srgbClr val="FF56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2273807"/>
            <a:ext cx="266700" cy="108585"/>
          </a:xfrm>
          <a:custGeom>
            <a:avLst/>
            <a:gdLst/>
            <a:ahLst/>
            <a:cxnLst/>
            <a:rect l="l" t="t" r="r" b="b"/>
            <a:pathLst>
              <a:path w="266700" h="108585">
                <a:moveTo>
                  <a:pt x="266700" y="0"/>
                </a:moveTo>
                <a:lnTo>
                  <a:pt x="0" y="0"/>
                </a:lnTo>
                <a:lnTo>
                  <a:pt x="0" y="108203"/>
                </a:lnTo>
                <a:lnTo>
                  <a:pt x="266700" y="108203"/>
                </a:lnTo>
                <a:lnTo>
                  <a:pt x="266700" y="0"/>
                </a:lnTo>
                <a:close/>
              </a:path>
            </a:pathLst>
          </a:custGeom>
          <a:solidFill>
            <a:srgbClr val="FF93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063" y="986155"/>
            <a:ext cx="8748395" cy="1721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a </a:t>
            </a:r>
            <a:r>
              <a:rPr sz="2000" spc="-5" dirty="0">
                <a:latin typeface="Verdana"/>
                <a:cs typeface="Verdana"/>
              </a:rPr>
              <a:t>patient recovers </a:t>
            </a:r>
            <a:r>
              <a:rPr sz="2000" dirty="0">
                <a:latin typeface="Verdana"/>
                <a:cs typeface="Verdana"/>
              </a:rPr>
              <a:t>from a </a:t>
            </a:r>
            <a:r>
              <a:rPr sz="2000" spc="-10" dirty="0">
                <a:latin typeface="Verdana"/>
                <a:cs typeface="Verdana"/>
              </a:rPr>
              <a:t>rare </a:t>
            </a:r>
            <a:r>
              <a:rPr sz="2000" spc="-5" dirty="0">
                <a:latin typeface="Verdana"/>
                <a:cs typeface="Verdana"/>
              </a:rPr>
              <a:t>blood </a:t>
            </a:r>
            <a:r>
              <a:rPr sz="2000" dirty="0">
                <a:latin typeface="Verdana"/>
                <a:cs typeface="Verdana"/>
              </a:rPr>
              <a:t>disease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1920"/>
              </a:lnSpc>
              <a:spcBef>
                <a:spcPts val="220"/>
              </a:spcBef>
            </a:pPr>
            <a:r>
              <a:rPr sz="2000" dirty="0">
                <a:latin typeface="Verdana"/>
                <a:cs typeface="Verdana"/>
              </a:rPr>
              <a:t>0.4. If 15 </a:t>
            </a:r>
            <a:r>
              <a:rPr sz="2000" spc="-5" dirty="0">
                <a:latin typeface="Verdana"/>
                <a:cs typeface="Verdana"/>
              </a:rPr>
              <a:t>people </a:t>
            </a:r>
            <a:r>
              <a:rPr sz="2000" dirty="0">
                <a:latin typeface="Verdana"/>
                <a:cs typeface="Verdana"/>
              </a:rPr>
              <a:t>are </a:t>
            </a:r>
            <a:r>
              <a:rPr sz="2000" spc="5" dirty="0">
                <a:latin typeface="Verdana"/>
                <a:cs typeface="Verdana"/>
              </a:rPr>
              <a:t>known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have contracted this disease, </a:t>
            </a:r>
            <a:r>
              <a:rPr sz="2000" dirty="0">
                <a:latin typeface="Verdana"/>
                <a:cs typeface="Verdana"/>
              </a:rPr>
              <a:t>what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is 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probability </a:t>
            </a:r>
            <a:r>
              <a:rPr sz="2000" dirty="0">
                <a:latin typeface="Verdana"/>
                <a:cs typeface="Verdana"/>
              </a:rPr>
              <a:t>that </a:t>
            </a: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(a) </a:t>
            </a:r>
            <a:r>
              <a:rPr sz="2000" dirty="0">
                <a:latin typeface="Verdana"/>
                <a:cs typeface="Verdana"/>
              </a:rPr>
              <a:t>at </a:t>
            </a:r>
            <a:r>
              <a:rPr sz="2000" spc="-5" dirty="0">
                <a:latin typeface="Verdana"/>
                <a:cs typeface="Verdana"/>
              </a:rPr>
              <a:t>least </a:t>
            </a:r>
            <a:r>
              <a:rPr sz="2000" dirty="0">
                <a:latin typeface="Verdana"/>
                <a:cs typeface="Verdana"/>
              </a:rPr>
              <a:t>10 </a:t>
            </a:r>
            <a:r>
              <a:rPr sz="2000" spc="-5" dirty="0">
                <a:latin typeface="Verdana"/>
                <a:cs typeface="Verdana"/>
              </a:rPr>
              <a:t>survive, </a:t>
            </a: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(b) </a:t>
            </a:r>
            <a:r>
              <a:rPr sz="2000" dirty="0">
                <a:latin typeface="Verdana"/>
                <a:cs typeface="Verdana"/>
              </a:rPr>
              <a:t>from 3 </a:t>
            </a:r>
            <a:r>
              <a:rPr sz="2000" spc="-5" dirty="0">
                <a:latin typeface="Verdana"/>
                <a:cs typeface="Verdana"/>
              </a:rPr>
              <a:t>to </a:t>
            </a:r>
            <a:r>
              <a:rPr sz="2000" dirty="0">
                <a:latin typeface="Verdana"/>
                <a:cs typeface="Verdana"/>
              </a:rPr>
              <a:t>8 </a:t>
            </a:r>
            <a:r>
              <a:rPr sz="2000" spc="-5" dirty="0">
                <a:latin typeface="Verdana"/>
                <a:cs typeface="Verdana"/>
              </a:rPr>
              <a:t>survive, 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(c) </a:t>
            </a:r>
            <a:r>
              <a:rPr sz="2000" spc="-5" dirty="0">
                <a:latin typeface="Verdana"/>
                <a:cs typeface="Verdana"/>
              </a:rPr>
              <a:t>exactly </a:t>
            </a:r>
            <a:r>
              <a:rPr sz="2000" dirty="0">
                <a:latin typeface="Verdana"/>
                <a:cs typeface="Verdana"/>
              </a:rPr>
              <a:t>5</a:t>
            </a:r>
            <a:r>
              <a:rPr sz="2000" spc="-43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survive?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Let </a:t>
            </a:r>
            <a:r>
              <a:rPr sz="2000" i="1" dirty="0">
                <a:latin typeface="Verdana"/>
                <a:cs typeface="Verdana"/>
              </a:rPr>
              <a:t>X </a:t>
            </a:r>
            <a:r>
              <a:rPr sz="2000" spc="-5" dirty="0">
                <a:latin typeface="Verdana"/>
                <a:cs typeface="Verdana"/>
              </a:rPr>
              <a:t>be the number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people that survive. </a:t>
            </a:r>
            <a:r>
              <a:rPr sz="2000" spc="-50" dirty="0">
                <a:latin typeface="Verdana"/>
                <a:cs typeface="Verdana"/>
              </a:rPr>
              <a:t>Table </a:t>
            </a:r>
            <a:r>
              <a:rPr sz="2000" dirty="0">
                <a:latin typeface="Verdana"/>
                <a:cs typeface="Verdana"/>
              </a:rPr>
              <a:t>A.1 </a:t>
            </a:r>
            <a:r>
              <a:rPr sz="2000" spc="-10" dirty="0">
                <a:latin typeface="Verdana"/>
                <a:cs typeface="Verdana"/>
              </a:rPr>
              <a:t>gives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help.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63" y="2932302"/>
            <a:ext cx="409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2D61"/>
                </a:solidFill>
                <a:latin typeface="Verdana"/>
                <a:cs typeface="Verdana"/>
              </a:rPr>
              <a:t>(a)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963" y="4254503"/>
            <a:ext cx="6859270" cy="1029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5040" algn="ctr">
              <a:lnSpc>
                <a:spcPts val="775"/>
              </a:lnSpc>
              <a:spcBef>
                <a:spcPts val="125"/>
              </a:spcBef>
              <a:tabLst>
                <a:tab pos="2562225" algn="l"/>
                <a:tab pos="4175125" algn="l"/>
              </a:tabLst>
            </a:pPr>
            <a:r>
              <a:rPr sz="900" spc="20" dirty="0">
                <a:latin typeface="Times New Roman"/>
                <a:cs typeface="Times New Roman"/>
              </a:rPr>
              <a:t>8	8	2</a:t>
            </a: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ts val="2575"/>
              </a:lnSpc>
              <a:tabLst>
                <a:tab pos="706120" algn="l"/>
              </a:tabLst>
            </a:pPr>
            <a:r>
              <a:rPr sz="2000" dirty="0">
                <a:solidFill>
                  <a:srgbClr val="FF2D61"/>
                </a:solidFill>
                <a:latin typeface="Verdana"/>
                <a:cs typeface="Verdana"/>
              </a:rPr>
              <a:t>(b)	</a:t>
            </a:r>
            <a:r>
              <a:rPr sz="1600" i="1" spc="15" dirty="0">
                <a:latin typeface="Times New Roman"/>
                <a:cs typeface="Times New Roman"/>
              </a:rPr>
              <a:t>P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(3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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i="1" spc="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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Times New Roman"/>
                <a:cs typeface="Times New Roman"/>
              </a:rPr>
              <a:t>8)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3600" spc="44" baseline="-9259" dirty="0">
                <a:latin typeface="Symbol"/>
                <a:cs typeface="Symbol"/>
              </a:rPr>
              <a:t></a:t>
            </a:r>
            <a:r>
              <a:rPr sz="3600" spc="-150" baseline="-9259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1600" spc="90" dirty="0">
                <a:latin typeface="Times New Roman"/>
                <a:cs typeface="Times New Roman"/>
              </a:rPr>
              <a:t>;15,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0.4)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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3600" spc="37" baseline="-9259" dirty="0">
                <a:latin typeface="Symbol"/>
                <a:cs typeface="Symbol"/>
              </a:rPr>
              <a:t></a:t>
            </a:r>
            <a:r>
              <a:rPr sz="3600" spc="-135" baseline="-9259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1600" spc="90" dirty="0">
                <a:latin typeface="Times New Roman"/>
                <a:cs typeface="Times New Roman"/>
              </a:rPr>
              <a:t>;15,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.4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3600" spc="37" baseline="-9259" dirty="0">
                <a:latin typeface="Symbol"/>
                <a:cs typeface="Symbol"/>
              </a:rPr>
              <a:t></a:t>
            </a:r>
            <a:r>
              <a:rPr sz="3600" spc="-135" baseline="-9259" dirty="0">
                <a:latin typeface="Times New Roman"/>
                <a:cs typeface="Times New Roman"/>
              </a:rPr>
              <a:t> </a:t>
            </a:r>
            <a:r>
              <a:rPr sz="1600" i="1" spc="10" dirty="0">
                <a:latin typeface="Times New Roman"/>
                <a:cs typeface="Times New Roman"/>
              </a:rPr>
              <a:t>b</a:t>
            </a:r>
            <a:r>
              <a:rPr sz="1600" i="1" spc="-2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</a:t>
            </a:r>
            <a:r>
              <a:rPr sz="1600" spc="-145" dirty="0">
                <a:latin typeface="Times New Roman"/>
                <a:cs typeface="Times New Roman"/>
              </a:rPr>
              <a:t> </a:t>
            </a:r>
            <a:r>
              <a:rPr sz="1600" i="1" spc="90" dirty="0">
                <a:latin typeface="Times New Roman"/>
                <a:cs typeface="Times New Roman"/>
              </a:rPr>
              <a:t>x</a:t>
            </a:r>
            <a:r>
              <a:rPr sz="1600" spc="90" dirty="0">
                <a:latin typeface="Times New Roman"/>
                <a:cs typeface="Times New Roman"/>
              </a:rPr>
              <a:t>;15,</a:t>
            </a:r>
            <a:r>
              <a:rPr sz="1600" spc="-12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.4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968375" algn="ctr">
              <a:lnSpc>
                <a:spcPct val="100000"/>
              </a:lnSpc>
              <a:spcBef>
                <a:spcPts val="420"/>
              </a:spcBef>
              <a:tabLst>
                <a:tab pos="2572385" algn="l"/>
                <a:tab pos="4182110" algn="l"/>
              </a:tabLst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7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11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3	</a:t>
            </a: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7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8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	</a:t>
            </a:r>
            <a:r>
              <a:rPr sz="900" i="1" spc="20" dirty="0">
                <a:latin typeface="Times New Roman"/>
                <a:cs typeface="Times New Roman"/>
              </a:rPr>
              <a:t>x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1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3592829">
              <a:lnSpc>
                <a:spcPct val="100000"/>
              </a:lnSpc>
              <a:tabLst>
                <a:tab pos="5696585" algn="l"/>
              </a:tabLst>
            </a:pPr>
            <a:r>
              <a:rPr sz="1550" spc="15" dirty="0">
                <a:latin typeface="Symbol"/>
                <a:cs typeface="Symbol"/>
              </a:rPr>
              <a:t></a:t>
            </a:r>
            <a:r>
              <a:rPr sz="1550" spc="15" dirty="0">
                <a:latin typeface="Times New Roman"/>
                <a:cs typeface="Times New Roman"/>
              </a:rPr>
              <a:t> 0 </a:t>
            </a:r>
            <a:r>
              <a:rPr sz="1550" spc="130" dirty="0">
                <a:latin typeface="Times New Roman"/>
                <a:cs typeface="Times New Roman"/>
              </a:rPr>
              <a:t>.9050 </a:t>
            </a:r>
            <a:r>
              <a:rPr sz="1550" spc="15" dirty="0">
                <a:latin typeface="Symbol"/>
                <a:cs typeface="Symbol"/>
              </a:rPr>
              <a:t></a:t>
            </a:r>
            <a:r>
              <a:rPr sz="1550" spc="15" dirty="0">
                <a:latin typeface="Times New Roman"/>
                <a:cs typeface="Times New Roman"/>
              </a:rPr>
              <a:t> 0</a:t>
            </a:r>
            <a:r>
              <a:rPr sz="1550" spc="-20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.0271</a:t>
            </a:r>
            <a:r>
              <a:rPr sz="1550" spc="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</a:t>
            </a:r>
            <a:r>
              <a:rPr sz="1600" spc="15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spc="-254" dirty="0">
                <a:latin typeface="Times New Roman"/>
                <a:cs typeface="Times New Roman"/>
              </a:rPr>
              <a:t> </a:t>
            </a:r>
            <a:r>
              <a:rPr sz="1600" spc="110" dirty="0">
                <a:latin typeface="Times New Roman"/>
                <a:cs typeface="Times New Roman"/>
              </a:rPr>
              <a:t>.8779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829" y="2789458"/>
            <a:ext cx="5932170" cy="460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3245" algn="ctr">
              <a:lnSpc>
                <a:spcPts val="800"/>
              </a:lnSpc>
              <a:spcBef>
                <a:spcPts val="130"/>
              </a:spcBef>
            </a:pPr>
            <a:r>
              <a:rPr sz="900" spc="25" dirty="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  <a:p>
            <a:pPr marL="38100">
              <a:lnSpc>
                <a:spcPts val="2600"/>
              </a:lnSpc>
            </a:pPr>
            <a:r>
              <a:rPr sz="1550" i="1" spc="50" dirty="0">
                <a:latin typeface="Times New Roman"/>
                <a:cs typeface="Times New Roman"/>
              </a:rPr>
              <a:t>P</a:t>
            </a:r>
            <a:r>
              <a:rPr sz="1550" i="1" spc="-16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(</a:t>
            </a:r>
            <a:r>
              <a:rPr sz="1550" spc="-100" dirty="0">
                <a:latin typeface="Times New Roman"/>
                <a:cs typeface="Times New Roman"/>
              </a:rPr>
              <a:t> </a:t>
            </a:r>
            <a:r>
              <a:rPr sz="1550" i="1" spc="50" dirty="0">
                <a:latin typeface="Times New Roman"/>
                <a:cs typeface="Times New Roman"/>
              </a:rPr>
              <a:t>X</a:t>
            </a:r>
            <a:r>
              <a:rPr sz="1550" i="1" spc="6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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10)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40" dirty="0">
                <a:latin typeface="Times New Roman"/>
                <a:cs typeface="Times New Roman"/>
              </a:rPr>
              <a:t>1</a:t>
            </a:r>
            <a:r>
              <a:rPr sz="1550" spc="-10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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i="1" spc="50" dirty="0">
                <a:latin typeface="Times New Roman"/>
                <a:cs typeface="Times New Roman"/>
              </a:rPr>
              <a:t>P</a:t>
            </a:r>
            <a:r>
              <a:rPr sz="1550" i="1" spc="-155" dirty="0">
                <a:latin typeface="Times New Roman"/>
                <a:cs typeface="Times New Roman"/>
              </a:rPr>
              <a:t> </a:t>
            </a:r>
            <a:r>
              <a:rPr sz="1550" spc="25" dirty="0">
                <a:latin typeface="Times New Roman"/>
                <a:cs typeface="Times New Roman"/>
              </a:rPr>
              <a:t>(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50" dirty="0">
                <a:latin typeface="Times New Roman"/>
                <a:cs typeface="Times New Roman"/>
              </a:rPr>
              <a:t>X</a:t>
            </a:r>
            <a:r>
              <a:rPr sz="1550" i="1" spc="6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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10)</a:t>
            </a:r>
            <a:r>
              <a:rPr sz="1550" spc="385" dirty="0">
                <a:latin typeface="Times New Roman"/>
                <a:cs typeface="Times New Roman"/>
              </a:rPr>
              <a:t> </a:t>
            </a:r>
            <a:r>
              <a:rPr sz="2400" spc="22" baseline="1736" dirty="0">
                <a:latin typeface="Symbol"/>
                <a:cs typeface="Symbol"/>
              </a:rPr>
              <a:t></a:t>
            </a:r>
            <a:r>
              <a:rPr sz="2400" spc="-22" baseline="1736" dirty="0">
                <a:latin typeface="Times New Roman"/>
                <a:cs typeface="Times New Roman"/>
              </a:rPr>
              <a:t> </a:t>
            </a:r>
            <a:r>
              <a:rPr sz="2400" spc="15" baseline="1736" dirty="0">
                <a:latin typeface="Times New Roman"/>
                <a:cs typeface="Times New Roman"/>
              </a:rPr>
              <a:t>1</a:t>
            </a:r>
            <a:r>
              <a:rPr sz="2400" spc="-165" baseline="1736" dirty="0">
                <a:latin typeface="Times New Roman"/>
                <a:cs typeface="Times New Roman"/>
              </a:rPr>
              <a:t> </a:t>
            </a:r>
            <a:r>
              <a:rPr sz="2400" spc="22" baseline="1736" dirty="0">
                <a:latin typeface="Symbol"/>
                <a:cs typeface="Symbol"/>
              </a:rPr>
              <a:t></a:t>
            </a:r>
            <a:r>
              <a:rPr sz="2400" spc="97" baseline="1736" dirty="0">
                <a:latin typeface="Times New Roman"/>
                <a:cs typeface="Times New Roman"/>
              </a:rPr>
              <a:t> </a:t>
            </a:r>
            <a:r>
              <a:rPr sz="3600" spc="44" baseline="-8101" dirty="0">
                <a:latin typeface="Symbol"/>
                <a:cs typeface="Symbol"/>
              </a:rPr>
              <a:t></a:t>
            </a:r>
            <a:r>
              <a:rPr sz="3600" spc="-157" baseline="-8101" dirty="0">
                <a:latin typeface="Times New Roman"/>
                <a:cs typeface="Times New Roman"/>
              </a:rPr>
              <a:t> </a:t>
            </a:r>
            <a:r>
              <a:rPr sz="2400" i="1" spc="15" baseline="1736" dirty="0">
                <a:latin typeface="Times New Roman"/>
                <a:cs typeface="Times New Roman"/>
              </a:rPr>
              <a:t>b</a:t>
            </a:r>
            <a:r>
              <a:rPr sz="2400" i="1" spc="-345" baseline="1736" dirty="0">
                <a:latin typeface="Times New Roman"/>
                <a:cs typeface="Times New Roman"/>
              </a:rPr>
              <a:t> </a:t>
            </a:r>
            <a:r>
              <a:rPr sz="2400" spc="7" baseline="1736" dirty="0">
                <a:latin typeface="Times New Roman"/>
                <a:cs typeface="Times New Roman"/>
              </a:rPr>
              <a:t>(</a:t>
            </a:r>
            <a:r>
              <a:rPr sz="2400" spc="-254" baseline="1736" dirty="0">
                <a:latin typeface="Times New Roman"/>
                <a:cs typeface="Times New Roman"/>
              </a:rPr>
              <a:t> </a:t>
            </a:r>
            <a:r>
              <a:rPr sz="2400" i="1" spc="135" baseline="1736" dirty="0">
                <a:latin typeface="Times New Roman"/>
                <a:cs typeface="Times New Roman"/>
              </a:rPr>
              <a:t>x</a:t>
            </a:r>
            <a:r>
              <a:rPr sz="2400" spc="135" baseline="1736" dirty="0">
                <a:latin typeface="Times New Roman"/>
                <a:cs typeface="Times New Roman"/>
              </a:rPr>
              <a:t>;15,</a:t>
            </a:r>
            <a:r>
              <a:rPr sz="2400" spc="-187" baseline="1736" dirty="0">
                <a:latin typeface="Times New Roman"/>
                <a:cs typeface="Times New Roman"/>
              </a:rPr>
              <a:t> </a:t>
            </a:r>
            <a:r>
              <a:rPr sz="2400" spc="142" baseline="1736" dirty="0">
                <a:latin typeface="Times New Roman"/>
                <a:cs typeface="Times New Roman"/>
              </a:rPr>
              <a:t>0.4)</a:t>
            </a:r>
            <a:r>
              <a:rPr sz="2400" spc="225" baseline="1736" dirty="0">
                <a:latin typeface="Times New Roman"/>
                <a:cs typeface="Times New Roman"/>
              </a:rPr>
              <a:t> </a:t>
            </a:r>
            <a:r>
              <a:rPr sz="2325" spc="30" baseline="5376" dirty="0">
                <a:latin typeface="Symbol"/>
                <a:cs typeface="Symbol"/>
              </a:rPr>
              <a:t></a:t>
            </a:r>
            <a:r>
              <a:rPr sz="2325" spc="44" baseline="5376" dirty="0">
                <a:latin typeface="Times New Roman"/>
                <a:cs typeface="Times New Roman"/>
              </a:rPr>
              <a:t> </a:t>
            </a:r>
            <a:r>
              <a:rPr sz="2325" spc="30" baseline="5376" dirty="0">
                <a:latin typeface="Times New Roman"/>
                <a:cs typeface="Times New Roman"/>
              </a:rPr>
              <a:t>1</a:t>
            </a:r>
            <a:r>
              <a:rPr sz="2325" spc="-120" baseline="5376" dirty="0">
                <a:latin typeface="Times New Roman"/>
                <a:cs typeface="Times New Roman"/>
              </a:rPr>
              <a:t> </a:t>
            </a:r>
            <a:r>
              <a:rPr sz="2325" spc="30" baseline="5376" dirty="0">
                <a:latin typeface="Symbol"/>
                <a:cs typeface="Symbol"/>
              </a:rPr>
              <a:t></a:t>
            </a:r>
            <a:r>
              <a:rPr sz="2325" spc="135" baseline="5376" dirty="0">
                <a:latin typeface="Times New Roman"/>
                <a:cs typeface="Times New Roman"/>
              </a:rPr>
              <a:t> </a:t>
            </a:r>
            <a:r>
              <a:rPr sz="2325" spc="30" baseline="5376" dirty="0">
                <a:latin typeface="Times New Roman"/>
                <a:cs typeface="Times New Roman"/>
              </a:rPr>
              <a:t>0</a:t>
            </a:r>
            <a:r>
              <a:rPr sz="2325" spc="-337" baseline="5376" dirty="0">
                <a:latin typeface="Times New Roman"/>
                <a:cs typeface="Times New Roman"/>
              </a:rPr>
              <a:t> </a:t>
            </a:r>
            <a:r>
              <a:rPr sz="2325" spc="195" baseline="5376" dirty="0">
                <a:latin typeface="Times New Roman"/>
                <a:cs typeface="Times New Roman"/>
              </a:rPr>
              <a:t>.9662</a:t>
            </a:r>
            <a:r>
              <a:rPr sz="2325" spc="412" baseline="5376" dirty="0">
                <a:latin typeface="Times New Roman"/>
                <a:cs typeface="Times New Roman"/>
              </a:rPr>
              <a:t> </a:t>
            </a:r>
            <a:r>
              <a:rPr sz="2325" spc="60" baseline="1792" dirty="0">
                <a:latin typeface="Symbol"/>
                <a:cs typeface="Symbol"/>
              </a:rPr>
              <a:t></a:t>
            </a:r>
            <a:endParaRPr sz="2325" baseline="179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1817" y="3268769"/>
            <a:ext cx="2419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114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Symbol"/>
                <a:cs typeface="Symbol"/>
              </a:rPr>
              <a:t></a:t>
            </a:r>
            <a:r>
              <a:rPr sz="900" spc="-12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2081" y="2911601"/>
            <a:ext cx="798830" cy="356870"/>
          </a:xfrm>
          <a:prstGeom prst="rect">
            <a:avLst/>
          </a:prstGeom>
          <a:solidFill>
            <a:srgbClr val="FF2D61">
              <a:alpha val="30195"/>
            </a:srgbClr>
          </a:solidFill>
          <a:ln w="19811">
            <a:solidFill>
              <a:srgbClr val="FF93AE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95"/>
              </a:spcBef>
            </a:pP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60" dirty="0">
                <a:latin typeface="Times New Roman"/>
                <a:cs typeface="Times New Roman"/>
              </a:rPr>
              <a:t> </a:t>
            </a:r>
            <a:r>
              <a:rPr sz="1550" spc="135" dirty="0">
                <a:latin typeface="Times New Roman"/>
                <a:cs typeface="Times New Roman"/>
              </a:rPr>
              <a:t>.0338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5234" y="3418006"/>
            <a:ext cx="311150" cy="648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660">
              <a:lnSpc>
                <a:spcPts val="990"/>
              </a:lnSpc>
              <a:spcBef>
                <a:spcPts val="130"/>
              </a:spcBef>
            </a:pPr>
            <a:r>
              <a:rPr sz="900" spc="65" dirty="0">
                <a:latin typeface="Times New Roman"/>
                <a:cs typeface="Times New Roman"/>
              </a:rPr>
              <a:t>15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  <a:p>
            <a:pPr marL="20955">
              <a:lnSpc>
                <a:spcPts val="2790"/>
              </a:lnSpc>
            </a:pPr>
            <a:r>
              <a:rPr sz="2400" spc="35" dirty="0">
                <a:latin typeface="Symbol"/>
                <a:cs typeface="Symbol"/>
              </a:rPr>
              <a:t>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20" dirty="0">
                <a:latin typeface="Times New Roman"/>
                <a:cs typeface="Times New Roman"/>
              </a:rPr>
              <a:t>x</a:t>
            </a:r>
            <a:r>
              <a:rPr sz="900" i="1" spc="-114" dirty="0">
                <a:latin typeface="Times New Roman"/>
                <a:cs typeface="Times New Roman"/>
              </a:rPr>
              <a:t> </a:t>
            </a:r>
            <a:r>
              <a:rPr sz="900" spc="60" dirty="0">
                <a:latin typeface="Symbol"/>
                <a:cs typeface="Symbol"/>
              </a:rPr>
              <a:t></a:t>
            </a:r>
            <a:r>
              <a:rPr sz="900" spc="60" dirty="0">
                <a:latin typeface="Times New Roman"/>
                <a:cs typeface="Times New Roman"/>
              </a:rPr>
              <a:t>10</a:t>
            </a:r>
            <a:r>
              <a:rPr sz="900" spc="-140" dirty="0"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7870" y="3581570"/>
            <a:ext cx="1304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15" dirty="0">
                <a:latin typeface="Times New Roman"/>
                <a:cs typeface="Times New Roman"/>
              </a:rPr>
              <a:t>b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(</a:t>
            </a:r>
            <a:r>
              <a:rPr sz="1600" spc="-180" dirty="0">
                <a:latin typeface="Times New Roman"/>
                <a:cs typeface="Times New Roman"/>
              </a:rPr>
              <a:t> </a:t>
            </a:r>
            <a:r>
              <a:rPr sz="1600" i="1" spc="95" dirty="0">
                <a:latin typeface="Times New Roman"/>
                <a:cs typeface="Times New Roman"/>
              </a:rPr>
              <a:t>x</a:t>
            </a:r>
            <a:r>
              <a:rPr sz="1600" spc="95" dirty="0">
                <a:latin typeface="Times New Roman"/>
                <a:cs typeface="Times New Roman"/>
              </a:rPr>
              <a:t>;15,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0.4)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063" y="5688279"/>
            <a:ext cx="389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2D61"/>
                </a:solidFill>
                <a:latin typeface="Verdana"/>
                <a:cs typeface="Verdana"/>
              </a:rPr>
              <a:t>(c)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508" y="5778464"/>
            <a:ext cx="22275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50" dirty="0">
                <a:latin typeface="Times New Roman"/>
                <a:cs typeface="Times New Roman"/>
              </a:rPr>
              <a:t>P </a:t>
            </a:r>
            <a:r>
              <a:rPr sz="1550" spc="25" dirty="0">
                <a:latin typeface="Times New Roman"/>
                <a:cs typeface="Times New Roman"/>
              </a:rPr>
              <a:t>( </a:t>
            </a:r>
            <a:r>
              <a:rPr sz="1550" i="1" spc="50" dirty="0">
                <a:latin typeface="Times New Roman"/>
                <a:cs typeface="Times New Roman"/>
              </a:rPr>
              <a:t>X</a:t>
            </a:r>
            <a:r>
              <a:rPr sz="1550" i="1" spc="-75" dirty="0">
                <a:latin typeface="Times New Roman"/>
                <a:cs typeface="Times New Roman"/>
              </a:rPr>
              <a:t>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85" dirty="0">
                <a:latin typeface="Times New Roman"/>
                <a:cs typeface="Times New Roman"/>
              </a:rPr>
              <a:t>5) </a:t>
            </a:r>
            <a:r>
              <a:rPr sz="1550" spc="45" dirty="0">
                <a:latin typeface="Symbol"/>
                <a:cs typeface="Symbol"/>
              </a:rPr>
              <a:t>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i="1" spc="40" dirty="0">
                <a:latin typeface="Times New Roman"/>
                <a:cs typeface="Times New Roman"/>
              </a:rPr>
              <a:t>b </a:t>
            </a:r>
            <a:r>
              <a:rPr sz="1550" spc="100" dirty="0">
                <a:latin typeface="Times New Roman"/>
                <a:cs typeface="Times New Roman"/>
              </a:rPr>
              <a:t>(5;15, </a:t>
            </a:r>
            <a:r>
              <a:rPr sz="1550" spc="114" dirty="0">
                <a:latin typeface="Times New Roman"/>
                <a:cs typeface="Times New Roman"/>
              </a:rPr>
              <a:t>0.4)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8758" y="5747556"/>
            <a:ext cx="2931795" cy="292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algn="ctr">
              <a:lnSpc>
                <a:spcPts val="615"/>
              </a:lnSpc>
              <a:spcBef>
                <a:spcPts val="125"/>
              </a:spcBef>
              <a:tabLst>
                <a:tab pos="596900" algn="l"/>
              </a:tabLst>
            </a:pPr>
            <a:r>
              <a:rPr sz="900" spc="25" dirty="0">
                <a:latin typeface="Times New Roman"/>
                <a:cs typeface="Times New Roman"/>
              </a:rPr>
              <a:t>5	</a:t>
            </a:r>
            <a:r>
              <a:rPr sz="900" spc="65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  <a:p>
            <a:pPr marL="50800">
              <a:lnSpc>
                <a:spcPts val="1455"/>
              </a:lnSpc>
              <a:tabLst>
                <a:tab pos="1920239" algn="l"/>
                <a:tab pos="2176780" algn="l"/>
              </a:tabLst>
            </a:pPr>
            <a:r>
              <a:rPr sz="1600" spc="20" dirty="0">
                <a:latin typeface="Symbol"/>
                <a:cs typeface="Symbol"/>
              </a:rPr>
              <a:t>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350" spc="97" baseline="-30864" dirty="0">
                <a:latin typeface="Times New Roman"/>
                <a:cs typeface="Times New Roman"/>
              </a:rPr>
              <a:t>15 </a:t>
            </a:r>
            <a:r>
              <a:rPr sz="1600" i="1" spc="20" dirty="0">
                <a:latin typeface="Times New Roman"/>
                <a:cs typeface="Times New Roman"/>
              </a:rPr>
              <a:t>C </a:t>
            </a:r>
            <a:r>
              <a:rPr sz="1350" spc="37" baseline="-30864" dirty="0">
                <a:latin typeface="Times New Roman"/>
                <a:cs typeface="Times New Roman"/>
              </a:rPr>
              <a:t>5</a:t>
            </a:r>
            <a:r>
              <a:rPr sz="1350" spc="-7" baseline="-30864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(0.4)</a:t>
            </a:r>
            <a:r>
              <a:rPr sz="1600" spc="495" dirty="0">
                <a:latin typeface="Times New Roman"/>
                <a:cs typeface="Times New Roman"/>
              </a:rPr>
              <a:t> </a:t>
            </a:r>
            <a:r>
              <a:rPr sz="1600" spc="100" dirty="0">
                <a:latin typeface="Times New Roman"/>
                <a:cs typeface="Times New Roman"/>
              </a:rPr>
              <a:t>(0.6)	</a:t>
            </a:r>
            <a:r>
              <a:rPr sz="1550" spc="40" dirty="0">
                <a:latin typeface="Symbol"/>
                <a:cs typeface="Symbol"/>
              </a:rPr>
              <a:t></a:t>
            </a:r>
            <a:r>
              <a:rPr sz="1550" spc="40" dirty="0">
                <a:latin typeface="Times New Roman"/>
                <a:cs typeface="Times New Roman"/>
              </a:rPr>
              <a:t>	</a:t>
            </a:r>
            <a:r>
              <a:rPr sz="1550" spc="35" dirty="0">
                <a:latin typeface="Times New Roman"/>
                <a:cs typeface="Times New Roman"/>
              </a:rPr>
              <a:t>0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130" dirty="0">
                <a:latin typeface="Times New Roman"/>
                <a:cs typeface="Times New Roman"/>
              </a:rPr>
              <a:t>.1859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1326" y="3507994"/>
            <a:ext cx="202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Verdana"/>
                <a:cs typeface="Verdana"/>
              </a:rPr>
              <a:t>Can you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calculate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4973" y="3448253"/>
            <a:ext cx="1471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0" dirty="0">
                <a:solidFill>
                  <a:srgbClr val="FF2D61"/>
                </a:solidFill>
                <a:latin typeface="Verdana"/>
                <a:cs typeface="Verdana"/>
              </a:rPr>
              <a:t>?</a:t>
            </a:r>
            <a:r>
              <a:rPr sz="1600" b="1" spc="-10" dirty="0">
                <a:latin typeface="Verdana"/>
                <a:cs typeface="Verdana"/>
              </a:rPr>
              <a:t>m</a:t>
            </a:r>
            <a:r>
              <a:rPr sz="1600" b="1" spc="-5" dirty="0">
                <a:latin typeface="Verdana"/>
                <a:cs typeface="Verdana"/>
              </a:rPr>
              <a:t>a</a:t>
            </a:r>
            <a:r>
              <a:rPr sz="1600" b="1" spc="-10" dirty="0">
                <a:latin typeface="Verdana"/>
                <a:cs typeface="Verdana"/>
              </a:rPr>
              <a:t>n</a:t>
            </a:r>
            <a:r>
              <a:rPr sz="1600" b="1" dirty="0">
                <a:latin typeface="Verdana"/>
                <a:cs typeface="Verdana"/>
              </a:rPr>
              <a:t>u</a:t>
            </a:r>
            <a:r>
              <a:rPr sz="1600" b="1" spc="-5" dirty="0">
                <a:latin typeface="Verdana"/>
                <a:cs typeface="Verdana"/>
              </a:rPr>
              <a:t>al</a:t>
            </a:r>
            <a:r>
              <a:rPr sz="1600" b="1" spc="-15" dirty="0">
                <a:latin typeface="Verdana"/>
                <a:cs typeface="Verdana"/>
              </a:rPr>
              <a:t>l</a:t>
            </a:r>
            <a:r>
              <a:rPr sz="1600" b="1" spc="-5" dirty="0">
                <a:latin typeface="Verdana"/>
                <a:cs typeface="Verdana"/>
              </a:rPr>
              <a:t>y?</a:t>
            </a:r>
            <a:endParaRPr sz="16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824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2D6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1536</Words>
  <Application>Microsoft Office PowerPoint</Application>
  <PresentationFormat>On-screen Show (4:3)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Symbol</vt:lpstr>
      <vt:lpstr>Times New Roman</vt:lpstr>
      <vt:lpstr>Verdana</vt:lpstr>
      <vt:lpstr>Wingdings</vt:lpstr>
      <vt:lpstr>Office Theme</vt:lpstr>
      <vt:lpstr>PowerPoint Presentation</vt:lpstr>
      <vt:lpstr>Introduction</vt:lpstr>
      <vt:lpstr>Discrete Uniform Distribution</vt:lpstr>
      <vt:lpstr>Discrete Uniform Distribution</vt:lpstr>
      <vt:lpstr>Bernoulli Process</vt:lpstr>
      <vt:lpstr>Bernoulli Process</vt:lpstr>
      <vt:lpstr>Bernoulli Process</vt:lpstr>
      <vt:lpstr>Binomial Distribution</vt:lpstr>
      <vt:lpstr>Binomial Distributions</vt:lpstr>
      <vt:lpstr>Table A.1 Binomial Probability Sums</vt:lpstr>
      <vt:lpstr>Binomial Distributions</vt:lpstr>
      <vt:lpstr>Binomial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lenovo</dc:creator>
  <cp:lastModifiedBy>hina shakir BUKC</cp:lastModifiedBy>
  <cp:revision>10</cp:revision>
  <dcterms:created xsi:type="dcterms:W3CDTF">2020-04-17T09:57:36Z</dcterms:created>
  <dcterms:modified xsi:type="dcterms:W3CDTF">2022-12-15T09:56:35Z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2015-03-25T00:00:00Z</vt:filetime>
  </property>
  <property fmtid="{D5CDD505-2E9C-101B-9397-08002B2CF9AE}" pid="3" name="LastSaved">
    <vt:filetime>2020-04-17T00:00:00Z</vt:filetime>
  </property>
</Properties>
</file>