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5" r:id="rId3"/>
    <p:sldId id="266" r:id="rId4"/>
    <p:sldId id="268" r:id="rId5"/>
    <p:sldId id="269" r:id="rId6"/>
    <p:sldId id="270" r:id="rId7"/>
    <p:sldId id="273" r:id="rId8"/>
    <p:sldId id="271" r:id="rId9"/>
    <p:sldId id="272" r:id="rId10"/>
    <p:sldId id="276" r:id="rId11"/>
    <p:sldId id="277" r:id="rId12"/>
    <p:sldId id="279" r:id="rId13"/>
    <p:sldId id="278" r:id="rId14"/>
    <p:sldId id="280" r:id="rId15"/>
    <p:sldId id="274" r:id="rId16"/>
    <p:sldId id="282" r:id="rId17"/>
    <p:sldId id="283" r:id="rId18"/>
    <p:sldId id="284" r:id="rId19"/>
    <p:sldId id="317" r:id="rId20"/>
    <p:sldId id="318" r:id="rId21"/>
    <p:sldId id="319" r:id="rId22"/>
    <p:sldId id="320" r:id="rId23"/>
    <p:sldId id="321" r:id="rId24"/>
    <p:sldId id="285" r:id="rId25"/>
    <p:sldId id="314" r:id="rId26"/>
    <p:sldId id="286" r:id="rId27"/>
    <p:sldId id="31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03" autoAdjust="0"/>
    <p:restoredTop sz="95126" autoAdjust="0"/>
  </p:normalViewPr>
  <p:slideViewPr>
    <p:cSldViewPr>
      <p:cViewPr varScale="1">
        <p:scale>
          <a:sx n="66" d="100"/>
          <a:sy n="66" d="100"/>
        </p:scale>
        <p:origin x="1548" y="44"/>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10/9/2022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X=5y+90</a:t>
            </a:r>
          </a:p>
        </p:txBody>
      </p:sp>
      <p:sp>
        <p:nvSpPr>
          <p:cNvPr id="4" name="Slide Number Placeholder 3"/>
          <p:cNvSpPr>
            <a:spLocks noGrp="1"/>
          </p:cNvSpPr>
          <p:nvPr>
            <p:ph type="sldNum" sz="quarter" idx="5"/>
          </p:nvPr>
        </p:nvSpPr>
        <p:spPr/>
        <p:txBody>
          <a:bodyPr/>
          <a:lstStyle/>
          <a:p>
            <a:fld id="{94861D5D-0720-435C-937E-287D6ABED52E}" type="slidenum">
              <a:rPr lang="en-US" smtClean="0"/>
              <a:t>8</a:t>
            </a:fld>
            <a:endParaRPr lang="en-US"/>
          </a:p>
        </p:txBody>
      </p:sp>
    </p:spTree>
    <p:extLst>
      <p:ext uri="{BB962C8B-B14F-4D97-AF65-F5344CB8AC3E}">
        <p14:creationId xmlns:p14="http://schemas.microsoft.com/office/powerpoint/2010/main" val="257256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seen that 2 wickets were taken by the bowler frequently in different matches. Hence, the mode of the given data is 2.</a:t>
            </a:r>
          </a:p>
        </p:txBody>
      </p:sp>
      <p:sp>
        <p:nvSpPr>
          <p:cNvPr id="4" name="Slide Number Placeholder 3"/>
          <p:cNvSpPr>
            <a:spLocks noGrp="1"/>
          </p:cNvSpPr>
          <p:nvPr>
            <p:ph type="sldNum" sz="quarter" idx="5"/>
          </p:nvPr>
        </p:nvSpPr>
        <p:spPr/>
        <p:txBody>
          <a:bodyPr/>
          <a:lstStyle/>
          <a:p>
            <a:fld id="{94861D5D-0720-435C-937E-287D6ABED52E}" type="slidenum">
              <a:rPr lang="en-US" smtClean="0"/>
              <a:t>22</a:t>
            </a:fld>
            <a:endParaRPr lang="en-US"/>
          </a:p>
        </p:txBody>
      </p:sp>
    </p:spTree>
    <p:extLst>
      <p:ext uri="{BB962C8B-B14F-4D97-AF65-F5344CB8AC3E}">
        <p14:creationId xmlns:p14="http://schemas.microsoft.com/office/powerpoint/2010/main" val="253837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Solution-1</a:t>
            </a:r>
          </a:p>
          <a:p>
            <a:r>
              <a:rPr lang="en-US" dirty="0"/>
              <a:t>In the following list of numbers, 3, 3, 6, 9, 15, 15, 15, 27, 27, 37, 48</a:t>
            </a:r>
          </a:p>
          <a:p>
            <a:r>
              <a:rPr lang="en-US" b="1" dirty="0"/>
              <a:t>15 </a:t>
            </a:r>
            <a:r>
              <a:rPr lang="en-US" dirty="0"/>
              <a:t>is the mode since it is appearing more number of times in the set compared to other numbers.</a:t>
            </a:r>
          </a:p>
          <a:p>
            <a:endParaRPr lang="en-US" dirty="0"/>
          </a:p>
          <a:p>
            <a:r>
              <a:rPr lang="en-US" dirty="0"/>
              <a:t>Solution-2</a:t>
            </a:r>
          </a:p>
          <a:p>
            <a:r>
              <a:rPr lang="en-US" sz="1200" b="0" i="0" kern="1200" dirty="0">
                <a:solidFill>
                  <a:schemeClr val="tx1"/>
                </a:solidFill>
                <a:effectLst/>
                <a:latin typeface="+mn-lt"/>
                <a:ea typeface="+mn-ea"/>
                <a:cs typeface="+mn-cs"/>
              </a:rPr>
              <a:t>Given: 4, 4, 4, 9, 15, 15, 15, 27, 37, 48  is the data set.</a:t>
            </a:r>
          </a:p>
          <a:p>
            <a:r>
              <a:rPr lang="en-US" sz="1200" b="0" i="0" kern="1200" dirty="0">
                <a:solidFill>
                  <a:schemeClr val="tx1"/>
                </a:solidFill>
                <a:effectLst/>
                <a:latin typeface="+mn-lt"/>
                <a:ea typeface="+mn-ea"/>
                <a:cs typeface="+mn-cs"/>
              </a:rPr>
              <a:t>As we know, a data set or set of values can have more than one mode if more than one value occurs with equal frequency and number of time compared to the other values in the set.</a:t>
            </a:r>
          </a:p>
          <a:p>
            <a:r>
              <a:rPr lang="en-US" sz="1200" b="0" i="0" kern="1200" dirty="0">
                <a:solidFill>
                  <a:schemeClr val="tx1"/>
                </a:solidFill>
                <a:effectLst/>
                <a:latin typeface="+mn-lt"/>
                <a:ea typeface="+mn-ea"/>
                <a:cs typeface="+mn-cs"/>
              </a:rPr>
              <a:t>Hence, here both the number </a:t>
            </a:r>
            <a:r>
              <a:rPr lang="en-US"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15</a:t>
            </a:r>
            <a:r>
              <a:rPr lang="en-US" sz="1200" b="0" i="0" kern="1200" dirty="0">
                <a:solidFill>
                  <a:schemeClr val="tx1"/>
                </a:solidFill>
                <a:effectLst/>
                <a:latin typeface="+mn-lt"/>
                <a:ea typeface="+mn-ea"/>
                <a:cs typeface="+mn-cs"/>
              </a:rPr>
              <a:t> are modes of the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Solution-3</a:t>
            </a:r>
          </a:p>
          <a:p>
            <a:pPr marL="0" indent="0">
              <a:buFont typeface="+mj-lt"/>
              <a:buNone/>
            </a:pPr>
            <a:r>
              <a:rPr lang="en-US" dirty="0"/>
              <a:t>Solution: If no value or number in a data set appears more than once, then the set has no mode.</a:t>
            </a:r>
          </a:p>
          <a:p>
            <a:pPr marL="0" indent="0">
              <a:buFont typeface="+mj-lt"/>
              <a:buNone/>
            </a:pPr>
            <a:r>
              <a:rPr lang="en-US" dirty="0"/>
              <a:t>Hence, for set 3, 6, 9, 16, 27, 37, 48, there is </a:t>
            </a:r>
            <a:r>
              <a:rPr lang="en-US" b="1" dirty="0"/>
              <a:t>no mode </a:t>
            </a:r>
            <a:r>
              <a:rPr lang="en-US" dirty="0"/>
              <a:t>available.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4861D5D-0720-435C-937E-287D6ABED52E}" type="slidenum">
              <a:rPr lang="en-US" smtClean="0"/>
              <a:t>23</a:t>
            </a:fld>
            <a:endParaRPr lang="en-US"/>
          </a:p>
        </p:txBody>
      </p:sp>
    </p:spTree>
    <p:extLst>
      <p:ext uri="{BB962C8B-B14F-4D97-AF65-F5344CB8AC3E}">
        <p14:creationId xmlns:p14="http://schemas.microsoft.com/office/powerpoint/2010/main" val="224192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Bessel correction (use of n − 1 instead of n)</a:t>
            </a:r>
          </a:p>
          <a:p>
            <a:r>
              <a:rPr lang="en-US" dirty="0"/>
              <a:t>This method corrects the bias in the estimation of the population variance</a:t>
            </a:r>
          </a:p>
        </p:txBody>
      </p:sp>
      <p:sp>
        <p:nvSpPr>
          <p:cNvPr id="4" name="Slide Number Placeholder 3"/>
          <p:cNvSpPr>
            <a:spLocks noGrp="1"/>
          </p:cNvSpPr>
          <p:nvPr>
            <p:ph type="sldNum" sz="quarter" idx="5"/>
          </p:nvPr>
        </p:nvSpPr>
        <p:spPr/>
        <p:txBody>
          <a:bodyPr/>
          <a:lstStyle/>
          <a:p>
            <a:fld id="{94861D5D-0720-435C-937E-287D6ABED52E}" type="slidenum">
              <a:rPr lang="en-US" smtClean="0"/>
              <a:t>24</a:t>
            </a:fld>
            <a:endParaRPr lang="en-US"/>
          </a:p>
        </p:txBody>
      </p:sp>
    </p:spTree>
    <p:extLst>
      <p:ext uri="{BB962C8B-B14F-4D97-AF65-F5344CB8AC3E}">
        <p14:creationId xmlns:p14="http://schemas.microsoft.com/office/powerpoint/2010/main" val="4245832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Statistics</a:t>
            </a:r>
            <a:br>
              <a:rPr lang="en-US" dirty="0"/>
            </a:br>
            <a:r>
              <a:rPr lang="en-US" dirty="0"/>
              <a:t>and Data Analysis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0B98A-CA82-4C48-A3D7-14669BA7BB59}"/>
              </a:ext>
            </a:extLst>
          </p:cNvPr>
          <p:cNvSpPr>
            <a:spLocks noGrp="1"/>
          </p:cNvSpPr>
          <p:nvPr>
            <p:ph type="title"/>
          </p:nvPr>
        </p:nvSpPr>
        <p:spPr/>
        <p:txBody>
          <a:bodyPr/>
          <a:lstStyle/>
          <a:p>
            <a:r>
              <a:rPr lang="en-US" dirty="0"/>
              <a:t>5-Retrospective</a:t>
            </a:r>
          </a:p>
        </p:txBody>
      </p:sp>
      <p:sp>
        <p:nvSpPr>
          <p:cNvPr id="3" name="Content Placeholder 2">
            <a:extLst>
              <a:ext uri="{FF2B5EF4-FFF2-40B4-BE49-F238E27FC236}">
                <a16:creationId xmlns:a16="http://schemas.microsoft.com/office/drawing/2014/main" xmlns="" id="{A610F5AF-02E5-445D-B1F1-86A2DA3BBEA1}"/>
              </a:ext>
            </a:extLst>
          </p:cNvPr>
          <p:cNvSpPr>
            <a:spLocks noGrp="1"/>
          </p:cNvSpPr>
          <p:nvPr>
            <p:ph idx="1"/>
          </p:nvPr>
        </p:nvSpPr>
        <p:spPr/>
        <p:txBody>
          <a:bodyPr/>
          <a:lstStyle/>
          <a:p>
            <a:r>
              <a:rPr lang="en-US" dirty="0"/>
              <a:t>This type of study uses strictly </a:t>
            </a:r>
            <a:r>
              <a:rPr lang="en-US" dirty="0">
                <a:solidFill>
                  <a:srgbClr val="C00000"/>
                </a:solidFill>
              </a:rPr>
              <a:t>historical data</a:t>
            </a:r>
            <a:r>
              <a:rPr lang="en-US" dirty="0"/>
              <a:t>, data taken over a specific period of time. One obvious advantage of retrospective data is that there is </a:t>
            </a:r>
            <a:r>
              <a:rPr lang="en-US" dirty="0">
                <a:solidFill>
                  <a:srgbClr val="C00000"/>
                </a:solidFill>
              </a:rPr>
              <a:t>reduced cost in collecting the data</a:t>
            </a:r>
            <a:r>
              <a:rPr lang="en-US" dirty="0"/>
              <a:t>.</a:t>
            </a:r>
          </a:p>
        </p:txBody>
      </p:sp>
    </p:spTree>
    <p:extLst>
      <p:ext uri="{BB962C8B-B14F-4D97-AF65-F5344CB8AC3E}">
        <p14:creationId xmlns:p14="http://schemas.microsoft.com/office/powerpoint/2010/main" val="95916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112A0-0195-4360-8383-09E496AF661A}"/>
              </a:ext>
            </a:extLst>
          </p:cNvPr>
          <p:cNvSpPr>
            <a:spLocks noGrp="1"/>
          </p:cNvSpPr>
          <p:nvPr>
            <p:ph type="title"/>
          </p:nvPr>
        </p:nvSpPr>
        <p:spPr/>
        <p:txBody>
          <a:bodyPr/>
          <a:lstStyle/>
          <a:p>
            <a:r>
              <a:rPr lang="en-US" dirty="0"/>
              <a:t>Types of Sampling Procedures</a:t>
            </a:r>
          </a:p>
        </p:txBody>
      </p:sp>
      <p:sp>
        <p:nvSpPr>
          <p:cNvPr id="3" name="Content Placeholder 2">
            <a:extLst>
              <a:ext uri="{FF2B5EF4-FFF2-40B4-BE49-F238E27FC236}">
                <a16:creationId xmlns:a16="http://schemas.microsoft.com/office/drawing/2014/main" xmlns="" id="{C15EE030-4077-4698-9A6E-E722CB6CC6C2}"/>
              </a:ext>
            </a:extLst>
          </p:cNvPr>
          <p:cNvSpPr>
            <a:spLocks noGrp="1"/>
          </p:cNvSpPr>
          <p:nvPr>
            <p:ph idx="1"/>
          </p:nvPr>
        </p:nvSpPr>
        <p:spPr/>
        <p:txBody>
          <a:bodyPr>
            <a:normAutofit/>
          </a:bodyPr>
          <a:lstStyle/>
          <a:p>
            <a:pPr marL="514350" indent="-514350">
              <a:buFont typeface="+mj-lt"/>
              <a:buAutoNum type="arabicPeriod"/>
            </a:pPr>
            <a:r>
              <a:rPr lang="en-US" dirty="0"/>
              <a:t>Key informant</a:t>
            </a:r>
          </a:p>
          <a:p>
            <a:pPr marL="514350" indent="-514350">
              <a:buFont typeface="+mj-lt"/>
              <a:buAutoNum type="arabicPeriod"/>
            </a:pPr>
            <a:r>
              <a:rPr lang="en-US" dirty="0"/>
              <a:t>Snowball</a:t>
            </a:r>
          </a:p>
          <a:p>
            <a:pPr marL="514350" indent="-514350">
              <a:buFont typeface="+mj-lt"/>
              <a:buAutoNum type="arabicPeriod"/>
            </a:pPr>
            <a:r>
              <a:rPr lang="en-US" dirty="0"/>
              <a:t>Convenience</a:t>
            </a:r>
          </a:p>
          <a:p>
            <a:pPr marL="514350" indent="-514350">
              <a:buFont typeface="+mj-lt"/>
              <a:buAutoNum type="arabicPeriod"/>
            </a:pPr>
            <a:r>
              <a:rPr lang="en-US" dirty="0"/>
              <a:t>Random table/random selection</a:t>
            </a:r>
          </a:p>
          <a:p>
            <a:pPr marL="514350" indent="-514350">
              <a:buFont typeface="+mj-lt"/>
              <a:buAutoNum type="arabicPeriod"/>
            </a:pPr>
            <a:r>
              <a:rPr lang="en-US" dirty="0"/>
              <a:t>Stratified</a:t>
            </a:r>
          </a:p>
          <a:p>
            <a:pPr marL="514350" indent="-514350">
              <a:buFont typeface="+mj-lt"/>
              <a:buAutoNum type="arabicPeriod"/>
            </a:pPr>
            <a:r>
              <a:rPr lang="en-US" dirty="0"/>
              <a:t>Whole population </a:t>
            </a:r>
          </a:p>
          <a:p>
            <a:endParaRPr lang="en-US" dirty="0"/>
          </a:p>
          <a:p>
            <a:endParaRPr lang="en-US" dirty="0"/>
          </a:p>
        </p:txBody>
      </p:sp>
    </p:spTree>
    <p:extLst>
      <p:ext uri="{BB962C8B-B14F-4D97-AF65-F5344CB8AC3E}">
        <p14:creationId xmlns:p14="http://schemas.microsoft.com/office/powerpoint/2010/main" val="10292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112A0-0195-4360-8383-09E496AF661A}"/>
              </a:ext>
            </a:extLst>
          </p:cNvPr>
          <p:cNvSpPr>
            <a:spLocks noGrp="1"/>
          </p:cNvSpPr>
          <p:nvPr>
            <p:ph type="title"/>
          </p:nvPr>
        </p:nvSpPr>
        <p:spPr/>
        <p:txBody>
          <a:bodyPr/>
          <a:lstStyle/>
          <a:p>
            <a:r>
              <a:rPr lang="en-US" dirty="0"/>
              <a:t>Types of Sampling Procedures</a:t>
            </a:r>
          </a:p>
        </p:txBody>
      </p:sp>
      <p:sp>
        <p:nvSpPr>
          <p:cNvPr id="3" name="Content Placeholder 2">
            <a:extLst>
              <a:ext uri="{FF2B5EF4-FFF2-40B4-BE49-F238E27FC236}">
                <a16:creationId xmlns:a16="http://schemas.microsoft.com/office/drawing/2014/main" xmlns="" id="{C15EE030-4077-4698-9A6E-E722CB6CC6C2}"/>
              </a:ext>
            </a:extLst>
          </p:cNvPr>
          <p:cNvSpPr>
            <a:spLocks noGrp="1"/>
          </p:cNvSpPr>
          <p:nvPr>
            <p:ph idx="1"/>
          </p:nvPr>
        </p:nvSpPr>
        <p:spPr/>
        <p:txBody>
          <a:bodyPr>
            <a:normAutofit fontScale="92500" lnSpcReduction="20000"/>
          </a:bodyPr>
          <a:lstStyle/>
          <a:p>
            <a:pPr marL="514350" indent="-514350">
              <a:buFont typeface="+mj-lt"/>
              <a:buAutoNum type="arabicPeriod"/>
            </a:pPr>
            <a:r>
              <a:rPr lang="en-US" b="1" dirty="0"/>
              <a:t>Key informant</a:t>
            </a:r>
          </a:p>
          <a:p>
            <a:pPr marL="914400" lvl="1" indent="-514350"/>
            <a:r>
              <a:rPr lang="en-US" dirty="0"/>
              <a:t>A specific person that you believe will give you the most information-sometimes used to develop interview questions.</a:t>
            </a:r>
          </a:p>
          <a:p>
            <a:pPr marL="514350" indent="-514350">
              <a:buFont typeface="+mj-lt"/>
              <a:buAutoNum type="arabicPeriod"/>
            </a:pPr>
            <a:r>
              <a:rPr lang="en-US" b="1" dirty="0"/>
              <a:t>Snowball</a:t>
            </a:r>
          </a:p>
          <a:p>
            <a:pPr marL="914400" lvl="1" indent="-514350"/>
            <a:r>
              <a:rPr lang="en-US" dirty="0"/>
              <a:t>You ask the participants to provide you with names of those that will be able to provide you with important information</a:t>
            </a:r>
          </a:p>
          <a:p>
            <a:pPr marL="514350" indent="-514350">
              <a:buFont typeface="+mj-lt"/>
              <a:buAutoNum type="arabicPeriod"/>
            </a:pPr>
            <a:r>
              <a:rPr lang="en-US" b="1" dirty="0"/>
              <a:t>Convenience</a:t>
            </a:r>
          </a:p>
          <a:p>
            <a:pPr marL="914400" lvl="1" indent="-514350"/>
            <a:r>
              <a:rPr lang="en-US" dirty="0"/>
              <a:t>Simply asking anyone to whom you have easy access. Avoid this if possible</a:t>
            </a:r>
          </a:p>
          <a:p>
            <a:pPr marL="514350" indent="-514350">
              <a:buFont typeface="+mj-lt"/>
              <a:buAutoNum type="arabicPeriod"/>
            </a:pPr>
            <a:r>
              <a:rPr lang="en-US" b="1" dirty="0"/>
              <a:t>Random table/random selection</a:t>
            </a:r>
          </a:p>
          <a:p>
            <a:pPr marL="914400" lvl="1" indent="-514350"/>
            <a:r>
              <a:rPr lang="en-US" dirty="0"/>
              <a:t>When each person of the population has an equal chance of been selected. Selection is based on random procedure such as using random table of numbers.</a:t>
            </a:r>
          </a:p>
        </p:txBody>
      </p:sp>
    </p:spTree>
    <p:extLst>
      <p:ext uri="{BB962C8B-B14F-4D97-AF65-F5344CB8AC3E}">
        <p14:creationId xmlns:p14="http://schemas.microsoft.com/office/powerpoint/2010/main" val="345920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112A0-0195-4360-8383-09E496AF661A}"/>
              </a:ext>
            </a:extLst>
          </p:cNvPr>
          <p:cNvSpPr>
            <a:spLocks noGrp="1"/>
          </p:cNvSpPr>
          <p:nvPr>
            <p:ph type="title"/>
          </p:nvPr>
        </p:nvSpPr>
        <p:spPr/>
        <p:txBody>
          <a:bodyPr/>
          <a:lstStyle/>
          <a:p>
            <a:r>
              <a:rPr lang="en-US" dirty="0"/>
              <a:t>Types of Sampling Procedures</a:t>
            </a:r>
          </a:p>
        </p:txBody>
      </p:sp>
      <p:sp>
        <p:nvSpPr>
          <p:cNvPr id="3" name="Content Placeholder 2">
            <a:extLst>
              <a:ext uri="{FF2B5EF4-FFF2-40B4-BE49-F238E27FC236}">
                <a16:creationId xmlns:a16="http://schemas.microsoft.com/office/drawing/2014/main" xmlns="" id="{C15EE030-4077-4698-9A6E-E722CB6CC6C2}"/>
              </a:ext>
            </a:extLst>
          </p:cNvPr>
          <p:cNvSpPr>
            <a:spLocks noGrp="1"/>
          </p:cNvSpPr>
          <p:nvPr>
            <p:ph idx="1"/>
          </p:nvPr>
        </p:nvSpPr>
        <p:spPr/>
        <p:txBody>
          <a:bodyPr>
            <a:normAutofit/>
          </a:bodyPr>
          <a:lstStyle/>
          <a:p>
            <a:pPr marL="0" indent="0">
              <a:buNone/>
            </a:pPr>
            <a:r>
              <a:rPr lang="en-US" b="1" dirty="0"/>
              <a:t>5. Stratified sampling</a:t>
            </a:r>
          </a:p>
          <a:p>
            <a:pPr lvl="1"/>
            <a:r>
              <a:rPr lang="en-US" dirty="0"/>
              <a:t>choosing from various sub-groups. The population is divided into subpopulations and random samples are taken of each subpopulation. For example, stratified by gender.</a:t>
            </a:r>
          </a:p>
          <a:p>
            <a:pPr lvl="1"/>
            <a:r>
              <a:rPr lang="en-US" dirty="0"/>
              <a:t>If the population has 25% females and 75% males, the sample should be chosen randomly by subpopulations and consist of 25% females and 75% males.</a:t>
            </a:r>
          </a:p>
          <a:p>
            <a:pPr marL="0" indent="0">
              <a:buNone/>
            </a:pPr>
            <a:r>
              <a:rPr lang="en-US" b="1" dirty="0"/>
              <a:t>6. Whole population</a:t>
            </a:r>
          </a:p>
          <a:p>
            <a:pPr lvl="1"/>
            <a:r>
              <a:rPr lang="en-US" dirty="0"/>
              <a:t>The entire population is used.</a:t>
            </a:r>
          </a:p>
          <a:p>
            <a:pPr lvl="1"/>
            <a:r>
              <a:rPr lang="en-US" dirty="0"/>
              <a:t>This is especially true if the population is small.</a:t>
            </a:r>
          </a:p>
          <a:p>
            <a:endParaRPr lang="en-US" dirty="0"/>
          </a:p>
        </p:txBody>
      </p:sp>
    </p:spTree>
    <p:extLst>
      <p:ext uri="{BB962C8B-B14F-4D97-AF65-F5344CB8AC3E}">
        <p14:creationId xmlns:p14="http://schemas.microsoft.com/office/powerpoint/2010/main" val="85464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090EB-BAF6-4312-A4B9-8C6D48116847}"/>
              </a:ext>
            </a:extLst>
          </p:cNvPr>
          <p:cNvSpPr>
            <a:spLocks noGrp="1"/>
          </p:cNvSpPr>
          <p:nvPr>
            <p:ph type="title"/>
          </p:nvPr>
        </p:nvSpPr>
        <p:spPr/>
        <p:txBody>
          <a:bodyPr/>
          <a:lstStyle/>
          <a:p>
            <a:r>
              <a:rPr lang="en-US" dirty="0"/>
              <a:t>Sample and Generalization</a:t>
            </a:r>
          </a:p>
        </p:txBody>
      </p:sp>
      <p:pic>
        <p:nvPicPr>
          <p:cNvPr id="4" name="Picture 4" descr="01f01">
            <a:extLst>
              <a:ext uri="{FF2B5EF4-FFF2-40B4-BE49-F238E27FC236}">
                <a16:creationId xmlns:a16="http://schemas.microsoft.com/office/drawing/2014/main" xmlns="" id="{EB3FBFE1-0F99-4AB1-BDF0-5AFB67275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94" y="1295400"/>
            <a:ext cx="7875411" cy="531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9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A12DE-F7CF-496C-8421-B27730031098}"/>
              </a:ext>
            </a:extLst>
          </p:cNvPr>
          <p:cNvSpPr>
            <a:spLocks noGrp="1"/>
          </p:cNvSpPr>
          <p:nvPr>
            <p:ph type="title"/>
          </p:nvPr>
        </p:nvSpPr>
        <p:spPr/>
        <p:txBody>
          <a:bodyPr>
            <a:normAutofit fontScale="90000"/>
          </a:bodyPr>
          <a:lstStyle/>
          <a:p>
            <a:r>
              <a:rPr lang="en-US" dirty="0"/>
              <a:t>Measures of Location/Central Tendency</a:t>
            </a:r>
          </a:p>
        </p:txBody>
      </p:sp>
      <p:sp>
        <p:nvSpPr>
          <p:cNvPr id="3" name="Content Placeholder 2">
            <a:extLst>
              <a:ext uri="{FF2B5EF4-FFF2-40B4-BE49-F238E27FC236}">
                <a16:creationId xmlns:a16="http://schemas.microsoft.com/office/drawing/2014/main" xmlns="" id="{58EE66A5-54BF-49F6-B6E2-C1F38E20B0F6}"/>
              </a:ext>
            </a:extLst>
          </p:cNvPr>
          <p:cNvSpPr>
            <a:spLocks noGrp="1"/>
          </p:cNvSpPr>
          <p:nvPr>
            <p:ph idx="1"/>
          </p:nvPr>
        </p:nvSpPr>
        <p:spPr/>
        <p:txBody>
          <a:bodyPr/>
          <a:lstStyle/>
          <a:p>
            <a:r>
              <a:rPr lang="en-US" dirty="0"/>
              <a:t>Measures of location are designed to provide the analyst with some quantitative values of where the center, or some other location, of data is located.</a:t>
            </a:r>
          </a:p>
          <a:p>
            <a:r>
              <a:rPr lang="en-US" dirty="0"/>
              <a:t>It includes:</a:t>
            </a:r>
          </a:p>
          <a:p>
            <a:pPr lvl="1"/>
            <a:r>
              <a:rPr lang="en-US" b="1" dirty="0"/>
              <a:t>Mean</a:t>
            </a:r>
            <a:r>
              <a:rPr lang="en-US" dirty="0"/>
              <a:t> of the sample</a:t>
            </a:r>
          </a:p>
          <a:p>
            <a:pPr lvl="1"/>
            <a:r>
              <a:rPr lang="en-US" b="1" dirty="0"/>
              <a:t>Median</a:t>
            </a:r>
            <a:r>
              <a:rPr lang="en-US" dirty="0"/>
              <a:t> of the sample</a:t>
            </a:r>
          </a:p>
          <a:p>
            <a:pPr lvl="1"/>
            <a:r>
              <a:rPr lang="en-US" b="1" dirty="0">
                <a:solidFill>
                  <a:srgbClr val="C00000"/>
                </a:solidFill>
              </a:rPr>
              <a:t>Mode</a:t>
            </a:r>
            <a:r>
              <a:rPr lang="en-US" dirty="0"/>
              <a:t> of the sample</a:t>
            </a:r>
          </a:p>
          <a:p>
            <a:pPr lvl="1"/>
            <a:endParaRPr lang="en-US" dirty="0"/>
          </a:p>
          <a:p>
            <a:endParaRPr lang="en-US" dirty="0"/>
          </a:p>
        </p:txBody>
      </p:sp>
    </p:spTree>
    <p:extLst>
      <p:ext uri="{BB962C8B-B14F-4D97-AF65-F5344CB8AC3E}">
        <p14:creationId xmlns:p14="http://schemas.microsoft.com/office/powerpoint/2010/main" val="367721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E8B55-F57C-4462-B431-0B28D2D9DEAF}"/>
              </a:ext>
            </a:extLst>
          </p:cNvPr>
          <p:cNvSpPr>
            <a:spLocks noGrp="1"/>
          </p:cNvSpPr>
          <p:nvPr>
            <p:ph type="title"/>
          </p:nvPr>
        </p:nvSpPr>
        <p:spPr/>
        <p:txBody>
          <a:bodyPr/>
          <a:lstStyle/>
          <a:p>
            <a:r>
              <a:rPr lang="en-US" dirty="0"/>
              <a:t>Mean of the Sample</a:t>
            </a:r>
          </a:p>
        </p:txBody>
      </p:sp>
      <p:sp>
        <p:nvSpPr>
          <p:cNvPr id="3" name="Content Placeholder 2">
            <a:extLst>
              <a:ext uri="{FF2B5EF4-FFF2-40B4-BE49-F238E27FC236}">
                <a16:creationId xmlns:a16="http://schemas.microsoft.com/office/drawing/2014/main" xmlns="" id="{CB478954-A7E6-43D8-BD45-B033363D36CF}"/>
              </a:ext>
            </a:extLst>
          </p:cNvPr>
          <p:cNvSpPr>
            <a:spLocks noGrp="1"/>
          </p:cNvSpPr>
          <p:nvPr>
            <p:ph idx="1"/>
          </p:nvPr>
        </p:nvSpPr>
        <p:spPr>
          <a:xfrm>
            <a:off x="0" y="3157016"/>
            <a:ext cx="9144000" cy="3548583"/>
          </a:xfrm>
        </p:spPr>
        <p:txBody>
          <a:bodyPr>
            <a:normAutofit lnSpcReduction="10000"/>
          </a:bodyPr>
          <a:lstStyle/>
          <a:p>
            <a:r>
              <a:rPr lang="en-US" dirty="0"/>
              <a:t>Also called numerical average.</a:t>
            </a:r>
          </a:p>
          <a:p>
            <a:r>
              <a:rPr lang="en-US" dirty="0"/>
              <a:t>Sample mean is the </a:t>
            </a:r>
            <a:r>
              <a:rPr lang="en-US" b="1" dirty="0"/>
              <a:t>centroid of the given data</a:t>
            </a:r>
            <a:r>
              <a:rPr lang="en-US" dirty="0"/>
              <a:t>.</a:t>
            </a:r>
          </a:p>
          <a:p>
            <a:r>
              <a:rPr lang="en-US" dirty="0"/>
              <a:t>The </a:t>
            </a:r>
            <a:r>
              <a:rPr lang="en-US" b="1" dirty="0"/>
              <a:t>trimmed mean </a:t>
            </a:r>
            <a:r>
              <a:rPr lang="en-US" dirty="0"/>
              <a:t>is calculated by eliminating the highest and lowest values in the sample and taking the mean of the remaining values.</a:t>
            </a:r>
          </a:p>
          <a:p>
            <a:pPr lvl="1"/>
            <a:r>
              <a:rPr lang="en-US" dirty="0"/>
              <a:t>For a 10% trimmed mean, the largest 10% and the smallest 10% are eliminated.</a:t>
            </a:r>
          </a:p>
          <a:p>
            <a:endParaRPr lang="en-US" dirty="0"/>
          </a:p>
          <a:p>
            <a:endParaRPr lang="en-US" dirty="0"/>
          </a:p>
        </p:txBody>
      </p:sp>
      <p:pic>
        <p:nvPicPr>
          <p:cNvPr id="5" name="Picture 4">
            <a:extLst>
              <a:ext uri="{FF2B5EF4-FFF2-40B4-BE49-F238E27FC236}">
                <a16:creationId xmlns:a16="http://schemas.microsoft.com/office/drawing/2014/main" xmlns="" id="{698F9954-F8CE-4203-AD7E-E56F39A8DECD}"/>
              </a:ext>
            </a:extLst>
          </p:cNvPr>
          <p:cNvPicPr>
            <a:picLocks noChangeAspect="1"/>
          </p:cNvPicPr>
          <p:nvPr/>
        </p:nvPicPr>
        <p:blipFill>
          <a:blip r:embed="rId2"/>
          <a:stretch>
            <a:fillRect/>
          </a:stretch>
        </p:blipFill>
        <p:spPr>
          <a:xfrm>
            <a:off x="0" y="1371600"/>
            <a:ext cx="9144000" cy="1785416"/>
          </a:xfrm>
          <a:prstGeom prst="rect">
            <a:avLst/>
          </a:prstGeom>
        </p:spPr>
      </p:pic>
    </p:spTree>
    <p:extLst>
      <p:ext uri="{BB962C8B-B14F-4D97-AF65-F5344CB8AC3E}">
        <p14:creationId xmlns:p14="http://schemas.microsoft.com/office/powerpoint/2010/main" val="390097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E8B55-F57C-4462-B431-0B28D2D9DEAF}"/>
              </a:ext>
            </a:extLst>
          </p:cNvPr>
          <p:cNvSpPr>
            <a:spLocks noGrp="1"/>
          </p:cNvSpPr>
          <p:nvPr>
            <p:ph type="title"/>
          </p:nvPr>
        </p:nvSpPr>
        <p:spPr/>
        <p:txBody>
          <a:bodyPr/>
          <a:lstStyle/>
          <a:p>
            <a:r>
              <a:rPr lang="en-US" dirty="0"/>
              <a:t>Median of the Sample</a:t>
            </a:r>
          </a:p>
        </p:txBody>
      </p:sp>
      <p:sp>
        <p:nvSpPr>
          <p:cNvPr id="3" name="Content Placeholder 2">
            <a:extLst>
              <a:ext uri="{FF2B5EF4-FFF2-40B4-BE49-F238E27FC236}">
                <a16:creationId xmlns:a16="http://schemas.microsoft.com/office/drawing/2014/main" xmlns="" id="{CB478954-A7E6-43D8-BD45-B033363D36CF}"/>
              </a:ext>
            </a:extLst>
          </p:cNvPr>
          <p:cNvSpPr>
            <a:spLocks noGrp="1"/>
          </p:cNvSpPr>
          <p:nvPr>
            <p:ph idx="1"/>
          </p:nvPr>
        </p:nvSpPr>
        <p:spPr>
          <a:xfrm>
            <a:off x="0" y="4321708"/>
            <a:ext cx="9144000" cy="2383891"/>
          </a:xfrm>
        </p:spPr>
        <p:txBody>
          <a:bodyPr/>
          <a:lstStyle/>
          <a:p>
            <a:r>
              <a:rPr lang="en-US" dirty="0"/>
              <a:t>The purpose of the median is to reflect the central tendency of the sample in such a way that it is </a:t>
            </a:r>
            <a:r>
              <a:rPr lang="en-US" dirty="0">
                <a:solidFill>
                  <a:srgbClr val="C00000"/>
                </a:solidFill>
              </a:rPr>
              <a:t>uninfluenced by extreme values or outliers</a:t>
            </a:r>
            <a:r>
              <a:rPr lang="en-US" dirty="0"/>
              <a:t>.</a:t>
            </a:r>
          </a:p>
        </p:txBody>
      </p:sp>
      <p:pic>
        <p:nvPicPr>
          <p:cNvPr id="4" name="Picture 3">
            <a:extLst>
              <a:ext uri="{FF2B5EF4-FFF2-40B4-BE49-F238E27FC236}">
                <a16:creationId xmlns:a16="http://schemas.microsoft.com/office/drawing/2014/main" xmlns="" id="{4AB7DC6B-6612-4BD4-B8CC-A6E4BB2E8BCB}"/>
              </a:ext>
            </a:extLst>
          </p:cNvPr>
          <p:cNvPicPr>
            <a:picLocks noChangeAspect="1"/>
          </p:cNvPicPr>
          <p:nvPr/>
        </p:nvPicPr>
        <p:blipFill>
          <a:blip r:embed="rId2"/>
          <a:stretch>
            <a:fillRect/>
          </a:stretch>
        </p:blipFill>
        <p:spPr>
          <a:xfrm>
            <a:off x="0" y="2528770"/>
            <a:ext cx="9144000" cy="1800459"/>
          </a:xfrm>
          <a:prstGeom prst="rect">
            <a:avLst/>
          </a:prstGeom>
        </p:spPr>
      </p:pic>
    </p:spTree>
    <p:extLst>
      <p:ext uri="{BB962C8B-B14F-4D97-AF65-F5344CB8AC3E}">
        <p14:creationId xmlns:p14="http://schemas.microsoft.com/office/powerpoint/2010/main" val="102153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9373F-D411-496E-B0F1-A5675F9C65D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xmlns="" id="{A689D4D4-121D-46B6-B823-FCACF3E9C627}"/>
              </a:ext>
            </a:extLst>
          </p:cNvPr>
          <p:cNvSpPr>
            <a:spLocks noGrp="1"/>
          </p:cNvSpPr>
          <p:nvPr>
            <p:ph idx="1"/>
          </p:nvPr>
        </p:nvSpPr>
        <p:spPr/>
        <p:txBody>
          <a:bodyPr/>
          <a:lstStyle/>
          <a:p>
            <a:r>
              <a:rPr lang="en-US"/>
              <a:t>Page 13, </a:t>
            </a:r>
            <a:r>
              <a:rPr lang="en-US" dirty="0"/>
              <a:t>Exercises 1.1 to 1.6</a:t>
            </a:r>
          </a:p>
        </p:txBody>
      </p:sp>
    </p:spTree>
    <p:extLst>
      <p:ext uri="{BB962C8B-B14F-4D97-AF65-F5344CB8AC3E}">
        <p14:creationId xmlns:p14="http://schemas.microsoft.com/office/powerpoint/2010/main" val="28942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xmlns="" id="{A8EE9CA4-8929-4AB9-8F39-61134B389071}"/>
              </a:ext>
            </a:extLst>
          </p:cNvPr>
          <p:cNvSpPr>
            <a:spLocks noGrp="1"/>
          </p:cNvSpPr>
          <p:nvPr>
            <p:ph idx="1"/>
          </p:nvPr>
        </p:nvSpPr>
        <p:spPr/>
        <p:txBody>
          <a:bodyPr/>
          <a:lstStyle/>
          <a:p>
            <a:r>
              <a:rPr lang="en-US" dirty="0"/>
              <a:t>The value that has a </a:t>
            </a:r>
            <a:r>
              <a:rPr lang="en-US" dirty="0">
                <a:solidFill>
                  <a:srgbClr val="C00000"/>
                </a:solidFill>
              </a:rPr>
              <a:t>higher frequency </a:t>
            </a:r>
            <a:r>
              <a:rPr lang="en-US" dirty="0"/>
              <a:t>in a given set of values.</a:t>
            </a:r>
          </a:p>
          <a:p>
            <a:r>
              <a:rPr lang="en-US" dirty="0"/>
              <a:t>It is the value that appears the most number of times.</a:t>
            </a:r>
          </a:p>
          <a:p>
            <a:r>
              <a:rPr lang="en-US" b="1" dirty="0"/>
              <a:t>Example:</a:t>
            </a:r>
          </a:p>
          <a:p>
            <a:pPr lvl="1"/>
            <a:r>
              <a:rPr lang="en-US" dirty="0"/>
              <a:t>Consider : 2, 4, 5, 5, 6, 7</a:t>
            </a:r>
          </a:p>
          <a:p>
            <a:pPr lvl="1"/>
            <a:r>
              <a:rPr lang="en-US" dirty="0"/>
              <a:t>The mode of the data set is 5 since it has appeared in the set twice.</a:t>
            </a:r>
          </a:p>
        </p:txBody>
      </p:sp>
    </p:spTree>
    <p:extLst>
      <p:ext uri="{BB962C8B-B14F-4D97-AF65-F5344CB8AC3E}">
        <p14:creationId xmlns:p14="http://schemas.microsoft.com/office/powerpoint/2010/main" val="143416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4E0C0-6D2D-4285-ABB7-19A0CF7B4142}"/>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xmlns="" id="{984CF2DE-5519-4AD7-BFDF-70C521F1B2C2}"/>
              </a:ext>
            </a:extLst>
          </p:cNvPr>
          <p:cNvSpPr>
            <a:spLocks noGrp="1"/>
          </p:cNvSpPr>
          <p:nvPr>
            <p:ph idx="1"/>
          </p:nvPr>
        </p:nvSpPr>
        <p:spPr/>
        <p:txBody>
          <a:bodyPr/>
          <a:lstStyle/>
          <a:p>
            <a:r>
              <a:rPr lang="en-US" dirty="0"/>
              <a:t>Statistics is a tool for analyzing data and discovering and proving it’s true meaning.</a:t>
            </a:r>
          </a:p>
          <a:p>
            <a:r>
              <a:rPr lang="en-US" dirty="0"/>
              <a:t>Statistics is the study of the collection, organization, analysis, interpretation and presentation of data.</a:t>
            </a:r>
          </a:p>
          <a:p>
            <a:endParaRPr lang="en-US" dirty="0"/>
          </a:p>
        </p:txBody>
      </p:sp>
    </p:spTree>
    <p:extLst>
      <p:ext uri="{BB962C8B-B14F-4D97-AF65-F5344CB8AC3E}">
        <p14:creationId xmlns:p14="http://schemas.microsoft.com/office/powerpoint/2010/main" val="80666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xmlns="" id="{A8EE9CA4-8929-4AB9-8F39-61134B389071}"/>
              </a:ext>
            </a:extLst>
          </p:cNvPr>
          <p:cNvSpPr>
            <a:spLocks noGrp="1"/>
          </p:cNvSpPr>
          <p:nvPr>
            <p:ph idx="1"/>
          </p:nvPr>
        </p:nvSpPr>
        <p:spPr/>
        <p:txBody>
          <a:bodyPr/>
          <a:lstStyle/>
          <a:p>
            <a:r>
              <a:rPr lang="en-US" b="1" dirty="0"/>
              <a:t>Bimodal</a:t>
            </a:r>
            <a:r>
              <a:rPr lang="en-US" dirty="0"/>
              <a:t>:</a:t>
            </a:r>
          </a:p>
          <a:p>
            <a:pPr lvl="1"/>
            <a:r>
              <a:rPr lang="en-US" dirty="0"/>
              <a:t>When there are two modes in a data set, then the set is called bimodal.</a:t>
            </a:r>
          </a:p>
          <a:p>
            <a:pPr marL="457200" lvl="1" indent="0">
              <a:buNone/>
            </a:pPr>
            <a:r>
              <a:rPr lang="en-US" b="1" i="1" dirty="0"/>
              <a:t>For example</a:t>
            </a:r>
          </a:p>
          <a:p>
            <a:pPr lvl="1"/>
            <a:r>
              <a:rPr lang="en-US" dirty="0"/>
              <a:t>The mode of Set A = {2,2,2,3,4,4,5,5,5} is 2 and 5, because both 2 and 5 is repeated three times in the given set.</a:t>
            </a:r>
          </a:p>
        </p:txBody>
      </p:sp>
    </p:spTree>
    <p:extLst>
      <p:ext uri="{BB962C8B-B14F-4D97-AF65-F5344CB8AC3E}">
        <p14:creationId xmlns:p14="http://schemas.microsoft.com/office/powerpoint/2010/main" val="33650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8C88E-0EA0-4307-8E17-17264C83C63B}"/>
              </a:ext>
            </a:extLst>
          </p:cNvPr>
          <p:cNvSpPr>
            <a:spLocks noGrp="1"/>
          </p:cNvSpPr>
          <p:nvPr>
            <p:ph type="title"/>
          </p:nvPr>
        </p:nvSpPr>
        <p:spPr/>
        <p:txBody>
          <a:bodyPr/>
          <a:lstStyle/>
          <a:p>
            <a:r>
              <a:rPr lang="en-US" dirty="0"/>
              <a:t>Mode of the sample</a:t>
            </a:r>
          </a:p>
        </p:txBody>
      </p:sp>
      <p:sp>
        <p:nvSpPr>
          <p:cNvPr id="3" name="Content Placeholder 2">
            <a:extLst>
              <a:ext uri="{FF2B5EF4-FFF2-40B4-BE49-F238E27FC236}">
                <a16:creationId xmlns:a16="http://schemas.microsoft.com/office/drawing/2014/main" xmlns="" id="{A8EE9CA4-8929-4AB9-8F39-61134B389071}"/>
              </a:ext>
            </a:extLst>
          </p:cNvPr>
          <p:cNvSpPr>
            <a:spLocks noGrp="1"/>
          </p:cNvSpPr>
          <p:nvPr>
            <p:ph idx="1"/>
          </p:nvPr>
        </p:nvSpPr>
        <p:spPr/>
        <p:txBody>
          <a:bodyPr/>
          <a:lstStyle/>
          <a:p>
            <a:r>
              <a:rPr lang="en-US" b="1" dirty="0"/>
              <a:t>Trimodal</a:t>
            </a:r>
            <a:endParaRPr lang="en-US" dirty="0"/>
          </a:p>
          <a:p>
            <a:pPr lvl="1"/>
            <a:r>
              <a:rPr lang="en-US" dirty="0"/>
              <a:t>When there are three modes in a data set, then the set is called trimodal.</a:t>
            </a:r>
          </a:p>
          <a:p>
            <a:pPr marL="457200" lvl="1" indent="0">
              <a:buNone/>
            </a:pPr>
            <a:r>
              <a:rPr lang="en-US" b="1" i="1" dirty="0"/>
              <a:t>For example</a:t>
            </a:r>
          </a:p>
          <a:p>
            <a:pPr lvl="1"/>
            <a:r>
              <a:rPr lang="en-US" dirty="0"/>
              <a:t>The mode of set A = {2,2,2,3,4,4,5,5,5,7,8,8,8} is 2, 5 and 8</a:t>
            </a:r>
          </a:p>
          <a:p>
            <a:r>
              <a:rPr lang="en-US" b="1" dirty="0"/>
              <a:t>Multimodal</a:t>
            </a:r>
          </a:p>
          <a:p>
            <a:pPr lvl="1"/>
            <a:r>
              <a:rPr lang="en-US" dirty="0"/>
              <a:t>When there are four or more modes in a data set, then the set is called multimodal.</a:t>
            </a:r>
          </a:p>
        </p:txBody>
      </p:sp>
    </p:spTree>
    <p:extLst>
      <p:ext uri="{BB962C8B-B14F-4D97-AF65-F5344CB8AC3E}">
        <p14:creationId xmlns:p14="http://schemas.microsoft.com/office/powerpoint/2010/main" val="49097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41F05-60C0-4B68-908A-6CD197BF9255}"/>
              </a:ext>
            </a:extLst>
          </p:cNvPr>
          <p:cNvSpPr>
            <a:spLocks noGrp="1"/>
          </p:cNvSpPr>
          <p:nvPr>
            <p:ph type="title"/>
          </p:nvPr>
        </p:nvSpPr>
        <p:spPr/>
        <p:txBody>
          <a:bodyPr/>
          <a:lstStyle/>
          <a:p>
            <a:r>
              <a:rPr lang="en-US" dirty="0"/>
              <a:t>Mode Examples</a:t>
            </a:r>
          </a:p>
        </p:txBody>
      </p:sp>
      <p:sp>
        <p:nvSpPr>
          <p:cNvPr id="3" name="Content Placeholder 2">
            <a:extLst>
              <a:ext uri="{FF2B5EF4-FFF2-40B4-BE49-F238E27FC236}">
                <a16:creationId xmlns:a16="http://schemas.microsoft.com/office/drawing/2014/main" xmlns="" id="{6D9C049C-9267-413F-897C-9864FE7FFECA}"/>
              </a:ext>
            </a:extLst>
          </p:cNvPr>
          <p:cNvSpPr>
            <a:spLocks noGrp="1"/>
          </p:cNvSpPr>
          <p:nvPr>
            <p:ph idx="1"/>
          </p:nvPr>
        </p:nvSpPr>
        <p:spPr/>
        <p:txBody>
          <a:bodyPr/>
          <a:lstStyle/>
          <a:p>
            <a:r>
              <a:rPr lang="en-US" dirty="0"/>
              <a:t>The following table represents the number of wickets taken by a bowler in 10 matches. Find the mode of the given set of data.</a:t>
            </a:r>
          </a:p>
        </p:txBody>
      </p:sp>
      <p:pic>
        <p:nvPicPr>
          <p:cNvPr id="4" name="Picture 3">
            <a:extLst>
              <a:ext uri="{FF2B5EF4-FFF2-40B4-BE49-F238E27FC236}">
                <a16:creationId xmlns:a16="http://schemas.microsoft.com/office/drawing/2014/main" xmlns="" id="{542AFD92-50E2-4E55-BE06-167FD959863F}"/>
              </a:ext>
            </a:extLst>
          </p:cNvPr>
          <p:cNvPicPr>
            <a:picLocks noChangeAspect="1"/>
          </p:cNvPicPr>
          <p:nvPr/>
        </p:nvPicPr>
        <p:blipFill>
          <a:blip r:embed="rId3"/>
          <a:stretch>
            <a:fillRect/>
          </a:stretch>
        </p:blipFill>
        <p:spPr>
          <a:xfrm>
            <a:off x="479583" y="2995612"/>
            <a:ext cx="8184833" cy="866775"/>
          </a:xfrm>
          <a:prstGeom prst="rect">
            <a:avLst/>
          </a:prstGeom>
        </p:spPr>
      </p:pic>
    </p:spTree>
    <p:extLst>
      <p:ext uri="{BB962C8B-B14F-4D97-AF65-F5344CB8AC3E}">
        <p14:creationId xmlns:p14="http://schemas.microsoft.com/office/powerpoint/2010/main" val="99584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41F05-60C0-4B68-908A-6CD197BF9255}"/>
              </a:ext>
            </a:extLst>
          </p:cNvPr>
          <p:cNvSpPr>
            <a:spLocks noGrp="1"/>
          </p:cNvSpPr>
          <p:nvPr>
            <p:ph type="title"/>
          </p:nvPr>
        </p:nvSpPr>
        <p:spPr/>
        <p:txBody>
          <a:bodyPr/>
          <a:lstStyle/>
          <a:p>
            <a:r>
              <a:rPr lang="en-US" dirty="0"/>
              <a:t>Mode Examples</a:t>
            </a:r>
          </a:p>
        </p:txBody>
      </p:sp>
      <p:sp>
        <p:nvSpPr>
          <p:cNvPr id="3" name="Content Placeholder 2">
            <a:extLst>
              <a:ext uri="{FF2B5EF4-FFF2-40B4-BE49-F238E27FC236}">
                <a16:creationId xmlns:a16="http://schemas.microsoft.com/office/drawing/2014/main" xmlns="" id="{6D9C049C-9267-413F-897C-9864FE7FFECA}"/>
              </a:ext>
            </a:extLst>
          </p:cNvPr>
          <p:cNvSpPr>
            <a:spLocks noGrp="1"/>
          </p:cNvSpPr>
          <p:nvPr>
            <p:ph idx="1"/>
          </p:nvPr>
        </p:nvSpPr>
        <p:spPr/>
        <p:txBody>
          <a:bodyPr>
            <a:normAutofit/>
          </a:bodyPr>
          <a:lstStyle/>
          <a:p>
            <a:pPr marL="514350" indent="-514350">
              <a:buFont typeface="+mj-lt"/>
              <a:buAutoNum type="arabicPeriod"/>
            </a:pPr>
            <a:r>
              <a:rPr lang="en-US" dirty="0"/>
              <a:t>Find the mode of the given data set: 3, 3, 6, 9, 15, 15, 15, 27, 27, 37, 48.</a:t>
            </a:r>
          </a:p>
          <a:p>
            <a:pPr marL="514350" indent="-514350">
              <a:buFont typeface="+mj-lt"/>
              <a:buAutoNum type="arabicPeriod"/>
            </a:pPr>
            <a:r>
              <a:rPr lang="en-US" dirty="0"/>
              <a:t>Find the mode of 4, 4, 4, 9, 15, 15, 15, 27, 37, 48 data set.</a:t>
            </a:r>
          </a:p>
          <a:p>
            <a:pPr marL="514350" indent="-514350">
              <a:buFont typeface="+mj-lt"/>
              <a:buAutoNum type="arabicPeriod"/>
            </a:pPr>
            <a:r>
              <a:rPr lang="en-US" dirty="0"/>
              <a:t>Find the mode of 3, 6, 9, 16, 27, 37, 48.</a:t>
            </a:r>
          </a:p>
        </p:txBody>
      </p:sp>
    </p:spTree>
    <p:extLst>
      <p:ext uri="{BB962C8B-B14F-4D97-AF65-F5344CB8AC3E}">
        <p14:creationId xmlns:p14="http://schemas.microsoft.com/office/powerpoint/2010/main" val="2376191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F06AF-AC93-4206-A228-72818D592DF5}"/>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xmlns="" id="{5F3F32EA-0F08-4E50-96D8-743C66DFBCD8}"/>
              </a:ext>
            </a:extLst>
          </p:cNvPr>
          <p:cNvSpPr>
            <a:spLocks noGrp="1"/>
          </p:cNvSpPr>
          <p:nvPr>
            <p:ph idx="1"/>
          </p:nvPr>
        </p:nvSpPr>
        <p:spPr>
          <a:xfrm>
            <a:off x="0" y="1243012"/>
            <a:ext cx="9144000" cy="5462587"/>
          </a:xfrm>
        </p:spPr>
        <p:txBody>
          <a:bodyPr/>
          <a:lstStyle/>
          <a:p>
            <a:r>
              <a:rPr lang="en-US" dirty="0"/>
              <a:t>It includes:</a:t>
            </a:r>
          </a:p>
          <a:p>
            <a:pPr lvl="1"/>
            <a:r>
              <a:rPr lang="en-US" dirty="0"/>
              <a:t>Variance (s</a:t>
            </a:r>
            <a:r>
              <a:rPr lang="en-US" baseline="30000" dirty="0"/>
              <a:t> 2 </a:t>
            </a:r>
            <a:r>
              <a:rPr lang="en-US" dirty="0"/>
              <a:t>/</a:t>
            </a:r>
            <a:r>
              <a:rPr lang="en-US" baseline="30000" dirty="0"/>
              <a:t> </a:t>
            </a:r>
            <a:r>
              <a:rPr lang="el-GR" dirty="0"/>
              <a:t>σ</a:t>
            </a:r>
            <a:r>
              <a:rPr lang="en-US" baseline="30000" dirty="0"/>
              <a:t>2</a:t>
            </a:r>
            <a:r>
              <a:rPr lang="en-US" dirty="0"/>
              <a:t>)</a:t>
            </a:r>
          </a:p>
          <a:p>
            <a:pPr lvl="1"/>
            <a:r>
              <a:rPr lang="en-US" dirty="0"/>
              <a:t>Standard Deviation (s / SD / </a:t>
            </a:r>
            <a:r>
              <a:rPr lang="el-GR" dirty="0"/>
              <a:t>σ</a:t>
            </a:r>
            <a:r>
              <a:rPr lang="en-US" dirty="0"/>
              <a:t>)</a:t>
            </a:r>
          </a:p>
        </p:txBody>
      </p:sp>
      <p:pic>
        <p:nvPicPr>
          <p:cNvPr id="4" name="Picture 3">
            <a:extLst>
              <a:ext uri="{FF2B5EF4-FFF2-40B4-BE49-F238E27FC236}">
                <a16:creationId xmlns:a16="http://schemas.microsoft.com/office/drawing/2014/main" xmlns="" id="{61B6944D-DBF8-4DF9-A295-4B8A15E59DB0}"/>
              </a:ext>
            </a:extLst>
          </p:cNvPr>
          <p:cNvPicPr>
            <a:picLocks noChangeAspect="1"/>
          </p:cNvPicPr>
          <p:nvPr/>
        </p:nvPicPr>
        <p:blipFill>
          <a:blip r:embed="rId3"/>
          <a:stretch>
            <a:fillRect/>
          </a:stretch>
        </p:blipFill>
        <p:spPr>
          <a:xfrm>
            <a:off x="0" y="3810000"/>
            <a:ext cx="9144000" cy="2900740"/>
          </a:xfrm>
          <a:prstGeom prst="rect">
            <a:avLst/>
          </a:prstGeom>
        </p:spPr>
      </p:pic>
    </p:spTree>
    <p:extLst>
      <p:ext uri="{BB962C8B-B14F-4D97-AF65-F5344CB8AC3E}">
        <p14:creationId xmlns:p14="http://schemas.microsoft.com/office/powerpoint/2010/main" val="1624037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A6A7F-D33B-4697-83B6-8ECF4EB0A38C}"/>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xmlns="" id="{C286EC41-8698-4A21-B49F-613CA9CFE087}"/>
              </a:ext>
            </a:extLst>
          </p:cNvPr>
          <p:cNvSpPr>
            <a:spLocks noGrp="1"/>
          </p:cNvSpPr>
          <p:nvPr>
            <p:ph idx="1"/>
          </p:nvPr>
        </p:nvSpPr>
        <p:spPr/>
        <p:txBody>
          <a:bodyPr>
            <a:normAutofit/>
          </a:bodyPr>
          <a:lstStyle/>
          <a:p>
            <a:r>
              <a:rPr lang="en-US" b="1" dirty="0"/>
              <a:t>Variance (</a:t>
            </a:r>
            <a:r>
              <a:rPr lang="el-GR" dirty="0"/>
              <a:t>σ</a:t>
            </a:r>
            <a:r>
              <a:rPr lang="en-US" baseline="30000" dirty="0"/>
              <a:t>2</a:t>
            </a:r>
            <a:r>
              <a:rPr lang="en-US" b="1" dirty="0"/>
              <a:t>)</a:t>
            </a:r>
          </a:p>
          <a:p>
            <a:pPr lvl="1"/>
            <a:r>
              <a:rPr lang="en-US" dirty="0"/>
              <a:t>It measures how </a:t>
            </a:r>
            <a:r>
              <a:rPr lang="en-US" b="1" dirty="0"/>
              <a:t>spread out the values </a:t>
            </a:r>
            <a:r>
              <a:rPr lang="en-US" dirty="0"/>
              <a:t>in a data set are around the </a:t>
            </a:r>
            <a:r>
              <a:rPr lang="en-US" b="1" dirty="0"/>
              <a:t>mean</a:t>
            </a:r>
            <a:r>
              <a:rPr lang="en-US" dirty="0"/>
              <a:t>.</a:t>
            </a:r>
          </a:p>
          <a:p>
            <a:pPr lvl="1"/>
            <a:r>
              <a:rPr lang="en-US" dirty="0"/>
              <a:t>A large variance indicates that numbers in the set are far from the </a:t>
            </a:r>
            <a:r>
              <a:rPr lang="en-US" b="1" dirty="0"/>
              <a:t>mean</a:t>
            </a:r>
            <a:r>
              <a:rPr lang="en-US" dirty="0"/>
              <a:t> and from </a:t>
            </a:r>
            <a:r>
              <a:rPr lang="en-US" b="1" dirty="0"/>
              <a:t>each other</a:t>
            </a:r>
            <a:r>
              <a:rPr lang="en-US" dirty="0"/>
              <a:t>.</a:t>
            </a:r>
          </a:p>
          <a:p>
            <a:pPr lvl="1"/>
            <a:r>
              <a:rPr lang="en-US" dirty="0"/>
              <a:t>Variance can be negative.</a:t>
            </a:r>
          </a:p>
          <a:p>
            <a:pPr lvl="1"/>
            <a:r>
              <a:rPr lang="en-US" dirty="0"/>
              <a:t>A variance value of zero indicates that all values within a set of numbers are identical.</a:t>
            </a:r>
          </a:p>
          <a:p>
            <a:endParaRPr lang="en-US" dirty="0"/>
          </a:p>
          <a:p>
            <a:endParaRPr lang="en-US" dirty="0"/>
          </a:p>
        </p:txBody>
      </p:sp>
    </p:spTree>
    <p:extLst>
      <p:ext uri="{BB962C8B-B14F-4D97-AF65-F5344CB8AC3E}">
        <p14:creationId xmlns:p14="http://schemas.microsoft.com/office/powerpoint/2010/main" val="87274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FFEA5-CB77-4A48-A9CD-2EA39AF8D5E3}"/>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xmlns="" id="{30D401D1-C79F-42C8-805D-45826F6108E1}"/>
              </a:ext>
            </a:extLst>
          </p:cNvPr>
          <p:cNvSpPr>
            <a:spLocks noGrp="1"/>
          </p:cNvSpPr>
          <p:nvPr>
            <p:ph idx="1"/>
          </p:nvPr>
        </p:nvSpPr>
        <p:spPr/>
        <p:txBody>
          <a:bodyPr/>
          <a:lstStyle/>
          <a:p>
            <a:r>
              <a:rPr lang="en-US" b="1" dirty="0"/>
              <a:t>Standard Deviation (</a:t>
            </a:r>
            <a:r>
              <a:rPr lang="el-GR" dirty="0"/>
              <a:t>σ</a:t>
            </a:r>
            <a:r>
              <a:rPr lang="en-US" dirty="0"/>
              <a:t>)</a:t>
            </a:r>
            <a:endParaRPr lang="en-US" b="1" dirty="0"/>
          </a:p>
          <a:p>
            <a:pPr lvl="1"/>
            <a:r>
              <a:rPr lang="en-US" dirty="0"/>
              <a:t>It is the measure of spread.</a:t>
            </a:r>
          </a:p>
          <a:p>
            <a:pPr lvl="1"/>
            <a:r>
              <a:rPr lang="en-US" dirty="0"/>
              <a:t>It is a measure of the </a:t>
            </a:r>
            <a:r>
              <a:rPr lang="en-US" b="1" dirty="0"/>
              <a:t>average distance </a:t>
            </a:r>
            <a:r>
              <a:rPr lang="en-US" dirty="0"/>
              <a:t>between the </a:t>
            </a:r>
            <a:r>
              <a:rPr lang="en-US" b="1" dirty="0"/>
              <a:t>values</a:t>
            </a:r>
            <a:r>
              <a:rPr lang="en-US" dirty="0"/>
              <a:t> of the data in the set and the </a:t>
            </a:r>
            <a:r>
              <a:rPr lang="en-US" b="1" dirty="0"/>
              <a:t>mean</a:t>
            </a:r>
            <a:r>
              <a:rPr lang="en-US" dirty="0"/>
              <a:t>.</a:t>
            </a:r>
          </a:p>
          <a:p>
            <a:pPr lvl="1"/>
            <a:r>
              <a:rPr lang="en-US" dirty="0"/>
              <a:t>The standard deviation is always a positive number and is always measured in the same units as the original data</a:t>
            </a:r>
          </a:p>
          <a:p>
            <a:pPr lvl="1"/>
            <a:endParaRPr lang="en-US" dirty="0"/>
          </a:p>
          <a:p>
            <a:pPr lvl="1"/>
            <a:endParaRPr lang="en-US" dirty="0"/>
          </a:p>
        </p:txBody>
      </p:sp>
    </p:spTree>
    <p:extLst>
      <p:ext uri="{BB962C8B-B14F-4D97-AF65-F5344CB8AC3E}">
        <p14:creationId xmlns:p14="http://schemas.microsoft.com/office/powerpoint/2010/main" val="329877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FFEA5-CB77-4A48-A9CD-2EA39AF8D5E3}"/>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xmlns="" id="{30D401D1-C79F-42C8-805D-45826F6108E1}"/>
              </a:ext>
            </a:extLst>
          </p:cNvPr>
          <p:cNvSpPr>
            <a:spLocks noGrp="1"/>
          </p:cNvSpPr>
          <p:nvPr>
            <p:ph idx="1"/>
          </p:nvPr>
        </p:nvSpPr>
        <p:spPr/>
        <p:txBody>
          <a:bodyPr/>
          <a:lstStyle/>
          <a:p>
            <a:r>
              <a:rPr lang="en-US" b="1" dirty="0"/>
              <a:t>Standard Deviation (</a:t>
            </a:r>
            <a:r>
              <a:rPr lang="el-GR" dirty="0"/>
              <a:t>σ</a:t>
            </a:r>
            <a:r>
              <a:rPr lang="en-US" dirty="0"/>
              <a:t>)</a:t>
            </a:r>
            <a:endParaRPr lang="en-US" b="1" dirty="0"/>
          </a:p>
          <a:p>
            <a:pPr lvl="1"/>
            <a:endParaRPr lang="en-US" dirty="0"/>
          </a:p>
        </p:txBody>
      </p:sp>
      <p:cxnSp>
        <p:nvCxnSpPr>
          <p:cNvPr id="6" name="Straight Arrow Connector 5">
            <a:extLst>
              <a:ext uri="{FF2B5EF4-FFF2-40B4-BE49-F238E27FC236}">
                <a16:creationId xmlns:a16="http://schemas.microsoft.com/office/drawing/2014/main" xmlns="" id="{1589D7A5-3B06-4349-8756-4CF473C69939}"/>
              </a:ext>
            </a:extLst>
          </p:cNvPr>
          <p:cNvCxnSpPr>
            <a:cxnSpLocks/>
          </p:cNvCxnSpPr>
          <p:nvPr/>
        </p:nvCxnSpPr>
        <p:spPr>
          <a:xfrm>
            <a:off x="5029200" y="3137152"/>
            <a:ext cx="1524000" cy="19314"/>
          </a:xfrm>
          <a:prstGeom prst="straightConnector1">
            <a:avLst/>
          </a:prstGeom>
          <a:ln>
            <a:solidFill>
              <a:srgbClr val="40409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FFEC8CA-E757-452E-9921-6595CB4F3963}"/>
              </a:ext>
            </a:extLst>
          </p:cNvPr>
          <p:cNvSpPr txBox="1"/>
          <p:nvPr/>
        </p:nvSpPr>
        <p:spPr>
          <a:xfrm>
            <a:off x="6553200" y="2971800"/>
            <a:ext cx="1770100" cy="369332"/>
          </a:xfrm>
          <a:prstGeom prst="rect">
            <a:avLst/>
          </a:prstGeom>
          <a:noFill/>
        </p:spPr>
        <p:txBody>
          <a:bodyPr wrap="none" rtlCol="0">
            <a:spAutoFit/>
          </a:bodyPr>
          <a:lstStyle/>
          <a:p>
            <a:r>
              <a:rPr lang="en-US" dirty="0"/>
              <a:t>High spread data</a:t>
            </a:r>
          </a:p>
        </p:txBody>
      </p:sp>
      <p:sp>
        <p:nvSpPr>
          <p:cNvPr id="11" name="TextBox 10">
            <a:extLst>
              <a:ext uri="{FF2B5EF4-FFF2-40B4-BE49-F238E27FC236}">
                <a16:creationId xmlns:a16="http://schemas.microsoft.com/office/drawing/2014/main" xmlns="" id="{9DA308BC-D39A-41D2-8144-A9865797AEFC}"/>
              </a:ext>
            </a:extLst>
          </p:cNvPr>
          <p:cNvSpPr txBox="1"/>
          <p:nvPr/>
        </p:nvSpPr>
        <p:spPr>
          <a:xfrm>
            <a:off x="6553200" y="4437857"/>
            <a:ext cx="1725922" cy="369332"/>
          </a:xfrm>
          <a:prstGeom prst="rect">
            <a:avLst/>
          </a:prstGeom>
          <a:noFill/>
        </p:spPr>
        <p:txBody>
          <a:bodyPr wrap="none" rtlCol="0">
            <a:spAutoFit/>
          </a:bodyPr>
          <a:lstStyle/>
          <a:p>
            <a:r>
              <a:rPr lang="en-US" dirty="0"/>
              <a:t>Low spread data</a:t>
            </a:r>
          </a:p>
        </p:txBody>
      </p:sp>
      <p:pic>
        <p:nvPicPr>
          <p:cNvPr id="10" name="Picture 9">
            <a:extLst>
              <a:ext uri="{FF2B5EF4-FFF2-40B4-BE49-F238E27FC236}">
                <a16:creationId xmlns:a16="http://schemas.microsoft.com/office/drawing/2014/main" xmlns="" id="{768CAFD2-87D6-40EF-8753-B5CE90D37625}"/>
              </a:ext>
            </a:extLst>
          </p:cNvPr>
          <p:cNvPicPr>
            <a:picLocks noChangeAspect="1"/>
          </p:cNvPicPr>
          <p:nvPr/>
        </p:nvPicPr>
        <p:blipFill>
          <a:blip r:embed="rId2"/>
          <a:stretch>
            <a:fillRect/>
          </a:stretch>
        </p:blipFill>
        <p:spPr>
          <a:xfrm>
            <a:off x="57151" y="2405335"/>
            <a:ext cx="4533900" cy="1463634"/>
          </a:xfrm>
          <a:prstGeom prst="rect">
            <a:avLst/>
          </a:prstGeom>
        </p:spPr>
      </p:pic>
      <p:pic>
        <p:nvPicPr>
          <p:cNvPr id="12" name="Picture 11">
            <a:extLst>
              <a:ext uri="{FF2B5EF4-FFF2-40B4-BE49-F238E27FC236}">
                <a16:creationId xmlns:a16="http://schemas.microsoft.com/office/drawing/2014/main" xmlns="" id="{8AE5FCC9-78C3-4F0F-BC1E-C6A7B47FDD27}"/>
              </a:ext>
            </a:extLst>
          </p:cNvPr>
          <p:cNvPicPr>
            <a:picLocks noChangeAspect="1"/>
          </p:cNvPicPr>
          <p:nvPr/>
        </p:nvPicPr>
        <p:blipFill>
          <a:blip r:embed="rId3"/>
          <a:stretch>
            <a:fillRect/>
          </a:stretch>
        </p:blipFill>
        <p:spPr>
          <a:xfrm>
            <a:off x="57151" y="3856289"/>
            <a:ext cx="4610100" cy="1533525"/>
          </a:xfrm>
          <a:prstGeom prst="rect">
            <a:avLst/>
          </a:prstGeom>
        </p:spPr>
      </p:pic>
      <p:cxnSp>
        <p:nvCxnSpPr>
          <p:cNvPr id="8" name="Straight Arrow Connector 7">
            <a:extLst>
              <a:ext uri="{FF2B5EF4-FFF2-40B4-BE49-F238E27FC236}">
                <a16:creationId xmlns:a16="http://schemas.microsoft.com/office/drawing/2014/main" xmlns="" id="{58B31DDE-DD7D-4BED-B070-90D24345DE2B}"/>
              </a:ext>
            </a:extLst>
          </p:cNvPr>
          <p:cNvCxnSpPr>
            <a:cxnSpLocks/>
          </p:cNvCxnSpPr>
          <p:nvPr/>
        </p:nvCxnSpPr>
        <p:spPr>
          <a:xfrm>
            <a:off x="2133600" y="4622523"/>
            <a:ext cx="4343400" cy="0"/>
          </a:xfrm>
          <a:prstGeom prst="straightConnector1">
            <a:avLst/>
          </a:prstGeom>
          <a:ln>
            <a:solidFill>
              <a:srgbClr val="4040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78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4E0C0-6D2D-4285-ABB7-19A0CF7B4142}"/>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xmlns="" id="{984CF2DE-5519-4AD7-BFDF-70C521F1B2C2}"/>
              </a:ext>
            </a:extLst>
          </p:cNvPr>
          <p:cNvSpPr>
            <a:spLocks noGrp="1"/>
          </p:cNvSpPr>
          <p:nvPr>
            <p:ph idx="1"/>
          </p:nvPr>
        </p:nvSpPr>
        <p:spPr/>
        <p:txBody>
          <a:bodyPr/>
          <a:lstStyle/>
          <a:p>
            <a:r>
              <a:rPr lang="en-US" b="1" dirty="0"/>
              <a:t>Descriptive statistics:</a:t>
            </a:r>
          </a:p>
          <a:p>
            <a:pPr lvl="1"/>
            <a:r>
              <a:rPr lang="en-US" dirty="0"/>
              <a:t>Methods for organizing and summarizing data.</a:t>
            </a:r>
          </a:p>
          <a:p>
            <a:pPr lvl="1"/>
            <a:r>
              <a:rPr lang="en-US" dirty="0"/>
              <a:t>tables or graphs are used to organize data, and descriptive values such as the average score are used to summarize data.</a:t>
            </a:r>
          </a:p>
          <a:p>
            <a:pPr marL="457200" lvl="1" indent="0">
              <a:buNone/>
            </a:pPr>
            <a:endParaRPr lang="en-US" dirty="0"/>
          </a:p>
          <a:p>
            <a:r>
              <a:rPr lang="en-US" b="1" dirty="0"/>
              <a:t>Inferential statistics:</a:t>
            </a:r>
          </a:p>
          <a:p>
            <a:pPr lvl="1"/>
            <a:r>
              <a:rPr lang="en-US" dirty="0"/>
              <a:t>Methods for using sample data to make general conclusions about populations.</a:t>
            </a:r>
          </a:p>
          <a:p>
            <a:endParaRPr lang="en-US" dirty="0"/>
          </a:p>
        </p:txBody>
      </p:sp>
    </p:spTree>
    <p:extLst>
      <p:ext uri="{BB962C8B-B14F-4D97-AF65-F5344CB8AC3E}">
        <p14:creationId xmlns:p14="http://schemas.microsoft.com/office/powerpoint/2010/main" val="304103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F434E-C4E1-46AD-84CF-F535DA17AC1D}"/>
              </a:ext>
            </a:extLst>
          </p:cNvPr>
          <p:cNvSpPr>
            <a:spLocks noGrp="1"/>
          </p:cNvSpPr>
          <p:nvPr>
            <p:ph type="title"/>
          </p:nvPr>
        </p:nvSpPr>
        <p:spPr/>
        <p:txBody>
          <a:bodyPr/>
          <a:lstStyle/>
          <a:p>
            <a:r>
              <a:rPr lang="en-US" dirty="0"/>
              <a:t>Types of Statistical Studies</a:t>
            </a:r>
          </a:p>
        </p:txBody>
      </p:sp>
      <p:sp>
        <p:nvSpPr>
          <p:cNvPr id="3" name="Content Placeholder 2">
            <a:extLst>
              <a:ext uri="{FF2B5EF4-FFF2-40B4-BE49-F238E27FC236}">
                <a16:creationId xmlns:a16="http://schemas.microsoft.com/office/drawing/2014/main" xmlns="" id="{AF325D85-FB92-4D82-9669-A5683033D676}"/>
              </a:ext>
            </a:extLst>
          </p:cNvPr>
          <p:cNvSpPr>
            <a:spLocks noGrp="1"/>
          </p:cNvSpPr>
          <p:nvPr>
            <p:ph idx="1"/>
          </p:nvPr>
        </p:nvSpPr>
        <p:spPr/>
        <p:txBody>
          <a:bodyPr/>
          <a:lstStyle/>
          <a:p>
            <a:pPr marL="514350" indent="-514350">
              <a:buFont typeface="+mj-lt"/>
              <a:buAutoNum type="arabicPeriod"/>
            </a:pPr>
            <a:r>
              <a:rPr lang="en-US" dirty="0"/>
              <a:t>Observational studies</a:t>
            </a:r>
          </a:p>
          <a:p>
            <a:pPr marL="514350" indent="-514350">
              <a:buFont typeface="+mj-lt"/>
              <a:buAutoNum type="arabicPeriod"/>
            </a:pPr>
            <a:r>
              <a:rPr lang="en-US" dirty="0"/>
              <a:t>Surveys based studies</a:t>
            </a:r>
          </a:p>
          <a:p>
            <a:pPr marL="514350" indent="-514350">
              <a:buFont typeface="+mj-lt"/>
              <a:buAutoNum type="arabicPeriod"/>
            </a:pPr>
            <a:r>
              <a:rPr lang="en-US" dirty="0"/>
              <a:t>Experimental studies</a:t>
            </a:r>
          </a:p>
          <a:p>
            <a:pPr marL="514350" indent="-514350">
              <a:buFont typeface="+mj-lt"/>
              <a:buAutoNum type="arabicPeriod"/>
            </a:pPr>
            <a:r>
              <a:rPr lang="en-US" dirty="0"/>
              <a:t>Meta-analysis</a:t>
            </a:r>
          </a:p>
          <a:p>
            <a:pPr marL="514350" indent="-514350">
              <a:buFont typeface="+mj-lt"/>
              <a:buAutoNum type="arabicPeriod"/>
            </a:pPr>
            <a:r>
              <a:rPr lang="en-US" dirty="0"/>
              <a:t>Retrospective</a:t>
            </a:r>
          </a:p>
        </p:txBody>
      </p:sp>
    </p:spTree>
    <p:extLst>
      <p:ext uri="{BB962C8B-B14F-4D97-AF65-F5344CB8AC3E}">
        <p14:creationId xmlns:p14="http://schemas.microsoft.com/office/powerpoint/2010/main" val="352712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FCED8-EB27-4973-8DA7-7EFCFFD9538E}"/>
              </a:ext>
            </a:extLst>
          </p:cNvPr>
          <p:cNvSpPr>
            <a:spLocks noGrp="1"/>
          </p:cNvSpPr>
          <p:nvPr>
            <p:ph type="title"/>
          </p:nvPr>
        </p:nvSpPr>
        <p:spPr/>
        <p:txBody>
          <a:bodyPr/>
          <a:lstStyle/>
          <a:p>
            <a:r>
              <a:rPr lang="en-US" dirty="0"/>
              <a:t>1-Observational Studies</a:t>
            </a:r>
          </a:p>
        </p:txBody>
      </p:sp>
      <p:sp>
        <p:nvSpPr>
          <p:cNvPr id="3" name="Content Placeholder 2">
            <a:extLst>
              <a:ext uri="{FF2B5EF4-FFF2-40B4-BE49-F238E27FC236}">
                <a16:creationId xmlns:a16="http://schemas.microsoft.com/office/drawing/2014/main" xmlns="" id="{9D33B7D2-7558-4722-86F5-BFA8698B0B52}"/>
              </a:ext>
            </a:extLst>
          </p:cNvPr>
          <p:cNvSpPr>
            <a:spLocks noGrp="1"/>
          </p:cNvSpPr>
          <p:nvPr>
            <p:ph idx="1"/>
          </p:nvPr>
        </p:nvSpPr>
        <p:spPr/>
        <p:txBody>
          <a:bodyPr>
            <a:normAutofit/>
          </a:bodyPr>
          <a:lstStyle/>
          <a:p>
            <a:r>
              <a:rPr lang="en-US" dirty="0"/>
              <a:t>Observes individuals and measures variables of interest.</a:t>
            </a:r>
          </a:p>
          <a:p>
            <a:r>
              <a:rPr lang="en-US" dirty="0"/>
              <a:t>It describe a group of individuals or to investigate an association between two variables.</a:t>
            </a:r>
          </a:p>
          <a:p>
            <a:r>
              <a:rPr lang="en-US" dirty="0"/>
              <a:t>We can answer questions about a population with an observational study.</a:t>
            </a:r>
          </a:p>
          <a:p>
            <a:endParaRPr lang="en-US" dirty="0"/>
          </a:p>
        </p:txBody>
      </p:sp>
    </p:spTree>
    <p:extLst>
      <p:ext uri="{BB962C8B-B14F-4D97-AF65-F5344CB8AC3E}">
        <p14:creationId xmlns:p14="http://schemas.microsoft.com/office/powerpoint/2010/main" val="247407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FCED8-EB27-4973-8DA7-7EFCFFD9538E}"/>
              </a:ext>
            </a:extLst>
          </p:cNvPr>
          <p:cNvSpPr>
            <a:spLocks noGrp="1"/>
          </p:cNvSpPr>
          <p:nvPr>
            <p:ph type="title"/>
          </p:nvPr>
        </p:nvSpPr>
        <p:spPr/>
        <p:txBody>
          <a:bodyPr/>
          <a:lstStyle/>
          <a:p>
            <a:r>
              <a:rPr lang="en-US" dirty="0"/>
              <a:t>1-Observational Studies</a:t>
            </a:r>
          </a:p>
        </p:txBody>
      </p:sp>
      <p:sp>
        <p:nvSpPr>
          <p:cNvPr id="3" name="Content Placeholder 2">
            <a:extLst>
              <a:ext uri="{FF2B5EF4-FFF2-40B4-BE49-F238E27FC236}">
                <a16:creationId xmlns:a16="http://schemas.microsoft.com/office/drawing/2014/main" xmlns="" id="{9D33B7D2-7558-4722-86F5-BFA8698B0B52}"/>
              </a:ext>
            </a:extLst>
          </p:cNvPr>
          <p:cNvSpPr>
            <a:spLocks noGrp="1"/>
          </p:cNvSpPr>
          <p:nvPr>
            <p:ph idx="1"/>
          </p:nvPr>
        </p:nvSpPr>
        <p:spPr/>
        <p:txBody>
          <a:bodyPr>
            <a:normAutofit/>
          </a:bodyPr>
          <a:lstStyle/>
          <a:p>
            <a:r>
              <a:rPr lang="en-US" dirty="0"/>
              <a:t>We can also investigate a relationship between two variables. </a:t>
            </a:r>
          </a:p>
          <a:p>
            <a:r>
              <a:rPr lang="en-US" dirty="0"/>
              <a:t>But in an observational study, researchers do not attempt to manipulate one variable to cause an effect in another variable. For this reason, an observational study </a:t>
            </a:r>
            <a:r>
              <a:rPr lang="en-US" dirty="0">
                <a:solidFill>
                  <a:srgbClr val="C00000"/>
                </a:solidFill>
              </a:rPr>
              <a:t>does not provide convincing evidence </a:t>
            </a:r>
            <a:r>
              <a:rPr lang="en-US" dirty="0"/>
              <a:t>of a cause-and-effect relationship.</a:t>
            </a:r>
          </a:p>
          <a:p>
            <a:endParaRPr lang="en-US" dirty="0"/>
          </a:p>
        </p:txBody>
      </p:sp>
    </p:spTree>
    <p:extLst>
      <p:ext uri="{BB962C8B-B14F-4D97-AF65-F5344CB8AC3E}">
        <p14:creationId xmlns:p14="http://schemas.microsoft.com/office/powerpoint/2010/main" val="111868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DB56B-270B-4BBC-80AD-8FA6C0DFFBC9}"/>
              </a:ext>
            </a:extLst>
          </p:cNvPr>
          <p:cNvSpPr>
            <a:spLocks noGrp="1"/>
          </p:cNvSpPr>
          <p:nvPr>
            <p:ph type="title"/>
          </p:nvPr>
        </p:nvSpPr>
        <p:spPr/>
        <p:txBody>
          <a:bodyPr/>
          <a:lstStyle/>
          <a:p>
            <a:r>
              <a:rPr lang="en-US"/>
              <a:t>2-Survey </a:t>
            </a:r>
            <a:r>
              <a:rPr lang="en-US" dirty="0"/>
              <a:t>based studies</a:t>
            </a:r>
          </a:p>
        </p:txBody>
      </p:sp>
      <p:sp>
        <p:nvSpPr>
          <p:cNvPr id="3" name="Content Placeholder 2">
            <a:extLst>
              <a:ext uri="{FF2B5EF4-FFF2-40B4-BE49-F238E27FC236}">
                <a16:creationId xmlns:a16="http://schemas.microsoft.com/office/drawing/2014/main" xmlns="" id="{DFF255E2-127E-4283-AE6A-827D014B981A}"/>
              </a:ext>
            </a:extLst>
          </p:cNvPr>
          <p:cNvSpPr>
            <a:spLocks noGrp="1"/>
          </p:cNvSpPr>
          <p:nvPr>
            <p:ph idx="1"/>
          </p:nvPr>
        </p:nvSpPr>
        <p:spPr/>
        <p:txBody>
          <a:bodyPr>
            <a:normAutofit lnSpcReduction="10000"/>
          </a:bodyPr>
          <a:lstStyle/>
          <a:p>
            <a:r>
              <a:rPr lang="en-US" dirty="0"/>
              <a:t>As a field of statistics concentrating on human research surveys.</a:t>
            </a:r>
          </a:p>
          <a:p>
            <a:r>
              <a:rPr lang="en-US" dirty="0"/>
              <a:t>Survey methodology studies the sampling of individual units from a population and associated techniques of survey data collection.</a:t>
            </a:r>
          </a:p>
          <a:p>
            <a:r>
              <a:rPr lang="en-US" dirty="0"/>
              <a:t>Survey data collection includes questionnaire construction and methods for improving the number and accuracy of responses to surveys.</a:t>
            </a:r>
          </a:p>
          <a:p>
            <a:r>
              <a:rPr lang="en-US" dirty="0"/>
              <a:t>Basic type of surveys includes:</a:t>
            </a:r>
          </a:p>
          <a:p>
            <a:pPr lvl="1"/>
            <a:r>
              <a:rPr lang="en-US" dirty="0"/>
              <a:t>Online, paper based, telephonic and one-to-one interviews</a:t>
            </a:r>
          </a:p>
          <a:p>
            <a:endParaRPr lang="en-US" dirty="0"/>
          </a:p>
        </p:txBody>
      </p:sp>
    </p:spTree>
    <p:extLst>
      <p:ext uri="{BB962C8B-B14F-4D97-AF65-F5344CB8AC3E}">
        <p14:creationId xmlns:p14="http://schemas.microsoft.com/office/powerpoint/2010/main" val="273325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8B765-D09E-45D7-A503-0F22A5212892}"/>
              </a:ext>
            </a:extLst>
          </p:cNvPr>
          <p:cNvSpPr>
            <a:spLocks noGrp="1"/>
          </p:cNvSpPr>
          <p:nvPr>
            <p:ph type="title"/>
          </p:nvPr>
        </p:nvSpPr>
        <p:spPr/>
        <p:txBody>
          <a:bodyPr/>
          <a:lstStyle/>
          <a:p>
            <a:r>
              <a:rPr lang="en-US" dirty="0"/>
              <a:t>3-Experimental Studies</a:t>
            </a:r>
          </a:p>
        </p:txBody>
      </p:sp>
      <p:sp>
        <p:nvSpPr>
          <p:cNvPr id="3" name="Content Placeholder 2">
            <a:extLst>
              <a:ext uri="{FF2B5EF4-FFF2-40B4-BE49-F238E27FC236}">
                <a16:creationId xmlns:a16="http://schemas.microsoft.com/office/drawing/2014/main" xmlns="" id="{FCA22CB9-4570-45A7-853C-E3B2FE876702}"/>
              </a:ext>
            </a:extLst>
          </p:cNvPr>
          <p:cNvSpPr>
            <a:spLocks noGrp="1"/>
          </p:cNvSpPr>
          <p:nvPr>
            <p:ph idx="1"/>
          </p:nvPr>
        </p:nvSpPr>
        <p:spPr/>
        <p:txBody>
          <a:bodyPr/>
          <a:lstStyle/>
          <a:p>
            <a:r>
              <a:rPr lang="en-US" dirty="0"/>
              <a:t>Demonstrates a cause-and-effect relationship between two variables. (All other variables are controlled to prevent them from influencing the results).</a:t>
            </a:r>
          </a:p>
          <a:p>
            <a:r>
              <a:rPr lang="en-US" dirty="0"/>
              <a:t>It proves that changing the value of one variable causes changes to occur in a second variable.</a:t>
            </a:r>
          </a:p>
          <a:p>
            <a:r>
              <a:rPr lang="en-US" dirty="0"/>
              <a:t>The manipulated variable is called the </a:t>
            </a:r>
            <a:r>
              <a:rPr lang="en-US" b="1" dirty="0">
                <a:solidFill>
                  <a:srgbClr val="C00000"/>
                </a:solidFill>
              </a:rPr>
              <a:t>independent variable</a:t>
            </a:r>
            <a:r>
              <a:rPr lang="en-US" dirty="0"/>
              <a:t>.</a:t>
            </a:r>
          </a:p>
          <a:p>
            <a:r>
              <a:rPr lang="en-US" dirty="0"/>
              <a:t>Observed variable is the </a:t>
            </a:r>
            <a:r>
              <a:rPr lang="en-US" b="1" dirty="0">
                <a:solidFill>
                  <a:srgbClr val="C00000"/>
                </a:solidFill>
              </a:rPr>
              <a:t>dependent variable</a:t>
            </a:r>
            <a:r>
              <a:rPr lang="en-US" dirty="0"/>
              <a:t>.</a:t>
            </a:r>
          </a:p>
          <a:p>
            <a:endParaRPr lang="en-US" dirty="0"/>
          </a:p>
        </p:txBody>
      </p:sp>
    </p:spTree>
    <p:extLst>
      <p:ext uri="{BB962C8B-B14F-4D97-AF65-F5344CB8AC3E}">
        <p14:creationId xmlns:p14="http://schemas.microsoft.com/office/powerpoint/2010/main" val="196707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0B98A-CA82-4C48-A3D7-14669BA7BB59}"/>
              </a:ext>
            </a:extLst>
          </p:cNvPr>
          <p:cNvSpPr>
            <a:spLocks noGrp="1"/>
          </p:cNvSpPr>
          <p:nvPr>
            <p:ph type="title"/>
          </p:nvPr>
        </p:nvSpPr>
        <p:spPr/>
        <p:txBody>
          <a:bodyPr/>
          <a:lstStyle/>
          <a:p>
            <a:r>
              <a:rPr lang="en-US" dirty="0"/>
              <a:t>4-Meta-analysis</a:t>
            </a:r>
          </a:p>
        </p:txBody>
      </p:sp>
      <p:sp>
        <p:nvSpPr>
          <p:cNvPr id="3" name="Content Placeholder 2">
            <a:extLst>
              <a:ext uri="{FF2B5EF4-FFF2-40B4-BE49-F238E27FC236}">
                <a16:creationId xmlns:a16="http://schemas.microsoft.com/office/drawing/2014/main" xmlns="" id="{A610F5AF-02E5-445D-B1F1-86A2DA3BBEA1}"/>
              </a:ext>
            </a:extLst>
          </p:cNvPr>
          <p:cNvSpPr>
            <a:spLocks noGrp="1"/>
          </p:cNvSpPr>
          <p:nvPr>
            <p:ph idx="1"/>
          </p:nvPr>
        </p:nvSpPr>
        <p:spPr/>
        <p:txBody>
          <a:bodyPr/>
          <a:lstStyle/>
          <a:p>
            <a:r>
              <a:rPr lang="en-US" dirty="0"/>
              <a:t>A meta-analysis is a statistical analysis that </a:t>
            </a:r>
            <a:r>
              <a:rPr lang="en-US" dirty="0">
                <a:solidFill>
                  <a:srgbClr val="C00000"/>
                </a:solidFill>
              </a:rPr>
              <a:t>combines the results of multiple scientific studies</a:t>
            </a:r>
            <a:r>
              <a:rPr lang="en-US" dirty="0"/>
              <a:t>. </a:t>
            </a:r>
          </a:p>
          <a:p>
            <a:r>
              <a:rPr lang="en-US" dirty="0"/>
              <a:t>Meta-analyses can be performed when there are multiple scientific studies addressing the same question, with each individual study reporting measurements that are </a:t>
            </a:r>
            <a:r>
              <a:rPr lang="en-US" dirty="0">
                <a:solidFill>
                  <a:srgbClr val="C00000"/>
                </a:solidFill>
              </a:rPr>
              <a:t>expected to have some degree of error</a:t>
            </a:r>
            <a:r>
              <a:rPr lang="en-US" dirty="0"/>
              <a:t>.</a:t>
            </a:r>
          </a:p>
          <a:p>
            <a:endParaRPr lang="en-US" dirty="0"/>
          </a:p>
        </p:txBody>
      </p:sp>
    </p:spTree>
    <p:extLst>
      <p:ext uri="{BB962C8B-B14F-4D97-AF65-F5344CB8AC3E}">
        <p14:creationId xmlns:p14="http://schemas.microsoft.com/office/powerpoint/2010/main" val="1569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1190</Words>
  <Application>Microsoft Office PowerPoint</Application>
  <PresentationFormat>On-screen Show (4:3)</PresentationFormat>
  <Paragraphs>142</Paragraphs>
  <Slides>27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Introduction to Statistics and Data Analysis</vt:lpstr>
      <vt:lpstr>Statistics</vt:lpstr>
      <vt:lpstr>Descriptive Statistics</vt:lpstr>
      <vt:lpstr>Types of Statistical Studies</vt:lpstr>
      <vt:lpstr>1-Observational Studies</vt:lpstr>
      <vt:lpstr>1-Observational Studies</vt:lpstr>
      <vt:lpstr>2-Survey based studies</vt:lpstr>
      <vt:lpstr>3-Experimental Studies</vt:lpstr>
      <vt:lpstr>4-Meta-analysis</vt:lpstr>
      <vt:lpstr>5-Retrospective</vt:lpstr>
      <vt:lpstr>Types of Sampling Procedures</vt:lpstr>
      <vt:lpstr>Types of Sampling Procedures</vt:lpstr>
      <vt:lpstr>Types of Sampling Procedures</vt:lpstr>
      <vt:lpstr>Sample and Generalization</vt:lpstr>
      <vt:lpstr>Measures of Location/Central Tendency</vt:lpstr>
      <vt:lpstr>Mean of the Sample</vt:lpstr>
      <vt:lpstr>Median of the Sample</vt:lpstr>
      <vt:lpstr>Exercises</vt:lpstr>
      <vt:lpstr>Mode of the sample</vt:lpstr>
      <vt:lpstr>Mode of the sample</vt:lpstr>
      <vt:lpstr>Mode of the sample</vt:lpstr>
      <vt:lpstr>Mode Examples</vt:lpstr>
      <vt:lpstr>Mode Examples</vt:lpstr>
      <vt:lpstr>Measures of Variability</vt:lpstr>
      <vt:lpstr>Measures of Variability</vt:lpstr>
      <vt:lpstr>Measures of Variability</vt:lpstr>
      <vt:lpstr>Measures of Variability</vt:lpstr>
    </vt:vector>
  </TitlesOfParts>
  <Manager>HOD SE</Manager>
  <Company>Bahria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lenovo</cp:lastModifiedBy>
  <cp:revision>170</cp:revision>
  <dcterms:created xsi:type="dcterms:W3CDTF">2006-08-16T00:00:00Z</dcterms:created>
  <dcterms:modified xsi:type="dcterms:W3CDTF">2022-10-09T07:46:53Z</dcterms:modified>
  <cp:version>1</cp:version>
</cp:coreProperties>
</file>